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56" r:id="rId5"/>
    <p:sldId id="324" r:id="rId6"/>
    <p:sldId id="312" r:id="rId7"/>
    <p:sldId id="397" r:id="rId8"/>
    <p:sldId id="398" r:id="rId9"/>
    <p:sldId id="381" r:id="rId10"/>
    <p:sldId id="382" r:id="rId11"/>
    <p:sldId id="385" r:id="rId12"/>
    <p:sldId id="386" r:id="rId13"/>
    <p:sldId id="387" r:id="rId14"/>
    <p:sldId id="388" r:id="rId15"/>
    <p:sldId id="389" r:id="rId16"/>
    <p:sldId id="390" r:id="rId17"/>
    <p:sldId id="392" r:id="rId18"/>
    <p:sldId id="391" r:id="rId19"/>
    <p:sldId id="393" r:id="rId20"/>
    <p:sldId id="394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ere, Elise" initials="BE" lastIdx="1" clrIdx="0">
    <p:extLst>
      <p:ext uri="{19B8F6BF-5375-455C-9EA6-DF929625EA0E}">
        <p15:presenceInfo xmlns:p15="http://schemas.microsoft.com/office/powerpoint/2012/main" userId="Barrere, Elis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55FA9"/>
    <a:srgbClr val="135597"/>
    <a:srgbClr val="0F4379"/>
    <a:srgbClr val="003057"/>
    <a:srgbClr val="579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123" autoAdjust="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33786-69FA-47D8-964E-2BB12BEAF6E1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A020F-C331-477F-875F-7DD533CFC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847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A020F-C331-477F-875F-7DD533CFCB4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853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pas</a:t>
            </a:r>
            <a:r>
              <a:rPr lang="fr-FR" baseline="0" dirty="0"/>
              <a:t> technique. </a:t>
            </a:r>
            <a:r>
              <a:rPr lang="fr-FR" baseline="0" dirty="0" err="1"/>
              <a:t>Bcp</a:t>
            </a:r>
            <a:r>
              <a:rPr lang="fr-FR" baseline="0" dirty="0"/>
              <a:t> d’informations glanées au fil de l’eau. Ordres de grandeur, exemples, typologies de fraude, prévention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A020F-C331-477F-875F-7DD533CFCB4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80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519480" y="4003122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9480" y="5114128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697" y="5688430"/>
            <a:ext cx="1545882" cy="74486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424" y="5690607"/>
            <a:ext cx="762374" cy="7623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530" y="2423880"/>
            <a:ext cx="3198631" cy="3199307"/>
          </a:xfrm>
          <a:prstGeom prst="rect">
            <a:avLst/>
          </a:prstGeom>
        </p:spPr>
      </p:pic>
      <p:sp>
        <p:nvSpPr>
          <p:cNvPr id="16" name="ZoneTexte 15"/>
          <p:cNvSpPr txBox="1"/>
          <p:nvPr userDrawn="1"/>
        </p:nvSpPr>
        <p:spPr>
          <a:xfrm>
            <a:off x="7732201" y="4942100"/>
            <a:ext cx="2935287" cy="2183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AI &amp; BLOCKCHAIN</a:t>
            </a:r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255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543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2"/>
          </p:nvPr>
        </p:nvSpPr>
        <p:spPr>
          <a:xfrm>
            <a:off x="6183923" y="1563976"/>
            <a:ext cx="6008077" cy="4450774"/>
          </a:xfrm>
          <a:ln w="19050">
            <a:noFill/>
          </a:ln>
        </p:spPr>
        <p:txBody>
          <a:bodyPr tIns="468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8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  <a:ln w="19050">
            <a:noFill/>
          </a:ln>
        </p:spPr>
        <p:txBody>
          <a:bodyPr tIns="46800"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2697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183313" y="1563688"/>
            <a:ext cx="5481306" cy="44513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6940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564830" y="1696572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17" name="Espace réservé du texte 11"/>
          <p:cNvSpPr>
            <a:spLocks noGrp="1"/>
          </p:cNvSpPr>
          <p:nvPr userDrawn="1">
            <p:ph type="body" sz="quarter" idx="17"/>
          </p:nvPr>
        </p:nvSpPr>
        <p:spPr>
          <a:xfrm>
            <a:off x="1199209" y="459395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8" name="Espace réservé pour une image  7"/>
          <p:cNvSpPr>
            <a:spLocks noGrp="1"/>
          </p:cNvSpPr>
          <p:nvPr userDrawn="1">
            <p:ph type="pic" sz="quarter" idx="12"/>
          </p:nvPr>
        </p:nvSpPr>
        <p:spPr>
          <a:xfrm>
            <a:off x="1782319" y="1556792"/>
            <a:ext cx="1980000" cy="209017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810819" y="1696572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2" name="Espace réservé pour une image  7"/>
          <p:cNvSpPr>
            <a:spLocks noGrp="1"/>
          </p:cNvSpPr>
          <p:nvPr userDrawn="1">
            <p:ph type="pic" sz="quarter" idx="18"/>
          </p:nvPr>
        </p:nvSpPr>
        <p:spPr>
          <a:xfrm>
            <a:off x="5031273" y="1553644"/>
            <a:ext cx="1980000" cy="208021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12224" y="1702220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6" name="Espace réservé pour une image  7"/>
          <p:cNvSpPr>
            <a:spLocks noGrp="1"/>
          </p:cNvSpPr>
          <p:nvPr userDrawn="1">
            <p:ph type="pic" sz="quarter" idx="19"/>
          </p:nvPr>
        </p:nvSpPr>
        <p:spPr>
          <a:xfrm>
            <a:off x="8328247" y="1553644"/>
            <a:ext cx="1980000" cy="208021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445198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7746603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1198563" y="4264025"/>
            <a:ext cx="2784475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3"/>
          </p:nvPr>
        </p:nvSpPr>
        <p:spPr>
          <a:xfrm>
            <a:off x="4445000" y="4248150"/>
            <a:ext cx="2784475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7747000" y="4248150"/>
            <a:ext cx="2782888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9885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/>
          <p:cNvSpPr/>
          <p:nvPr userDrawn="1"/>
        </p:nvSpPr>
        <p:spPr>
          <a:xfrm>
            <a:off x="15579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6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7001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15" name="Ellipse 14"/>
          <p:cNvSpPr/>
          <p:nvPr userDrawn="1"/>
        </p:nvSpPr>
        <p:spPr>
          <a:xfrm>
            <a:off x="51583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pour une image  9"/>
          <p:cNvSpPr>
            <a:spLocks noGrp="1"/>
          </p:cNvSpPr>
          <p:nvPr>
            <p:ph type="pic" sz="quarter" idx="23" hasCustomPrompt="1"/>
          </p:nvPr>
        </p:nvSpPr>
        <p:spPr>
          <a:xfrm>
            <a:off x="53005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sp>
        <p:nvSpPr>
          <p:cNvPr id="17" name="Ellipse 16"/>
          <p:cNvSpPr/>
          <p:nvPr userDrawn="1"/>
        </p:nvSpPr>
        <p:spPr>
          <a:xfrm>
            <a:off x="87587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pour une image  9"/>
          <p:cNvSpPr>
            <a:spLocks noGrp="1"/>
          </p:cNvSpPr>
          <p:nvPr>
            <p:ph type="pic" sz="quarter" idx="24" hasCustomPrompt="1"/>
          </p:nvPr>
        </p:nvSpPr>
        <p:spPr>
          <a:xfrm>
            <a:off x="89009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cxnSp>
        <p:nvCxnSpPr>
          <p:cNvPr id="21" name="Connecteur droit 20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11"/>
          <p:cNvSpPr>
            <a:spLocks noGrp="1"/>
          </p:cNvSpPr>
          <p:nvPr>
            <p:ph type="body" sz="quarter" idx="25"/>
          </p:nvPr>
        </p:nvSpPr>
        <p:spPr>
          <a:xfrm>
            <a:off x="983020" y="425707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604389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8233057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5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982339" y="3927141"/>
            <a:ext cx="3062923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Espace réservé du contenu 7"/>
          <p:cNvSpPr>
            <a:spLocks noGrp="1"/>
          </p:cNvSpPr>
          <p:nvPr>
            <p:ph sz="quarter" idx="26"/>
          </p:nvPr>
        </p:nvSpPr>
        <p:spPr>
          <a:xfrm>
            <a:off x="4604156" y="3911266"/>
            <a:ext cx="3062923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7" name="Espace réservé du contenu 9"/>
          <p:cNvSpPr>
            <a:spLocks noGrp="1"/>
          </p:cNvSpPr>
          <p:nvPr>
            <p:ph sz="quarter" idx="27"/>
          </p:nvPr>
        </p:nvSpPr>
        <p:spPr>
          <a:xfrm>
            <a:off x="8233499" y="3911266"/>
            <a:ext cx="3061177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0431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685468" cy="1541055"/>
          </a:xfrm>
          <a:solidFill>
            <a:schemeClr val="tx1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2" y="2966807"/>
            <a:ext cx="685468" cy="1541055"/>
          </a:xfrm>
          <a:solidFill>
            <a:schemeClr val="accent2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685468" cy="1541055"/>
          </a:xfrm>
          <a:solidFill>
            <a:schemeClr val="accent3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 userDrawn="1"/>
        </p:nvSpPr>
        <p:spPr>
          <a:xfrm flipV="1">
            <a:off x="1827803" y="2832685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riangle isocèle 21"/>
          <p:cNvSpPr/>
          <p:nvPr userDrawn="1"/>
        </p:nvSpPr>
        <p:spPr>
          <a:xfrm flipV="1">
            <a:off x="1825793" y="4492741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4282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ntexte-Enjeux-Objecti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517793" y="188640"/>
            <a:ext cx="11147158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4" name="Connecteur droit 3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6"/>
          <p:cNvSpPr>
            <a:spLocks noGrp="1"/>
          </p:cNvSpPr>
          <p:nvPr>
            <p:ph type="body" sz="quarter" idx="18"/>
          </p:nvPr>
        </p:nvSpPr>
        <p:spPr>
          <a:xfrm>
            <a:off x="527382" y="1654297"/>
            <a:ext cx="5760000" cy="3095625"/>
          </a:xfrm>
          <a:ln w="19050">
            <a:solidFill>
              <a:schemeClr val="accent5"/>
            </a:solidFill>
          </a:ln>
        </p:spPr>
        <p:txBody>
          <a:bodyPr lIns="108000" tIns="252000" rIns="108000"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 marL="10255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6"/>
          </p:nvPr>
        </p:nvSpPr>
        <p:spPr>
          <a:xfrm>
            <a:off x="1206710" y="1496197"/>
            <a:ext cx="4714019" cy="3175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8" name="Espace réservé du texte 17"/>
          <p:cNvSpPr>
            <a:spLocks noGrp="1"/>
          </p:cNvSpPr>
          <p:nvPr>
            <p:ph type="body" sz="quarter" idx="21"/>
          </p:nvPr>
        </p:nvSpPr>
        <p:spPr>
          <a:xfrm>
            <a:off x="6624619" y="1654296"/>
            <a:ext cx="5040000" cy="3095625"/>
          </a:xfrm>
          <a:ln w="19050">
            <a:solidFill>
              <a:schemeClr val="accent5"/>
            </a:solidFill>
          </a:ln>
        </p:spPr>
        <p:txBody>
          <a:bodyPr lIns="108000" tIns="252000" rIns="108000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 marL="10255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29" name="Espace réservé du texte 4"/>
          <p:cNvSpPr>
            <a:spLocks noGrp="1"/>
          </p:cNvSpPr>
          <p:nvPr>
            <p:ph type="body" sz="quarter" idx="17"/>
          </p:nvPr>
        </p:nvSpPr>
        <p:spPr>
          <a:xfrm>
            <a:off x="6963134" y="1512020"/>
            <a:ext cx="4714019" cy="3175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texte 19"/>
          <p:cNvSpPr>
            <a:spLocks noGrp="1"/>
          </p:cNvSpPr>
          <p:nvPr>
            <p:ph type="body" sz="quarter" idx="22"/>
          </p:nvPr>
        </p:nvSpPr>
        <p:spPr>
          <a:xfrm>
            <a:off x="731520" y="4972050"/>
            <a:ext cx="10933099" cy="1103313"/>
          </a:xfrm>
          <a:prstGeom prst="roundRect">
            <a:avLst>
              <a:gd name="adj" fmla="val 23335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2868613" indent="-285750">
              <a:buFont typeface="Wingdings" panose="05000000000000000000" pitchFamily="2" charset="2"/>
              <a:buChar char="ü"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406" y="5006245"/>
            <a:ext cx="952217" cy="1027374"/>
          </a:xfrm>
          <a:prstGeom prst="rect">
            <a:avLst/>
          </a:prstGeom>
        </p:spPr>
      </p:pic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560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Gouvernance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0"/>
          </p:nvPr>
        </p:nvSpPr>
        <p:spPr>
          <a:xfrm>
            <a:off x="2409552" y="1342359"/>
            <a:ext cx="4070770" cy="5381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11"/>
          </p:nvPr>
        </p:nvSpPr>
        <p:spPr>
          <a:xfrm>
            <a:off x="7199059" y="1342359"/>
            <a:ext cx="4477385" cy="5381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2"/>
          </p:nvPr>
        </p:nvSpPr>
        <p:spPr>
          <a:xfrm>
            <a:off x="2409317" y="2158521"/>
            <a:ext cx="4070350" cy="542925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13"/>
          </p:nvPr>
        </p:nvSpPr>
        <p:spPr>
          <a:xfrm>
            <a:off x="7199059" y="2133121"/>
            <a:ext cx="4477385" cy="627062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14"/>
          </p:nvPr>
        </p:nvSpPr>
        <p:spPr>
          <a:xfrm>
            <a:off x="2409317" y="3172682"/>
            <a:ext cx="40703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5"/>
          </p:nvPr>
        </p:nvSpPr>
        <p:spPr>
          <a:xfrm>
            <a:off x="7199376" y="3172682"/>
            <a:ext cx="44767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6" hasCustomPrompt="1"/>
          </p:nvPr>
        </p:nvSpPr>
        <p:spPr>
          <a:xfrm>
            <a:off x="2409317" y="4486942"/>
            <a:ext cx="40703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35" name="Espace réservé du texte 34"/>
          <p:cNvSpPr>
            <a:spLocks noGrp="1"/>
          </p:cNvSpPr>
          <p:nvPr>
            <p:ph type="body" sz="quarter" idx="17" hasCustomPrompt="1"/>
          </p:nvPr>
        </p:nvSpPr>
        <p:spPr>
          <a:xfrm>
            <a:off x="7199376" y="4486942"/>
            <a:ext cx="44767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cxnSp>
        <p:nvCxnSpPr>
          <p:cNvPr id="36" name="Connecteur droit 35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9" name="Image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3287240"/>
            <a:ext cx="720000" cy="68821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2112157"/>
            <a:ext cx="720000" cy="668990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4829445"/>
            <a:ext cx="720000" cy="628738"/>
          </a:xfrm>
          <a:prstGeom prst="rect">
            <a:avLst/>
          </a:prstGeom>
        </p:spPr>
      </p:pic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7700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53951" y="135475"/>
            <a:ext cx="9404707" cy="49716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11908" y="1410491"/>
            <a:ext cx="3346860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COMPETENCES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126272" y="2966004"/>
            <a:ext cx="7525047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EXPERIENCES - Extraits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133088" y="1410491"/>
            <a:ext cx="7525047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EN BREF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2254102" y="632635"/>
            <a:ext cx="9404033" cy="476338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ü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11"/>
          </p:nvPr>
        </p:nvSpPr>
        <p:spPr>
          <a:xfrm>
            <a:off x="844486" y="142805"/>
            <a:ext cx="993939" cy="972928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2"/>
          </p:nvPr>
        </p:nvSpPr>
        <p:spPr>
          <a:xfrm>
            <a:off x="511175" y="1786270"/>
            <a:ext cx="3348038" cy="4358943"/>
          </a:xfrm>
          <a:solidFill>
            <a:schemeClr val="bg2"/>
          </a:solidFill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4133850" y="1786270"/>
            <a:ext cx="7515225" cy="1020249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4"/>
          </p:nvPr>
        </p:nvSpPr>
        <p:spPr>
          <a:xfrm>
            <a:off x="4126272" y="3338623"/>
            <a:ext cx="7532328" cy="2806590"/>
          </a:xfrm>
          <a:solidFill>
            <a:schemeClr val="bg2"/>
          </a:solidFill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22" name="Connecteur droit 21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7084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 atouts Beijafl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0"/>
          </p:nvPr>
        </p:nvSpPr>
        <p:spPr>
          <a:xfrm>
            <a:off x="2640413" y="1460808"/>
            <a:ext cx="9024538" cy="684212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1"/>
          </p:nvPr>
        </p:nvSpPr>
        <p:spPr>
          <a:xfrm>
            <a:off x="2640013" y="243534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4" name="Espace réservé du texte 32"/>
          <p:cNvSpPr>
            <a:spLocks noGrp="1"/>
          </p:cNvSpPr>
          <p:nvPr>
            <p:ph type="body" sz="quarter" idx="12"/>
          </p:nvPr>
        </p:nvSpPr>
        <p:spPr>
          <a:xfrm>
            <a:off x="2634238" y="340097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5" name="Espace réservé du texte 32"/>
          <p:cNvSpPr>
            <a:spLocks noGrp="1"/>
          </p:cNvSpPr>
          <p:nvPr>
            <p:ph type="body" sz="quarter" idx="13"/>
          </p:nvPr>
        </p:nvSpPr>
        <p:spPr>
          <a:xfrm>
            <a:off x="2673403" y="434513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6" name="Espace réservé du texte 32"/>
          <p:cNvSpPr>
            <a:spLocks noGrp="1"/>
          </p:cNvSpPr>
          <p:nvPr>
            <p:ph type="body" sz="quarter" idx="14"/>
          </p:nvPr>
        </p:nvSpPr>
        <p:spPr>
          <a:xfrm>
            <a:off x="2673403" y="534566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43" name="Connecteur droit 42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46" name="Connecteur droit 45"/>
          <p:cNvCxnSpPr/>
          <p:nvPr userDrawn="1"/>
        </p:nvCxnSpPr>
        <p:spPr>
          <a:xfrm>
            <a:off x="1374588" y="180291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 userDrawn="1"/>
        </p:nvCxnSpPr>
        <p:spPr>
          <a:xfrm>
            <a:off x="1366132" y="279570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 userDrawn="1"/>
        </p:nvCxnSpPr>
        <p:spPr>
          <a:xfrm>
            <a:off x="1365278" y="3761336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 userDrawn="1"/>
        </p:nvCxnSpPr>
        <p:spPr>
          <a:xfrm>
            <a:off x="1345589" y="570602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 userDrawn="1"/>
        </p:nvCxnSpPr>
        <p:spPr>
          <a:xfrm>
            <a:off x="1366133" y="4725497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 5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3429902"/>
            <a:ext cx="576000" cy="633856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1506190"/>
            <a:ext cx="576000" cy="635341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2514657"/>
            <a:ext cx="576000" cy="562094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4564107"/>
            <a:ext cx="576000" cy="400708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5428107"/>
            <a:ext cx="576000" cy="515328"/>
          </a:xfrm>
          <a:prstGeom prst="rect">
            <a:avLst/>
          </a:prstGeom>
        </p:spPr>
      </p:pic>
      <p:sp>
        <p:nvSpPr>
          <p:cNvPr id="2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812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 userDrawn="1"/>
        </p:nvCxnSpPr>
        <p:spPr>
          <a:xfrm flipH="1">
            <a:off x="3886200" y="2101549"/>
            <a:ext cx="1552" cy="1994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871272"/>
            <a:ext cx="2504559" cy="2504559"/>
          </a:xfrm>
          <a:prstGeom prst="rect">
            <a:avLst/>
          </a:prstGeom>
        </p:spPr>
      </p:pic>
      <p:sp>
        <p:nvSpPr>
          <p:cNvPr id="7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4439816" y="2103019"/>
            <a:ext cx="6696744" cy="2041065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30957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ar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3" name="Connecteur droit 2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graphique SmartArt 5"/>
          <p:cNvSpPr>
            <a:spLocks noGrp="1"/>
          </p:cNvSpPr>
          <p:nvPr>
            <p:ph type="dgm" sz="quarter" idx="10"/>
          </p:nvPr>
        </p:nvSpPr>
        <p:spPr>
          <a:xfrm>
            <a:off x="511910" y="1426909"/>
            <a:ext cx="11152708" cy="1106487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 graphique SmartArt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527050" y="2825496"/>
            <a:ext cx="11137900" cy="2990850"/>
          </a:xfrm>
          <a:ln w="19050">
            <a:solidFill>
              <a:schemeClr val="accent5"/>
            </a:solidFill>
          </a:ln>
        </p:spPr>
        <p:txBody>
          <a:bodyPr tIns="216000"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3882031" y="2574671"/>
            <a:ext cx="4427938" cy="50165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20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ce réservé du contenu 7"/>
          <p:cNvSpPr>
            <a:spLocks noGrp="1"/>
          </p:cNvSpPr>
          <p:nvPr>
            <p:ph sz="quarter" idx="27"/>
          </p:nvPr>
        </p:nvSpPr>
        <p:spPr>
          <a:xfrm>
            <a:off x="503302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4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503302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/>
              <a:t>02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Sommaire</a:t>
            </a:r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503302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46" name="Espace réservé du contenu 7"/>
          <p:cNvSpPr>
            <a:spLocks noGrp="1"/>
          </p:cNvSpPr>
          <p:nvPr>
            <p:ph sz="quarter" idx="28"/>
          </p:nvPr>
        </p:nvSpPr>
        <p:spPr>
          <a:xfrm>
            <a:off x="6534808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7" name="Espace réservé du contenu 7"/>
          <p:cNvSpPr>
            <a:spLocks noGrp="1"/>
          </p:cNvSpPr>
          <p:nvPr>
            <p:ph sz="quarter" idx="29"/>
          </p:nvPr>
        </p:nvSpPr>
        <p:spPr>
          <a:xfrm>
            <a:off x="6534808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30" hasCustomPrompt="1"/>
          </p:nvPr>
        </p:nvSpPr>
        <p:spPr>
          <a:xfrm>
            <a:off x="7737190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7737190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36"/>
          </p:nvPr>
        </p:nvSpPr>
        <p:spPr>
          <a:xfrm>
            <a:off x="6534808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731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9" t="7916"/>
          <a:stretch/>
        </p:blipFill>
        <p:spPr>
          <a:xfrm>
            <a:off x="173813" y="141636"/>
            <a:ext cx="4662627" cy="3866669"/>
          </a:xfrm>
          <a:prstGeom prst="rect">
            <a:avLst/>
          </a:prstGeom>
        </p:spPr>
      </p:pic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018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2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3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5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7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" y="9625"/>
            <a:ext cx="3876187" cy="3871162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9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7" y="164718"/>
            <a:ext cx="3444800" cy="3519237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048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" y="330423"/>
            <a:ext cx="4183085" cy="3519237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264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Cy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" y="117009"/>
            <a:ext cx="4003284" cy="3871161"/>
          </a:xfrm>
          <a:prstGeom prst="rect">
            <a:avLst/>
          </a:prstGeom>
        </p:spPr>
      </p:pic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419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Graphè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5"/>
            <a:ext cx="4136081" cy="3790879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209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4372"/>
            <a:ext cx="12192000" cy="653628"/>
          </a:xfrm>
          <a:prstGeom prst="rect">
            <a:avLst/>
          </a:prstGeom>
        </p:spPr>
      </p:pic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fr-FR" dirty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428428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82" r:id="rId4"/>
    <p:sldLayoutId id="2147483683" r:id="rId5"/>
    <p:sldLayoutId id="2147483684" r:id="rId6"/>
    <p:sldLayoutId id="2147483686" r:id="rId7"/>
    <p:sldLayoutId id="2147483687" r:id="rId8"/>
    <p:sldLayoutId id="2147483688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8" r:id="rId15"/>
    <p:sldLayoutId id="2147483674" r:id="rId16"/>
    <p:sldLayoutId id="2147483675" r:id="rId17"/>
    <p:sldLayoutId id="2147483676" r:id="rId18"/>
    <p:sldLayoutId id="2147483677" r:id="rId19"/>
    <p:sldLayoutId id="2147483679" r:id="rId2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kern="1200" baseline="0">
          <a:solidFill>
            <a:srgbClr val="273457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CloudPlatform/vertex-ai-samples/blob/main/notebooks/official/custom/get_started_vertex_training_xgboost.ipynb" TargetMode="Externa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CloudPlatform/vertex-ai-samples/blob/main/notebooks/official/model_registry/get_started_with_model_registry.ipynb" TargetMode="Externa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CloudPlatform/vertex-ai-samples/blob/main/notebooks/official/model_registry/get_started_with_model_registry.ipynb" TargetMode="Externa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CloudPlatform/vertex-ai-samples/blob/main/notebooks/official/custom/get_started_vertex_training_xgboost.ipynb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981298" y="1767921"/>
            <a:ext cx="6731926" cy="1307787"/>
          </a:xfrm>
        </p:spPr>
        <p:txBody>
          <a:bodyPr/>
          <a:lstStyle/>
          <a:p>
            <a:r>
              <a:rPr lang="fr-FR" b="1" dirty="0" err="1" smtClean="0"/>
              <a:t>MLFlow</a:t>
            </a:r>
            <a:r>
              <a:rPr lang="fr-FR" b="1" dirty="0" smtClean="0"/>
              <a:t> sur Vertex AI </a:t>
            </a:r>
            <a:endParaRPr lang="fr-FR" b="1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>
          <a:xfrm>
            <a:off x="981298" y="4901692"/>
            <a:ext cx="2483421" cy="45612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442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Vertex AI – Model Evaluation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pic>
        <p:nvPicPr>
          <p:cNvPr id="7" name="Picture 2" descr="TensorBoard view appea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34" y="1316619"/>
            <a:ext cx="5310190" cy="482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6442713" y="2375513"/>
            <a:ext cx="54582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err="1" smtClean="0"/>
              <a:t>Tensorboard</a:t>
            </a:r>
            <a:r>
              <a:rPr lang="fr-FR" b="1" i="1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fr-FR" sz="1600" dirty="0" smtClean="0"/>
              <a:t>Suivre des métriques de l’entrainement en temps réel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Fine-tuner les hyper paramètres</a:t>
            </a:r>
            <a:endParaRPr lang="fr-FR" sz="1600" dirty="0" smtClean="0"/>
          </a:p>
          <a:p>
            <a:pPr marL="285750" indent="-285750">
              <a:buFontTx/>
              <a:buChar char="-"/>
            </a:pPr>
            <a:r>
              <a:rPr lang="fr-FR" sz="1600" dirty="0" smtClean="0"/>
              <a:t>Visualiser le graph d’apprentissage en fonction des hyper paramètres</a:t>
            </a:r>
          </a:p>
          <a:p>
            <a:pPr marL="285750" indent="-285750">
              <a:buFontTx/>
              <a:buChar char="-"/>
            </a:pPr>
            <a:r>
              <a:rPr lang="fr-FR" sz="1600" dirty="0" smtClean="0"/>
              <a:t>Debugger le résultat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99306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Vertex AI – Expérimentes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pic>
        <p:nvPicPr>
          <p:cNvPr id="8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974" y="1396013"/>
            <a:ext cx="7843551" cy="466743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11909" y="1862667"/>
            <a:ext cx="31118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/>
              <a:t>Expérimentes:</a:t>
            </a:r>
          </a:p>
          <a:p>
            <a:pPr marL="285750" indent="-285750">
              <a:buFontTx/>
              <a:buChar char="-"/>
            </a:pPr>
            <a:r>
              <a:rPr lang="fr-FR" sz="1600" dirty="0" smtClean="0"/>
              <a:t>Loguer les paramètres, les hyper paramètres, les métriques et les </a:t>
            </a:r>
            <a:r>
              <a:rPr lang="fr-FR" sz="1600" dirty="0" err="1" smtClean="0"/>
              <a:t>artifacts</a:t>
            </a:r>
            <a:r>
              <a:rPr lang="fr-FR" sz="1600" dirty="0" smtClean="0"/>
              <a:t> du modèle</a:t>
            </a:r>
          </a:p>
          <a:p>
            <a:pPr marL="285750" indent="-285750">
              <a:buFontTx/>
              <a:buChar char="-"/>
            </a:pPr>
            <a:r>
              <a:rPr lang="fr-FR" sz="1600" dirty="0" smtClean="0"/>
              <a:t>Visualiser et comparer plusieurs </a:t>
            </a:r>
            <a:r>
              <a:rPr lang="fr-FR" sz="1600" dirty="0" err="1" smtClean="0"/>
              <a:t>runs</a:t>
            </a:r>
            <a:endParaRPr lang="fr-FR" sz="1600" dirty="0" smtClean="0"/>
          </a:p>
          <a:p>
            <a:pPr marL="285750" indent="-285750">
              <a:buFontTx/>
              <a:buChar char="-"/>
            </a:pPr>
            <a:r>
              <a:rPr lang="fr-FR" sz="1600" dirty="0" smtClean="0"/>
              <a:t>Sauvegarder l’histoire du </a:t>
            </a:r>
            <a:r>
              <a:rPr lang="fr-FR" sz="1600" dirty="0" err="1" smtClean="0"/>
              <a:t>run</a:t>
            </a:r>
            <a:r>
              <a:rPr lang="fr-FR" sz="1600" dirty="0" smtClean="0"/>
              <a:t>, input et la performance du modèle</a:t>
            </a:r>
          </a:p>
          <a:p>
            <a:pPr marL="285750" indent="-285750">
              <a:buFontTx/>
              <a:buChar char="-"/>
            </a:pPr>
            <a:r>
              <a:rPr lang="fr-FR" sz="1600" dirty="0" smtClean="0"/>
              <a:t>Un outil collaboratif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83072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931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39"/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r>
              <a:rPr lang="fr-FR" dirty="0" smtClean="0"/>
              <a:t>03</a:t>
            </a:r>
            <a:endParaRPr lang="fr-FR" dirty="0"/>
          </a:p>
        </p:txBody>
      </p:sp>
      <p:sp>
        <p:nvSpPr>
          <p:cNvPr id="31" name="Titr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2" name="Espace réservé du texte 3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S’acclimater à la </a:t>
            </a:r>
            <a:r>
              <a:rPr lang="fr-FR" dirty="0" err="1" smtClean="0"/>
              <a:t>platreforme</a:t>
            </a:r>
            <a:endParaRPr lang="fr-FR" dirty="0"/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Utiliser Vertex AI via Python</a:t>
            </a:r>
            <a:endParaRPr lang="fr-FR" dirty="0"/>
          </a:p>
        </p:txBody>
      </p:sp>
      <p:sp>
        <p:nvSpPr>
          <p:cNvPr id="34" name="Espace réservé du texte 3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Naviguer dans un </a:t>
            </a:r>
            <a:r>
              <a:rPr lang="fr-FR" dirty="0" err="1" smtClean="0"/>
              <a:t>expériment</a:t>
            </a:r>
            <a:r>
              <a:rPr lang="fr-FR" dirty="0" smtClean="0"/>
              <a:t> via Python</a:t>
            </a:r>
            <a:endParaRPr lang="fr-FR" dirty="0"/>
          </a:p>
        </p:txBody>
      </p:sp>
      <p:sp>
        <p:nvSpPr>
          <p:cNvPr id="35" name="Espace réservé du texte 3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  <p:sp>
        <p:nvSpPr>
          <p:cNvPr id="36" name="Espace réservé du texte 3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7" name="Espace réservé du texte 3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2" name="Espace réservé du contenu 41"/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r>
              <a:rPr lang="fr-FR" dirty="0" smtClean="0"/>
              <a:t>05</a:t>
            </a:r>
            <a:endParaRPr lang="fr-FR" dirty="0"/>
          </a:p>
        </p:txBody>
      </p:sp>
      <p:sp>
        <p:nvSpPr>
          <p:cNvPr id="43" name="Espace réservé du texte 4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fr-FR" dirty="0" smtClean="0"/>
              <a:t>Model </a:t>
            </a:r>
            <a:r>
              <a:rPr lang="fr-FR" dirty="0" err="1" smtClean="0"/>
              <a:t>Registry</a:t>
            </a:r>
            <a:endParaRPr lang="fr-FR" dirty="0"/>
          </a:p>
        </p:txBody>
      </p:sp>
      <p:sp>
        <p:nvSpPr>
          <p:cNvPr id="44" name="Espace réservé du texte 4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fr-FR" dirty="0" err="1" smtClean="0"/>
              <a:t>Tensorboard</a:t>
            </a:r>
            <a:endParaRPr lang="fr-FR" dirty="0"/>
          </a:p>
        </p:txBody>
      </p:sp>
      <p:sp>
        <p:nvSpPr>
          <p:cNvPr id="46" name="Espace réservé du texte 4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7" name="Espace réservé du texte 4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9" name="Espace réservé du contenu 48"/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r>
              <a:rPr lang="fr-FR" dirty="0" smtClean="0"/>
              <a:t>04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2025 | ©HeadMind Partners AI &amp; Blockchain | Confidentiel</a:t>
            </a:r>
            <a:endParaRPr lang="fr-FR" dirty="0"/>
          </a:p>
        </p:txBody>
      </p:sp>
      <p:sp>
        <p:nvSpPr>
          <p:cNvPr id="22" name="Espace réservé du contenu 39"/>
          <p:cNvSpPr>
            <a:spLocks noGrp="1"/>
          </p:cNvSpPr>
          <p:nvPr>
            <p:ph sz="quarter" idx="27"/>
          </p:nvPr>
        </p:nvSpPr>
        <p:spPr>
          <a:xfrm>
            <a:off x="511908" y="1599466"/>
            <a:ext cx="787400" cy="569913"/>
          </a:xfrm>
        </p:spPr>
        <p:txBody>
          <a:bodyPr/>
          <a:lstStyle/>
          <a:p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23" name="Espace réservé du contenu 39"/>
          <p:cNvSpPr>
            <a:spLocks noGrp="1"/>
          </p:cNvSpPr>
          <p:nvPr>
            <p:ph sz="quarter" idx="27"/>
          </p:nvPr>
        </p:nvSpPr>
        <p:spPr>
          <a:xfrm>
            <a:off x="503302" y="3125491"/>
            <a:ext cx="787400" cy="569913"/>
          </a:xfrm>
        </p:spPr>
        <p:txBody>
          <a:bodyPr/>
          <a:lstStyle/>
          <a:p>
            <a:r>
              <a:rPr lang="fr-FR" dirty="0" smtClean="0"/>
              <a:t>02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472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1 : Vertex Training</a:t>
            </a:r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In </a:t>
            </a:r>
            <a:r>
              <a:rPr lang="fr-FR" dirty="0" err="1"/>
              <a:t>this</a:t>
            </a:r>
            <a:r>
              <a:rPr lang="fr-FR" dirty="0"/>
              <a:t> tutorial,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how to use Vertex AI Training for training a </a:t>
            </a:r>
            <a:r>
              <a:rPr lang="fr-FR" dirty="0" err="1"/>
              <a:t>XGBoost</a:t>
            </a:r>
            <a:r>
              <a:rPr lang="fr-FR" dirty="0"/>
              <a:t> custom model.</a:t>
            </a:r>
          </a:p>
          <a:p>
            <a:pPr marL="0" indent="0">
              <a:buNone/>
            </a:pPr>
            <a:r>
              <a:rPr lang="fr-FR" dirty="0"/>
              <a:t>This tutorial uses the </a:t>
            </a:r>
            <a:r>
              <a:rPr lang="fr-FR" dirty="0" err="1"/>
              <a:t>following</a:t>
            </a:r>
            <a:r>
              <a:rPr lang="fr-FR" dirty="0"/>
              <a:t> Google Cloud ML services:</a:t>
            </a:r>
          </a:p>
          <a:p>
            <a:pPr lvl="1"/>
            <a:r>
              <a:rPr lang="fr-FR" dirty="0"/>
              <a:t>Vertex AI Training</a:t>
            </a:r>
          </a:p>
          <a:p>
            <a:pPr lvl="1"/>
            <a:r>
              <a:rPr lang="fr-FR" dirty="0"/>
              <a:t>Vertex AI model </a:t>
            </a:r>
            <a:r>
              <a:rPr lang="fr-FR" dirty="0" err="1"/>
              <a:t>resource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The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performed</a:t>
            </a:r>
            <a:r>
              <a:rPr lang="fr-FR" dirty="0"/>
              <a:t> </a:t>
            </a:r>
            <a:r>
              <a:rPr lang="fr-FR" dirty="0" err="1"/>
              <a:t>include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Training </a:t>
            </a:r>
            <a:r>
              <a:rPr lang="fr-FR" dirty="0" err="1"/>
              <a:t>using</a:t>
            </a:r>
            <a:r>
              <a:rPr lang="fr-FR" dirty="0"/>
              <a:t> a Python package.</a:t>
            </a:r>
          </a:p>
          <a:p>
            <a:pPr lvl="1"/>
            <a:r>
              <a:rPr lang="fr-FR" dirty="0"/>
              <a:t>Report </a:t>
            </a:r>
            <a:r>
              <a:rPr lang="fr-FR" dirty="0" err="1"/>
              <a:t>accuracy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hyperparameter</a:t>
            </a:r>
            <a:r>
              <a:rPr lang="fr-FR" dirty="0"/>
              <a:t> </a:t>
            </a:r>
            <a:r>
              <a:rPr lang="fr-FR" dirty="0" err="1"/>
              <a:t>tuning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Save the model </a:t>
            </a:r>
            <a:r>
              <a:rPr lang="fr-FR" dirty="0" err="1"/>
              <a:t>artifacts</a:t>
            </a:r>
            <a:r>
              <a:rPr lang="fr-FR" dirty="0"/>
              <a:t> to Cloud Storage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GCSFuse</a:t>
            </a:r>
            <a:r>
              <a:rPr lang="fr-FR" dirty="0"/>
              <a:t>.</a:t>
            </a:r>
          </a:p>
          <a:p>
            <a:pPr lvl="1"/>
            <a:r>
              <a:rPr lang="fr-FR" dirty="0" err="1"/>
              <a:t>Create</a:t>
            </a:r>
            <a:r>
              <a:rPr lang="fr-FR" dirty="0"/>
              <a:t> a Vertex AI model </a:t>
            </a:r>
            <a:r>
              <a:rPr lang="fr-FR" dirty="0" err="1"/>
              <a:t>resource</a:t>
            </a:r>
            <a:endParaRPr lang="fr-FR" dirty="0"/>
          </a:p>
          <a:p>
            <a:pPr marL="0" indent="0">
              <a:buNone/>
            </a:pPr>
            <a:endParaRPr lang="fr-FR" dirty="0">
              <a:hlinkClick r:id="rId2"/>
            </a:endParaRPr>
          </a:p>
          <a:p>
            <a:pPr marL="0" indent="0">
              <a:buNone/>
            </a:pPr>
            <a:r>
              <a:rPr lang="fr-FR" dirty="0">
                <a:hlinkClick r:id="rId2"/>
              </a:rPr>
              <a:t>vertex-ai-</a:t>
            </a:r>
            <a:r>
              <a:rPr lang="fr-FR" dirty="0" err="1">
                <a:hlinkClick r:id="rId2"/>
              </a:rPr>
              <a:t>samples</a:t>
            </a:r>
            <a:r>
              <a:rPr lang="fr-FR" dirty="0">
                <a:hlinkClick r:id="rId2"/>
              </a:rPr>
              <a:t>/notebooks/official/custom/</a:t>
            </a:r>
            <a:r>
              <a:rPr lang="fr-FR" dirty="0" err="1">
                <a:hlinkClick r:id="rId2"/>
              </a:rPr>
              <a:t>get_started_vertex_training_xgboost.ipynb</a:t>
            </a:r>
            <a:r>
              <a:rPr lang="fr-FR" dirty="0">
                <a:hlinkClick r:id="rId2"/>
              </a:rPr>
              <a:t> at main · </a:t>
            </a:r>
            <a:r>
              <a:rPr lang="fr-FR" dirty="0" err="1">
                <a:hlinkClick r:id="rId2"/>
              </a:rPr>
              <a:t>GoogleCloudPlatform</a:t>
            </a:r>
            <a:r>
              <a:rPr lang="fr-FR" dirty="0">
                <a:hlinkClick r:id="rId2"/>
              </a:rPr>
              <a:t>/vertex-ai-</a:t>
            </a:r>
            <a:r>
              <a:rPr lang="fr-FR" dirty="0" err="1">
                <a:hlinkClick r:id="rId2"/>
              </a:rPr>
              <a:t>samples</a:t>
            </a:r>
            <a:r>
              <a:rPr lang="fr-FR" dirty="0">
                <a:hlinkClick r:id="rId2"/>
              </a:rPr>
              <a:t> · GitHub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774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2 : Modèle </a:t>
            </a:r>
            <a:r>
              <a:rPr lang="fr-FR" dirty="0" err="1" smtClean="0"/>
              <a:t>Registry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In this tutorial, you learn how to use Vertex AI Model Registry to create and register multiple versions of a model.</a:t>
            </a:r>
          </a:p>
          <a:p>
            <a:pPr marL="0" indent="0">
              <a:buNone/>
            </a:pPr>
            <a:r>
              <a:rPr lang="en-US" sz="1400" dirty="0"/>
              <a:t>This tutorial uses the following Vertex AI services and resources:</a:t>
            </a:r>
          </a:p>
          <a:p>
            <a:pPr lvl="1"/>
            <a:r>
              <a:rPr lang="en-US" sz="1200" dirty="0"/>
              <a:t>Vertex AI Model Registry</a:t>
            </a:r>
          </a:p>
          <a:p>
            <a:pPr lvl="1"/>
            <a:r>
              <a:rPr lang="en-US" sz="1200" dirty="0"/>
              <a:t>Vertex AI model resources</a:t>
            </a:r>
          </a:p>
          <a:p>
            <a:pPr lvl="1"/>
            <a:r>
              <a:rPr lang="en-US" sz="1200" dirty="0"/>
              <a:t>Vertex AI endpoint resources</a:t>
            </a:r>
          </a:p>
          <a:p>
            <a:pPr marL="0" indent="0">
              <a:buNone/>
            </a:pPr>
            <a:r>
              <a:rPr lang="en-US" sz="1400" dirty="0"/>
              <a:t>The steps performed include:</a:t>
            </a:r>
          </a:p>
          <a:p>
            <a:pPr lvl="1"/>
            <a:r>
              <a:rPr lang="en-US" sz="1200" dirty="0"/>
              <a:t>Create and register a first version of a model to Vertex AI Model Registry.</a:t>
            </a:r>
          </a:p>
          <a:p>
            <a:pPr lvl="1"/>
            <a:r>
              <a:rPr lang="en-US" sz="1200" dirty="0"/>
              <a:t>Create and register a second version of a model to Vertex AI Model Registry.</a:t>
            </a:r>
          </a:p>
          <a:p>
            <a:pPr lvl="1"/>
            <a:r>
              <a:rPr lang="en-US" sz="1200" dirty="0"/>
              <a:t>Updating the model version which is the default.</a:t>
            </a:r>
          </a:p>
          <a:p>
            <a:pPr lvl="1"/>
            <a:r>
              <a:rPr lang="en-US" sz="1200" dirty="0"/>
              <a:t>Deleting a model version.</a:t>
            </a:r>
          </a:p>
          <a:p>
            <a:pPr lvl="1"/>
            <a:r>
              <a:rPr lang="en-US" sz="1200" dirty="0"/>
              <a:t>Retraining the next model version.</a:t>
            </a:r>
          </a:p>
          <a:p>
            <a:pPr marL="0" indent="0">
              <a:buNone/>
            </a:pPr>
            <a:endParaRPr lang="fr-FR" sz="1400" dirty="0">
              <a:hlinkClick r:id="rId2"/>
            </a:endParaRPr>
          </a:p>
          <a:p>
            <a:pPr marL="0" indent="0">
              <a:buNone/>
            </a:pPr>
            <a:endParaRPr lang="fr-FR" sz="1400" dirty="0">
              <a:hlinkClick r:id="rId2"/>
            </a:endParaRPr>
          </a:p>
          <a:p>
            <a:pPr marL="0" indent="0">
              <a:buNone/>
            </a:pPr>
            <a:r>
              <a:rPr lang="fr-FR" sz="1400" dirty="0">
                <a:hlinkClick r:id="rId2"/>
              </a:rPr>
              <a:t>vertex-ai-</a:t>
            </a:r>
            <a:r>
              <a:rPr lang="fr-FR" sz="1400" dirty="0" err="1">
                <a:hlinkClick r:id="rId2"/>
              </a:rPr>
              <a:t>samples</a:t>
            </a:r>
            <a:r>
              <a:rPr lang="fr-FR" sz="1400" dirty="0">
                <a:hlinkClick r:id="rId2"/>
              </a:rPr>
              <a:t>/notebooks/official/</a:t>
            </a:r>
            <a:r>
              <a:rPr lang="fr-FR" sz="1400" dirty="0" err="1">
                <a:hlinkClick r:id="rId2"/>
              </a:rPr>
              <a:t>model_registry</a:t>
            </a:r>
            <a:r>
              <a:rPr lang="fr-FR" sz="1400" dirty="0">
                <a:hlinkClick r:id="rId2"/>
              </a:rPr>
              <a:t>/</a:t>
            </a:r>
            <a:r>
              <a:rPr lang="fr-FR" sz="1400" dirty="0" err="1">
                <a:hlinkClick r:id="rId2"/>
              </a:rPr>
              <a:t>get_started_with_model_registry.ipynb</a:t>
            </a:r>
            <a:r>
              <a:rPr lang="fr-FR" sz="1400" dirty="0">
                <a:hlinkClick r:id="rId2"/>
              </a:rPr>
              <a:t> at main · </a:t>
            </a:r>
            <a:r>
              <a:rPr lang="fr-FR" sz="1400" dirty="0" err="1">
                <a:hlinkClick r:id="rId2"/>
              </a:rPr>
              <a:t>GoogleCloudPlatform</a:t>
            </a:r>
            <a:r>
              <a:rPr lang="fr-FR" sz="1400" dirty="0">
                <a:hlinkClick r:id="rId2"/>
              </a:rPr>
              <a:t>/vertex-ai-</a:t>
            </a:r>
            <a:r>
              <a:rPr lang="fr-FR" sz="1400" dirty="0" err="1">
                <a:hlinkClick r:id="rId2"/>
              </a:rPr>
              <a:t>samples</a:t>
            </a:r>
            <a:r>
              <a:rPr lang="fr-FR" sz="1400" dirty="0">
                <a:hlinkClick r:id="rId2"/>
              </a:rPr>
              <a:t> · GitHub</a:t>
            </a:r>
            <a:endParaRPr lang="fr-FR" sz="1400" dirty="0"/>
          </a:p>
          <a:p>
            <a:endParaRPr lang="fr-FR" sz="140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971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1</a:t>
            </a:r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Entrainement déjà fait et modèle </a:t>
            </a:r>
            <a:r>
              <a:rPr lang="fr-FR" dirty="0" err="1"/>
              <a:t>registred</a:t>
            </a:r>
            <a:endParaRPr lang="fr-FR" dirty="0"/>
          </a:p>
          <a:p>
            <a:pPr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Trouver quelle version est la meilleure</a:t>
            </a:r>
          </a:p>
          <a:p>
            <a:pPr>
              <a:buFont typeface="Wingdings" panose="05000000000000000000" pitchFamily="2" charset="2"/>
              <a:buChar char="à"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Objectif : appropriation des outils :</a:t>
            </a:r>
          </a:p>
          <a:p>
            <a:pPr>
              <a:buFontTx/>
              <a:buChar char="-"/>
            </a:pPr>
            <a:r>
              <a:rPr lang="fr-FR" dirty="0" err="1">
                <a:sym typeface="Wingdings" panose="05000000000000000000" pitchFamily="2" charset="2"/>
              </a:rPr>
              <a:t>Tracking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Experiments</a:t>
            </a:r>
            <a:endParaRPr lang="fr-FR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fr-FR" dirty="0">
                <a:sym typeface="Wingdings" panose="05000000000000000000" pitchFamily="2" charset="2"/>
              </a:rPr>
              <a:t>Model Evaluation / </a:t>
            </a:r>
            <a:r>
              <a:rPr lang="fr-FR" dirty="0" err="1">
                <a:sym typeface="Wingdings" panose="05000000000000000000" pitchFamily="2" charset="2"/>
              </a:rPr>
              <a:t>Versionning</a:t>
            </a:r>
            <a:r>
              <a:rPr lang="fr-FR" dirty="0">
                <a:sym typeface="Wingdings" panose="05000000000000000000" pitchFamily="2" charset="2"/>
              </a:rPr>
              <a:t> / </a:t>
            </a:r>
            <a:r>
              <a:rPr lang="fr-FR" dirty="0" err="1">
                <a:sym typeface="Wingdings" panose="05000000000000000000" pitchFamily="2" charset="2"/>
              </a:rPr>
              <a:t>Registry</a:t>
            </a:r>
            <a:endParaRPr lang="fr-FR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dirty="0">
              <a:hlinkClick r:id="rId2"/>
            </a:endParaRPr>
          </a:p>
          <a:p>
            <a:pPr marL="0" indent="0">
              <a:buNone/>
            </a:pPr>
            <a:r>
              <a:rPr lang="fr-FR" dirty="0">
                <a:hlinkClick r:id="rId2"/>
              </a:rPr>
              <a:t>vertex-ai-</a:t>
            </a:r>
            <a:r>
              <a:rPr lang="fr-FR" dirty="0" err="1">
                <a:hlinkClick r:id="rId2"/>
              </a:rPr>
              <a:t>samples</a:t>
            </a:r>
            <a:r>
              <a:rPr lang="fr-FR" dirty="0">
                <a:hlinkClick r:id="rId2"/>
              </a:rPr>
              <a:t>/notebooks/official/</a:t>
            </a:r>
            <a:r>
              <a:rPr lang="fr-FR" dirty="0" err="1">
                <a:hlinkClick r:id="rId2"/>
              </a:rPr>
              <a:t>model_registry</a:t>
            </a:r>
            <a:r>
              <a:rPr lang="fr-FR" dirty="0">
                <a:hlinkClick r:id="rId2"/>
              </a:rPr>
              <a:t>/</a:t>
            </a:r>
            <a:r>
              <a:rPr lang="fr-FR" dirty="0" err="1">
                <a:hlinkClick r:id="rId2"/>
              </a:rPr>
              <a:t>get_started_with_model_registry.ipynb</a:t>
            </a:r>
            <a:r>
              <a:rPr lang="fr-FR" dirty="0">
                <a:hlinkClick r:id="rId2"/>
              </a:rPr>
              <a:t> at main · </a:t>
            </a:r>
            <a:r>
              <a:rPr lang="fr-FR" dirty="0" err="1">
                <a:hlinkClick r:id="rId2"/>
              </a:rPr>
              <a:t>GoogleCloudPlatform</a:t>
            </a:r>
            <a:r>
              <a:rPr lang="fr-FR" dirty="0">
                <a:hlinkClick r:id="rId2"/>
              </a:rPr>
              <a:t>/vertex-ai-</a:t>
            </a:r>
            <a:r>
              <a:rPr lang="fr-FR" dirty="0" err="1">
                <a:hlinkClick r:id="rId2"/>
              </a:rPr>
              <a:t>samples</a:t>
            </a:r>
            <a:r>
              <a:rPr lang="fr-FR" dirty="0">
                <a:hlinkClick r:id="rId2"/>
              </a:rPr>
              <a:t> · GitHub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790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2</a:t>
            </a:r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Entrainer plusieurs fois modèles avec améliorations successives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Objectif :</a:t>
            </a:r>
          </a:p>
          <a:p>
            <a:pPr marL="0" indent="0">
              <a:buNone/>
            </a:pPr>
            <a:r>
              <a:rPr lang="fr-FR" dirty="0" err="1"/>
              <a:t>Tracker</a:t>
            </a:r>
            <a:r>
              <a:rPr lang="fr-FR" dirty="0"/>
              <a:t> soit même ses entrainements et </a:t>
            </a:r>
            <a:r>
              <a:rPr lang="fr-FR" dirty="0" err="1"/>
              <a:t>registred</a:t>
            </a:r>
            <a:r>
              <a:rPr lang="fr-FR" dirty="0"/>
              <a:t> son modèle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>
              <a:hlinkClick r:id="rId2"/>
            </a:endParaRPr>
          </a:p>
          <a:p>
            <a:pPr marL="0" indent="0">
              <a:buNone/>
            </a:pPr>
            <a:r>
              <a:rPr lang="fr-FR" dirty="0">
                <a:hlinkClick r:id="rId2"/>
              </a:rPr>
              <a:t>vertex-ai-</a:t>
            </a:r>
            <a:r>
              <a:rPr lang="fr-FR" dirty="0" err="1">
                <a:hlinkClick r:id="rId2"/>
              </a:rPr>
              <a:t>samples</a:t>
            </a:r>
            <a:r>
              <a:rPr lang="fr-FR" dirty="0">
                <a:hlinkClick r:id="rId2"/>
              </a:rPr>
              <a:t>/notebooks/official/custom/</a:t>
            </a:r>
            <a:r>
              <a:rPr lang="fr-FR" dirty="0" err="1">
                <a:hlinkClick r:id="rId2"/>
              </a:rPr>
              <a:t>get_started_vertex_training_xgboost.ipynb</a:t>
            </a:r>
            <a:r>
              <a:rPr lang="fr-FR" dirty="0">
                <a:hlinkClick r:id="rId2"/>
              </a:rPr>
              <a:t> at main · </a:t>
            </a:r>
            <a:r>
              <a:rPr lang="fr-FR" dirty="0" err="1">
                <a:hlinkClick r:id="rId2"/>
              </a:rPr>
              <a:t>GoogleCloudPlatform</a:t>
            </a:r>
            <a:r>
              <a:rPr lang="fr-FR" dirty="0">
                <a:hlinkClick r:id="rId2"/>
              </a:rPr>
              <a:t>/vertex-ai-</a:t>
            </a:r>
            <a:r>
              <a:rPr lang="fr-FR" dirty="0" err="1">
                <a:hlinkClick r:id="rId2"/>
              </a:rPr>
              <a:t>samples</a:t>
            </a:r>
            <a:r>
              <a:rPr lang="fr-FR" dirty="0">
                <a:hlinkClick r:id="rId2"/>
              </a:rPr>
              <a:t> · GitHub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54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27"/>
          </p:nvPr>
        </p:nvSpPr>
        <p:spPr>
          <a:xfrm>
            <a:off x="511908" y="4691883"/>
            <a:ext cx="787400" cy="569913"/>
          </a:xfrm>
        </p:spPr>
        <p:txBody>
          <a:bodyPr/>
          <a:lstStyle/>
          <a:p>
            <a:r>
              <a:rPr lang="fr-FR" dirty="0"/>
              <a:t>03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</a:t>
            </a:r>
            <a:r>
              <a:rPr lang="fr-FR" dirty="0" smtClean="0"/>
              <a:t>ntroduction de GCP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1705683" y="3055707"/>
            <a:ext cx="3328135" cy="709443"/>
          </a:xfrm>
        </p:spPr>
        <p:txBody>
          <a:bodyPr/>
          <a:lstStyle/>
          <a:p>
            <a:r>
              <a:rPr lang="fr-FR" dirty="0" smtClean="0"/>
              <a:t>Suivi des expériences ML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5"/>
          </p:nvPr>
        </p:nvSpPr>
        <p:spPr>
          <a:xfrm>
            <a:off x="1714289" y="4684671"/>
            <a:ext cx="2536699" cy="709443"/>
          </a:xfrm>
        </p:spPr>
        <p:txBody>
          <a:bodyPr/>
          <a:lstStyle/>
          <a:p>
            <a:r>
              <a:rPr lang="fr-FR" dirty="0" smtClean="0"/>
              <a:t>Evaluation des modèles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23"/>
          </p:nvPr>
        </p:nvSpPr>
        <p:spPr>
          <a:xfrm>
            <a:off x="1714289" y="5407017"/>
            <a:ext cx="3908301" cy="64418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0"/>
          </p:nvPr>
        </p:nvSpPr>
        <p:spPr>
          <a:xfrm>
            <a:off x="7629239" y="1600280"/>
            <a:ext cx="2536699" cy="709443"/>
          </a:xfrm>
        </p:spPr>
        <p:txBody>
          <a:bodyPr/>
          <a:lstStyle/>
          <a:p>
            <a:r>
              <a:rPr lang="fr-FR" dirty="0" smtClean="0"/>
              <a:t>Gestion des versions des modèles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33"/>
          </p:nvPr>
        </p:nvSpPr>
        <p:spPr>
          <a:xfrm>
            <a:off x="7629240" y="2340553"/>
            <a:ext cx="3908301" cy="64418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1" name="Espace réservé du contenu 20"/>
          <p:cNvSpPr>
            <a:spLocks noGrp="1"/>
          </p:cNvSpPr>
          <p:nvPr>
            <p:ph sz="quarter" idx="36"/>
          </p:nvPr>
        </p:nvSpPr>
        <p:spPr>
          <a:xfrm>
            <a:off x="6426858" y="1671337"/>
            <a:ext cx="787400" cy="569913"/>
          </a:xfrm>
        </p:spPr>
        <p:txBody>
          <a:bodyPr/>
          <a:lstStyle/>
          <a:p>
            <a:r>
              <a:rPr lang="fr-FR" dirty="0"/>
              <a:t>04</a:t>
            </a: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sp>
        <p:nvSpPr>
          <p:cNvPr id="17" name="Espace réservé du texte 14"/>
          <p:cNvSpPr>
            <a:spLocks noGrp="1"/>
          </p:cNvSpPr>
          <p:nvPr>
            <p:ph type="body" sz="quarter" idx="30"/>
          </p:nvPr>
        </p:nvSpPr>
        <p:spPr>
          <a:xfrm>
            <a:off x="7629239" y="3088900"/>
            <a:ext cx="2536699" cy="709443"/>
          </a:xfrm>
        </p:spPr>
        <p:txBody>
          <a:bodyPr/>
          <a:lstStyle/>
          <a:p>
            <a:r>
              <a:rPr lang="fr-FR" dirty="0" smtClean="0"/>
              <a:t>Registre des modèles</a:t>
            </a:r>
            <a:endParaRPr lang="fr-FR" dirty="0"/>
          </a:p>
        </p:txBody>
      </p:sp>
      <p:sp>
        <p:nvSpPr>
          <p:cNvPr id="19" name="Espace réservé du texte 17"/>
          <p:cNvSpPr>
            <a:spLocks noGrp="1"/>
          </p:cNvSpPr>
          <p:nvPr>
            <p:ph type="body" sz="quarter" idx="33"/>
          </p:nvPr>
        </p:nvSpPr>
        <p:spPr>
          <a:xfrm>
            <a:off x="7629240" y="3829173"/>
            <a:ext cx="3908301" cy="64418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0" name="Espace réservé du contenu 20"/>
          <p:cNvSpPr>
            <a:spLocks noGrp="1"/>
          </p:cNvSpPr>
          <p:nvPr>
            <p:ph sz="quarter" idx="36"/>
          </p:nvPr>
        </p:nvSpPr>
        <p:spPr>
          <a:xfrm>
            <a:off x="6426858" y="3159957"/>
            <a:ext cx="787400" cy="569913"/>
          </a:xfrm>
        </p:spPr>
        <p:txBody>
          <a:bodyPr/>
          <a:lstStyle/>
          <a:p>
            <a:r>
              <a:rPr lang="fr-FR" dirty="0" smtClean="0"/>
              <a:t>05</a:t>
            </a:r>
            <a:endParaRPr lang="fr-FR" dirty="0"/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30"/>
          </p:nvPr>
        </p:nvSpPr>
        <p:spPr>
          <a:xfrm>
            <a:off x="7629239" y="4747814"/>
            <a:ext cx="2536699" cy="709443"/>
          </a:xfrm>
        </p:spPr>
        <p:txBody>
          <a:bodyPr/>
          <a:lstStyle/>
          <a:p>
            <a:r>
              <a:rPr lang="fr-FR" dirty="0" smtClean="0"/>
              <a:t>Workflow complet avec Vertex AI</a:t>
            </a:r>
            <a:endParaRPr lang="fr-FR" dirty="0"/>
          </a:p>
        </p:txBody>
      </p:sp>
      <p:sp>
        <p:nvSpPr>
          <p:cNvPr id="24" name="Espace réservé du texte 17"/>
          <p:cNvSpPr>
            <a:spLocks noGrp="1"/>
          </p:cNvSpPr>
          <p:nvPr>
            <p:ph type="body" sz="quarter" idx="33"/>
          </p:nvPr>
        </p:nvSpPr>
        <p:spPr>
          <a:xfrm>
            <a:off x="7629240" y="5488087"/>
            <a:ext cx="3908301" cy="64418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5" name="Espace réservé du contenu 20"/>
          <p:cNvSpPr>
            <a:spLocks noGrp="1"/>
          </p:cNvSpPr>
          <p:nvPr>
            <p:ph sz="quarter" idx="36"/>
          </p:nvPr>
        </p:nvSpPr>
        <p:spPr>
          <a:xfrm>
            <a:off x="6426858" y="4818871"/>
            <a:ext cx="787400" cy="569913"/>
          </a:xfrm>
        </p:spPr>
        <p:txBody>
          <a:bodyPr/>
          <a:lstStyle/>
          <a:p>
            <a:r>
              <a:rPr lang="fr-FR" dirty="0" smtClean="0"/>
              <a:t>06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647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01 Introduction de GCP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pic>
        <p:nvPicPr>
          <p:cNvPr id="6" name="Picture 10" descr="Google Cloud Platform - Algo Jungle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467" y="1568450"/>
            <a:ext cx="8143926" cy="429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90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01 Introduction de GCP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5365" y="2327121"/>
            <a:ext cx="1143160" cy="819264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08" y="1307526"/>
            <a:ext cx="800212" cy="81926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08" y="3370017"/>
            <a:ext cx="724001" cy="76210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629" y="4328639"/>
            <a:ext cx="685896" cy="77163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908" y="5337482"/>
            <a:ext cx="981212" cy="733527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1445488" y="1398306"/>
            <a:ext cx="1084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Compute</a:t>
            </a:r>
            <a:r>
              <a:rPr lang="fr-FR" dirty="0" smtClean="0"/>
              <a:t>: exécution d’application et de </a:t>
            </a:r>
            <a:r>
              <a:rPr lang="fr-FR" dirty="0" err="1" smtClean="0"/>
              <a:t>workload</a:t>
            </a:r>
            <a:endParaRPr lang="fr-FR" dirty="0" smtClean="0"/>
          </a:p>
          <a:p>
            <a:r>
              <a:rPr lang="fr-FR" dirty="0" smtClean="0"/>
              <a:t>- </a:t>
            </a:r>
            <a:r>
              <a:rPr lang="fr-FR" dirty="0" err="1" smtClean="0"/>
              <a:t>Compute</a:t>
            </a:r>
            <a:r>
              <a:rPr lang="fr-FR" dirty="0" smtClean="0"/>
              <a:t> Engine (</a:t>
            </a:r>
            <a:r>
              <a:rPr lang="fr-FR" dirty="0" err="1" smtClean="0"/>
              <a:t>VMs</a:t>
            </a:r>
            <a:r>
              <a:rPr lang="fr-FR" dirty="0" smtClean="0"/>
              <a:t>), </a:t>
            </a:r>
            <a:r>
              <a:rPr lang="fr-FR" dirty="0" err="1" smtClean="0"/>
              <a:t>Kubernetes</a:t>
            </a:r>
            <a:r>
              <a:rPr lang="fr-FR" dirty="0" smtClean="0"/>
              <a:t>, </a:t>
            </a:r>
            <a:r>
              <a:rPr lang="fr-FR" dirty="0" err="1" smtClean="0"/>
              <a:t>Clound</a:t>
            </a:r>
            <a:r>
              <a:rPr lang="fr-FR" dirty="0" smtClean="0"/>
              <a:t> </a:t>
            </a:r>
            <a:r>
              <a:rPr lang="fr-FR" dirty="0" err="1" smtClean="0"/>
              <a:t>Run</a:t>
            </a:r>
            <a:r>
              <a:rPr lang="fr-FR" dirty="0" smtClean="0"/>
              <a:t> (Conteneurs </a:t>
            </a:r>
            <a:r>
              <a:rPr lang="fr-FR" dirty="0" err="1" smtClean="0"/>
              <a:t>serverless</a:t>
            </a:r>
            <a:r>
              <a:rPr lang="fr-FR" dirty="0" smtClean="0"/>
              <a:t>), App Engine (applications web) 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822927" y="2416699"/>
            <a:ext cx="622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/>
              <a:t>Stockage et BDD : service pour stocker et gérer les données</a:t>
            </a:r>
          </a:p>
          <a:p>
            <a:pPr algn="r"/>
            <a:r>
              <a:rPr lang="fr-FR" dirty="0" smtClean="0"/>
              <a:t>- Cloud Storage, Persistent Disk, </a:t>
            </a:r>
            <a:r>
              <a:rPr lang="fr-FR" dirty="0" err="1" smtClean="0"/>
              <a:t>Filestore</a:t>
            </a:r>
            <a:r>
              <a:rPr lang="fr-FR" dirty="0" smtClean="0"/>
              <a:t>, Cloud SQL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1474067" y="3378283"/>
            <a:ext cx="5667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Networking: connectivité, sécurité et gestion du trafic</a:t>
            </a:r>
          </a:p>
          <a:p>
            <a:r>
              <a:rPr lang="fr-FR" dirty="0" smtClean="0"/>
              <a:t>- VPC, </a:t>
            </a:r>
            <a:r>
              <a:rPr lang="fr-FR" dirty="0" err="1" smtClean="0"/>
              <a:t>Load</a:t>
            </a:r>
            <a:r>
              <a:rPr lang="fr-FR" dirty="0" smtClean="0"/>
              <a:t> </a:t>
            </a:r>
            <a:r>
              <a:rPr lang="fr-FR" dirty="0" err="1" smtClean="0"/>
              <a:t>Balancing</a:t>
            </a:r>
            <a:r>
              <a:rPr lang="fr-FR" dirty="0" smtClean="0"/>
              <a:t>, Cloud CDN, Cloud NAT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1474067" y="4391291"/>
            <a:ext cx="8932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/>
              <a:t>Analyse de données &amp; </a:t>
            </a:r>
            <a:r>
              <a:rPr lang="fr-FR" dirty="0" err="1" smtClean="0"/>
              <a:t>Big</a:t>
            </a:r>
            <a:r>
              <a:rPr lang="fr-FR" dirty="0" smtClean="0"/>
              <a:t> Data : traitement et analyse de grands volumes de données</a:t>
            </a:r>
          </a:p>
          <a:p>
            <a:pPr algn="r"/>
            <a:r>
              <a:rPr lang="fr-FR" dirty="0" smtClean="0"/>
              <a:t>- </a:t>
            </a:r>
            <a:r>
              <a:rPr lang="fr-FR" dirty="0" err="1" smtClean="0"/>
              <a:t>BigQuery</a:t>
            </a:r>
            <a:r>
              <a:rPr lang="fr-FR" dirty="0" smtClean="0"/>
              <a:t>, </a:t>
            </a:r>
            <a:r>
              <a:rPr lang="fr-FR" dirty="0" err="1" smtClean="0"/>
              <a:t>Dataflow</a:t>
            </a:r>
            <a:r>
              <a:rPr lang="fr-FR" dirty="0" smtClean="0"/>
              <a:t>, Pub/</a:t>
            </a:r>
            <a:r>
              <a:rPr lang="fr-FR" dirty="0" err="1" smtClean="0"/>
              <a:t>Sub</a:t>
            </a:r>
            <a:r>
              <a:rPr lang="fr-FR" dirty="0" smtClean="0"/>
              <a:t>, </a:t>
            </a:r>
            <a:r>
              <a:rPr lang="fr-FR" dirty="0" err="1" smtClean="0"/>
              <a:t>Dataproc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1770016" y="5429867"/>
            <a:ext cx="7681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DevOps</a:t>
            </a:r>
            <a:r>
              <a:rPr lang="fr-FR" dirty="0" smtClean="0"/>
              <a:t> &amp; Outil pour développeurs : CI/CD, surveillance et automatisation</a:t>
            </a:r>
          </a:p>
          <a:p>
            <a:r>
              <a:rPr lang="fr-FR" dirty="0" smtClean="0"/>
              <a:t>- Cloud </a:t>
            </a:r>
            <a:r>
              <a:rPr lang="fr-FR" dirty="0" err="1" smtClean="0"/>
              <a:t>Build</a:t>
            </a:r>
            <a:r>
              <a:rPr lang="fr-FR" dirty="0" smtClean="0"/>
              <a:t> (CI/CD), </a:t>
            </a:r>
            <a:r>
              <a:rPr lang="fr-FR" dirty="0" err="1" smtClean="0"/>
              <a:t>Artifact</a:t>
            </a:r>
            <a:r>
              <a:rPr lang="fr-FR" dirty="0" smtClean="0"/>
              <a:t> </a:t>
            </a:r>
            <a:r>
              <a:rPr lang="fr-FR" dirty="0" err="1" smtClean="0"/>
              <a:t>Registry</a:t>
            </a:r>
            <a:r>
              <a:rPr lang="fr-FR" dirty="0" smtClean="0"/>
              <a:t>, Cloud </a:t>
            </a:r>
            <a:r>
              <a:rPr lang="fr-FR" dirty="0" err="1" smtClean="0"/>
              <a:t>functions</a:t>
            </a:r>
            <a:r>
              <a:rPr lang="fr-FR" dirty="0" smtClean="0"/>
              <a:t>, Cloud </a:t>
            </a:r>
            <a:r>
              <a:rPr lang="fr-FR" dirty="0" err="1" smtClean="0"/>
              <a:t>Scheduler</a:t>
            </a:r>
            <a:endParaRPr lang="fr-FR" dirty="0"/>
          </a:p>
        </p:txBody>
      </p:sp>
      <p:cxnSp>
        <p:nvCxnSpPr>
          <p:cNvPr id="24" name="Connecteur droit 23"/>
          <p:cNvCxnSpPr/>
          <p:nvPr/>
        </p:nvCxnSpPr>
        <p:spPr>
          <a:xfrm>
            <a:off x="509452" y="2220754"/>
            <a:ext cx="11207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49479" y="3246604"/>
            <a:ext cx="11207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509452" y="4224135"/>
            <a:ext cx="11207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484465" y="5216912"/>
            <a:ext cx="11207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14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01 Introduction de GCP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779" y="1332572"/>
            <a:ext cx="1133633" cy="762106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81" y="2319510"/>
            <a:ext cx="1114581" cy="781159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4427" y="3376484"/>
            <a:ext cx="628738" cy="76210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908" y="4427203"/>
            <a:ext cx="1105054" cy="781159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1950374" y="1399041"/>
            <a:ext cx="8276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/>
              <a:t>Sécurité &amp; Gestion des identités : gestion des accès et surveillance des menaces</a:t>
            </a:r>
          </a:p>
          <a:p>
            <a:pPr algn="r"/>
            <a:r>
              <a:rPr lang="fr-FR" dirty="0" smtClean="0"/>
              <a:t>- IAM, Cloud </a:t>
            </a:r>
            <a:r>
              <a:rPr lang="fr-FR" dirty="0" err="1" smtClean="0"/>
              <a:t>Identity</a:t>
            </a:r>
            <a:r>
              <a:rPr lang="fr-FR" dirty="0" smtClean="0"/>
              <a:t>, Security Command Center, Cloud Armor, Secret Manager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2011692" y="2396557"/>
            <a:ext cx="5657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IoT</a:t>
            </a:r>
            <a:r>
              <a:rPr lang="fr-FR" dirty="0" smtClean="0"/>
              <a:t> &amp; </a:t>
            </a:r>
            <a:r>
              <a:rPr lang="fr-FR" dirty="0" err="1" smtClean="0"/>
              <a:t>Edge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 : gestion des appareil </a:t>
            </a:r>
            <a:r>
              <a:rPr lang="fr-FR" dirty="0" err="1" smtClean="0"/>
              <a:t>IoT</a:t>
            </a:r>
            <a:r>
              <a:rPr lang="fr-FR" dirty="0" smtClean="0"/>
              <a:t> et IA</a:t>
            </a:r>
          </a:p>
          <a:p>
            <a:r>
              <a:rPr lang="fr-FR" dirty="0" smtClean="0"/>
              <a:t>- </a:t>
            </a:r>
            <a:r>
              <a:rPr lang="fr-FR" dirty="0" err="1"/>
              <a:t>I</a:t>
            </a:r>
            <a:r>
              <a:rPr lang="fr-FR" dirty="0" err="1" smtClean="0"/>
              <a:t>oT</a:t>
            </a:r>
            <a:r>
              <a:rPr lang="fr-FR" dirty="0" smtClean="0"/>
              <a:t> </a:t>
            </a:r>
            <a:r>
              <a:rPr lang="fr-FR" dirty="0" err="1" smtClean="0"/>
              <a:t>Core</a:t>
            </a:r>
            <a:r>
              <a:rPr lang="fr-FR" dirty="0" smtClean="0"/>
              <a:t>, </a:t>
            </a:r>
            <a:r>
              <a:rPr lang="fr-FR" dirty="0" err="1" smtClean="0"/>
              <a:t>Edge</a:t>
            </a:r>
            <a:r>
              <a:rPr lang="fr-FR" dirty="0" smtClean="0"/>
              <a:t> TPU 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2011692" y="3399917"/>
            <a:ext cx="831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/>
              <a:t>AI et Machine Learning : outils </a:t>
            </a:r>
            <a:r>
              <a:rPr lang="fr-FR" dirty="0" smtClean="0"/>
              <a:t>pour </a:t>
            </a:r>
            <a:r>
              <a:rPr lang="fr-FR" dirty="0" smtClean="0"/>
              <a:t>créer, entrainer et déployer des modèles ML</a:t>
            </a:r>
          </a:p>
          <a:p>
            <a:pPr algn="r"/>
            <a:r>
              <a:rPr lang="fr-FR" dirty="0" smtClean="0"/>
              <a:t>- </a:t>
            </a:r>
            <a:r>
              <a:rPr lang="fr-FR" b="1" dirty="0" smtClean="0"/>
              <a:t>Vertex AI</a:t>
            </a:r>
            <a:r>
              <a:rPr lang="fr-FR" dirty="0" smtClean="0"/>
              <a:t>, </a:t>
            </a:r>
            <a:r>
              <a:rPr lang="fr-FR" dirty="0" err="1" smtClean="0"/>
              <a:t>AutoML</a:t>
            </a:r>
            <a:r>
              <a:rPr lang="fr-FR" dirty="0" smtClean="0"/>
              <a:t>, AI API, </a:t>
            </a:r>
            <a:r>
              <a:rPr lang="fr-FR" dirty="0" err="1" smtClean="0"/>
              <a:t>BigQuery</a:t>
            </a:r>
            <a:r>
              <a:rPr lang="fr-FR" dirty="0" smtClean="0"/>
              <a:t> ML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2045868" y="4514901"/>
            <a:ext cx="7721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&amp; Supervision : outils pour </a:t>
            </a:r>
            <a:r>
              <a:rPr lang="fr-FR" dirty="0" smtClean="0"/>
              <a:t>surveiller </a:t>
            </a:r>
            <a:r>
              <a:rPr lang="fr-FR" dirty="0" smtClean="0"/>
              <a:t>et </a:t>
            </a:r>
            <a:r>
              <a:rPr lang="fr-FR" dirty="0" smtClean="0"/>
              <a:t>analyser </a:t>
            </a:r>
            <a:r>
              <a:rPr lang="fr-FR" dirty="0" smtClean="0"/>
              <a:t>les </a:t>
            </a:r>
            <a:r>
              <a:rPr lang="fr-FR" dirty="0" smtClean="0"/>
              <a:t>performances</a:t>
            </a:r>
            <a:endParaRPr lang="fr-FR" dirty="0" smtClean="0"/>
          </a:p>
          <a:p>
            <a:r>
              <a:rPr lang="fr-FR" dirty="0" smtClean="0"/>
              <a:t>- Cloud </a:t>
            </a:r>
            <a:r>
              <a:rPr lang="fr-FR" dirty="0" err="1" smtClean="0"/>
              <a:t>Logging</a:t>
            </a:r>
            <a:r>
              <a:rPr lang="fr-FR" dirty="0" smtClean="0"/>
              <a:t>, Cloud Monitoring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2807551" y="5385495"/>
            <a:ext cx="7514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err="1" smtClean="0"/>
              <a:t>Hybrid</a:t>
            </a:r>
            <a:r>
              <a:rPr lang="fr-FR" dirty="0" smtClean="0"/>
              <a:t> &amp; Multi-cloud : gestion des charge de travail sur plusieurs </a:t>
            </a:r>
            <a:r>
              <a:rPr lang="fr-FR" dirty="0" err="1" smtClean="0"/>
              <a:t>clouds</a:t>
            </a:r>
            <a:endParaRPr lang="fr-FR" dirty="0" smtClean="0"/>
          </a:p>
          <a:p>
            <a:pPr algn="r"/>
            <a:r>
              <a:rPr lang="fr-FR" dirty="0" smtClean="0"/>
              <a:t>- </a:t>
            </a:r>
            <a:r>
              <a:rPr lang="fr-FR" dirty="0" err="1" smtClean="0"/>
              <a:t>Anthos</a:t>
            </a:r>
            <a:r>
              <a:rPr lang="fr-FR" dirty="0" smtClean="0"/>
              <a:t>, Cloud </a:t>
            </a:r>
            <a:r>
              <a:rPr lang="fr-FR" dirty="0" err="1" smtClean="0"/>
              <a:t>VmWare</a:t>
            </a:r>
            <a:r>
              <a:rPr lang="fr-FR" dirty="0" smtClean="0"/>
              <a:t> Engine, </a:t>
            </a:r>
            <a:r>
              <a:rPr lang="fr-FR" dirty="0" err="1" smtClean="0"/>
              <a:t>BigQuery</a:t>
            </a:r>
            <a:r>
              <a:rPr lang="fr-FR" dirty="0"/>
              <a:t> </a:t>
            </a:r>
            <a:r>
              <a:rPr lang="fr-FR" dirty="0" smtClean="0"/>
              <a:t>Omni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2027" y="5385495"/>
            <a:ext cx="681138" cy="511794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10422003" y="5880453"/>
            <a:ext cx="933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rgbClr val="000000"/>
                </a:solidFill>
              </a:rPr>
              <a:t>Multi-cloud 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28" name="Connecteur droit 27"/>
          <p:cNvCxnSpPr/>
          <p:nvPr/>
        </p:nvCxnSpPr>
        <p:spPr>
          <a:xfrm>
            <a:off x="509452" y="2220754"/>
            <a:ext cx="11207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42051" y="3253201"/>
            <a:ext cx="11207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579959" y="4241144"/>
            <a:ext cx="11207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542051" y="5307117"/>
            <a:ext cx="11207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79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MLOps</a:t>
            </a:r>
            <a:r>
              <a:rPr lang="fr-FR" dirty="0" smtClean="0"/>
              <a:t> avec Vertex AI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pic>
        <p:nvPicPr>
          <p:cNvPr id="6" name="Picture 4" descr="What is Google Vertex AI? The Ultimate Guide in 2024 - ChatFAI Blo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047" y="1423789"/>
            <a:ext cx="6694766" cy="464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46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Vertex AI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pic>
        <p:nvPicPr>
          <p:cNvPr id="6" name="Picture 6" descr="Accelerating Model Deployment using Transfer Learning and Vertex AI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5" t="17987" r="9998" b="4801"/>
          <a:stretch/>
        </p:blipFill>
        <p:spPr bwMode="auto">
          <a:xfrm>
            <a:off x="1706880" y="2045929"/>
            <a:ext cx="7730836" cy="389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2997722" y="1261099"/>
            <a:ext cx="1902786" cy="784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b="1" i="1" dirty="0" smtClean="0"/>
              <a:t>Vertex AI </a:t>
            </a:r>
            <a:r>
              <a:rPr lang="fr-FR" sz="1200" b="1" i="1" dirty="0" err="1" smtClean="0"/>
              <a:t>Dataset</a:t>
            </a:r>
            <a:r>
              <a:rPr lang="fr-FR" sz="1200" b="1" i="1" dirty="0" smtClean="0"/>
              <a:t> </a:t>
            </a:r>
            <a:r>
              <a:rPr lang="fr-FR" sz="1200" dirty="0" smtClean="0"/>
              <a:t>: </a:t>
            </a:r>
            <a:r>
              <a:rPr lang="fr-FR" sz="1100" dirty="0"/>
              <a:t>I</a:t>
            </a:r>
            <a:r>
              <a:rPr lang="fr-FR" sz="1100" dirty="0" smtClean="0"/>
              <a:t>mporter, labéliser et gérer les </a:t>
            </a:r>
            <a:r>
              <a:rPr lang="fr-FR" sz="1100" dirty="0" err="1" smtClean="0"/>
              <a:t>datasets</a:t>
            </a:r>
            <a:r>
              <a:rPr lang="fr-FR" sz="1100" dirty="0" smtClean="0"/>
              <a:t> pour entrainer des modèles ML</a:t>
            </a:r>
            <a:endParaRPr lang="fr-FR" sz="1100" dirty="0"/>
          </a:p>
        </p:txBody>
      </p:sp>
      <p:sp>
        <p:nvSpPr>
          <p:cNvPr id="8" name="ZoneTexte 7"/>
          <p:cNvSpPr txBox="1"/>
          <p:nvPr/>
        </p:nvSpPr>
        <p:spPr>
          <a:xfrm>
            <a:off x="6393230" y="1261099"/>
            <a:ext cx="1754294" cy="784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b="1" i="1" dirty="0" err="1" smtClean="0"/>
              <a:t>AutoML</a:t>
            </a:r>
            <a:r>
              <a:rPr lang="fr-FR" sz="1200" b="1" i="1" dirty="0" smtClean="0"/>
              <a:t> : </a:t>
            </a:r>
            <a:r>
              <a:rPr lang="fr-FR" sz="1200" dirty="0" smtClean="0"/>
              <a:t/>
            </a:r>
            <a:br>
              <a:rPr lang="fr-FR" sz="1200" dirty="0" smtClean="0"/>
            </a:br>
            <a:r>
              <a:rPr lang="fr-FR" sz="1100" dirty="0"/>
              <a:t>E</a:t>
            </a:r>
            <a:r>
              <a:rPr lang="fr-FR" sz="1100" dirty="0" smtClean="0"/>
              <a:t>ntrainer des modèles ML customisés sans coder</a:t>
            </a:r>
            <a:endParaRPr lang="fr-FR" sz="1100" dirty="0"/>
          </a:p>
        </p:txBody>
      </p:sp>
      <p:sp>
        <p:nvSpPr>
          <p:cNvPr id="9" name="ZoneTexte 8"/>
          <p:cNvSpPr txBox="1"/>
          <p:nvPr/>
        </p:nvSpPr>
        <p:spPr>
          <a:xfrm>
            <a:off x="103295" y="2518287"/>
            <a:ext cx="1603585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b="1" i="1" dirty="0" err="1" smtClean="0"/>
              <a:t>Feature</a:t>
            </a:r>
            <a:r>
              <a:rPr lang="fr-FR" sz="1200" b="1" i="1" dirty="0" smtClean="0"/>
              <a:t> Store : </a:t>
            </a:r>
            <a:br>
              <a:rPr lang="fr-FR" sz="1200" b="1" i="1" dirty="0" smtClean="0"/>
            </a:br>
            <a:r>
              <a:rPr lang="fr-FR" sz="1100" dirty="0"/>
              <a:t>C</a:t>
            </a:r>
            <a:r>
              <a:rPr lang="fr-FR" sz="1100" dirty="0" smtClean="0"/>
              <a:t>entraliser le stockage et partager les </a:t>
            </a:r>
            <a:r>
              <a:rPr lang="fr-FR" sz="1100" dirty="0" err="1" smtClean="0"/>
              <a:t>features</a:t>
            </a:r>
            <a:r>
              <a:rPr lang="fr-FR" sz="1100" dirty="0" smtClean="0"/>
              <a:t> pour de différents modèles</a:t>
            </a:r>
            <a:endParaRPr lang="fr-FR" sz="1100" dirty="0"/>
          </a:p>
        </p:txBody>
      </p:sp>
      <p:sp>
        <p:nvSpPr>
          <p:cNvPr id="10" name="ZoneTexte 9"/>
          <p:cNvSpPr txBox="1"/>
          <p:nvPr/>
        </p:nvSpPr>
        <p:spPr>
          <a:xfrm>
            <a:off x="103295" y="4070441"/>
            <a:ext cx="1556172" cy="11387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b="1" i="1" dirty="0" smtClean="0"/>
              <a:t>Modèle Customisé : - </a:t>
            </a:r>
            <a:r>
              <a:rPr lang="fr-FR" sz="1100" dirty="0" smtClean="0"/>
              <a:t>Entrainer des modèles ML avec des hardwares optimisés</a:t>
            </a:r>
            <a:br>
              <a:rPr lang="fr-FR" sz="1100" dirty="0" smtClean="0"/>
            </a:br>
            <a:r>
              <a:rPr lang="fr-FR" sz="1100" dirty="0" smtClean="0"/>
              <a:t>- Fine-tuner automatiquement</a:t>
            </a:r>
            <a:endParaRPr lang="fr-FR" sz="1100" dirty="0"/>
          </a:p>
        </p:txBody>
      </p:sp>
      <p:sp>
        <p:nvSpPr>
          <p:cNvPr id="11" name="ZoneTexte 10"/>
          <p:cNvSpPr txBox="1"/>
          <p:nvPr/>
        </p:nvSpPr>
        <p:spPr>
          <a:xfrm>
            <a:off x="9763238" y="2218978"/>
            <a:ext cx="1754294" cy="1123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b="1" i="1" dirty="0" smtClean="0"/>
              <a:t>Model </a:t>
            </a:r>
            <a:r>
              <a:rPr lang="fr-FR" sz="1200" b="1" i="1" dirty="0" err="1" smtClean="0"/>
              <a:t>Serving</a:t>
            </a:r>
            <a:r>
              <a:rPr lang="fr-FR" sz="1200" b="1" i="1" dirty="0" smtClean="0"/>
              <a:t> : </a:t>
            </a:r>
            <a:r>
              <a:rPr lang="fr-FR" sz="1100" dirty="0" smtClean="0"/>
              <a:t>Déployer le modèle avec Vertex AI </a:t>
            </a:r>
            <a:r>
              <a:rPr lang="fr-FR" sz="1100" dirty="0" err="1" smtClean="0"/>
              <a:t>Endpoint</a:t>
            </a:r>
            <a:r>
              <a:rPr lang="fr-FR" sz="1100" dirty="0" smtClean="0"/>
              <a:t> compatible avec l’inférence en temps-réel et en batch</a:t>
            </a:r>
            <a:endParaRPr lang="fr-FR" sz="1100" dirty="0"/>
          </a:p>
        </p:txBody>
      </p:sp>
      <p:sp>
        <p:nvSpPr>
          <p:cNvPr id="12" name="ZoneTexte 11"/>
          <p:cNvSpPr txBox="1"/>
          <p:nvPr/>
        </p:nvSpPr>
        <p:spPr>
          <a:xfrm>
            <a:off x="9763238" y="3767012"/>
            <a:ext cx="1754294" cy="1661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b="1" i="1" dirty="0" err="1" smtClean="0"/>
              <a:t>MLOps</a:t>
            </a:r>
            <a:r>
              <a:rPr lang="fr-FR" sz="1200" b="1" i="1" dirty="0" smtClean="0"/>
              <a:t> &amp; Model Monitoring : </a:t>
            </a:r>
            <a:br>
              <a:rPr lang="fr-FR" sz="1200" b="1" i="1" dirty="0" smtClean="0"/>
            </a:br>
            <a:r>
              <a:rPr lang="fr-FR" sz="1200" b="1" i="1" dirty="0" smtClean="0"/>
              <a:t>- </a:t>
            </a:r>
            <a:r>
              <a:rPr lang="fr-FR" sz="1100" dirty="0" smtClean="0"/>
              <a:t>Automatiser et orchestrer le pipeline ML</a:t>
            </a:r>
            <a:br>
              <a:rPr lang="fr-FR" sz="1100" dirty="0" smtClean="0"/>
            </a:br>
            <a:r>
              <a:rPr lang="fr-FR" sz="1100" dirty="0" smtClean="0"/>
              <a:t>- Monitor le modèle drift, data drift</a:t>
            </a:r>
            <a:br>
              <a:rPr lang="fr-FR" sz="1100" dirty="0" smtClean="0"/>
            </a:br>
            <a:r>
              <a:rPr lang="fr-FR" sz="1100" dirty="0" smtClean="0"/>
              <a:t>- </a:t>
            </a:r>
            <a:r>
              <a:rPr lang="fr-FR" sz="1100" dirty="0" err="1" smtClean="0"/>
              <a:t>Versionner</a:t>
            </a:r>
            <a:r>
              <a:rPr lang="fr-FR" sz="1100" dirty="0" smtClean="0"/>
              <a:t> de différents entrainements des modèles</a:t>
            </a:r>
            <a:endParaRPr lang="fr-FR" sz="1100" dirty="0"/>
          </a:p>
        </p:txBody>
      </p:sp>
      <p:cxnSp>
        <p:nvCxnSpPr>
          <p:cNvPr id="15" name="Connecteur droit avec flèche 14"/>
          <p:cNvCxnSpPr>
            <a:stCxn id="7" idx="2"/>
          </p:cNvCxnSpPr>
          <p:nvPr/>
        </p:nvCxnSpPr>
        <p:spPr>
          <a:xfrm flipH="1">
            <a:off x="2626231" y="2045929"/>
            <a:ext cx="1322884" cy="137460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8" idx="2"/>
          </p:cNvCxnSpPr>
          <p:nvPr/>
        </p:nvCxnSpPr>
        <p:spPr>
          <a:xfrm flipH="1">
            <a:off x="4900508" y="2045929"/>
            <a:ext cx="2369869" cy="7920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7" idx="2"/>
          </p:cNvCxnSpPr>
          <p:nvPr/>
        </p:nvCxnSpPr>
        <p:spPr>
          <a:xfrm flipH="1">
            <a:off x="2932853" y="2045929"/>
            <a:ext cx="1016262" cy="17210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9" idx="3"/>
          </p:cNvCxnSpPr>
          <p:nvPr/>
        </p:nvCxnSpPr>
        <p:spPr>
          <a:xfrm>
            <a:off x="1706880" y="2995341"/>
            <a:ext cx="1361440" cy="47705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0" idx="3"/>
          </p:cNvCxnSpPr>
          <p:nvPr/>
        </p:nvCxnSpPr>
        <p:spPr>
          <a:xfrm flipV="1">
            <a:off x="1659467" y="3657600"/>
            <a:ext cx="2289648" cy="98222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2" idx="1"/>
          </p:cNvCxnSpPr>
          <p:nvPr/>
        </p:nvCxnSpPr>
        <p:spPr>
          <a:xfrm flipH="1">
            <a:off x="6590454" y="4598009"/>
            <a:ext cx="3172784" cy="2516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12" idx="1"/>
          </p:cNvCxnSpPr>
          <p:nvPr/>
        </p:nvCxnSpPr>
        <p:spPr>
          <a:xfrm flipH="1" flipV="1">
            <a:off x="4700694" y="4266006"/>
            <a:ext cx="5062544" cy="3320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1" idx="1"/>
          </p:cNvCxnSpPr>
          <p:nvPr/>
        </p:nvCxnSpPr>
        <p:spPr>
          <a:xfrm flipH="1">
            <a:off x="5816268" y="2780670"/>
            <a:ext cx="3946970" cy="7667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12" idx="1"/>
          </p:cNvCxnSpPr>
          <p:nvPr/>
        </p:nvCxnSpPr>
        <p:spPr>
          <a:xfrm flipH="1" flipV="1">
            <a:off x="7877388" y="3747742"/>
            <a:ext cx="1885850" cy="8502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04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Vertex AI – </a:t>
            </a:r>
            <a:r>
              <a:rPr lang="fr-FR" dirty="0" err="1" smtClean="0"/>
              <a:t>Feature</a:t>
            </a:r>
            <a:r>
              <a:rPr lang="fr-FR" dirty="0" smtClean="0"/>
              <a:t> Store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pic>
        <p:nvPicPr>
          <p:cNvPr id="7" name="Picture 2" descr="Introduction to Vertex AI Feature Store - NashTech Insights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04" y="1755350"/>
            <a:ext cx="6839857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ata model and resources | Vertex AI | Google Cloud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826" y="2486874"/>
            <a:ext cx="4628861" cy="188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131947" y="5348509"/>
            <a:ext cx="591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Exemple d’utilisation de </a:t>
            </a:r>
            <a:r>
              <a:rPr lang="fr-FR" dirty="0" err="1" smtClean="0"/>
              <a:t>Feature</a:t>
            </a:r>
            <a:r>
              <a:rPr lang="fr-FR" dirty="0" smtClean="0"/>
              <a:t> Store dans un projet 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720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Vertex AI – Model </a:t>
            </a:r>
            <a:r>
              <a:rPr lang="fr-FR" dirty="0" err="1" smtClean="0"/>
              <a:t>Registry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pic>
        <p:nvPicPr>
          <p:cNvPr id="9" name="Picture 8" descr="Streamline your models to production with the Vertex AI Model Registry ...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54" y="1429169"/>
            <a:ext cx="8036551" cy="391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2181799" y="5471891"/>
            <a:ext cx="781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Versionning</a:t>
            </a:r>
            <a:r>
              <a:rPr lang="fr-FR" dirty="0" smtClean="0"/>
              <a:t> de plusieurs modèles et déployer le meilleur modèle facilement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955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8_Beijaflore_Modèles Slides format 4 tiers">
  <a:themeElements>
    <a:clrScheme name="HeadMind">
      <a:dk1>
        <a:srgbClr val="00263A"/>
      </a:dk1>
      <a:lt1>
        <a:srgbClr val="FFFFFF"/>
      </a:lt1>
      <a:dk2>
        <a:srgbClr val="003057"/>
      </a:dk2>
      <a:lt2>
        <a:srgbClr val="5BC2E7"/>
      </a:lt2>
      <a:accent1>
        <a:srgbClr val="0F4379"/>
      </a:accent1>
      <a:accent2>
        <a:srgbClr val="007DBA"/>
      </a:accent2>
      <a:accent3>
        <a:srgbClr val="008C32"/>
      </a:accent3>
      <a:accent4>
        <a:srgbClr val="960000"/>
      </a:accent4>
      <a:accent5>
        <a:srgbClr val="FA6432"/>
      </a:accent5>
      <a:accent6>
        <a:srgbClr val="FAC000"/>
      </a:accent6>
      <a:hlink>
        <a:srgbClr val="007DBA"/>
      </a:hlink>
      <a:folHlink>
        <a:srgbClr val="003057"/>
      </a:folHlink>
    </a:clrScheme>
    <a:fontScheme name="Charte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te_16-9_AI_&amp;_Blockchain (1)" id="{3DAC7C4F-0197-478A-922E-D68F887464CB}" vid="{219221C9-2605-41E0-A42C-D164CEB96D6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2f9eb68-5d77-4602-9d99-0eaaa8925c8e">
      <Terms xmlns="http://schemas.microsoft.com/office/infopath/2007/PartnerControls"/>
    </lcf76f155ced4ddcb4097134ff3c332f>
    <personne xmlns="e2f9eb68-5d77-4602-9d99-0eaaa8925c8e">
      <UserInfo>
        <DisplayName/>
        <AccountId xsi:nil="true"/>
        <AccountType/>
      </UserInfo>
    </personne>
    <TaxCatchAll xmlns="93ab2efc-1084-4875-9b06-0073a3e57f1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1709754A40D34DBA1703E9DDDF438F" ma:contentTypeVersion="13" ma:contentTypeDescription="Crée un document." ma:contentTypeScope="" ma:versionID="9a8e9a940b2d44290d8f0e3897e27c2f">
  <xsd:schema xmlns:xsd="http://www.w3.org/2001/XMLSchema" xmlns:xs="http://www.w3.org/2001/XMLSchema" xmlns:p="http://schemas.microsoft.com/office/2006/metadata/properties" xmlns:ns2="e2f9eb68-5d77-4602-9d99-0eaaa8925c8e" xmlns:ns3="93ab2efc-1084-4875-9b06-0073a3e57f15" targetNamespace="http://schemas.microsoft.com/office/2006/metadata/properties" ma:root="true" ma:fieldsID="8c4c8fb2e7a7c298573adc71028af4c1" ns2:_="" ns3:_="">
    <xsd:import namespace="e2f9eb68-5d77-4602-9d99-0eaaa8925c8e"/>
    <xsd:import namespace="93ab2efc-1084-4875-9b06-0073a3e57f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personn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f9eb68-5d77-4602-9d99-0eaaa8925c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personne" ma:index="12" nillable="true" ma:displayName="personne" ma:format="Dropdown" ma:list="UserInfo" ma:SharePointGroup="0" ma:internalName="personn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14" nillable="true" ma:taxonomy="true" ma:internalName="lcf76f155ced4ddcb4097134ff3c332f" ma:taxonomyFieldName="MediaServiceImageTags" ma:displayName="Balises d’images" ma:readOnly="false" ma:fieldId="{5cf76f15-5ced-4ddc-b409-7134ff3c332f}" ma:taxonomyMulti="true" ma:sspId="847d4884-bd92-40df-a728-716cea7b44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ab2efc-1084-4875-9b06-0073a3e57f15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e80f95b5-1844-43ec-a5ce-d83caabff672}" ma:internalName="TaxCatchAll" ma:showField="CatchAllData" ma:web="93ab2efc-1084-4875-9b06-0073a3e57f1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4B94D7-ED94-4192-97DD-11B73E3584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15448F-9EF6-4099-BCA6-FB343ED9492B}">
  <ds:schemaRefs>
    <ds:schemaRef ds:uri="http://schemas.microsoft.com/office/2006/metadata/properties"/>
    <ds:schemaRef ds:uri="http://schemas.microsoft.com/office/infopath/2007/PartnerControls"/>
    <ds:schemaRef ds:uri="e2f9eb68-5d77-4602-9d99-0eaaa8925c8e"/>
    <ds:schemaRef ds:uri="93ab2efc-1084-4875-9b06-0073a3e57f15"/>
  </ds:schemaRefs>
</ds:datastoreItem>
</file>

<file path=customXml/itemProps3.xml><?xml version="1.0" encoding="utf-8"?>
<ds:datastoreItem xmlns:ds="http://schemas.openxmlformats.org/officeDocument/2006/customXml" ds:itemID="{AF3819AB-55B8-4180-87C1-2B982EA0DA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f9eb68-5d77-4602-9d99-0eaaa8925c8e"/>
    <ds:schemaRef ds:uri="93ab2efc-1084-4875-9b06-0073a3e57f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Charte_16-9_AI_&amp;_Blockchain</Template>
  <TotalTime>10716</TotalTime>
  <Words>976</Words>
  <Application>Microsoft Office PowerPoint</Application>
  <PresentationFormat>Grand écran</PresentationFormat>
  <Paragraphs>155</Paragraphs>
  <Slides>17</Slides>
  <Notes>2</Notes>
  <HiddenSlides>6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6" baseType="lpstr">
      <vt:lpstr>Arial</vt:lpstr>
      <vt:lpstr>Bodoni 72 Bold</vt:lpstr>
      <vt:lpstr>Browallia New</vt:lpstr>
      <vt:lpstr>Calibri</vt:lpstr>
      <vt:lpstr>Franklin Gothic Book</vt:lpstr>
      <vt:lpstr>Segoe UI</vt:lpstr>
      <vt:lpstr>Segoe UI Semibold</vt:lpstr>
      <vt:lpstr>Wingdings</vt:lpstr>
      <vt:lpstr>2018_Beijaflore_Modèles Slides format 4 tiers</vt:lpstr>
      <vt:lpstr>MLFlow sur Vertex AI </vt:lpstr>
      <vt:lpstr>Sommaire</vt:lpstr>
      <vt:lpstr>01 Introduction de GCP</vt:lpstr>
      <vt:lpstr>01 Introduction de GCP</vt:lpstr>
      <vt:lpstr>01 Introduction de GCP</vt:lpstr>
      <vt:lpstr>MLOps avec Vertex AI</vt:lpstr>
      <vt:lpstr>Vertex AI</vt:lpstr>
      <vt:lpstr>Vertex AI – Feature Store</vt:lpstr>
      <vt:lpstr>Vertex AI – Model Registry</vt:lpstr>
      <vt:lpstr>Vertex AI – Model Evaluation</vt:lpstr>
      <vt:lpstr>Vertex AI – Expérimentes</vt:lpstr>
      <vt:lpstr>TP</vt:lpstr>
      <vt:lpstr>Présentation PowerPoint</vt:lpstr>
      <vt:lpstr>TP 1 : Vertex Training</vt:lpstr>
      <vt:lpstr>TP 2 : Modèle Registry </vt:lpstr>
      <vt:lpstr>TP 1</vt:lpstr>
      <vt:lpstr>TP 2</vt:lpstr>
    </vt:vector>
  </TitlesOfParts>
  <Company>Beijaflore.com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Verdiere, Jeffrey</dc:creator>
  <cp:lastModifiedBy>Thy, Vathana</cp:lastModifiedBy>
  <cp:revision>251</cp:revision>
  <dcterms:created xsi:type="dcterms:W3CDTF">2022-06-06T17:42:35Z</dcterms:created>
  <dcterms:modified xsi:type="dcterms:W3CDTF">2025-02-28T15:52:29Z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0x010100321709754A40D34DBA1703E9DDDF438F</vt:lpwstr>
  </property>
</Properties>
</file>