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72" r:id="rId4"/>
    <p:sldId id="269" r:id="rId5"/>
    <p:sldId id="273" r:id="rId6"/>
    <p:sldId id="270" r:id="rId7"/>
    <p:sldId id="275" r:id="rId8"/>
    <p:sldId id="27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7"/>
    <a:srgbClr val="579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690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33786-69FA-47D8-964E-2BB12BEAF6E1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A020F-C331-477F-875F-7DD533CFC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84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9480" y="5114128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97" y="5688430"/>
            <a:ext cx="1545882" cy="74486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24" y="5690607"/>
            <a:ext cx="762374" cy="7623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30" y="2423880"/>
            <a:ext cx="3198631" cy="3199307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7732201" y="4942100"/>
            <a:ext cx="2935287" cy="2183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AI &amp; BLOCKCHAIN</a:t>
            </a:r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387255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248543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6183923" y="1563976"/>
            <a:ext cx="6008077" cy="4450774"/>
          </a:xfrm>
          <a:ln w="19050">
            <a:noFill/>
          </a:ln>
        </p:spPr>
        <p:txBody>
          <a:bodyPr tIns="468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  <a:ln w="19050">
            <a:noFill/>
          </a:ln>
        </p:spPr>
        <p:txBody>
          <a:bodyPr tIns="468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662697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1416940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564830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7" name="Espace réservé du texte 11"/>
          <p:cNvSpPr>
            <a:spLocks noGrp="1"/>
          </p:cNvSpPr>
          <p:nvPr userDrawn="1">
            <p:ph type="body" sz="quarter" idx="17"/>
          </p:nvPr>
        </p:nvSpPr>
        <p:spPr>
          <a:xfrm>
            <a:off x="1199209" y="459395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8" name="Espace réservé pour une image  7"/>
          <p:cNvSpPr>
            <a:spLocks noGrp="1"/>
          </p:cNvSpPr>
          <p:nvPr userDrawn="1">
            <p:ph type="pic" sz="quarter" idx="12"/>
          </p:nvPr>
        </p:nvSpPr>
        <p:spPr>
          <a:xfrm>
            <a:off x="1782319" y="1556792"/>
            <a:ext cx="1980000" cy="209017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810819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2" name="Espace réservé pour une image  7"/>
          <p:cNvSpPr>
            <a:spLocks noGrp="1"/>
          </p:cNvSpPr>
          <p:nvPr userDrawn="1">
            <p:ph type="pic" sz="quarter" idx="18"/>
          </p:nvPr>
        </p:nvSpPr>
        <p:spPr>
          <a:xfrm>
            <a:off x="5031273" y="1553644"/>
            <a:ext cx="1980000" cy="208021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12224" y="1702220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6" name="Espace réservé pour une image  7"/>
          <p:cNvSpPr>
            <a:spLocks noGrp="1"/>
          </p:cNvSpPr>
          <p:nvPr userDrawn="1">
            <p:ph type="pic" sz="quarter" idx="19"/>
          </p:nvPr>
        </p:nvSpPr>
        <p:spPr>
          <a:xfrm>
            <a:off x="8328247" y="1553644"/>
            <a:ext cx="1980000" cy="2080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445198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7746603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1198563" y="4264025"/>
            <a:ext cx="2784475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4445000" y="4248150"/>
            <a:ext cx="2784475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7747000" y="4248150"/>
            <a:ext cx="2782888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3049885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/>
          <p:cNvSpPr/>
          <p:nvPr userDrawn="1"/>
        </p:nvSpPr>
        <p:spPr>
          <a:xfrm>
            <a:off x="15579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7001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15" name="Ellipse 14"/>
          <p:cNvSpPr/>
          <p:nvPr userDrawn="1"/>
        </p:nvSpPr>
        <p:spPr>
          <a:xfrm>
            <a:off x="51583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pour une image  9"/>
          <p:cNvSpPr>
            <a:spLocks noGrp="1"/>
          </p:cNvSpPr>
          <p:nvPr>
            <p:ph type="pic" sz="quarter" idx="23" hasCustomPrompt="1"/>
          </p:nvPr>
        </p:nvSpPr>
        <p:spPr>
          <a:xfrm>
            <a:off x="53005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17" name="Ellipse 16"/>
          <p:cNvSpPr/>
          <p:nvPr userDrawn="1"/>
        </p:nvSpPr>
        <p:spPr>
          <a:xfrm>
            <a:off x="87587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pour une image  9"/>
          <p:cNvSpPr>
            <a:spLocks noGrp="1"/>
          </p:cNvSpPr>
          <p:nvPr>
            <p:ph type="pic" sz="quarter" idx="24" hasCustomPrompt="1"/>
          </p:nvPr>
        </p:nvSpPr>
        <p:spPr>
          <a:xfrm>
            <a:off x="89009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>
          <a:xfrm>
            <a:off x="983020" y="425707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604389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8233057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5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982339" y="3927141"/>
            <a:ext cx="3062923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4604156" y="3911266"/>
            <a:ext cx="3062923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8233499" y="3911266"/>
            <a:ext cx="3061177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194043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chemeClr val="accent3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 userDrawn="1"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 userDrawn="1"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19942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xte-Enjeux-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517793" y="188640"/>
            <a:ext cx="11147158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6"/>
          <p:cNvSpPr>
            <a:spLocks noGrp="1"/>
          </p:cNvSpPr>
          <p:nvPr>
            <p:ph type="body" sz="quarter" idx="18"/>
          </p:nvPr>
        </p:nvSpPr>
        <p:spPr>
          <a:xfrm>
            <a:off x="527382" y="1654297"/>
            <a:ext cx="576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6"/>
          </p:nvPr>
        </p:nvSpPr>
        <p:spPr>
          <a:xfrm>
            <a:off x="1206710" y="1496197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texte 17"/>
          <p:cNvSpPr>
            <a:spLocks noGrp="1"/>
          </p:cNvSpPr>
          <p:nvPr>
            <p:ph type="body" sz="quarter" idx="21"/>
          </p:nvPr>
        </p:nvSpPr>
        <p:spPr>
          <a:xfrm>
            <a:off x="6624619" y="1654296"/>
            <a:ext cx="504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29" name="Espace réservé du texte 4"/>
          <p:cNvSpPr>
            <a:spLocks noGrp="1"/>
          </p:cNvSpPr>
          <p:nvPr>
            <p:ph type="body" sz="quarter" idx="17"/>
          </p:nvPr>
        </p:nvSpPr>
        <p:spPr>
          <a:xfrm>
            <a:off x="6963134" y="1512020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texte 19"/>
          <p:cNvSpPr>
            <a:spLocks noGrp="1"/>
          </p:cNvSpPr>
          <p:nvPr>
            <p:ph type="body" sz="quarter" idx="22"/>
          </p:nvPr>
        </p:nvSpPr>
        <p:spPr>
          <a:xfrm>
            <a:off x="731520" y="4972050"/>
            <a:ext cx="10933099" cy="1103313"/>
          </a:xfrm>
          <a:prstGeom prst="roundRect">
            <a:avLst>
              <a:gd name="adj" fmla="val 23335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868613" indent="-28575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06" y="5006245"/>
            <a:ext cx="952217" cy="1027374"/>
          </a:xfrm>
          <a:prstGeom prst="rect">
            <a:avLst/>
          </a:prstGeom>
        </p:spPr>
      </p:pic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372560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Gouvernanc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0"/>
          </p:nvPr>
        </p:nvSpPr>
        <p:spPr>
          <a:xfrm>
            <a:off x="2409552" y="1342359"/>
            <a:ext cx="4070770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1"/>
          </p:nvPr>
        </p:nvSpPr>
        <p:spPr>
          <a:xfrm>
            <a:off x="7199059" y="1342359"/>
            <a:ext cx="4477385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2"/>
          </p:nvPr>
        </p:nvSpPr>
        <p:spPr>
          <a:xfrm>
            <a:off x="2409317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3"/>
          </p:nvPr>
        </p:nvSpPr>
        <p:spPr>
          <a:xfrm>
            <a:off x="7199059" y="2133121"/>
            <a:ext cx="4477385" cy="627062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4"/>
          </p:nvPr>
        </p:nvSpPr>
        <p:spPr>
          <a:xfrm>
            <a:off x="2409317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5"/>
          </p:nvPr>
        </p:nvSpPr>
        <p:spPr>
          <a:xfrm>
            <a:off x="7199376" y="3172682"/>
            <a:ext cx="44767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6" hasCustomPrompt="1"/>
          </p:nvPr>
        </p:nvSpPr>
        <p:spPr>
          <a:xfrm>
            <a:off x="2409317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7" hasCustomPrompt="1"/>
          </p:nvPr>
        </p:nvSpPr>
        <p:spPr>
          <a:xfrm>
            <a:off x="7199376" y="4486942"/>
            <a:ext cx="44767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cxnSp>
        <p:nvCxnSpPr>
          <p:cNvPr id="36" name="Connecteur droit 35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3287240"/>
            <a:ext cx="720000" cy="68821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2112157"/>
            <a:ext cx="720000" cy="66899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4829445"/>
            <a:ext cx="720000" cy="628738"/>
          </a:xfrm>
          <a:prstGeom prst="rect">
            <a:avLst/>
          </a:prstGeom>
        </p:spPr>
      </p:pic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657700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3951" y="135475"/>
            <a:ext cx="9404707" cy="49716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11908" y="1410491"/>
            <a:ext cx="3346860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COMPETENCES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126272" y="2966004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EXPERIENCES - Extraits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133088" y="1410491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 BREF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2254102" y="632635"/>
            <a:ext cx="9404033" cy="476338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1"/>
          </p:nvPr>
        </p:nvSpPr>
        <p:spPr>
          <a:xfrm>
            <a:off x="844486" y="142805"/>
            <a:ext cx="993939" cy="972928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/>
          </p:nvPr>
        </p:nvSpPr>
        <p:spPr>
          <a:xfrm>
            <a:off x="511175" y="1786270"/>
            <a:ext cx="3348038" cy="4358943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133850" y="1786270"/>
            <a:ext cx="7515225" cy="1020249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/>
          </p:nvPr>
        </p:nvSpPr>
        <p:spPr>
          <a:xfrm>
            <a:off x="4126272" y="3338623"/>
            <a:ext cx="7532328" cy="2806590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727084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 atouts Beijafl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0"/>
          </p:nvPr>
        </p:nvSpPr>
        <p:spPr>
          <a:xfrm>
            <a:off x="2640413" y="1460808"/>
            <a:ext cx="9024538" cy="68421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1"/>
          </p:nvPr>
        </p:nvSpPr>
        <p:spPr>
          <a:xfrm>
            <a:off x="2640013" y="243534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2"/>
          </p:nvPr>
        </p:nvSpPr>
        <p:spPr>
          <a:xfrm>
            <a:off x="2634238" y="340097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3"/>
          </p:nvPr>
        </p:nvSpPr>
        <p:spPr>
          <a:xfrm>
            <a:off x="2673403" y="434513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4"/>
          </p:nvPr>
        </p:nvSpPr>
        <p:spPr>
          <a:xfrm>
            <a:off x="2673403" y="534566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43" name="Connecteur droit 4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46" name="Connecteur droit 45"/>
          <p:cNvCxnSpPr/>
          <p:nvPr userDrawn="1"/>
        </p:nvCxnSpPr>
        <p:spPr>
          <a:xfrm>
            <a:off x="1374588" y="180291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 userDrawn="1"/>
        </p:nvCxnSpPr>
        <p:spPr>
          <a:xfrm>
            <a:off x="1366132" y="279570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 userDrawn="1"/>
        </p:nvCxnSpPr>
        <p:spPr>
          <a:xfrm>
            <a:off x="1365278" y="3761336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 userDrawn="1"/>
        </p:nvCxnSpPr>
        <p:spPr>
          <a:xfrm>
            <a:off x="1345589" y="570602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 userDrawn="1"/>
        </p:nvCxnSpPr>
        <p:spPr>
          <a:xfrm>
            <a:off x="1366133" y="4725497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 5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3429902"/>
            <a:ext cx="576000" cy="633856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1506190"/>
            <a:ext cx="576000" cy="635341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2514657"/>
            <a:ext cx="576000" cy="562094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4564107"/>
            <a:ext cx="576000" cy="400708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5428107"/>
            <a:ext cx="576000" cy="515328"/>
          </a:xfrm>
          <a:prstGeom prst="rect">
            <a:avLst/>
          </a:prstGeom>
        </p:spPr>
      </p:pic>
      <p:sp>
        <p:nvSpPr>
          <p:cNvPr id="2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131812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 userDrawn="1"/>
        </p:nvCxnSpPr>
        <p:spPr>
          <a:xfrm flipH="1">
            <a:off x="3886200" y="2101549"/>
            <a:ext cx="1552" cy="1994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871272"/>
            <a:ext cx="2504559" cy="2504559"/>
          </a:xfrm>
          <a:prstGeom prst="rect">
            <a:avLst/>
          </a:prstGeom>
        </p:spPr>
      </p:pic>
      <p:sp>
        <p:nvSpPr>
          <p:cNvPr id="7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4439816" y="2103019"/>
            <a:ext cx="6696744" cy="2041065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613095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graphique SmartArt 5"/>
          <p:cNvSpPr>
            <a:spLocks noGrp="1"/>
          </p:cNvSpPr>
          <p:nvPr>
            <p:ph type="dgm" sz="quarter" idx="10"/>
          </p:nvPr>
        </p:nvSpPr>
        <p:spPr>
          <a:xfrm>
            <a:off x="511910" y="1426909"/>
            <a:ext cx="11152708" cy="110648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 graphique SmartArt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527050" y="2825496"/>
            <a:ext cx="11137900" cy="2990850"/>
          </a:xfrm>
          <a:ln w="19050">
            <a:solidFill>
              <a:schemeClr val="accent5"/>
            </a:solidFill>
          </a:ln>
        </p:spPr>
        <p:txBody>
          <a:bodyPr tIns="216000"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882031" y="2574671"/>
            <a:ext cx="4427938" cy="50165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23920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49731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/>
        </p:blipFill>
        <p:spPr>
          <a:xfrm>
            <a:off x="173813" y="141636"/>
            <a:ext cx="4662627" cy="3866669"/>
          </a:xfrm>
          <a:prstGeom prst="rect">
            <a:avLst/>
          </a:prstGeom>
        </p:spPr>
      </p:pic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86018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2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5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" y="9625"/>
            <a:ext cx="3876187" cy="3871162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40459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7" y="164718"/>
            <a:ext cx="3444800" cy="3519237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395048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" y="330423"/>
            <a:ext cx="4183085" cy="3519237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245264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Cy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" y="117009"/>
            <a:ext cx="4003284" cy="3871161"/>
          </a:xfrm>
          <a:prstGeom prst="rect">
            <a:avLst/>
          </a:prstGeom>
        </p:spPr>
      </p:pic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387419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Graphè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5"/>
            <a:ext cx="4136081" cy="3790879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143209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372"/>
            <a:ext cx="12192000" cy="653628"/>
          </a:xfrm>
          <a:prstGeom prst="rect">
            <a:avLst/>
          </a:prstGeom>
        </p:spPr>
      </p:pic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428428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82" r:id="rId4"/>
    <p:sldLayoutId id="2147483683" r:id="rId5"/>
    <p:sldLayoutId id="2147483684" r:id="rId6"/>
    <p:sldLayoutId id="2147483686" r:id="rId7"/>
    <p:sldLayoutId id="2147483687" r:id="rId8"/>
    <p:sldLayoutId id="2147483688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8" r:id="rId15"/>
    <p:sldLayoutId id="2147483674" r:id="rId16"/>
    <p:sldLayoutId id="2147483675" r:id="rId17"/>
    <p:sldLayoutId id="2147483676" r:id="rId18"/>
    <p:sldLayoutId id="2147483677" r:id="rId19"/>
    <p:sldLayoutId id="2147483679" r:id="rId2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1055" y="4514128"/>
            <a:ext cx="6731926" cy="972272"/>
          </a:xfrm>
        </p:spPr>
        <p:txBody>
          <a:bodyPr/>
          <a:lstStyle/>
          <a:p>
            <a:r>
              <a:rPr lang="fr-FR" dirty="0" err="1" smtClean="0"/>
              <a:t>MLFlow</a:t>
            </a:r>
            <a:endParaRPr lang="fr-FR" dirty="0"/>
          </a:p>
        </p:txBody>
      </p:sp>
      <p:pic>
        <p:nvPicPr>
          <p:cNvPr id="1026" name="Picture 2" descr="MLflow Documentation — MLflow 2.2.2 documentati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334" y="2680814"/>
            <a:ext cx="2453528" cy="89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4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MLFlow</a:t>
            </a:r>
            <a:r>
              <a:rPr lang="fr-FR" dirty="0" smtClean="0"/>
              <a:t> </a:t>
            </a:r>
            <a:r>
              <a:rPr lang="fr-FR" dirty="0" err="1" smtClean="0"/>
              <a:t>follows</a:t>
            </a:r>
            <a:r>
              <a:rPr lang="fr-FR" dirty="0" smtClean="0"/>
              <a:t> the trend of </a:t>
            </a:r>
            <a:r>
              <a:rPr lang="fr-FR" dirty="0" err="1" smtClean="0"/>
              <a:t>increasing</a:t>
            </a:r>
            <a:r>
              <a:rPr lang="fr-FR" dirty="0" smtClean="0"/>
              <a:t> </a:t>
            </a:r>
            <a:r>
              <a:rPr lang="fr-FR" dirty="0" err="1" smtClean="0"/>
              <a:t>interest</a:t>
            </a:r>
            <a:r>
              <a:rPr lang="fr-FR" dirty="0" smtClean="0"/>
              <a:t> for </a:t>
            </a:r>
            <a:r>
              <a:rPr lang="fr-FR" dirty="0" err="1" smtClean="0"/>
              <a:t>MLOps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  <p:pic>
        <p:nvPicPr>
          <p:cNvPr id="6" name="Picture 2" descr="MLflow Documentation — MLflow 2.2.2 documentati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581" y="290856"/>
            <a:ext cx="2077855" cy="76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08" y="2488672"/>
            <a:ext cx="11036753" cy="290868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1508" y="1964797"/>
            <a:ext cx="2600325" cy="523875"/>
          </a:xfrm>
          <a:prstGeom prst="rect">
            <a:avLst/>
          </a:prstGeom>
        </p:spPr>
      </p:pic>
      <p:sp>
        <p:nvSpPr>
          <p:cNvPr id="9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10041670" y="5804776"/>
            <a:ext cx="2069730" cy="396347"/>
          </a:xfrm>
        </p:spPr>
        <p:txBody>
          <a:bodyPr/>
          <a:lstStyle/>
          <a:p>
            <a:pPr marL="0" indent="0">
              <a:buNone/>
            </a:pPr>
            <a:r>
              <a:rPr lang="fr-FR" sz="1200" i="1" dirty="0" smtClean="0"/>
              <a:t>Source : Google Trends</a:t>
            </a:r>
            <a:endParaRPr lang="fr-FR" sz="1200" i="1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9750" y="1380178"/>
            <a:ext cx="16287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3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MLFlow 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Open source </a:t>
            </a:r>
            <a:r>
              <a:rPr lang="fr-FR" dirty="0" err="1" smtClean="0"/>
              <a:t>platform</a:t>
            </a:r>
            <a:r>
              <a:rPr lang="fr-FR" dirty="0" smtClean="0"/>
              <a:t> </a:t>
            </a:r>
            <a:r>
              <a:rPr lang="fr-FR" dirty="0" err="1" smtClean="0"/>
              <a:t>developed</a:t>
            </a:r>
            <a:r>
              <a:rPr lang="fr-FR" dirty="0" smtClean="0"/>
              <a:t> by </a:t>
            </a:r>
            <a:r>
              <a:rPr lang="fr-FR" dirty="0" err="1" smtClean="0"/>
              <a:t>Databricks</a:t>
            </a:r>
            <a:r>
              <a:rPr lang="fr-FR" dirty="0" smtClean="0"/>
              <a:t> to manage ML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lifecycles</a:t>
            </a:r>
            <a:r>
              <a:rPr lang="fr-FR" dirty="0" smtClean="0"/>
              <a:t>. </a:t>
            </a:r>
            <a:r>
              <a:rPr lang="fr-FR" dirty="0" err="1" smtClean="0"/>
              <a:t>It’s</a:t>
            </a:r>
            <a:r>
              <a:rPr lang="fr-FR" dirty="0" smtClean="0"/>
              <a:t> a </a:t>
            </a:r>
            <a:r>
              <a:rPr lang="fr-FR" dirty="0" err="1" smtClean="0"/>
              <a:t>comprehensive</a:t>
            </a:r>
            <a:r>
              <a:rPr lang="fr-FR" dirty="0" smtClean="0"/>
              <a:t> solution </a:t>
            </a:r>
            <a:r>
              <a:rPr lang="fr-FR" dirty="0" err="1" smtClean="0"/>
              <a:t>that’s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experimentations</a:t>
            </a:r>
            <a:r>
              <a:rPr lang="fr-FR" dirty="0" smtClean="0"/>
              <a:t> to the </a:t>
            </a:r>
            <a:r>
              <a:rPr lang="fr-FR" dirty="0" err="1" smtClean="0"/>
              <a:t>deployment</a:t>
            </a:r>
            <a:r>
              <a:rPr lang="fr-FR" dirty="0" smtClean="0"/>
              <a:t> of a model.</a:t>
            </a:r>
          </a:p>
          <a:p>
            <a:endParaRPr lang="fr-FR" dirty="0" smtClean="0"/>
          </a:p>
          <a:p>
            <a:r>
              <a:rPr lang="fr-FR" dirty="0" smtClean="0"/>
              <a:t>The </a:t>
            </a:r>
            <a:r>
              <a:rPr lang="fr-FR" b="1" dirty="0" smtClean="0"/>
              <a:t>4</a:t>
            </a:r>
            <a:r>
              <a:rPr lang="fr-FR" dirty="0" smtClean="0"/>
              <a:t> main components of </a:t>
            </a:r>
            <a:r>
              <a:rPr lang="fr-FR" dirty="0" err="1" smtClean="0"/>
              <a:t>MLFlow</a:t>
            </a:r>
            <a:r>
              <a:rPr lang="fr-FR" dirty="0" smtClean="0"/>
              <a:t>:</a:t>
            </a:r>
            <a:endParaRPr lang="fr-FR" b="1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08" y="3249257"/>
            <a:ext cx="11039475" cy="2085975"/>
          </a:xfrm>
          <a:prstGeom prst="rect">
            <a:avLst/>
          </a:prstGeom>
        </p:spPr>
      </p:pic>
      <p:sp>
        <p:nvSpPr>
          <p:cNvPr id="10" name="Espace réservé du texte 2"/>
          <p:cNvSpPr txBox="1">
            <a:spLocks/>
          </p:cNvSpPr>
          <p:nvPr/>
        </p:nvSpPr>
        <p:spPr bwMode="auto">
          <a:xfrm>
            <a:off x="10041670" y="5804776"/>
            <a:ext cx="2069730" cy="39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sz="18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12775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lang="fr-FR" sz="16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20750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»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65225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200" i="1" dirty="0" smtClean="0"/>
              <a:t>Source : mlflow.org</a:t>
            </a:r>
            <a:endParaRPr lang="fr-FR" sz="1200" i="1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82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Machine Learning Continuous Integration with MLflow · All th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874" y="2087207"/>
            <a:ext cx="91821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universal</a:t>
            </a:r>
            <a:r>
              <a:rPr lang="fr-FR" dirty="0" smtClean="0"/>
              <a:t> solution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435019" y="1568450"/>
            <a:ext cx="1643163" cy="518757"/>
          </a:xfrm>
        </p:spPr>
        <p:txBody>
          <a:bodyPr/>
          <a:lstStyle/>
          <a:p>
            <a:pPr marL="0" indent="0">
              <a:buNone/>
            </a:pPr>
            <a:r>
              <a:rPr lang="fr-FR" sz="1600" dirty="0" smtClean="0"/>
              <a:t>High compatibility </a:t>
            </a:r>
            <a:r>
              <a:rPr lang="fr-FR" sz="1600" dirty="0" err="1" smtClean="0"/>
              <a:t>with</a:t>
            </a:r>
            <a:r>
              <a:rPr lang="fr-FR" sz="1600" dirty="0" smtClean="0"/>
              <a:t> ML </a:t>
            </a:r>
            <a:r>
              <a:rPr lang="fr-FR" sz="1600" dirty="0" err="1" smtClean="0"/>
              <a:t>frameworks</a:t>
            </a:r>
            <a:endParaRPr lang="fr-FR" sz="1600" dirty="0"/>
          </a:p>
        </p:txBody>
      </p:sp>
      <p:sp>
        <p:nvSpPr>
          <p:cNvPr id="9" name="Espace réservé du texte 2"/>
          <p:cNvSpPr txBox="1">
            <a:spLocks/>
          </p:cNvSpPr>
          <p:nvPr/>
        </p:nvSpPr>
        <p:spPr bwMode="auto">
          <a:xfrm>
            <a:off x="9214183" y="1568450"/>
            <a:ext cx="1957200" cy="51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sz="18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12775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lang="fr-FR" sz="16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20750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»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65225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1600" dirty="0"/>
          </a:p>
        </p:txBody>
      </p:sp>
      <p:sp>
        <p:nvSpPr>
          <p:cNvPr id="11" name="Espace réservé du texte 2"/>
          <p:cNvSpPr txBox="1">
            <a:spLocks/>
          </p:cNvSpPr>
          <p:nvPr/>
        </p:nvSpPr>
        <p:spPr bwMode="auto">
          <a:xfrm>
            <a:off x="9651325" y="1566718"/>
            <a:ext cx="1957200" cy="51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sz="18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12775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lang="fr-FR" sz="16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20750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»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65225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fr-FR" sz="1600" dirty="0" smtClean="0"/>
              <a:t>High compatibility </a:t>
            </a:r>
            <a:r>
              <a:rPr lang="fr-FR" sz="1600" dirty="0" err="1" smtClean="0"/>
              <a:t>with</a:t>
            </a:r>
            <a:r>
              <a:rPr lang="fr-FR" sz="1600" dirty="0" smtClean="0"/>
              <a:t> </a:t>
            </a:r>
            <a:r>
              <a:rPr lang="fr-FR" sz="1600" dirty="0" err="1" smtClean="0"/>
              <a:t>deployment</a:t>
            </a:r>
            <a:r>
              <a:rPr lang="fr-FR" sz="1600" dirty="0" smtClean="0"/>
              <a:t> </a:t>
            </a:r>
            <a:r>
              <a:rPr lang="fr-FR" sz="1600" dirty="0" err="1" smtClean="0"/>
              <a:t>platforms</a:t>
            </a:r>
            <a:r>
              <a:rPr lang="fr-FR" sz="1600" dirty="0" smtClean="0"/>
              <a:t> </a:t>
            </a:r>
            <a:endParaRPr lang="fr-FR" sz="16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657" y="5421155"/>
            <a:ext cx="749255" cy="749255"/>
          </a:xfrm>
          <a:prstGeom prst="rect">
            <a:avLst/>
          </a:prstGeom>
        </p:spPr>
      </p:pic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76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673" y="1362198"/>
            <a:ext cx="5874322" cy="4779984"/>
          </a:xfrm>
          <a:prstGeom prst="rect">
            <a:avLst/>
          </a:prstGeom>
        </p:spPr>
      </p:pic>
      <p:sp>
        <p:nvSpPr>
          <p:cNvPr id="8" name="Espace réservé du texte 2"/>
          <p:cNvSpPr txBox="1">
            <a:spLocks/>
          </p:cNvSpPr>
          <p:nvPr/>
        </p:nvSpPr>
        <p:spPr bwMode="auto">
          <a:xfrm>
            <a:off x="10041670" y="5804776"/>
            <a:ext cx="2069730" cy="39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sz="18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12775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lang="fr-FR" sz="16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20750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»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65225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200" i="1" dirty="0" smtClean="0"/>
              <a:t>Source : mlflow.org</a:t>
            </a:r>
            <a:endParaRPr lang="fr-FR" sz="1200" i="1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770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When</a:t>
            </a:r>
            <a:r>
              <a:rPr lang="fr-FR" dirty="0" smtClean="0"/>
              <a:t> to use MLFlow 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 err="1" smtClean="0"/>
              <a:t>Locally</a:t>
            </a:r>
            <a:r>
              <a:rPr lang="fr-FR" dirty="0" smtClean="0"/>
              <a:t>, on </a:t>
            </a:r>
            <a:r>
              <a:rPr lang="fr-FR" b="1" dirty="0" smtClean="0"/>
              <a:t>solo </a:t>
            </a:r>
            <a:r>
              <a:rPr lang="fr-FR" b="1" dirty="0" err="1" smtClean="0"/>
              <a:t>projects</a:t>
            </a:r>
            <a:r>
              <a:rPr lang="fr-FR" dirty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require</a:t>
            </a:r>
            <a:r>
              <a:rPr lang="fr-FR" dirty="0" smtClean="0"/>
              <a:t> to train one or more ML </a:t>
            </a:r>
            <a:r>
              <a:rPr lang="fr-FR" dirty="0" err="1" smtClean="0"/>
              <a:t>models</a:t>
            </a:r>
            <a:r>
              <a:rPr lang="fr-FR" dirty="0"/>
              <a:t>.</a:t>
            </a:r>
            <a:r>
              <a:rPr lang="fr-FR" dirty="0" smtClean="0"/>
              <a:t> </a:t>
            </a:r>
            <a:r>
              <a:rPr lang="fr-FR" dirty="0" err="1" smtClean="0"/>
              <a:t>MLFlow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useful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r>
              <a:rPr lang="fr-FR" dirty="0" smtClean="0"/>
              <a:t> to </a:t>
            </a:r>
            <a:r>
              <a:rPr lang="fr-FR" b="1" dirty="0" err="1" smtClean="0"/>
              <a:t>track</a:t>
            </a:r>
            <a:r>
              <a:rPr lang="fr-FR" b="1" dirty="0" smtClean="0"/>
              <a:t> </a:t>
            </a:r>
            <a:r>
              <a:rPr lang="fr-FR" b="1" dirty="0" err="1" smtClean="0"/>
              <a:t>experiments</a:t>
            </a:r>
            <a:r>
              <a:rPr lang="fr-FR" dirty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,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adding</a:t>
            </a:r>
            <a:r>
              <a:rPr lang="fr-FR" dirty="0" smtClean="0"/>
              <a:t> a lot of extra </a:t>
            </a:r>
            <a:r>
              <a:rPr lang="fr-FR" dirty="0" err="1" smtClean="0"/>
              <a:t>libraries</a:t>
            </a:r>
            <a:r>
              <a:rPr lang="fr-FR" dirty="0" smtClean="0"/>
              <a:t>/</a:t>
            </a:r>
            <a:r>
              <a:rPr lang="fr-FR" dirty="0" err="1" smtClean="0"/>
              <a:t>dependencies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For </a:t>
            </a:r>
            <a:r>
              <a:rPr lang="fr-FR" b="1" dirty="0" smtClean="0"/>
              <a:t>group </a:t>
            </a:r>
            <a:r>
              <a:rPr lang="fr-FR" b="1" dirty="0" err="1" smtClean="0"/>
              <a:t>projects</a:t>
            </a:r>
            <a:r>
              <a:rPr lang="fr-FR" dirty="0" smtClean="0"/>
              <a:t>, to </a:t>
            </a:r>
            <a:r>
              <a:rPr lang="fr-FR" dirty="0" err="1" smtClean="0"/>
              <a:t>share</a:t>
            </a:r>
            <a:r>
              <a:rPr lang="fr-FR" dirty="0" smtClean="0"/>
              <a:t> </a:t>
            </a:r>
            <a:r>
              <a:rPr lang="fr-FR" dirty="0" err="1" smtClean="0"/>
              <a:t>hyperparameters</a:t>
            </a:r>
            <a:r>
              <a:rPr lang="fr-FR" dirty="0" smtClean="0"/>
              <a:t> and </a:t>
            </a:r>
            <a:r>
              <a:rPr lang="fr-FR" dirty="0" err="1" smtClean="0"/>
              <a:t>KPIs</a:t>
            </a:r>
            <a:r>
              <a:rPr lang="fr-FR" dirty="0"/>
              <a:t> </a:t>
            </a:r>
            <a:r>
              <a:rPr lang="fr-FR" dirty="0" smtClean="0"/>
              <a:t>on the </a:t>
            </a:r>
            <a:r>
              <a:rPr lang="fr-FR" dirty="0" err="1" smtClean="0"/>
              <a:t>same</a:t>
            </a:r>
            <a:r>
              <a:rPr lang="fr-FR" dirty="0" smtClean="0"/>
              <a:t> model instance.</a:t>
            </a:r>
          </a:p>
          <a:p>
            <a:endParaRPr lang="fr-FR" dirty="0"/>
          </a:p>
          <a:p>
            <a:r>
              <a:rPr lang="fr-FR" dirty="0" smtClean="0"/>
              <a:t>On cloud or on-</a:t>
            </a:r>
            <a:r>
              <a:rPr lang="fr-FR" dirty="0" err="1" smtClean="0"/>
              <a:t>premise</a:t>
            </a:r>
            <a:r>
              <a:rPr lang="fr-FR" dirty="0" smtClean="0"/>
              <a:t> servers,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MLOPs</a:t>
            </a:r>
            <a:r>
              <a:rPr lang="fr-FR" dirty="0" smtClean="0"/>
              <a:t> pipelines. </a:t>
            </a:r>
            <a:r>
              <a:rPr lang="fr-FR" dirty="0" err="1" smtClean="0"/>
              <a:t>MLFlow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able to host the </a:t>
            </a:r>
            <a:r>
              <a:rPr lang="fr-FR" dirty="0" err="1" smtClean="0"/>
              <a:t>models</a:t>
            </a:r>
            <a:r>
              <a:rPr lang="fr-FR" dirty="0" smtClean="0"/>
              <a:t> and </a:t>
            </a:r>
            <a:r>
              <a:rPr lang="fr-FR" dirty="0" err="1" smtClean="0"/>
              <a:t>deploy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. By </a:t>
            </a:r>
            <a:r>
              <a:rPr lang="fr-FR" dirty="0" err="1" smtClean="0"/>
              <a:t>separating</a:t>
            </a:r>
            <a:r>
              <a:rPr lang="fr-FR" dirty="0" smtClean="0"/>
              <a:t> the pipelines </a:t>
            </a:r>
            <a:r>
              <a:rPr lang="fr-FR" dirty="0" err="1" smtClean="0"/>
              <a:t>used</a:t>
            </a:r>
            <a:r>
              <a:rPr lang="fr-FR" dirty="0" smtClean="0"/>
              <a:t> to train the model and the pipelines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deploy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, the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improved</a:t>
            </a:r>
            <a:r>
              <a:rPr lang="fr-FR" dirty="0" smtClean="0"/>
              <a:t> in multiple aspects (maintenance, </a:t>
            </a:r>
            <a:r>
              <a:rPr lang="fr-FR" dirty="0" err="1" smtClean="0"/>
              <a:t>security</a:t>
            </a:r>
            <a:r>
              <a:rPr lang="fr-FR" dirty="0" smtClean="0"/>
              <a:t>, </a:t>
            </a:r>
            <a:r>
              <a:rPr lang="fr-FR" dirty="0" err="1" smtClean="0"/>
              <a:t>reliability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75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 a ML </a:t>
            </a:r>
            <a:r>
              <a:rPr lang="fr-FR" dirty="0" err="1" smtClean="0"/>
              <a:t>Engineer</a:t>
            </a:r>
            <a:r>
              <a:rPr lang="fr-FR" dirty="0" smtClean="0"/>
              <a:t>/ML </a:t>
            </a:r>
            <a:r>
              <a:rPr lang="fr-FR" dirty="0" err="1" smtClean="0"/>
              <a:t>Ops</a:t>
            </a:r>
            <a:r>
              <a:rPr lang="fr-FR" dirty="0" smtClean="0"/>
              <a:t> …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versioning</a:t>
            </a:r>
            <a:endParaRPr lang="fr-FR" dirty="0" smtClean="0"/>
          </a:p>
          <a:p>
            <a:r>
              <a:rPr lang="fr-FR" dirty="0" smtClean="0"/>
              <a:t>Data </a:t>
            </a:r>
            <a:r>
              <a:rPr lang="fr-FR" dirty="0" err="1" smtClean="0"/>
              <a:t>Quality</a:t>
            </a:r>
            <a:r>
              <a:rPr lang="fr-FR" dirty="0" smtClean="0"/>
              <a:t> &amp; Data Drift</a:t>
            </a:r>
          </a:p>
          <a:p>
            <a:r>
              <a:rPr lang="fr-FR" dirty="0" smtClean="0"/>
              <a:t>Serve a model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467" y="2880214"/>
            <a:ext cx="8690913" cy="169903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4689082"/>
            <a:ext cx="9372600" cy="828675"/>
          </a:xfrm>
          <a:prstGeom prst="rect">
            <a:avLst/>
          </a:prstGeom>
        </p:spPr>
      </p:pic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777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 a ML </a:t>
            </a:r>
            <a:r>
              <a:rPr lang="fr-FR" dirty="0" err="1" smtClean="0"/>
              <a:t>Engineer</a:t>
            </a:r>
            <a:r>
              <a:rPr lang="fr-FR" dirty="0" smtClean="0"/>
              <a:t>/ML </a:t>
            </a:r>
            <a:r>
              <a:rPr lang="fr-FR" dirty="0" err="1" smtClean="0"/>
              <a:t>Ops</a:t>
            </a:r>
            <a:r>
              <a:rPr lang="fr-FR" dirty="0" smtClean="0"/>
              <a:t> …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Pipeline </a:t>
            </a:r>
            <a:r>
              <a:rPr lang="fr-FR" dirty="0" err="1" smtClean="0"/>
              <a:t>example</a:t>
            </a:r>
            <a:r>
              <a:rPr lang="fr-FR" dirty="0" smtClean="0"/>
              <a:t> for real-time </a:t>
            </a:r>
            <a:r>
              <a:rPr lang="fr-FR" dirty="0" err="1" smtClean="0"/>
              <a:t>inference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75250" y="3258715"/>
            <a:ext cx="100285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Cockpit</a:t>
            </a:r>
            <a:endParaRPr lang="fr-FR" dirty="0"/>
          </a:p>
        </p:txBody>
      </p:sp>
      <p:sp>
        <p:nvSpPr>
          <p:cNvPr id="10" name="Espace réservé du texte 2"/>
          <p:cNvSpPr txBox="1">
            <a:spLocks/>
          </p:cNvSpPr>
          <p:nvPr/>
        </p:nvSpPr>
        <p:spPr bwMode="auto">
          <a:xfrm>
            <a:off x="602106" y="2478574"/>
            <a:ext cx="1162040" cy="39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sz="18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12775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lang="fr-FR" sz="16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20750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»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65225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200" i="1" dirty="0" smtClean="0"/>
              <a:t>Real time data flow</a:t>
            </a:r>
            <a:endParaRPr lang="fr-FR" sz="1200" i="1" dirty="0"/>
          </a:p>
        </p:txBody>
      </p:sp>
      <p:sp>
        <p:nvSpPr>
          <p:cNvPr id="11" name="Rectangle 10"/>
          <p:cNvSpPr/>
          <p:nvPr/>
        </p:nvSpPr>
        <p:spPr>
          <a:xfrm>
            <a:off x="2668855" y="2207890"/>
            <a:ext cx="4045527" cy="23548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2"/>
              </a:solidFill>
            </a:endParaRPr>
          </a:p>
          <a:p>
            <a:pPr algn="ctr"/>
            <a:endParaRPr lang="fr-FR" dirty="0">
              <a:solidFill>
                <a:schemeClr val="tx2"/>
              </a:solidFill>
            </a:endParaRPr>
          </a:p>
          <a:p>
            <a:pPr algn="ctr"/>
            <a:endParaRPr lang="fr-FR" dirty="0" smtClean="0">
              <a:solidFill>
                <a:schemeClr val="tx2"/>
              </a:solidFill>
            </a:endParaRPr>
          </a:p>
          <a:p>
            <a:pPr algn="ctr"/>
            <a:endParaRPr lang="fr-FR" dirty="0">
              <a:solidFill>
                <a:schemeClr val="tx2"/>
              </a:solidFill>
            </a:endParaRPr>
          </a:p>
          <a:p>
            <a:pPr algn="ctr"/>
            <a:endParaRPr lang="fr-FR" dirty="0" smtClean="0">
              <a:solidFill>
                <a:schemeClr val="tx2"/>
              </a:solidFill>
            </a:endParaRPr>
          </a:p>
          <a:p>
            <a:pPr algn="ctr"/>
            <a:endParaRPr lang="fr-FR" dirty="0" smtClean="0">
              <a:solidFill>
                <a:schemeClr val="tx2"/>
              </a:solidFill>
            </a:endParaRPr>
          </a:p>
          <a:p>
            <a:pPr algn="ctr"/>
            <a:endParaRPr lang="fr-FR" dirty="0">
              <a:solidFill>
                <a:schemeClr val="tx2"/>
              </a:solidFill>
            </a:endParaRPr>
          </a:p>
          <a:p>
            <a:pPr algn="ctr"/>
            <a:r>
              <a:rPr lang="fr-FR" dirty="0" smtClean="0">
                <a:solidFill>
                  <a:schemeClr val="tx2"/>
                </a:solidFill>
              </a:rPr>
              <a:t>VM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4100" name="Picture 4" descr="upload.wikimedia.org/wikipedia/commons/thumb/c/..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495" y="3932448"/>
            <a:ext cx="574975" cy="63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918237" y="2582862"/>
            <a:ext cx="102523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Drift</a:t>
            </a:r>
            <a:endParaRPr lang="fr-FR" dirty="0"/>
          </a:p>
        </p:txBody>
      </p:sp>
      <p:pic>
        <p:nvPicPr>
          <p:cNvPr id="16" name="Picture 2" descr="MLflow Documentation — MLflow 2.2.2 documentati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563" y="5202204"/>
            <a:ext cx="1320583" cy="48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avec flèche 16"/>
          <p:cNvCxnSpPr>
            <a:stCxn id="13" idx="2"/>
            <a:endCxn id="16" idx="0"/>
          </p:cNvCxnSpPr>
          <p:nvPr/>
        </p:nvCxnSpPr>
        <p:spPr>
          <a:xfrm>
            <a:off x="3430855" y="3192462"/>
            <a:ext cx="0" cy="200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18237" y="3563515"/>
            <a:ext cx="102523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</a:t>
            </a:r>
            <a:r>
              <a:rPr lang="fr-FR" dirty="0" err="1" smtClean="0"/>
              <a:t>Quality</a:t>
            </a:r>
            <a:endParaRPr lang="fr-FR" dirty="0"/>
          </a:p>
        </p:txBody>
      </p:sp>
      <p:cxnSp>
        <p:nvCxnSpPr>
          <p:cNvPr id="22" name="Connecteur droit avec flèche 21"/>
          <p:cNvCxnSpPr>
            <a:stCxn id="6" idx="3"/>
          </p:cNvCxnSpPr>
          <p:nvPr/>
        </p:nvCxnSpPr>
        <p:spPr>
          <a:xfrm>
            <a:off x="1478106" y="3563515"/>
            <a:ext cx="1190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MLflow Documentation — MLflow 2.2.2 documentati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341" y="5202204"/>
            <a:ext cx="1320583" cy="48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eur droit avec flèche 26"/>
          <p:cNvCxnSpPr>
            <a:stCxn id="26" idx="0"/>
          </p:cNvCxnSpPr>
          <p:nvPr/>
        </p:nvCxnSpPr>
        <p:spPr>
          <a:xfrm flipH="1" flipV="1">
            <a:off x="5523632" y="3802062"/>
            <a:ext cx="1" cy="1400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077" y="3138468"/>
            <a:ext cx="567109" cy="567109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8253" y="4966229"/>
            <a:ext cx="956163" cy="956163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8253" y="2907245"/>
            <a:ext cx="956163" cy="956163"/>
          </a:xfrm>
          <a:prstGeom prst="rect">
            <a:avLst/>
          </a:prstGeom>
        </p:spPr>
      </p:pic>
      <p:cxnSp>
        <p:nvCxnSpPr>
          <p:cNvPr id="34" name="Connecteur droit avec flèche 33"/>
          <p:cNvCxnSpPr>
            <a:stCxn id="11" idx="3"/>
            <a:endCxn id="33" idx="1"/>
          </p:cNvCxnSpPr>
          <p:nvPr/>
        </p:nvCxnSpPr>
        <p:spPr>
          <a:xfrm>
            <a:off x="6714382" y="3385327"/>
            <a:ext cx="1583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6543509" y="5444310"/>
            <a:ext cx="1583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091146" y="3192462"/>
            <a:ext cx="102523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</a:t>
            </a:r>
            <a:r>
              <a:rPr lang="fr-FR" dirty="0" err="1" smtClean="0"/>
              <a:t>Prep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94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8_Beijaflore_Modèles Slides format 4 tiers">
  <a:themeElements>
    <a:clrScheme name="Charte Beijaflore">
      <a:dk1>
        <a:srgbClr val="051E33"/>
      </a:dk1>
      <a:lt1>
        <a:srgbClr val="FFFFFF"/>
      </a:lt1>
      <a:dk2>
        <a:srgbClr val="003057"/>
      </a:dk2>
      <a:lt2>
        <a:srgbClr val="E8E8E8"/>
      </a:lt2>
      <a:accent1>
        <a:srgbClr val="051E33"/>
      </a:accent1>
      <a:accent2>
        <a:srgbClr val="003057"/>
      </a:accent2>
      <a:accent3>
        <a:srgbClr val="2E75B6"/>
      </a:accent3>
      <a:accent4>
        <a:srgbClr val="5799D5"/>
      </a:accent4>
      <a:accent5>
        <a:srgbClr val="9DC3E6"/>
      </a:accent5>
      <a:accent6>
        <a:srgbClr val="CEE1F2"/>
      </a:accent6>
      <a:hlink>
        <a:srgbClr val="2E75B6"/>
      </a:hlink>
      <a:folHlink>
        <a:srgbClr val="9DC3E6"/>
      </a:folHlink>
    </a:clrScheme>
    <a:fontScheme name="Charte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_16-9_AI___Blockchain" id="{C909FFE9-EA26-4484-BD64-331601998564}" vid="{BB68EFE2-2BB7-454C-9063-FC7CC55CED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Charte_16-9_AI_&amp;_Blockchain</Template>
  <TotalTime>2249</TotalTime>
  <Words>282</Words>
  <Application>Microsoft Office PowerPoint</Application>
  <PresentationFormat>Grand écran</PresentationFormat>
  <Paragraphs>53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Arial</vt:lpstr>
      <vt:lpstr>Bodoni 72 Bold</vt:lpstr>
      <vt:lpstr>Browallia New</vt:lpstr>
      <vt:lpstr>Calibri</vt:lpstr>
      <vt:lpstr>Franklin Gothic Book</vt:lpstr>
      <vt:lpstr>Segoe UI</vt:lpstr>
      <vt:lpstr>Segoe UI Semibold</vt:lpstr>
      <vt:lpstr>Wingdings</vt:lpstr>
      <vt:lpstr>2018_Beijaflore_Modèles Slides format 4 tiers</vt:lpstr>
      <vt:lpstr>MLFlow</vt:lpstr>
      <vt:lpstr>MLFlow follows the trend of increasing interest for MLOps</vt:lpstr>
      <vt:lpstr>What is MLFlow ?</vt:lpstr>
      <vt:lpstr>A universal solution</vt:lpstr>
      <vt:lpstr>Other examples</vt:lpstr>
      <vt:lpstr>When to use MLFlow ?</vt:lpstr>
      <vt:lpstr>As a ML Engineer/ML Ops …</vt:lpstr>
      <vt:lpstr>As a ML Engineer/ML Ops …</vt:lpstr>
    </vt:vector>
  </TitlesOfParts>
  <Company>Beijaflore.com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L’IA pour créer vos business de demain</dc:title>
  <dc:creator>Valentin Yiu</dc:creator>
  <cp:lastModifiedBy>Perez, Pierre-Louis</cp:lastModifiedBy>
  <cp:revision>94</cp:revision>
  <dcterms:created xsi:type="dcterms:W3CDTF">2022-01-04T11:05:22Z</dcterms:created>
  <dcterms:modified xsi:type="dcterms:W3CDTF">2025-03-09T20:20:09Z</dcterms:modified>
</cp:coreProperties>
</file>