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7" r:id="rId3"/>
    <p:sldId id="278" r:id="rId4"/>
    <p:sldId id="281" r:id="rId5"/>
    <p:sldId id="279" r:id="rId6"/>
    <p:sldId id="280" r:id="rId7"/>
    <p:sldId id="283" r:id="rId8"/>
    <p:sldId id="285" r:id="rId9"/>
    <p:sldId id="289" r:id="rId10"/>
    <p:sldId id="292" r:id="rId11"/>
    <p:sldId id="282" r:id="rId12"/>
    <p:sldId id="290" r:id="rId13"/>
    <p:sldId id="293" r:id="rId14"/>
    <p:sldId id="291" r:id="rId15"/>
    <p:sldId id="294" r:id="rId16"/>
    <p:sldId id="28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3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2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genai-mlops-blueprint" TargetMode="External"/><Relationship Id="rId2" Type="http://schemas.openxmlformats.org/officeDocument/2006/relationships/hyperlink" Target="https://proceedings.neurips.cc/paper_files/paper/2015/file/86df7dcfd896fcaf2674f757a2463eba-Paper.pdf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055" y="4514128"/>
            <a:ext cx="6731926" cy="972272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sz="3200" dirty="0" smtClean="0"/>
              <a:t>SDD 2024 – 2025 Elective Course</a:t>
            </a:r>
            <a:br>
              <a:rPr lang="fr-FR" sz="3200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dirty="0" smtClean="0"/>
              <a:t>Class #1 - </a:t>
            </a:r>
            <a:r>
              <a:rPr lang="fr-FR" sz="3200" dirty="0" err="1" smtClean="0"/>
              <a:t>What</a:t>
            </a:r>
            <a:r>
              <a:rPr lang="fr-FR" sz="3200" dirty="0" smtClean="0"/>
              <a:t> </a:t>
            </a:r>
            <a:r>
              <a:rPr lang="fr-FR" sz="3200" dirty="0" err="1" smtClean="0"/>
              <a:t>is</a:t>
            </a:r>
            <a:r>
              <a:rPr lang="fr-FR" sz="3200" dirty="0" smtClean="0"/>
              <a:t> </a:t>
            </a:r>
            <a:r>
              <a:rPr lang="fr-FR" sz="3200" dirty="0" err="1" smtClean="0"/>
              <a:t>MLOps</a:t>
            </a:r>
            <a:r>
              <a:rPr lang="fr-FR" sz="3200" dirty="0" smtClean="0"/>
              <a:t> ?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5044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Server computer icon, isometric style 15381321 Vector Art at Vecteezy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12" y="1568450"/>
            <a:ext cx="1817613" cy="181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challenges to </a:t>
            </a:r>
            <a:r>
              <a:rPr lang="fr-FR" dirty="0" err="1" smtClean="0"/>
              <a:t>tackle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deploying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err="1"/>
              <a:t>Deploy</a:t>
            </a:r>
            <a:r>
              <a:rPr lang="fr-FR" b="1" dirty="0"/>
              <a:t> </a:t>
            </a:r>
            <a:r>
              <a:rPr lang="fr-FR" dirty="0"/>
              <a:t>a ML model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serving</a:t>
            </a:r>
            <a:r>
              <a:rPr lang="fr-FR" dirty="0"/>
              <a:t> the source code on a </a:t>
            </a:r>
            <a:r>
              <a:rPr lang="fr-FR" i="1" dirty="0" err="1"/>
              <a:t>target</a:t>
            </a:r>
            <a:r>
              <a:rPr lang="fr-FR" i="1" dirty="0"/>
              <a:t> </a:t>
            </a:r>
            <a:r>
              <a:rPr lang="fr-FR" dirty="0"/>
              <a:t>server and running the code on </a:t>
            </a:r>
            <a:r>
              <a:rPr lang="fr-FR" dirty="0" err="1"/>
              <a:t>it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Questions</a:t>
            </a:r>
            <a:r>
              <a:rPr lang="fr-FR" dirty="0" smtClean="0"/>
              <a:t>: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How to </a:t>
            </a:r>
            <a:r>
              <a:rPr lang="fr-FR" dirty="0" smtClean="0"/>
              <a:t>have the source code running on the </a:t>
            </a:r>
            <a:r>
              <a:rPr lang="fr-FR" dirty="0" err="1" smtClean="0"/>
              <a:t>target</a:t>
            </a:r>
            <a:r>
              <a:rPr lang="fr-FR" dirty="0" smtClean="0"/>
              <a:t> server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probable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specifications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to </a:t>
            </a:r>
            <a:r>
              <a:rPr lang="fr-FR" dirty="0" err="1" smtClean="0"/>
              <a:t>my</a:t>
            </a:r>
            <a:r>
              <a:rPr lang="fr-FR" dirty="0" smtClean="0"/>
              <a:t> local computer (.</a:t>
            </a:r>
            <a:r>
              <a:rPr lang="fr-FR" dirty="0" err="1" smtClean="0"/>
              <a:t>e.g</a:t>
            </a:r>
            <a:r>
              <a:rPr lang="fr-FR" dirty="0"/>
              <a:t> </a:t>
            </a:r>
            <a:r>
              <a:rPr lang="fr-FR" dirty="0" smtClean="0"/>
              <a:t>: not the </a:t>
            </a:r>
            <a:r>
              <a:rPr lang="fr-FR" dirty="0" err="1" smtClean="0"/>
              <a:t>same</a:t>
            </a:r>
            <a:r>
              <a:rPr lang="fr-FR" dirty="0" smtClean="0"/>
              <a:t> python version, not the </a:t>
            </a:r>
            <a:r>
              <a:rPr lang="fr-FR" dirty="0" err="1" smtClean="0"/>
              <a:t>same</a:t>
            </a:r>
            <a:r>
              <a:rPr lang="fr-FR" dirty="0" smtClean="0"/>
              <a:t> OS…) ? 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	</a:t>
            </a:r>
            <a:r>
              <a:rPr lang="fr-FR" b="1" dirty="0" smtClean="0">
                <a:sym typeface="Wingdings" panose="05000000000000000000" pitchFamily="2" charset="2"/>
              </a:rPr>
              <a:t> </a:t>
            </a:r>
            <a:r>
              <a:rPr lang="fr-FR" b="1" dirty="0" err="1" smtClean="0">
                <a:sym typeface="Wingdings" panose="05000000000000000000" pitchFamily="2" charset="2"/>
              </a:rPr>
              <a:t>Containerization</a:t>
            </a:r>
            <a:r>
              <a:rPr lang="fr-FR" b="1" dirty="0" smtClean="0">
                <a:sym typeface="Wingdings" panose="05000000000000000000" pitchFamily="2" charset="2"/>
              </a:rPr>
              <a:t> (Docker)</a:t>
            </a:r>
            <a:endParaRPr lang="fr-F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Once </a:t>
            </a:r>
            <a:r>
              <a:rPr lang="fr-FR" dirty="0" err="1" smtClean="0"/>
              <a:t>deployed</a:t>
            </a:r>
            <a:r>
              <a:rPr lang="fr-FR" dirty="0" smtClean="0"/>
              <a:t> and running </a:t>
            </a:r>
            <a:r>
              <a:rPr lang="fr-FR" dirty="0" err="1" smtClean="0"/>
              <a:t>correctly</a:t>
            </a:r>
            <a:r>
              <a:rPr lang="fr-FR" dirty="0" smtClean="0"/>
              <a:t> how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possible to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improving</a:t>
            </a:r>
            <a:r>
              <a:rPr lang="fr-FR" dirty="0" smtClean="0"/>
              <a:t> the source code (.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smtClean="0"/>
              <a:t>switch </a:t>
            </a:r>
            <a:r>
              <a:rPr lang="fr-FR" dirty="0" err="1" smtClean="0"/>
              <a:t>from</a:t>
            </a:r>
            <a:r>
              <a:rPr lang="fr-FR" dirty="0" smtClean="0"/>
              <a:t> a model </a:t>
            </a:r>
            <a:r>
              <a:rPr lang="fr-FR" dirty="0"/>
              <a:t>to </a:t>
            </a:r>
            <a:r>
              <a:rPr lang="fr-FR" dirty="0" err="1" smtClean="0"/>
              <a:t>another</a:t>
            </a:r>
            <a:r>
              <a:rPr lang="fr-FR" dirty="0" smtClean="0"/>
              <a:t> ) ? </a:t>
            </a:r>
            <a:r>
              <a:rPr lang="fr-FR" b="1" dirty="0">
                <a:sym typeface="Wingdings" panose="05000000000000000000" pitchFamily="2" charset="2"/>
              </a:rPr>
              <a:t> </a:t>
            </a:r>
            <a:r>
              <a:rPr lang="fr-FR" b="1" dirty="0" err="1" smtClean="0">
                <a:sym typeface="Wingdings" panose="05000000000000000000" pitchFamily="2" charset="2"/>
              </a:rPr>
              <a:t>Continuous</a:t>
            </a:r>
            <a:r>
              <a:rPr lang="fr-FR" b="1" dirty="0" smtClean="0"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ym typeface="Wingdings" panose="05000000000000000000" pitchFamily="2" charset="2"/>
              </a:rPr>
              <a:t>Integration</a:t>
            </a:r>
            <a:r>
              <a:rPr lang="fr-FR" b="1" dirty="0" smtClean="0">
                <a:sym typeface="Wingdings" panose="05000000000000000000" pitchFamily="2" charset="2"/>
              </a:rPr>
              <a:t> / </a:t>
            </a:r>
            <a:r>
              <a:rPr lang="fr-FR" b="1" dirty="0" err="1" smtClean="0">
                <a:sym typeface="Wingdings" panose="05000000000000000000" pitchFamily="2" charset="2"/>
              </a:rPr>
              <a:t>Continuous</a:t>
            </a:r>
            <a:r>
              <a:rPr lang="fr-FR" b="1" dirty="0" smtClean="0"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ym typeface="Wingdings" panose="05000000000000000000" pitchFamily="2" charset="2"/>
              </a:rPr>
              <a:t>Deployment</a:t>
            </a:r>
            <a:endParaRPr lang="fr-FR" b="1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pic>
        <p:nvPicPr>
          <p:cNvPr id="6" name="Picture 2" descr="210+ Code Repository Illustrations, Royalty-Free Vector Graphics &amp; Clip ...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92" y="1858181"/>
            <a:ext cx="1238152" cy="12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Server computer icon, isometric style 15381321 Vector Art at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4" name="Picture 6" descr="Code, function, play, run, script, source, start icon - Download on ..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3" y="2572195"/>
            <a:ext cx="663232" cy="66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>
            <a:stCxn id="6" idx="3"/>
            <a:endCxn id="7172" idx="1"/>
          </p:cNvCxnSpPr>
          <p:nvPr/>
        </p:nvCxnSpPr>
        <p:spPr>
          <a:xfrm>
            <a:off x="4726744" y="2477257"/>
            <a:ext cx="2024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7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ML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complex</a:t>
            </a:r>
            <a:r>
              <a:rPr lang="fr-FR" dirty="0" smtClean="0"/>
              <a:t> system not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deployed</a:t>
            </a:r>
            <a:r>
              <a:rPr lang="fr-FR" dirty="0" smtClean="0"/>
              <a:t> in production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8" y="1214846"/>
            <a:ext cx="5862766" cy="43846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939724" y="5633792"/>
            <a:ext cx="26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 smtClean="0"/>
              <a:t>2015</a:t>
            </a:r>
            <a:endParaRPr lang="fr-FR" b="1" i="1" dirty="0"/>
          </a:p>
        </p:txBody>
      </p:sp>
      <p:pic>
        <p:nvPicPr>
          <p:cNvPr id="4098" name="Picture 2" descr="Les systèmes de ML vont bien au-delà que le simple code de ML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00" y="2164975"/>
            <a:ext cx="6245569" cy="258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</a:t>
            </a:r>
            <a:r>
              <a:rPr lang="fr-FR" dirty="0" err="1" smtClean="0"/>
              <a:t>worfklow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23" y="1260411"/>
            <a:ext cx="10045014" cy="4636161"/>
          </a:xfrm>
          <a:prstGeom prst="rect">
            <a:avLst/>
          </a:prstGeom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548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Deploying</a:t>
            </a:r>
            <a:r>
              <a:rPr lang="fr-FR" dirty="0" smtClean="0"/>
              <a:t> a ML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involves</a:t>
            </a:r>
            <a:r>
              <a:rPr lang="fr-FR" dirty="0" smtClean="0"/>
              <a:t> </a:t>
            </a:r>
            <a:r>
              <a:rPr lang="fr-FR" dirty="0" err="1" smtClean="0"/>
              <a:t>many</a:t>
            </a:r>
            <a:r>
              <a:rPr lang="fr-FR" dirty="0" smtClean="0"/>
              <a:t> data experts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pic>
        <p:nvPicPr>
          <p:cNvPr id="10244" name="Picture 4" descr="What is MLOps — Everything You Must Know to Get Started | by Harshit ...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t="10934" r="8099" b="8346"/>
          <a:stretch/>
        </p:blipFill>
        <p:spPr bwMode="auto">
          <a:xfrm>
            <a:off x="2826548" y="1247631"/>
            <a:ext cx="6714751" cy="479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319,000+ Laptop Icon Stock Illustrations, Royalty-Free ..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57" y="1551747"/>
            <a:ext cx="1589428" cy="15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</a:t>
            </a:r>
            <a:r>
              <a:rPr lang="fr-FR" dirty="0" err="1" smtClean="0"/>
              <a:t>comes</a:t>
            </a:r>
            <a:r>
              <a:rPr lang="fr-FR" dirty="0" smtClean="0"/>
              <a:t>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associated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Cloud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50567" y="1350736"/>
            <a:ext cx="11137237" cy="4467225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Cloud </a:t>
            </a:r>
            <a:r>
              <a:rPr lang="fr-FR" dirty="0" err="1" smtClean="0"/>
              <a:t>refers</a:t>
            </a:r>
            <a:r>
              <a:rPr lang="fr-FR" dirty="0" smtClean="0"/>
              <a:t> to </a:t>
            </a:r>
            <a:r>
              <a:rPr lang="fr-FR" b="1" dirty="0" err="1" smtClean="0"/>
              <a:t>remote</a:t>
            </a:r>
            <a:r>
              <a:rPr lang="fr-FR" b="1" dirty="0" smtClean="0"/>
              <a:t> servers </a:t>
            </a:r>
            <a:r>
              <a:rPr lang="fr-FR" dirty="0" smtClean="0"/>
              <a:t>accessible </a:t>
            </a:r>
            <a:r>
              <a:rPr lang="fr-FR" dirty="0" err="1" smtClean="0"/>
              <a:t>through</a:t>
            </a:r>
            <a:r>
              <a:rPr lang="fr-FR" dirty="0" smtClean="0"/>
              <a:t> network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 smtClean="0"/>
              <a:t>Public Cloud </a:t>
            </a:r>
            <a:r>
              <a:rPr lang="fr-FR" dirty="0" err="1" smtClean="0"/>
              <a:t>refers</a:t>
            </a:r>
            <a:r>
              <a:rPr lang="fr-FR" dirty="0" smtClean="0"/>
              <a:t> to servers accessible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b="1" dirty="0" smtClean="0"/>
              <a:t>internet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Cloud </a:t>
            </a:r>
            <a:r>
              <a:rPr lang="fr-FR" dirty="0" err="1" smtClean="0"/>
              <a:t>gathers</a:t>
            </a:r>
            <a:r>
              <a:rPr lang="fr-FR" dirty="0" smtClean="0"/>
              <a:t> </a:t>
            </a:r>
            <a:r>
              <a:rPr lang="fr-FR" b="1" dirty="0" err="1" smtClean="0"/>
              <a:t>useful</a:t>
            </a:r>
            <a:r>
              <a:rPr lang="fr-FR" b="1" dirty="0" smtClean="0"/>
              <a:t> services </a:t>
            </a:r>
            <a:r>
              <a:rPr lang="fr-FR" dirty="0" smtClean="0"/>
              <a:t>to </a:t>
            </a:r>
            <a:r>
              <a:rPr lang="fr-FR" dirty="0" err="1" smtClean="0"/>
              <a:t>run</a:t>
            </a:r>
            <a:r>
              <a:rPr lang="fr-FR" dirty="0" smtClean="0"/>
              <a:t> ML: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</a:t>
            </a:r>
            <a:r>
              <a:rPr lang="fr-FR" dirty="0" err="1" smtClean="0"/>
              <a:t>Compute</a:t>
            </a:r>
            <a:r>
              <a:rPr lang="fr-FR" dirty="0" smtClean="0"/>
              <a:t> (GPU, RAM)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Storage (</a:t>
            </a:r>
            <a:r>
              <a:rPr lang="fr-FR" dirty="0" err="1" smtClean="0"/>
              <a:t>e.g</a:t>
            </a:r>
            <a:r>
              <a:rPr lang="fr-FR" dirty="0" smtClean="0"/>
              <a:t>. for data)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- LLM </a:t>
            </a:r>
            <a:r>
              <a:rPr lang="fr-FR" dirty="0" err="1" smtClean="0"/>
              <a:t>foundational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 (</a:t>
            </a:r>
            <a:r>
              <a:rPr lang="fr-FR" dirty="0" err="1" smtClean="0"/>
              <a:t>Llama</a:t>
            </a:r>
            <a:r>
              <a:rPr lang="fr-FR" dirty="0" smtClean="0"/>
              <a:t>, Gemini) </a:t>
            </a:r>
            <a:r>
              <a:rPr lang="fr-FR" dirty="0" err="1" smtClean="0"/>
              <a:t>since</a:t>
            </a:r>
            <a:r>
              <a:rPr lang="fr-FR" dirty="0" smtClean="0"/>
              <a:t> </a:t>
            </a:r>
            <a:r>
              <a:rPr lang="fr-FR" dirty="0" err="1" smtClean="0"/>
              <a:t>little</a:t>
            </a:r>
            <a:r>
              <a:rPr lang="fr-FR" dirty="0" smtClean="0"/>
              <a:t> time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cxnSp>
        <p:nvCxnSpPr>
          <p:cNvPr id="9" name="Connecteur droit avec flèche 8"/>
          <p:cNvCxnSpPr>
            <a:stCxn id="8196" idx="3"/>
            <a:endCxn id="8198" idx="1"/>
          </p:cNvCxnSpPr>
          <p:nvPr/>
        </p:nvCxnSpPr>
        <p:spPr>
          <a:xfrm>
            <a:off x="5275385" y="2346461"/>
            <a:ext cx="1300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8" name="Picture 6" descr="Servers - Free technology icon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10" y="1901123"/>
            <a:ext cx="890676" cy="89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Google Cloud Platform Logo (GCP) - PNG Logo Vector Brand Downloads (SVG,  EPS)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1" y="3342186"/>
            <a:ext cx="1646971" cy="9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Amazon Web Services récompense 5 revendeurs en France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956" y="3210658"/>
            <a:ext cx="2049390" cy="115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Microsoft Azure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04" y="3342186"/>
            <a:ext cx="1513427" cy="9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landscape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pic>
        <p:nvPicPr>
          <p:cNvPr id="11266" name="Picture 2" descr="https://blogs.sas.com/content/subconsciousmusings/files/2024/07/Untitled-picture-1024x6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504" y="1252025"/>
            <a:ext cx="7727301" cy="487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91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resources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 smtClean="0">
                <a:hlinkClick r:id="rId2"/>
              </a:rPr>
              <a:t>Hidden</a:t>
            </a:r>
            <a:r>
              <a:rPr lang="fr-FR" dirty="0" smtClean="0">
                <a:hlinkClick r:id="rId2"/>
              </a:rPr>
              <a:t> </a:t>
            </a:r>
            <a:r>
              <a:rPr lang="fr-FR" dirty="0" err="1" smtClean="0">
                <a:hlinkClick r:id="rId2"/>
              </a:rPr>
              <a:t>technical</a:t>
            </a:r>
            <a:r>
              <a:rPr lang="fr-FR" dirty="0" smtClean="0">
                <a:hlinkClick r:id="rId2"/>
              </a:rPr>
              <a:t> </a:t>
            </a:r>
            <a:r>
              <a:rPr lang="fr-FR" dirty="0" err="1" smtClean="0">
                <a:hlinkClick r:id="rId2"/>
              </a:rPr>
              <a:t>debt</a:t>
            </a:r>
            <a:r>
              <a:rPr lang="fr-FR" dirty="0" smtClean="0">
                <a:hlinkClick r:id="rId2"/>
              </a:rPr>
              <a:t> in Machine Learning </a:t>
            </a:r>
            <a:r>
              <a:rPr lang="fr-FR" dirty="0" err="1" smtClean="0">
                <a:hlinkClick r:id="rId2"/>
              </a:rPr>
              <a:t>systems</a:t>
            </a:r>
            <a:r>
              <a:rPr lang="fr-FR" dirty="0" smtClean="0"/>
              <a:t> (2015)</a:t>
            </a:r>
            <a:endParaRPr lang="fr-FR" dirty="0" smtClean="0">
              <a:hlinkClick r:id="rId3"/>
            </a:endParaRPr>
          </a:p>
          <a:p>
            <a:r>
              <a:rPr lang="en-US" dirty="0">
                <a:hlinkClick r:id="rId3"/>
              </a:rPr>
              <a:t>Build and deploy generative AI and machine learning models in an </a:t>
            </a:r>
            <a:r>
              <a:rPr lang="en-US" dirty="0" smtClean="0">
                <a:hlinkClick r:id="rId3"/>
              </a:rPr>
              <a:t>enterprise by Google</a:t>
            </a:r>
            <a:r>
              <a:rPr lang="en-US" dirty="0" smtClean="0"/>
              <a:t> (2024)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50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of </a:t>
            </a:r>
            <a:r>
              <a:rPr lang="fr-FR" dirty="0" err="1" smtClean="0"/>
              <a:t>MLOps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73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of </a:t>
            </a:r>
            <a:r>
              <a:rPr lang="fr-FR" dirty="0" err="1" smtClean="0"/>
              <a:t>MLOps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pic>
        <p:nvPicPr>
          <p:cNvPr id="1026" name="Picture 2" descr="What Do You Think Title Stock Photo - Download Image Now - Abstrac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4" y="286624"/>
            <a:ext cx="11680092" cy="568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766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87" y="3377613"/>
            <a:ext cx="8774238" cy="238871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MLOps</a:t>
            </a:r>
            <a:r>
              <a:rPr lang="fr-FR" dirty="0" smtClean="0"/>
              <a:t> </a:t>
            </a:r>
            <a:r>
              <a:rPr lang="fr-FR" dirty="0" err="1" smtClean="0"/>
              <a:t>getting</a:t>
            </a:r>
            <a:r>
              <a:rPr lang="fr-FR" dirty="0" smtClean="0"/>
              <a:t> more and more important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471288" y="1496119"/>
            <a:ext cx="11137237" cy="44672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benefits of AI </a:t>
            </a:r>
            <a:r>
              <a:rPr lang="en-US" dirty="0"/>
              <a:t>and ML </a:t>
            </a:r>
            <a:r>
              <a:rPr lang="en-US" b="1" dirty="0"/>
              <a:t>no longer need to be proven</a:t>
            </a:r>
            <a:r>
              <a:rPr lang="en-US" dirty="0"/>
              <a:t>, especially </a:t>
            </a:r>
            <a:r>
              <a:rPr lang="en-US" b="1" dirty="0"/>
              <a:t>with the boom of Generative AI</a:t>
            </a:r>
            <a:r>
              <a:rPr lang="en-US" dirty="0"/>
              <a:t>. The launch of </a:t>
            </a:r>
            <a:r>
              <a:rPr lang="en-US" dirty="0" err="1"/>
              <a:t>ChatGPT</a:t>
            </a:r>
            <a:r>
              <a:rPr lang="en-US" dirty="0"/>
              <a:t> in November 2022 has made the public understand, perhaps for the first time, the potential of </a:t>
            </a:r>
            <a:r>
              <a:rPr lang="en-US" dirty="0" smtClean="0"/>
              <a:t>AI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Companies </a:t>
            </a:r>
            <a:r>
              <a:rPr lang="en-US" dirty="0"/>
              <a:t>want to </a:t>
            </a:r>
            <a:r>
              <a:rPr lang="en-US" b="1" dirty="0"/>
              <a:t>move AI solutions from the POC (Proof of Concept) stage to the production </a:t>
            </a:r>
            <a:r>
              <a:rPr lang="en-US" b="1" dirty="0" smtClean="0"/>
              <a:t>stage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Below is the trend of searches for the "</a:t>
            </a:r>
            <a:r>
              <a:rPr lang="en-US" dirty="0" err="1"/>
              <a:t>MLOps</a:t>
            </a:r>
            <a:r>
              <a:rPr lang="en-US" dirty="0"/>
              <a:t>" keyword on </a:t>
            </a:r>
            <a:r>
              <a:rPr lang="en-US" dirty="0" smtClean="0"/>
              <a:t>Google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133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evOpsを加速させるソフトウェア開発高速化ツールとは？ | INSIGHT 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92" y="3108959"/>
            <a:ext cx="5215272" cy="292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« </a:t>
            </a:r>
            <a:r>
              <a:rPr lang="fr-FR" dirty="0" err="1" smtClean="0"/>
              <a:t>MLOps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DevOps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to ML »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MLOps</a:t>
            </a:r>
            <a:r>
              <a:rPr lang="en-US" dirty="0"/>
              <a:t> stands for "</a:t>
            </a:r>
            <a:r>
              <a:rPr lang="en-US" b="1" dirty="0"/>
              <a:t>Machine Learning </a:t>
            </a:r>
            <a:r>
              <a:rPr lang="en-US" b="1" dirty="0" smtClean="0"/>
              <a:t>Operations</a:t>
            </a:r>
            <a:r>
              <a:rPr lang="en-US" dirty="0" smtClean="0"/>
              <a:t>“ (2015)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 smtClean="0"/>
              <a:t>MLOps</a:t>
            </a:r>
            <a:r>
              <a:rPr lang="en-US" dirty="0" smtClean="0"/>
              <a:t> </a:t>
            </a:r>
            <a:r>
              <a:rPr lang="en-US" dirty="0"/>
              <a:t>empowers data scientists and app developers to help </a:t>
            </a:r>
            <a:r>
              <a:rPr lang="en-US" b="1" dirty="0"/>
              <a:t>bring ML models to production</a:t>
            </a:r>
            <a:r>
              <a:rPr lang="en-US" dirty="0"/>
              <a:t>. </a:t>
            </a:r>
            <a:r>
              <a:rPr lang="en-US" dirty="0" err="1"/>
              <a:t>MLOps</a:t>
            </a:r>
            <a:r>
              <a:rPr lang="en-US" dirty="0"/>
              <a:t> enables you to track / version / audit / certify / re-use every asset in your ML lifecycle and provides </a:t>
            </a:r>
            <a:r>
              <a:rPr lang="en-US" b="1" dirty="0"/>
              <a:t>orchestration </a:t>
            </a:r>
            <a:r>
              <a:rPr lang="en-US" dirty="0"/>
              <a:t>services</a:t>
            </a:r>
            <a:r>
              <a:rPr lang="en-US" b="1" dirty="0"/>
              <a:t> </a:t>
            </a:r>
            <a:r>
              <a:rPr lang="en-US" dirty="0"/>
              <a:t>to streamline </a:t>
            </a:r>
            <a:r>
              <a:rPr lang="en-US" b="1" dirty="0"/>
              <a:t>managing this </a:t>
            </a:r>
            <a:r>
              <a:rPr lang="en-US" b="1" dirty="0" smtClean="0"/>
              <a:t>lifecycle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MLOps</a:t>
            </a:r>
            <a:r>
              <a:rPr lang="en-US" dirty="0" smtClean="0"/>
              <a:t> originates from </a:t>
            </a:r>
            <a:r>
              <a:rPr lang="en-US" b="1" dirty="0" smtClean="0"/>
              <a:t>DevOps</a:t>
            </a:r>
            <a:r>
              <a:rPr lang="en-US" b="1" dirty="0"/>
              <a:t> </a:t>
            </a:r>
            <a:r>
              <a:rPr lang="en-US" dirty="0" smtClean="0"/>
              <a:t>(2007)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DevOps is a set of </a:t>
            </a:r>
            <a:r>
              <a:rPr lang="en-US" b="1" dirty="0"/>
              <a:t>B</a:t>
            </a:r>
            <a:r>
              <a:rPr lang="en-US" b="1" dirty="0" smtClean="0"/>
              <a:t>est practices </a:t>
            </a:r>
            <a:r>
              <a:rPr lang="en-US" dirty="0" smtClean="0"/>
              <a:t>and </a:t>
            </a:r>
            <a:r>
              <a:rPr lang="en-US" b="1" dirty="0" smtClean="0"/>
              <a:t>technologies</a:t>
            </a:r>
            <a:r>
              <a:rPr lang="en-US" dirty="0" smtClean="0"/>
              <a:t>…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…to manage efficiently the lifecycle of the development of a Software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DevOps</a:t>
            </a:r>
            <a:r>
              <a:rPr lang="en-US" b="1" dirty="0" smtClean="0"/>
              <a:t> </a:t>
            </a:r>
            <a:r>
              <a:rPr lang="en-US" dirty="0" smtClean="0"/>
              <a:t>originates from </a:t>
            </a:r>
            <a:r>
              <a:rPr lang="en-US" b="1" dirty="0" smtClean="0"/>
              <a:t>Agile philosophy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6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23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MLOps — Wikipédia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08" b="-1"/>
          <a:stretch/>
        </p:blipFill>
        <p:spPr bwMode="auto">
          <a:xfrm>
            <a:off x="4134039" y="1134029"/>
            <a:ext cx="4099769" cy="295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 put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straightforward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7714" y="1333318"/>
            <a:ext cx="11137237" cy="44672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MLOps</a:t>
            </a:r>
            <a:r>
              <a:rPr lang="en-US" dirty="0" smtClean="0"/>
              <a:t> </a:t>
            </a:r>
            <a:r>
              <a:rPr lang="en-US" dirty="0"/>
              <a:t>is a set of technologies and best practices that has </a:t>
            </a:r>
            <a:r>
              <a:rPr lang="en-US" dirty="0" smtClean="0"/>
              <a:t>4 </a:t>
            </a:r>
            <a:r>
              <a:rPr lang="en-US" dirty="0"/>
              <a:t>objectives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</a:t>
            </a:r>
            <a:r>
              <a:rPr lang="en-US" b="1" dirty="0"/>
              <a:t>. Bring ML models to </a:t>
            </a:r>
            <a:r>
              <a:rPr lang="en-US" b="1" dirty="0" smtClean="0"/>
              <a:t>production</a:t>
            </a:r>
            <a:r>
              <a:rPr lang="en-US" dirty="0"/>
              <a:t>, so the models can be used</a:t>
            </a:r>
          </a:p>
          <a:p>
            <a:pPr marL="0" indent="0">
              <a:buNone/>
            </a:pPr>
            <a:r>
              <a:rPr lang="en-US" dirty="0"/>
              <a:t>2. Allow the </a:t>
            </a:r>
            <a:r>
              <a:rPr lang="en-US" b="1" dirty="0" smtClean="0"/>
              <a:t>maintenance </a:t>
            </a:r>
            <a:r>
              <a:rPr lang="en-US" dirty="0" smtClean="0"/>
              <a:t>of models in </a:t>
            </a:r>
            <a:r>
              <a:rPr lang="en-US" dirty="0"/>
              <a:t>production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Monitor the lifecycle of a ML project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Automatize</a:t>
            </a:r>
            <a:r>
              <a:rPr lang="en-US" dirty="0"/>
              <a:t> as many tasks as possible while achieving objectives #1 et #2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30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MLOps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02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a </a:t>
            </a:r>
            <a:r>
              <a:rPr lang="fr-FR" dirty="0" err="1"/>
              <a:t>typical</a:t>
            </a:r>
            <a:r>
              <a:rPr lang="fr-FR" dirty="0"/>
              <a:t> ML </a:t>
            </a:r>
            <a:r>
              <a:rPr lang="fr-FR" dirty="0" err="1"/>
              <a:t>project</a:t>
            </a:r>
            <a:r>
              <a:rPr lang="fr-FR" dirty="0"/>
              <a:t> look </a:t>
            </a:r>
            <a:r>
              <a:rPr lang="fr-FR" dirty="0" err="1"/>
              <a:t>like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The ML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b="1" dirty="0" smtClean="0"/>
              <a:t>source code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Some</a:t>
            </a:r>
            <a:r>
              <a:rPr lang="fr-FR" dirty="0" smtClean="0"/>
              <a:t> questions: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94" y="1423789"/>
            <a:ext cx="12100259" cy="11859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2" y="3071781"/>
            <a:ext cx="6213239" cy="30420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621" y="3352192"/>
            <a:ext cx="5019969" cy="276474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1908" y="3071781"/>
            <a:ext cx="11456617" cy="3042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210+ Code Repository Illustrations, Royalty-Free Vector Graphics &amp; Clip ...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24" y="2632732"/>
            <a:ext cx="871797" cy="87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86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Server computer icon, isometric style 15381321 Vector Art at Vecteezy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12" y="1568450"/>
            <a:ext cx="1817613" cy="181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dirty="0" smtClean="0"/>
              <a:t> challenges to </a:t>
            </a:r>
            <a:r>
              <a:rPr lang="fr-FR" dirty="0" err="1" smtClean="0"/>
              <a:t>tackle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deploying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err="1" smtClean="0"/>
              <a:t>Deploy</a:t>
            </a:r>
            <a:r>
              <a:rPr lang="fr-FR" b="1" dirty="0" smtClean="0"/>
              <a:t> </a:t>
            </a:r>
            <a:r>
              <a:rPr lang="fr-FR" dirty="0" smtClean="0"/>
              <a:t>a ML model </a:t>
            </a:r>
            <a:r>
              <a:rPr lang="fr-FR" dirty="0" err="1" smtClean="0"/>
              <a:t>means</a:t>
            </a:r>
            <a:r>
              <a:rPr lang="fr-FR" dirty="0" smtClean="0"/>
              <a:t> </a:t>
            </a:r>
            <a:r>
              <a:rPr lang="fr-FR" dirty="0" err="1" smtClean="0"/>
              <a:t>serving</a:t>
            </a:r>
            <a:r>
              <a:rPr lang="fr-FR" dirty="0" smtClean="0"/>
              <a:t> the source code on a </a:t>
            </a:r>
            <a:r>
              <a:rPr lang="fr-FR" i="1" dirty="0" err="1" smtClean="0"/>
              <a:t>target</a:t>
            </a:r>
            <a:r>
              <a:rPr lang="fr-FR" i="1" dirty="0" smtClean="0"/>
              <a:t> </a:t>
            </a:r>
            <a:r>
              <a:rPr lang="fr-FR" dirty="0" smtClean="0"/>
              <a:t>server and running the code on </a:t>
            </a:r>
            <a:r>
              <a:rPr lang="fr-FR" dirty="0" err="1" smtClean="0"/>
              <a:t>it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Questions</a:t>
            </a:r>
            <a:r>
              <a:rPr lang="fr-FR" dirty="0" smtClean="0"/>
              <a:t> :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How to </a:t>
            </a:r>
            <a:r>
              <a:rPr lang="fr-FR" dirty="0" smtClean="0"/>
              <a:t>have the source code running on the </a:t>
            </a:r>
            <a:r>
              <a:rPr lang="fr-FR" dirty="0" err="1" smtClean="0"/>
              <a:t>target</a:t>
            </a:r>
            <a:r>
              <a:rPr lang="fr-FR" dirty="0" smtClean="0"/>
              <a:t> server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having</a:t>
            </a:r>
            <a:r>
              <a:rPr lang="fr-FR" dirty="0" smtClean="0"/>
              <a:t> probable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specifications</a:t>
            </a:r>
            <a:r>
              <a:rPr lang="fr-FR" dirty="0" smtClean="0"/>
              <a:t> </a:t>
            </a:r>
            <a:r>
              <a:rPr lang="fr-FR" dirty="0" err="1" smtClean="0"/>
              <a:t>compared</a:t>
            </a:r>
            <a:r>
              <a:rPr lang="fr-FR" dirty="0" smtClean="0"/>
              <a:t> to </a:t>
            </a:r>
            <a:r>
              <a:rPr lang="fr-FR" dirty="0" err="1" smtClean="0"/>
              <a:t>my</a:t>
            </a:r>
            <a:r>
              <a:rPr lang="fr-FR" dirty="0" smtClean="0"/>
              <a:t> local computer (.</a:t>
            </a:r>
            <a:r>
              <a:rPr lang="fr-FR" dirty="0" err="1" smtClean="0"/>
              <a:t>e.g</a:t>
            </a:r>
            <a:r>
              <a:rPr lang="fr-FR" dirty="0"/>
              <a:t> </a:t>
            </a:r>
            <a:r>
              <a:rPr lang="fr-FR" dirty="0" smtClean="0"/>
              <a:t>: not the </a:t>
            </a:r>
            <a:r>
              <a:rPr lang="fr-FR" dirty="0" err="1" smtClean="0"/>
              <a:t>same</a:t>
            </a:r>
            <a:r>
              <a:rPr lang="fr-FR" dirty="0" smtClean="0"/>
              <a:t> python version, not the </a:t>
            </a:r>
            <a:r>
              <a:rPr lang="fr-FR" dirty="0" err="1" smtClean="0"/>
              <a:t>same</a:t>
            </a:r>
            <a:r>
              <a:rPr lang="fr-FR" dirty="0" smtClean="0"/>
              <a:t> OS…) ?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smtClean="0"/>
              <a:t>Once </a:t>
            </a:r>
            <a:r>
              <a:rPr lang="fr-FR" dirty="0" err="1" smtClean="0"/>
              <a:t>deployed</a:t>
            </a:r>
            <a:r>
              <a:rPr lang="fr-FR" dirty="0" smtClean="0"/>
              <a:t> and running </a:t>
            </a:r>
            <a:r>
              <a:rPr lang="fr-FR" dirty="0" err="1" smtClean="0"/>
              <a:t>correctly</a:t>
            </a:r>
            <a:r>
              <a:rPr lang="fr-FR" dirty="0" smtClean="0"/>
              <a:t> how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possible to </a:t>
            </a:r>
            <a:r>
              <a:rPr lang="fr-FR" dirty="0" err="1" smtClean="0"/>
              <a:t>keep</a:t>
            </a:r>
            <a:r>
              <a:rPr lang="fr-FR" dirty="0" smtClean="0"/>
              <a:t> </a:t>
            </a:r>
            <a:r>
              <a:rPr lang="fr-FR" dirty="0" err="1" smtClean="0"/>
              <a:t>improving</a:t>
            </a:r>
            <a:r>
              <a:rPr lang="fr-FR" dirty="0" smtClean="0"/>
              <a:t> the source code (.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smtClean="0"/>
              <a:t>switch </a:t>
            </a:r>
            <a:r>
              <a:rPr lang="fr-FR" dirty="0" err="1" smtClean="0"/>
              <a:t>from</a:t>
            </a:r>
            <a:r>
              <a:rPr lang="fr-FR" dirty="0" smtClean="0"/>
              <a:t> a model </a:t>
            </a:r>
            <a:r>
              <a:rPr lang="fr-FR" dirty="0"/>
              <a:t>to </a:t>
            </a:r>
            <a:r>
              <a:rPr lang="fr-FR" dirty="0" err="1" smtClean="0"/>
              <a:t>another</a:t>
            </a:r>
            <a:r>
              <a:rPr lang="fr-FR" dirty="0" smtClean="0"/>
              <a:t> ) </a:t>
            </a:r>
            <a:r>
              <a:rPr lang="fr-FR" dirty="0"/>
              <a:t>?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pic>
        <p:nvPicPr>
          <p:cNvPr id="6" name="Picture 2" descr="210+ Code Repository Illustrations, Royalty-Free Vector Graphics &amp; Clip ...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92" y="1858181"/>
            <a:ext cx="1238152" cy="123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Server computer icon, isometric style 15381321 Vector Art at Vecteez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74" name="Picture 6" descr="Code, function, play, run, script, source, start icon - Download on ..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443" y="2572195"/>
            <a:ext cx="663232" cy="66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/>
          <p:cNvCxnSpPr>
            <a:stCxn id="6" idx="3"/>
            <a:endCxn id="7172" idx="1"/>
          </p:cNvCxnSpPr>
          <p:nvPr/>
        </p:nvCxnSpPr>
        <p:spPr>
          <a:xfrm>
            <a:off x="4726744" y="2477257"/>
            <a:ext cx="2024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</p:spPr>
        <p:txBody>
          <a:bodyPr/>
          <a:lstStyle/>
          <a:p>
            <a:r>
              <a:rPr lang="fr-FR" dirty="0" smtClean="0"/>
              <a:t>2025 | ©</a:t>
            </a:r>
            <a:r>
              <a:rPr lang="fr-FR" dirty="0" err="1" smtClean="0"/>
              <a:t>HeadMind</a:t>
            </a:r>
            <a:r>
              <a:rPr lang="fr-FR" dirty="0" smtClean="0"/>
              <a:t> </a:t>
            </a:r>
            <a:r>
              <a:rPr lang="fr-FR" dirty="0" err="1" smtClean="0"/>
              <a:t>Partners</a:t>
            </a:r>
            <a:r>
              <a:rPr lang="fr-FR" dirty="0" smtClean="0"/>
              <a:t> AI &amp; </a:t>
            </a:r>
            <a:r>
              <a:rPr lang="fr-FR" dirty="0" err="1" smtClean="0"/>
              <a:t>Blockchain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3051862"/>
      </p:ext>
    </p:extLst>
  </p:cSld>
  <p:clrMapOvr>
    <a:masterClrMapping/>
  </p:clrMapOvr>
</p:sld>
</file>

<file path=ppt/theme/theme1.xml><?xml version="1.0" encoding="utf-8"?>
<a:theme xmlns:a="http://schemas.openxmlformats.org/drawingml/2006/main" name="2018_Beijaflore_Modèles Slides format 4 tiers">
  <a:themeElements>
    <a:clrScheme name="Charte Beijaflore">
      <a:dk1>
        <a:srgbClr val="051E33"/>
      </a:dk1>
      <a:lt1>
        <a:srgbClr val="FFFFFF"/>
      </a:lt1>
      <a:dk2>
        <a:srgbClr val="003057"/>
      </a:dk2>
      <a:lt2>
        <a:srgbClr val="E8E8E8"/>
      </a:lt2>
      <a:accent1>
        <a:srgbClr val="051E33"/>
      </a:accent1>
      <a:accent2>
        <a:srgbClr val="003057"/>
      </a:accent2>
      <a:accent3>
        <a:srgbClr val="2E75B6"/>
      </a:accent3>
      <a:accent4>
        <a:srgbClr val="5799D5"/>
      </a:accent4>
      <a:accent5>
        <a:srgbClr val="9DC3E6"/>
      </a:accent5>
      <a:accent6>
        <a:srgbClr val="CEE1F2"/>
      </a:accent6>
      <a:hlink>
        <a:srgbClr val="2E75B6"/>
      </a:hlink>
      <a:folHlink>
        <a:srgbClr val="9DC3E6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__Blockchain" id="{C909FFE9-EA26-4484-BD64-331601998564}" vid="{BB68EFE2-2BB7-454C-9063-FC7CC55CED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2210</TotalTime>
  <Words>739</Words>
  <Application>Microsoft Office PowerPoint</Application>
  <PresentationFormat>Grand écran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  SDD 2024 – 2025 Elective Course  Class #1 - What is MLOps ?</vt:lpstr>
      <vt:lpstr>Definition of MLOps</vt:lpstr>
      <vt:lpstr>Definition of MLOps</vt:lpstr>
      <vt:lpstr>Why is MLOps getting more and more important ?</vt:lpstr>
      <vt:lpstr>« MLOps is DevOps applied to ML »</vt:lpstr>
      <vt:lpstr>To put it straightforward</vt:lpstr>
      <vt:lpstr>Implement MLOps</vt:lpstr>
      <vt:lpstr>What does a typical ML project look like ?</vt:lpstr>
      <vt:lpstr>Some challenges to tackle when deploying</vt:lpstr>
      <vt:lpstr>Some challenges to tackle when deploying</vt:lpstr>
      <vt:lpstr>A ML project is a complex system not so easy to be deployed in production</vt:lpstr>
      <vt:lpstr>MLOps worfklow</vt:lpstr>
      <vt:lpstr>Deploying a ML project involves many data experts</vt:lpstr>
      <vt:lpstr>MLOps comes often associated with Cloud</vt:lpstr>
      <vt:lpstr>MLOps tools landscape</vt:lpstr>
      <vt:lpstr>Some resources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L’IA pour créer vos business de demain</dc:title>
  <dc:creator>Valentin Yiu</dc:creator>
  <cp:lastModifiedBy>Perez, Pierre-Louis</cp:lastModifiedBy>
  <cp:revision>127</cp:revision>
  <dcterms:created xsi:type="dcterms:W3CDTF">2022-01-04T11:05:22Z</dcterms:created>
  <dcterms:modified xsi:type="dcterms:W3CDTF">2025-03-09T20:17:35Z</dcterms:modified>
</cp:coreProperties>
</file>