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59" r:id="rId6"/>
    <p:sldId id="258" r:id="rId7"/>
    <p:sldId id="262" r:id="rId8"/>
    <p:sldId id="261" r:id="rId9"/>
  </p:sldIdLst>
  <p:sldSz cx="12192000" cy="6858000"/>
  <p:notesSz cx="6735763" cy="98663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231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57E7CD-833A-4057-A34F-721214C10A5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F3BD9-BA5A-4CBB-9C78-D323B9124B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16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265980" y="3491678"/>
            <a:ext cx="6731926" cy="865186"/>
          </a:xfrm>
        </p:spPr>
        <p:txBody>
          <a:bodyPr/>
          <a:lstStyle>
            <a:lvl1pPr>
              <a:defRPr sz="3600">
                <a:solidFill>
                  <a:srgbClr val="002060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267200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4314825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2" y="5997316"/>
            <a:ext cx="657379" cy="6573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53" y="0"/>
            <a:ext cx="3435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5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7"/>
          <a:stretch/>
        </p:blipFill>
        <p:spPr>
          <a:xfrm>
            <a:off x="195852" y="0"/>
            <a:ext cx="3428498" cy="6858000"/>
          </a:xfrm>
          <a:prstGeom prst="rect">
            <a:avLst/>
          </a:prstGeom>
        </p:spPr>
      </p:pic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2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13357" y="2067004"/>
            <a:ext cx="203213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600" dirty="0" smtClean="0">
                <a:solidFill>
                  <a:schemeClr val="accent5"/>
                </a:solidFill>
                <a:latin typeface="+mn-lt"/>
              </a:rPr>
              <a:t>.</a:t>
            </a:r>
            <a:endParaRPr lang="fr-FR" sz="14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11" name="Espace réservé du pied de page 3"/>
          <p:cNvSpPr txBox="1">
            <a:spLocks/>
          </p:cNvSpPr>
          <p:nvPr/>
        </p:nvSpPr>
        <p:spPr>
          <a:xfrm>
            <a:off x="357050" y="2603863"/>
            <a:ext cx="1628503" cy="2110019"/>
          </a:xfrm>
          <a:prstGeom prst="rect">
            <a:avLst/>
          </a:prstGeom>
        </p:spPr>
        <p:txBody>
          <a:bodyPr tIns="108000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0" hasCustomPrompt="1"/>
          </p:nvPr>
        </p:nvSpPr>
        <p:spPr>
          <a:xfrm>
            <a:off x="1086282" y="2024158"/>
            <a:ext cx="1454150" cy="2681288"/>
          </a:xfrm>
        </p:spPr>
        <p:txBody>
          <a:bodyPr/>
          <a:lstStyle>
            <a:lvl1pPr marL="0" indent="0">
              <a:buNone/>
              <a:defRPr sz="16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cxnSp>
        <p:nvCxnSpPr>
          <p:cNvPr id="23" name="Connecteur droit 22"/>
          <p:cNvCxnSpPr/>
          <p:nvPr/>
        </p:nvCxnSpPr>
        <p:spPr>
          <a:xfrm>
            <a:off x="4361978" y="3776223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re 1"/>
          <p:cNvSpPr>
            <a:spLocks noGrp="1"/>
          </p:cNvSpPr>
          <p:nvPr>
            <p:ph type="title"/>
          </p:nvPr>
        </p:nvSpPr>
        <p:spPr>
          <a:xfrm>
            <a:off x="4235081" y="2911036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1"/>
          </p:nvPr>
        </p:nvSpPr>
        <p:spPr>
          <a:xfrm>
            <a:off x="4235081" y="3776223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963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3475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38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682"/>
          <a:stretch/>
        </p:blipFill>
        <p:spPr>
          <a:xfrm>
            <a:off x="0" y="0"/>
            <a:ext cx="4671753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17341" y="187550"/>
            <a:ext cx="6647610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026429" y="1139602"/>
            <a:ext cx="6638190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026429" y="1568450"/>
            <a:ext cx="6638190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286471" y="2014750"/>
            <a:ext cx="2098811" cy="2108363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8" hasCustomPrompt="1"/>
          </p:nvPr>
        </p:nvSpPr>
        <p:spPr>
          <a:xfrm>
            <a:off x="964276" y="4340178"/>
            <a:ext cx="2743200" cy="365125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smtClean="0"/>
              <a:t>Insérer une légende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25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761152" y="1380584"/>
            <a:ext cx="3219797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486102" y="1412468"/>
            <a:ext cx="3219797" cy="4663103"/>
          </a:xfrm>
          <a:prstGeom prst="roundRect">
            <a:avLst>
              <a:gd name="adj" fmla="val 1878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sp>
        <p:nvSpPr>
          <p:cNvPr id="11" name="Rectangle à coins arrondis 10"/>
          <p:cNvSpPr/>
          <p:nvPr/>
        </p:nvSpPr>
        <p:spPr>
          <a:xfrm>
            <a:off x="8211052" y="1412468"/>
            <a:ext cx="3219797" cy="4663103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69841" b="43898"/>
          <a:stretch/>
        </p:blipFill>
        <p:spPr>
          <a:xfrm>
            <a:off x="761152" y="1383891"/>
            <a:ext cx="3217876" cy="3042459"/>
          </a:xfrm>
          <a:prstGeom prst="round2SameRect">
            <a:avLst>
              <a:gd name="adj1" fmla="val 1640"/>
              <a:gd name="adj2" fmla="val 0"/>
            </a:avLst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0" t="5408" r="39564" b="43898"/>
          <a:stretch/>
        </p:blipFill>
        <p:spPr>
          <a:xfrm>
            <a:off x="4484181" y="1402941"/>
            <a:ext cx="3220486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75" t="5408" r="9332" b="43898"/>
          <a:stretch/>
        </p:blipFill>
        <p:spPr>
          <a:xfrm>
            <a:off x="8207899" y="1402941"/>
            <a:ext cx="3222101" cy="3042459"/>
          </a:xfrm>
          <a:prstGeom prst="round2SameRect">
            <a:avLst>
              <a:gd name="adj1" fmla="val 1825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0" hasCustomPrompt="1"/>
          </p:nvPr>
        </p:nvSpPr>
        <p:spPr>
          <a:xfrm>
            <a:off x="90562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90562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1" name="Espace réservé du texte 26"/>
          <p:cNvSpPr>
            <a:spLocks noGrp="1"/>
          </p:cNvSpPr>
          <p:nvPr>
            <p:ph type="body" sz="quarter" idx="14" hasCustomPrompt="1"/>
          </p:nvPr>
        </p:nvSpPr>
        <p:spPr>
          <a:xfrm>
            <a:off x="460413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2" name="Espace réservé du texte 26"/>
          <p:cNvSpPr>
            <a:spLocks noGrp="1"/>
          </p:cNvSpPr>
          <p:nvPr>
            <p:ph type="body" sz="quarter" idx="15" hasCustomPrompt="1"/>
          </p:nvPr>
        </p:nvSpPr>
        <p:spPr>
          <a:xfrm>
            <a:off x="460413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16" hasCustomPrompt="1"/>
          </p:nvPr>
        </p:nvSpPr>
        <p:spPr>
          <a:xfrm>
            <a:off x="8315578" y="4603750"/>
            <a:ext cx="2980572" cy="378701"/>
          </a:xfrm>
        </p:spPr>
        <p:txBody>
          <a:bodyPr/>
          <a:lstStyle>
            <a:lvl1pPr marL="0" indent="0">
              <a:buNone/>
              <a:defRPr sz="1600"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4" name="Espace réservé du texte 26"/>
          <p:cNvSpPr>
            <a:spLocks noGrp="1"/>
          </p:cNvSpPr>
          <p:nvPr>
            <p:ph type="body" sz="quarter" idx="17" hasCustomPrompt="1"/>
          </p:nvPr>
        </p:nvSpPr>
        <p:spPr>
          <a:xfrm>
            <a:off x="8315578" y="5154002"/>
            <a:ext cx="2980572" cy="378701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3646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à coins arrondis 2"/>
          <p:cNvSpPr/>
          <p:nvPr/>
        </p:nvSpPr>
        <p:spPr>
          <a:xfrm>
            <a:off x="632231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319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0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778454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2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43529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1" name="Rectangle à coins arrondis 40"/>
          <p:cNvSpPr/>
          <p:nvPr/>
        </p:nvSpPr>
        <p:spPr>
          <a:xfrm>
            <a:off x="3408376" y="1369034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340933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3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3554599" y="2189022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4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3519674" y="1450588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5" name="Rectangle à coins arrondis 44"/>
          <p:cNvSpPr/>
          <p:nvPr/>
        </p:nvSpPr>
        <p:spPr>
          <a:xfrm>
            <a:off x="6184521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185481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47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6330744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48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6295819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49" name="Rectangle à coins arrondis 48"/>
          <p:cNvSpPr/>
          <p:nvPr/>
        </p:nvSpPr>
        <p:spPr>
          <a:xfrm>
            <a:off x="8960186" y="1366877"/>
            <a:ext cx="263801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961146" y="1359921"/>
            <a:ext cx="263609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51" name="Espace réservé du texte 26"/>
          <p:cNvSpPr>
            <a:spLocks noGrp="1"/>
          </p:cNvSpPr>
          <p:nvPr>
            <p:ph type="body" sz="quarter" idx="23" hasCustomPrompt="1"/>
          </p:nvPr>
        </p:nvSpPr>
        <p:spPr>
          <a:xfrm>
            <a:off x="9106409" y="2186865"/>
            <a:ext cx="2345572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52" name="Espace réservé du texte 26"/>
          <p:cNvSpPr>
            <a:spLocks noGrp="1"/>
          </p:cNvSpPr>
          <p:nvPr>
            <p:ph type="body" sz="quarter" idx="24" hasCustomPrompt="1"/>
          </p:nvPr>
        </p:nvSpPr>
        <p:spPr>
          <a:xfrm>
            <a:off x="9071484" y="1448431"/>
            <a:ext cx="2415422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16367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à coins arrondis 19"/>
          <p:cNvSpPr/>
          <p:nvPr/>
        </p:nvSpPr>
        <p:spPr>
          <a:xfrm>
            <a:off x="632231" y="1369034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31009" y="1359921"/>
            <a:ext cx="3355569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3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4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3" y="145058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5" name="Rectangle à coins arrondis 24"/>
          <p:cNvSpPr/>
          <p:nvPr/>
        </p:nvSpPr>
        <p:spPr>
          <a:xfrm>
            <a:off x="4418216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4420659" y="1359920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7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4604213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8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787" y="1459698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29" name="Rectangle à coins arrondis 28"/>
          <p:cNvSpPr/>
          <p:nvPr/>
        </p:nvSpPr>
        <p:spPr>
          <a:xfrm>
            <a:off x="8204201" y="1378147"/>
            <a:ext cx="3355569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8205422" y="1369034"/>
            <a:ext cx="3353126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2" name="Espace réservé du texte 26"/>
          <p:cNvSpPr>
            <a:spLocks noGrp="1"/>
          </p:cNvSpPr>
          <p:nvPr>
            <p:ph type="body" sz="quarter" idx="21" hasCustomPrompt="1"/>
          </p:nvPr>
        </p:nvSpPr>
        <p:spPr>
          <a:xfrm>
            <a:off x="8390198" y="2198135"/>
            <a:ext cx="2983575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3" name="Espace réservé du texte 26"/>
          <p:cNvSpPr>
            <a:spLocks noGrp="1"/>
          </p:cNvSpPr>
          <p:nvPr>
            <p:ph type="body" sz="quarter" idx="22" hasCustomPrompt="1"/>
          </p:nvPr>
        </p:nvSpPr>
        <p:spPr>
          <a:xfrm>
            <a:off x="8345773" y="1459701"/>
            <a:ext cx="3072425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009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6" name="Connecteur droit 15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à coins arrondis 17"/>
          <p:cNvSpPr/>
          <p:nvPr/>
        </p:nvSpPr>
        <p:spPr>
          <a:xfrm>
            <a:off x="632231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29997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25" name="Espace réservé du texte 26"/>
          <p:cNvSpPr>
            <a:spLocks noGrp="1"/>
          </p:cNvSpPr>
          <p:nvPr>
            <p:ph type="body" sz="quarter" idx="13" hasCustomPrompt="1"/>
          </p:nvPr>
        </p:nvSpPr>
        <p:spPr>
          <a:xfrm>
            <a:off x="818228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26" name="Espace réservé du texte 26"/>
          <p:cNvSpPr>
            <a:spLocks noGrp="1"/>
          </p:cNvSpPr>
          <p:nvPr>
            <p:ph type="body" sz="quarter" idx="18" hasCustomPrompt="1"/>
          </p:nvPr>
        </p:nvSpPr>
        <p:spPr>
          <a:xfrm>
            <a:off x="773802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33" name="Rectangle à coins arrondis 32"/>
          <p:cNvSpPr/>
          <p:nvPr/>
        </p:nvSpPr>
        <p:spPr>
          <a:xfrm>
            <a:off x="6426149" y="1369034"/>
            <a:ext cx="5125718" cy="4663103"/>
          </a:xfrm>
          <a:prstGeom prst="roundRect">
            <a:avLst>
              <a:gd name="adj" fmla="val 1484"/>
            </a:avLst>
          </a:prstGeom>
          <a:solidFill>
            <a:schemeClr val="bg1"/>
          </a:solidFill>
          <a:ln>
            <a:noFill/>
          </a:ln>
          <a:effectLst>
            <a:outerShdw blurRad="88900" sx="102000" sy="102000" algn="ctr" rotWithShape="0">
              <a:schemeClr val="bg2">
                <a:lumMod val="25000"/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 r="75294" b="84957"/>
          <a:stretch/>
        </p:blipFill>
        <p:spPr>
          <a:xfrm>
            <a:off x="6423915" y="1359921"/>
            <a:ext cx="5125718" cy="578259"/>
          </a:xfrm>
          <a:prstGeom prst="round2SameRect">
            <a:avLst>
              <a:gd name="adj1" fmla="val 6307"/>
              <a:gd name="adj2" fmla="val 0"/>
            </a:avLst>
          </a:prstGeom>
        </p:spPr>
      </p:pic>
      <p:sp>
        <p:nvSpPr>
          <p:cNvPr id="35" name="Espace réservé du texte 26"/>
          <p:cNvSpPr>
            <a:spLocks noGrp="1"/>
          </p:cNvSpPr>
          <p:nvPr>
            <p:ph type="body" sz="quarter" idx="19" hasCustomPrompt="1"/>
          </p:nvPr>
        </p:nvSpPr>
        <p:spPr>
          <a:xfrm>
            <a:off x="6612146" y="2189022"/>
            <a:ext cx="4557487" cy="3343682"/>
          </a:xfrm>
        </p:spPr>
        <p:txBody>
          <a:bodyPr/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fr-FR" dirty="0" smtClean="0"/>
              <a:t>Insérer du texte</a:t>
            </a:r>
            <a:endParaRPr lang="fr-FR" dirty="0"/>
          </a:p>
        </p:txBody>
      </p:sp>
      <p:sp>
        <p:nvSpPr>
          <p:cNvPr id="36" name="Espace réservé du texte 26"/>
          <p:cNvSpPr>
            <a:spLocks noGrp="1"/>
          </p:cNvSpPr>
          <p:nvPr>
            <p:ph type="body" sz="quarter" idx="20" hasCustomPrompt="1"/>
          </p:nvPr>
        </p:nvSpPr>
        <p:spPr>
          <a:xfrm>
            <a:off x="6567720" y="1450588"/>
            <a:ext cx="4693209" cy="378701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0652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cxnSp>
        <p:nvCxnSpPr>
          <p:cNvPr id="14" name="Connecteur droit 13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0" name="Connecteur droit 19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018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rgbClr val="C00000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50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lide Titre">
    <p:bg>
      <p:bgPr>
        <a:solidFill>
          <a:schemeClr val="bg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4" y="95794"/>
            <a:ext cx="11982995" cy="665334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9" y="5826636"/>
            <a:ext cx="991986" cy="99198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974" y="5830012"/>
            <a:ext cx="988610" cy="988610"/>
          </a:xfrm>
          <a:prstGeom prst="rect">
            <a:avLst/>
          </a:prstGeom>
        </p:spPr>
      </p:pic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4971382" y="3491678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972602" y="4517493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 smtClean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cxnSp>
        <p:nvCxnSpPr>
          <p:cNvPr id="14" name="Connecteur droit 13"/>
          <p:cNvCxnSpPr/>
          <p:nvPr/>
        </p:nvCxnSpPr>
        <p:spPr>
          <a:xfrm>
            <a:off x="5020227" y="4495270"/>
            <a:ext cx="6683081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 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01" y="375360"/>
            <a:ext cx="5621956" cy="562195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78" y="5997633"/>
            <a:ext cx="630942" cy="63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96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3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18"/>
          <a:stretch/>
        </p:blipFill>
        <p:spPr>
          <a:xfrm>
            <a:off x="5194435" y="0"/>
            <a:ext cx="6995962" cy="6858000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 flipH="1">
            <a:off x="6644984" y="1528409"/>
            <a:ext cx="0" cy="386173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16455" y="1712640"/>
            <a:ext cx="2669950" cy="865186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34" name="Connecteur droit 33"/>
          <p:cNvCxnSpPr/>
          <p:nvPr/>
        </p:nvCxnSpPr>
        <p:spPr>
          <a:xfrm>
            <a:off x="11804650" y="6502400"/>
            <a:ext cx="92175" cy="139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Ellipse 38"/>
          <p:cNvSpPr/>
          <p:nvPr/>
        </p:nvSpPr>
        <p:spPr>
          <a:xfrm>
            <a:off x="6230984" y="234232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6230984" y="357024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6230984" y="4798170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6251284" y="2469035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2</a:t>
            </a:r>
            <a:endParaRPr lang="fr-FR" dirty="0"/>
          </a:p>
        </p:txBody>
      </p:sp>
      <p:sp>
        <p:nvSpPr>
          <p:cNvPr id="43" name="Ellipse 42"/>
          <p:cNvSpPr/>
          <p:nvPr/>
        </p:nvSpPr>
        <p:spPr>
          <a:xfrm>
            <a:off x="6230984" y="1114409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5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6251284" y="1171001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1</a:t>
            </a:r>
            <a:endParaRPr lang="fr-FR" dirty="0"/>
          </a:p>
        </p:txBody>
      </p:sp>
      <p:sp>
        <p:nvSpPr>
          <p:cNvPr id="57" name="Espace réservé du contenu 7"/>
          <p:cNvSpPr>
            <a:spLocks noGrp="1"/>
          </p:cNvSpPr>
          <p:nvPr>
            <p:ph sz="quarter" idx="27" hasCustomPrompt="1"/>
          </p:nvPr>
        </p:nvSpPr>
        <p:spPr>
          <a:xfrm>
            <a:off x="6251284" y="37032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3</a:t>
            </a:r>
          </a:p>
        </p:txBody>
      </p:sp>
      <p:sp>
        <p:nvSpPr>
          <p:cNvPr id="58" name="Espace réservé du contenu 7"/>
          <p:cNvSpPr>
            <a:spLocks noGrp="1"/>
          </p:cNvSpPr>
          <p:nvPr>
            <p:ph sz="quarter" idx="28" hasCustomPrompt="1"/>
          </p:nvPr>
        </p:nvSpPr>
        <p:spPr>
          <a:xfrm>
            <a:off x="6251284" y="4947879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4</a:t>
            </a:r>
          </a:p>
        </p:txBody>
      </p:sp>
      <p:sp>
        <p:nvSpPr>
          <p:cNvPr id="59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33365" y="11017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0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7433365" y="239926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1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7433365" y="362425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5" name="Espace réservé du texte 14"/>
          <p:cNvSpPr>
            <a:spLocks noGrp="1"/>
          </p:cNvSpPr>
          <p:nvPr>
            <p:ph type="body" sz="quarter" idx="29" hasCustomPrompt="1"/>
          </p:nvPr>
        </p:nvSpPr>
        <p:spPr>
          <a:xfrm>
            <a:off x="7433365" y="4861240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024902" y="1637401"/>
            <a:ext cx="87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 smtClean="0">
                <a:solidFill>
                  <a:srgbClr val="C00000"/>
                </a:solidFill>
              </a:rPr>
              <a:t>.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1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14" b="36992"/>
          <a:stretch/>
        </p:blipFill>
        <p:spPr>
          <a:xfrm>
            <a:off x="4108285" y="1314847"/>
            <a:ext cx="8083715" cy="5543153"/>
          </a:xfrm>
          <a:prstGeom prst="rect">
            <a:avLst/>
          </a:prstGeom>
        </p:spPr>
      </p:pic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 smtClean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32" name="Connecteur droit 31"/>
          <p:cNvCxnSpPr/>
          <p:nvPr/>
        </p:nvCxnSpPr>
        <p:spPr>
          <a:xfrm>
            <a:off x="527382" y="1139602"/>
            <a:ext cx="11137237" cy="0"/>
          </a:xfrm>
          <a:prstGeom prst="line">
            <a:avLst/>
          </a:prstGeom>
          <a:ln w="19050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1607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5" b="25811"/>
          <a:stretch/>
        </p:blipFill>
        <p:spPr>
          <a:xfrm>
            <a:off x="0" y="467617"/>
            <a:ext cx="9493245" cy="6390383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521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93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4" t="3829" b="13779"/>
          <a:stretch/>
        </p:blipFill>
        <p:spPr>
          <a:xfrm>
            <a:off x="-9525" y="0"/>
            <a:ext cx="9775694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3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817" y="0"/>
            <a:ext cx="889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5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251" y="0"/>
            <a:ext cx="3530412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819795" y="3909218"/>
            <a:ext cx="6716792" cy="865186"/>
          </a:xfrm>
        </p:spPr>
        <p:txBody>
          <a:bodyPr/>
          <a:lstStyle>
            <a:lvl1pPr>
              <a:defRPr sz="4800">
                <a:solidFill>
                  <a:srgbClr val="003057"/>
                </a:solidFill>
                <a:latin typeface="+mj-lt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19795" y="4774405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rgbClr val="002060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946692" y="4774405"/>
            <a:ext cx="673045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96150" y="6435303"/>
            <a:ext cx="65455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194408" y="6435303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smtClean="0"/>
              <a:t>2024 | ©HeadMind Partners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>
            <a:off x="11804650" y="6502400"/>
            <a:ext cx="146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73844" y="6505575"/>
            <a:ext cx="28122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69" y="1719879"/>
            <a:ext cx="3219282" cy="321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6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 smtClean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 smtClean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 smtClean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 smtClean="0"/>
              <a:t>Quatrième niveau</a:t>
            </a:r>
          </a:p>
        </p:txBody>
      </p:sp>
      <p:sp>
        <p:nvSpPr>
          <p:cNvPr id="5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rgbClr val="002060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453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19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21" r:id="rId18"/>
    <p:sldLayoutId id="2147483726" r:id="rId19"/>
    <p:sldLayoutId id="2147483731" r:id="rId20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 smtClean="0"/>
              <a:t>3 – Entraîner et déployer un modèle de ML sur GCP avec Vertex AI</a:t>
            </a:r>
            <a:endParaRPr lang="fr-FR" sz="280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Modèle personnalisé, tâche d’entrainement, inférence de modèle en batch et en streaming, montées en charge d’un </a:t>
            </a:r>
            <a:r>
              <a:rPr lang="fr-FR" dirty="0" err="1" smtClean="0"/>
              <a:t>endpoint</a:t>
            </a:r>
            <a:r>
              <a:rPr lang="fr-FR" dirty="0" smtClean="0"/>
              <a:t>, A/B </a:t>
            </a:r>
            <a:r>
              <a:rPr lang="fr-FR" dirty="0" err="1" smtClean="0"/>
              <a:t>testing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r>
              <a:rPr lang="fr-FR" dirty="0" smtClean="0"/>
              <a:t>03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fr-FR" dirty="0" smtClean="0"/>
              <a:t>02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Introduction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 smtClean="0"/>
              <a:t>Tache d’entrainement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 smtClean="0"/>
              <a:t>Le machine </a:t>
            </a:r>
            <a:r>
              <a:rPr lang="fr-FR" dirty="0" err="1" smtClean="0"/>
              <a:t>learning</a:t>
            </a:r>
            <a:r>
              <a:rPr lang="fr-FR" dirty="0" smtClean="0"/>
              <a:t> en pratique, présentation de Vertex AI</a:t>
            </a:r>
            <a:endParaRPr lang="fr-FR" dirty="0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fr-FR" dirty="0" smtClean="0"/>
              <a:t>01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fr-FR" dirty="0" smtClean="0"/>
              <a:t>06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29"/>
          </p:nvPr>
        </p:nvSpPr>
        <p:spPr/>
        <p:txBody>
          <a:bodyPr/>
          <a:lstStyle/>
          <a:p>
            <a:r>
              <a:rPr lang="fr-FR" dirty="0" smtClean="0"/>
              <a:t>05</a:t>
            </a:r>
            <a:endParaRPr lang="fr-FR" dirty="0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/>
              <a:t>Inférence par batch vs streaming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fr-FR" dirty="0" smtClean="0"/>
              <a:t>Dimensionnement</a:t>
            </a:r>
            <a:endParaRPr lang="fr-FR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dirty="0"/>
              <a:t>A/B </a:t>
            </a:r>
            <a:r>
              <a:rPr lang="fr-FR" dirty="0" err="1"/>
              <a:t>testing</a:t>
            </a:r>
            <a:endParaRPr lang="fr-FR" dirty="0"/>
          </a:p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fr-FR" dirty="0" smtClean="0"/>
              <a:t>tuto</a:t>
            </a:r>
            <a:endParaRPr lang="fr-FR" dirty="0"/>
          </a:p>
        </p:txBody>
      </p:sp>
      <p:sp>
        <p:nvSpPr>
          <p:cNvPr id="18" name="Espace réservé du texte 17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/>
              <a:t>Déployer plusieurs modèles sur un même </a:t>
            </a:r>
            <a:r>
              <a:rPr lang="fr-FR" dirty="0" err="1"/>
              <a:t>endpoint</a:t>
            </a:r>
            <a:endParaRPr lang="fr-FR" dirty="0"/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r>
              <a:rPr lang="fr-FR" dirty="0" smtClean="0"/>
              <a:t>04</a:t>
            </a:r>
            <a:endParaRPr lang="fr-FR" dirty="0"/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2024 | ©</a:t>
            </a:r>
            <a:r>
              <a:rPr lang="en-US" dirty="0" err="1" smtClean="0"/>
              <a:t>HeadMind</a:t>
            </a:r>
            <a:r>
              <a:rPr lang="en-US" dirty="0" smtClean="0"/>
              <a:t>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596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Docker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2050" name="Picture 2" descr="Docker - au revoir les VMs, bonjour les containers - Le weblogue de Se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5143" y="68445"/>
            <a:ext cx="1189476" cy="984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a Container? | Do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416" y="1824950"/>
            <a:ext cx="8762710" cy="358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d that's when Docker happened... : r/ProgrammerHum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8" y="2480877"/>
            <a:ext cx="2558750" cy="22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3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Tache d’entrainement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 smtClean="0"/>
              <a:t>Pourquoi utiliser un service d’entrainement plutôt que de simplement faire tourner ses notebooks?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Étapes à suivre: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1)</a:t>
            </a:r>
            <a:r>
              <a:rPr lang="fr-FR" dirty="0" smtClean="0"/>
              <a:t> Configurer </a:t>
            </a:r>
            <a:r>
              <a:rPr lang="fr-FR" dirty="0" smtClean="0"/>
              <a:t>les accès aux cloud </a:t>
            </a:r>
            <a:r>
              <a:rPr lang="fr-FR" dirty="0" err="1" smtClean="0"/>
              <a:t>storages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2) Conteneuriser </a:t>
            </a:r>
            <a:r>
              <a:rPr lang="fr-FR" dirty="0" smtClean="0"/>
              <a:t>le code </a:t>
            </a:r>
          </a:p>
          <a:p>
            <a:pPr marL="0" indent="0">
              <a:buNone/>
            </a:pPr>
            <a:r>
              <a:rPr lang="fr-FR" dirty="0" smtClean="0"/>
              <a:t>3)</a:t>
            </a:r>
            <a:r>
              <a:rPr lang="fr-FR" dirty="0" smtClean="0"/>
              <a:t> Configurer </a:t>
            </a:r>
            <a:r>
              <a:rPr lang="fr-FR" dirty="0" smtClean="0"/>
              <a:t>le lancement des jobs d’entrainement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70" y="1996440"/>
            <a:ext cx="571500" cy="5715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1954952"/>
            <a:ext cx="701040" cy="70104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-293370" y="2670810"/>
            <a:ext cx="1261872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ctr"/>
            <a:r>
              <a:rPr lang="fr-FR" i="1" dirty="0"/>
              <a:t>Modèles qui prennent du temps à s’entrainer</a:t>
            </a:r>
          </a:p>
          <a:p>
            <a:pPr algn="ctr"/>
            <a:endParaRPr lang="fr-FR" i="1" dirty="0" smtClean="0"/>
          </a:p>
          <a:p>
            <a:pPr algn="ctr"/>
            <a:endParaRPr lang="fr-FR" i="1" dirty="0"/>
          </a:p>
          <a:p>
            <a:pPr algn="ctr"/>
            <a:endParaRPr lang="fr-FR" i="1" dirty="0" smtClean="0"/>
          </a:p>
          <a:p>
            <a:pPr algn="ctr"/>
            <a:r>
              <a:rPr lang="fr-FR" i="1" dirty="0" smtClean="0"/>
              <a:t>Modèles </a:t>
            </a:r>
            <a:r>
              <a:rPr lang="fr-FR" i="1" dirty="0"/>
              <a:t>qui nécessitent un réentrainement fréquent sur de nouvelles données</a:t>
            </a:r>
          </a:p>
          <a:p>
            <a:pPr algn="ctr"/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01439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Batch vs Streaming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818228" y="2845802"/>
            <a:ext cx="4557487" cy="3132088"/>
          </a:xfrm>
        </p:spPr>
        <p:txBody>
          <a:bodyPr/>
          <a:lstStyle/>
          <a:p>
            <a:r>
              <a:rPr lang="fr-FR" dirty="0"/>
              <a:t>Idée : traiter de grande quantité de données en parallélisant les calculs notamment à l’aide de GPU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Accélère le traitement de données et optimise l’utilisation des ressources de calculs ce qui réduit les coûts </a:t>
            </a:r>
            <a:r>
              <a:rPr lang="fr-FR" dirty="0" smtClean="0"/>
              <a:t>d’utilisation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Entraine des latences à l’inférence</a:t>
            </a:r>
            <a:r>
              <a:rPr lang="fr-FR" dirty="0" smtClean="0"/>
              <a:t>.</a:t>
            </a:r>
            <a:endParaRPr lang="fr-FR" dirty="0" smtClean="0"/>
          </a:p>
          <a:p>
            <a:pPr marL="285750" indent="-285750">
              <a:buFontTx/>
              <a:buChar char="-"/>
            </a:pPr>
            <a:endParaRPr lang="fr-FR" dirty="0" smtClean="0"/>
          </a:p>
          <a:p>
            <a:r>
              <a:rPr lang="fr-FR" dirty="0" smtClean="0"/>
              <a:t>Exemple : </a:t>
            </a:r>
          </a:p>
          <a:p>
            <a:r>
              <a:rPr lang="fr-FR" dirty="0" smtClean="0"/>
              <a:t>Classification d’images, réglage d’</a:t>
            </a:r>
            <a:r>
              <a:rPr lang="fr-FR" dirty="0" err="1" smtClean="0"/>
              <a:t>hyperparamètres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Inférence en batch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9"/>
          </p:nvPr>
        </p:nvSpPr>
        <p:spPr>
          <a:xfrm>
            <a:off x="6612146" y="2845802"/>
            <a:ext cx="4557487" cy="3131486"/>
          </a:xfrm>
        </p:spPr>
        <p:txBody>
          <a:bodyPr/>
          <a:lstStyle/>
          <a:p>
            <a:r>
              <a:rPr lang="fr-FR" dirty="0" smtClean="0"/>
              <a:t>Idée : traiter les données en temps réel au fur et à mesure qu’elles sont collectées.</a:t>
            </a:r>
          </a:p>
          <a:p>
            <a:endParaRPr lang="fr-FR" dirty="0" smtClean="0"/>
          </a:p>
          <a:p>
            <a:pPr marL="285750" indent="-285750">
              <a:buFontTx/>
              <a:buChar char="-"/>
            </a:pPr>
            <a:r>
              <a:rPr lang="fr-FR" dirty="0" smtClean="0"/>
              <a:t>Temps réel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Nécessite une pipeline de </a:t>
            </a:r>
            <a:r>
              <a:rPr lang="fr-FR" dirty="0" err="1" smtClean="0"/>
              <a:t>préprocessing</a:t>
            </a:r>
            <a:r>
              <a:rPr lang="fr-FR" dirty="0" smtClean="0"/>
              <a:t> efficace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L’exigence de temps réel ou quasi-réel limite la complexité des modèles à utiliser.</a:t>
            </a:r>
          </a:p>
          <a:p>
            <a:endParaRPr lang="fr-FR" dirty="0"/>
          </a:p>
          <a:p>
            <a:r>
              <a:rPr lang="fr-FR" dirty="0" smtClean="0"/>
              <a:t>Exemple :</a:t>
            </a:r>
          </a:p>
          <a:p>
            <a:r>
              <a:rPr lang="fr-FR" dirty="0" smtClean="0"/>
              <a:t>Système de recommandation, détection d’anomalies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Streaming sur un </a:t>
            </a:r>
            <a:r>
              <a:rPr lang="fr-FR" dirty="0" err="1" smtClean="0"/>
              <a:t>endpoint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2069249"/>
            <a:ext cx="735330" cy="7353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390" y="2122589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Dimensionnement d’une machine virtuelle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/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fr-FR" dirty="0" smtClean="0"/>
                  <a:t>Choisir le nombre de Processeurs Virtuels (</a:t>
                </a:r>
                <a:r>
                  <a:rPr lang="fr-FR" dirty="0" err="1" smtClean="0"/>
                  <a:t>vCPU</a:t>
                </a:r>
                <a:r>
                  <a:rPr lang="fr-FR" dirty="0" smtClean="0"/>
                  <a:t>)</a:t>
                </a:r>
              </a:p>
              <a:p>
                <a:pPr>
                  <a:buFontTx/>
                  <a:buChar char="-"/>
                </a:pPr>
                <a:r>
                  <a:rPr lang="fr-FR" dirty="0" smtClean="0"/>
                  <a:t>Choisir la quantité de mémoire</a:t>
                </a:r>
              </a:p>
              <a:p>
                <a:pPr>
                  <a:buFontTx/>
                  <a:buChar char="-"/>
                </a:pPr>
                <a:r>
                  <a:rPr lang="fr-FR" dirty="0" smtClean="0"/>
                  <a:t>Choisir le type et nombre de GPU à utiliser</a:t>
                </a:r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 marL="0" indent="0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r>
                  <a:rPr lang="fr-FR" dirty="0" smtClean="0"/>
                  <a:t>Estimer le nombre moyen de requêtes concourantes :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𝑐𝑜𝑛𝑐𝑢𝑟𝑟𝑒𝑛𝑡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𝑝𝑒𝑟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𝑎𝑣𝑒𝑟𝑎𝑔𝑒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𝑙𝑎𝑡𝑒𝑛𝑐𝑦</m:t>
                        </m:r>
                      </m:den>
                    </m:f>
                  </m:oMath>
                </a14:m>
                <a:endParaRPr lang="fr-FR" dirty="0" smtClean="0"/>
              </a:p>
              <a:p>
                <a:pPr>
                  <a:buFontTx/>
                  <a:buChar char="-"/>
                </a:pPr>
                <a:endParaRPr lang="fr-FR" dirty="0" smtClean="0"/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>
                  <a:buFontTx/>
                  <a:buChar char="-"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sz="1200" dirty="0"/>
                  <a:t>https://github.com/GoogleCloudPlatform/vertex-ai-samples/blob/main/notebooks/community/vertex_endpoints/find_ideal_machine_type/find_ideal_machine_type.ipynb</a:t>
                </a:r>
              </a:p>
              <a:p>
                <a:pPr marL="0" indent="0">
                  <a:buNone/>
                </a:pPr>
                <a:endParaRPr lang="fr-FR" dirty="0" smtClean="0"/>
              </a:p>
            </p:txBody>
          </p:sp>
        </mc:Choice>
        <mc:Fallback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602" t="-12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29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instances « spot »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Les instances « spot » permettent de réaliser des calculs à grande échelle à des prix très réduits (Jusqu’à 90% moins cher). En revanche, leur disponibilité continue n’est pas assurée et des interruptions dans les calculs peuvent provoquer des pertes de données. </a:t>
            </a:r>
          </a:p>
          <a:p>
            <a:pPr>
              <a:buFontTx/>
              <a:buChar char="-"/>
            </a:pPr>
            <a:r>
              <a:rPr lang="fr-FR" dirty="0" smtClean="0"/>
              <a:t>Seulement pour des jobs tolérants aux pannes</a:t>
            </a:r>
          </a:p>
          <a:p>
            <a:pPr>
              <a:buFontTx/>
              <a:buChar char="-"/>
            </a:pPr>
            <a:r>
              <a:rPr lang="fr-FR" dirty="0" smtClean="0"/>
              <a:t>Mettre en place des checkpoints dans le code source</a:t>
            </a:r>
          </a:p>
          <a:p>
            <a:pPr>
              <a:buFontTx/>
              <a:buChar char="-"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519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A/B </a:t>
            </a:r>
            <a:r>
              <a:rPr lang="fr-FR" dirty="0" err="1" smtClean="0"/>
              <a:t>testing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2024 | ©HeadMind Partners</a:t>
            </a:r>
            <a:endParaRPr lang="fr-FR" dirty="0"/>
          </a:p>
        </p:txBody>
      </p:sp>
      <p:pic>
        <p:nvPicPr>
          <p:cNvPr id="1026" name="Picture 2" descr="https://www.zentao.pm/file.php?f=zentaopm/202305/f_ec1801afe94c02a11063fc991d274692&amp;t=png&amp;o=&amp;s=&amp;v=16837189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47" y="1172039"/>
            <a:ext cx="7911966" cy="53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616411"/>
      </p:ext>
    </p:extLst>
  </p:cSld>
  <p:clrMapOvr>
    <a:masterClrMapping/>
  </p:clrMapOvr>
</p:sld>
</file>

<file path=ppt/theme/theme1.xml><?xml version="1.0" encoding="utf-8"?>
<a:theme xmlns:a="http://schemas.openxmlformats.org/drawingml/2006/main" name="NEW HeadMind Partners">
  <a:themeElements>
    <a:clrScheme name="Personnalisé 2">
      <a:dk1>
        <a:srgbClr val="00263A"/>
      </a:dk1>
      <a:lt1>
        <a:srgbClr val="FFFFFF"/>
      </a:lt1>
      <a:dk2>
        <a:srgbClr val="003057"/>
      </a:dk2>
      <a:lt2>
        <a:srgbClr val="E8E8E8"/>
      </a:lt2>
      <a:accent1>
        <a:srgbClr val="003057"/>
      </a:accent1>
      <a:accent2>
        <a:srgbClr val="0F4379"/>
      </a:accent2>
      <a:accent3>
        <a:srgbClr val="007DBA"/>
      </a:accent3>
      <a:accent4>
        <a:srgbClr val="5BC2E7"/>
      </a:accent4>
      <a:accent5>
        <a:srgbClr val="C00000"/>
      </a:accent5>
      <a:accent6>
        <a:srgbClr val="FFFFFF"/>
      </a:accent6>
      <a:hlink>
        <a:srgbClr val="C00000"/>
      </a:hlink>
      <a:folHlink>
        <a:srgbClr val="007DBA"/>
      </a:folHlink>
    </a:clrScheme>
    <a:fontScheme name="Polices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 HeadMind Partners 2024" id="{455D27FD-681B-4269-9DB4-E515FEB5C9D5}" vid="{99F535D0-B694-43D3-A926-E22BF183EB1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 HeadMind Partners 2024</Template>
  <TotalTime>600</TotalTime>
  <Words>408</Words>
  <Application>Microsoft Office PowerPoint</Application>
  <PresentationFormat>Grand écran</PresentationFormat>
  <Paragraphs>86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Browallia New</vt:lpstr>
      <vt:lpstr>Calibri</vt:lpstr>
      <vt:lpstr>Cambria Math</vt:lpstr>
      <vt:lpstr>Franklin Gothic Book</vt:lpstr>
      <vt:lpstr>Segoe UI</vt:lpstr>
      <vt:lpstr>NEW HeadMind Partners</vt:lpstr>
      <vt:lpstr>3 – Entraîner et déployer un modèle de ML sur GCP avec Vertex AI</vt:lpstr>
      <vt:lpstr>Présentation PowerPoint</vt:lpstr>
      <vt:lpstr>Docker</vt:lpstr>
      <vt:lpstr>Tache d’entrainement</vt:lpstr>
      <vt:lpstr>Batch vs Streaming</vt:lpstr>
      <vt:lpstr>Dimensionnement d’une machine virtuelle</vt:lpstr>
      <vt:lpstr>Les instances « spot »</vt:lpstr>
      <vt:lpstr>A/B testing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– Entraîner et déployer un modèle de ML sur GCP avec Vertex AI</dc:title>
  <dc:creator>Hochedez, Arthur</dc:creator>
  <cp:lastModifiedBy>Hochedez, Arthur</cp:lastModifiedBy>
  <cp:revision>28</cp:revision>
  <dcterms:created xsi:type="dcterms:W3CDTF">2025-02-11T16:41:08Z</dcterms:created>
  <dcterms:modified xsi:type="dcterms:W3CDTF">2025-02-21T16:25:12Z</dcterms:modified>
</cp:coreProperties>
</file>