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7" r:id="rId5"/>
    <p:sldId id="318" r:id="rId6"/>
    <p:sldId id="285" r:id="rId7"/>
    <p:sldId id="287" r:id="rId8"/>
    <p:sldId id="327" r:id="rId9"/>
    <p:sldId id="288" r:id="rId10"/>
    <p:sldId id="293" r:id="rId11"/>
    <p:sldId id="294" r:id="rId12"/>
    <p:sldId id="296" r:id="rId13"/>
    <p:sldId id="295" r:id="rId14"/>
    <p:sldId id="325" r:id="rId15"/>
    <p:sldId id="328" r:id="rId16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4D92E-FC8C-80C6-B595-6AAE9DF10235}" v="125" dt="2024-08-27T14:21:54.826"/>
    <p1510:client id="{E40A1A36-4687-3BF1-AAFD-1EB303305394}" v="31" dt="2024-08-27T14:11:11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CD7E6-6072-4F04-BEBB-FEC4B2947D02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54793-3BE0-4575-B530-54F8403872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75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0" y="5803514"/>
            <a:ext cx="15462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2424113"/>
            <a:ext cx="3198813" cy="319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10"/>
          <p:cNvSpPr txBox="1">
            <a:spLocks noChangeArrowheads="1"/>
          </p:cNvSpPr>
          <p:nvPr/>
        </p:nvSpPr>
        <p:spPr bwMode="auto">
          <a:xfrm>
            <a:off x="7732713" y="4941888"/>
            <a:ext cx="29352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anose="020B0502040204020203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fr-FR" altLang="fr-FR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/>
          </p:nvPr>
        </p:nvSpPr>
        <p:spPr bwMode="gray">
          <a:xfrm>
            <a:off x="519480" y="5114128"/>
            <a:ext cx="6731926" cy="833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465" y="5803513"/>
            <a:ext cx="744537" cy="74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1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258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2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65275" y="1697038"/>
            <a:ext cx="2052638" cy="2117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810125" y="1697038"/>
            <a:ext cx="2052638" cy="2117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8112125" y="1701800"/>
            <a:ext cx="2052638" cy="211772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22" name="Espace réservé pour une image  7"/>
          <p:cNvSpPr>
            <a:spLocks noGrp="1"/>
          </p:cNvSpPr>
          <p:nvPr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26" name="Espace réservé pour une image  7"/>
          <p:cNvSpPr>
            <a:spLocks noGrp="1"/>
          </p:cNvSpPr>
          <p:nvPr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6" name="Espace réservé du numéro de diapositive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588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/>
          <p:cNvSpPr/>
          <p:nvPr/>
        </p:nvSpPr>
        <p:spPr>
          <a:xfrm>
            <a:off x="1557338" y="1771650"/>
            <a:ext cx="1876425" cy="18732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5157788" y="1771650"/>
            <a:ext cx="1876425" cy="18732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8758238" y="1771650"/>
            <a:ext cx="1876425" cy="18732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cxnSp>
        <p:nvCxnSpPr>
          <p:cNvPr id="15" name="Connecteur droit 14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7" name="Espace réservé du numéro de diapositive 2"/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6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xte-Enjeux-Objectifs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5006975"/>
            <a:ext cx="952500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93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1338" y="2849563"/>
            <a:ext cx="11123612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riangle isocèle 21"/>
          <p:cNvSpPr/>
          <p:nvPr/>
        </p:nvSpPr>
        <p:spPr>
          <a:xfrm flipV="1">
            <a:off x="1827213" y="2832100"/>
            <a:ext cx="623887" cy="79375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39750" y="4508500"/>
            <a:ext cx="11123613" cy="107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riangle isocèle 21"/>
          <p:cNvSpPr/>
          <p:nvPr/>
        </p:nvSpPr>
        <p:spPr>
          <a:xfrm flipV="1">
            <a:off x="1825625" y="4492625"/>
            <a:ext cx="623888" cy="7778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numéro de diapositive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27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3287713"/>
            <a:ext cx="719137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2111375"/>
            <a:ext cx="71913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4829175"/>
            <a:ext cx="71913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du numéro de diapositive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pied de page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469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175" y="1409700"/>
            <a:ext cx="3348038" cy="2889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fr-FR" sz="1200" b="1">
                <a:solidFill>
                  <a:schemeClr val="bg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>
              <a:solidFill>
                <a:schemeClr val="bg1"/>
              </a:solidFill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25913" y="2965450"/>
            <a:ext cx="7524750" cy="2889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fr-FR" sz="1200" b="1">
                <a:solidFill>
                  <a:schemeClr val="bg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>
              <a:solidFill>
                <a:schemeClr val="bg1"/>
              </a:solidFill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33850" y="1409700"/>
            <a:ext cx="7524750" cy="2889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fr-FR" sz="1200" b="1">
                <a:solidFill>
                  <a:schemeClr val="bg1"/>
                </a:solidFill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>
              <a:solidFill>
                <a:schemeClr val="bg1"/>
              </a:solidFill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667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374775" y="1803400"/>
            <a:ext cx="1047750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1366838" y="2795588"/>
            <a:ext cx="1046162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365250" y="3760788"/>
            <a:ext cx="1047750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346200" y="5705475"/>
            <a:ext cx="104616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366838" y="4725988"/>
            <a:ext cx="1046162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3430588"/>
            <a:ext cx="576262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1506538"/>
            <a:ext cx="57626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2514600"/>
            <a:ext cx="576262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4564063"/>
            <a:ext cx="576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3" y="5427663"/>
            <a:ext cx="5762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019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sur l'icône pour ajouter un graphique SmartArt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28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 flipH="1">
            <a:off x="3886200" y="2101850"/>
            <a:ext cx="1588" cy="19939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1871663"/>
            <a:ext cx="2505075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396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192838"/>
            <a:ext cx="12192000" cy="665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>
                <a:solidFill>
                  <a:schemeClr val="tx2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6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709A-029D-4629-A40F-0DB24EB4D2C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07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numéro de diapositive 2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2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97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>
            <a:fillRect/>
          </a:stretch>
        </p:blipFill>
        <p:spPr bwMode="auto">
          <a:xfrm>
            <a:off x="173038" y="141288"/>
            <a:ext cx="46640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09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FE4EEF-9FC5-4FAD-85B6-F4C7CC8C728F}" type="slidenum">
              <a:rPr lang="fr-FR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/>
          </a:p>
        </p:txBody>
      </p:sp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525"/>
            <a:ext cx="3876675" cy="387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4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FFB720-E276-4088-AD58-4114EB1992FB}" type="slidenum">
              <a:rPr lang="fr-FR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/>
          </a:p>
        </p:txBody>
      </p:sp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330200"/>
            <a:ext cx="4183063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0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A1A390F-595E-40F0-8B83-6BAB164A4DA0}" type="slidenum">
              <a:rPr lang="fr-FR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/>
          </a:p>
        </p:txBody>
      </p:sp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117475"/>
            <a:ext cx="4002088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21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Titre-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 txBox="1">
            <a:spLocks/>
          </p:cNvSpPr>
          <p:nvPr/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DDC44AF-5EF8-4970-AD49-D7C0738966D5}" type="slidenum">
              <a:rPr lang="fr-FR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/>
          </a:p>
        </p:txBody>
      </p:sp>
      <p:pic>
        <p:nvPicPr>
          <p:cNvPr id="6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13"/>
            <a:ext cx="4135438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49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/>
          <p:cNvCxnSpPr/>
          <p:nvPr/>
        </p:nvCxnSpPr>
        <p:spPr>
          <a:xfrm>
            <a:off x="527050" y="1196975"/>
            <a:ext cx="11137900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39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175" y="188913"/>
            <a:ext cx="1115377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175" y="1563688"/>
            <a:ext cx="11153775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</p:txBody>
      </p:sp>
      <p:pic>
        <p:nvPicPr>
          <p:cNvPr id="1028" name="Image 1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2213"/>
            <a:ext cx="1219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9025" y="6407150"/>
            <a:ext cx="719138" cy="365125"/>
          </a:xfrm>
          <a:prstGeom prst="rect">
            <a:avLst/>
          </a:prstGeom>
        </p:spPr>
        <p:txBody>
          <a:bodyPr lIns="0" tIns="108000" rIns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77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273457"/>
          </a:solidFill>
          <a:latin typeface="Franklin Gothic Book" panose="020B0503020102020204" pitchFamily="34" charset="0"/>
          <a:ea typeface="Franklin Gothic Book" panose="020B0503020102020204" pitchFamily="34" charset="0"/>
          <a:cs typeface="Franklin Gothic Book" panose="020B05030201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lang="fr-FR" kern="120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ct val="0"/>
        </a:spcBef>
        <a:spcAft>
          <a:spcPts val="600"/>
        </a:spcAft>
        <a:buFont typeface="Browallia New" panose="020B0604020202020204"/>
        <a:buChar char="›"/>
        <a:defRPr lang="fr-FR" sz="1600" kern="120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ct val="0"/>
        </a:spcBef>
        <a:spcAft>
          <a:spcPts val="600"/>
        </a:spcAft>
        <a:buFont typeface="Calibri" panose="020F0502020204030204" pitchFamily="34" charset="0"/>
        <a:buChar char="»"/>
        <a:defRPr lang="fr-FR" sz="1400" kern="120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ct val="0"/>
        </a:spcBef>
        <a:spcAft>
          <a:spcPts val="600"/>
        </a:spcAft>
        <a:buFont typeface="Arial" panose="020B0604020202020204" pitchFamily="34" charset="0"/>
        <a:defRPr lang="fr-FR" sz="1400" kern="1200" dirty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0070AB"/>
          </a:solidFill>
          <a:latin typeface="Browallia New" panose="020B0604020202020204" pitchFamily="34" charset="-34"/>
          <a:ea typeface="Browallia New" panose="020B0604020202020204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9480" y="3069772"/>
            <a:ext cx="6731926" cy="1798536"/>
          </a:xfrm>
        </p:spPr>
        <p:txBody>
          <a:bodyPr/>
          <a:lstStyle/>
          <a:p>
            <a:r>
              <a:rPr lang="fr-FR" dirty="0" smtClean="0">
                <a:latin typeface="Franklin Gothic Book"/>
              </a:rPr>
              <a:t>RAG :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 smtClean="0">
                <a:latin typeface="Franklin Gothic Book"/>
              </a:rPr>
              <a:t>Retrieval</a:t>
            </a:r>
            <a:r>
              <a:rPr lang="fr-FR" dirty="0" smtClean="0">
                <a:latin typeface="Franklin Gothic Book"/>
              </a:rPr>
              <a:t> </a:t>
            </a:r>
            <a:r>
              <a:rPr lang="fr-FR" dirty="0" err="1" smtClean="0">
                <a:latin typeface="Franklin Gothic Book"/>
              </a:rPr>
              <a:t>Augmented</a:t>
            </a:r>
            <a:r>
              <a:rPr lang="fr-FR" dirty="0" smtClean="0">
                <a:latin typeface="Franklin Gothic Book"/>
              </a:rPr>
              <a:t> </a:t>
            </a:r>
            <a:r>
              <a:rPr lang="fr-FR" dirty="0" err="1" smtClean="0">
                <a:latin typeface="Franklin Gothic Book"/>
              </a:rPr>
              <a:t>Generation</a:t>
            </a:r>
            <a:r>
              <a:rPr lang="fr-FR" dirty="0">
                <a:latin typeface="Franklin Gothic Book"/>
              </a:rPr>
              <a:t/>
            </a:r>
            <a:br>
              <a:rPr lang="fr-FR" dirty="0">
                <a:latin typeface="Franklin Gothic Book"/>
              </a:rPr>
            </a:br>
            <a:r>
              <a:rPr lang="fr-FR" dirty="0" smtClean="0">
                <a:latin typeface="Franklin Gothic Book"/>
              </a:rPr>
              <a:t>??</a:t>
            </a:r>
            <a:r>
              <a:rPr lang="fr-FR" dirty="0" smtClean="0">
                <a:latin typeface="Franklin Gothic Book"/>
              </a:rPr>
              <a:t>/03/2025</a:t>
            </a:r>
            <a:endParaRPr lang="fr-FR" dirty="0">
              <a:latin typeface="Franklin Gothic Book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NOM Prénom 1</a:t>
            </a:r>
            <a:endParaRPr lang="fr-FR" dirty="0"/>
          </a:p>
          <a:p>
            <a:r>
              <a:rPr lang="fr-FR" dirty="0"/>
              <a:t>NOM Prénom </a:t>
            </a:r>
            <a:r>
              <a:rPr lang="fr-FR" dirty="0" smtClean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053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1732" y="2323782"/>
            <a:ext cx="6966591" cy="865186"/>
          </a:xfrm>
        </p:spPr>
        <p:txBody>
          <a:bodyPr/>
          <a:lstStyle/>
          <a:p>
            <a:r>
              <a:rPr lang="fr-FR" dirty="0" smtClean="0"/>
              <a:t>Et s</a:t>
            </a:r>
            <a:r>
              <a:rPr lang="fr-FR" dirty="0" smtClean="0"/>
              <a:t>ur GCP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1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 RAG sur GCP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Objet python « </a:t>
            </a:r>
            <a:r>
              <a:rPr lang="fr-FR" dirty="0" err="1" smtClean="0"/>
              <a:t>rag</a:t>
            </a:r>
            <a:r>
              <a:rPr lang="fr-FR" dirty="0" smtClean="0"/>
              <a:t> » de la librairie « </a:t>
            </a:r>
            <a:r>
              <a:rPr lang="fr-FR" dirty="0" err="1" smtClean="0"/>
              <a:t>vertexai.preview</a:t>
            </a:r>
            <a:r>
              <a:rPr lang="fr-FR" dirty="0" smtClean="0"/>
              <a:t> » qui comprend :</a:t>
            </a:r>
          </a:p>
          <a:p>
            <a:pPr lvl="1"/>
            <a:r>
              <a:rPr lang="fr-FR" dirty="0" smtClean="0"/>
              <a:t>Des méthodes pour la création de corpus</a:t>
            </a:r>
          </a:p>
          <a:p>
            <a:pPr lvl="1"/>
            <a:r>
              <a:rPr lang="fr-FR" dirty="0" smtClean="0"/>
              <a:t>Toutes les étapes de </a:t>
            </a:r>
            <a:r>
              <a:rPr lang="fr-FR" dirty="0" err="1" smtClean="0"/>
              <a:t>parsing</a:t>
            </a:r>
            <a:r>
              <a:rPr lang="fr-FR" dirty="0" smtClean="0"/>
              <a:t>, </a:t>
            </a:r>
            <a:r>
              <a:rPr lang="fr-FR" dirty="0" err="1" smtClean="0"/>
              <a:t>embedding</a:t>
            </a:r>
            <a:r>
              <a:rPr lang="fr-FR" dirty="0" smtClean="0"/>
              <a:t>, </a:t>
            </a:r>
            <a:r>
              <a:rPr lang="fr-FR" dirty="0" err="1" smtClean="0"/>
              <a:t>reranking</a:t>
            </a:r>
            <a:endParaRPr lang="fr-FR" dirty="0" smtClean="0"/>
          </a:p>
          <a:p>
            <a:pPr lvl="1"/>
            <a:r>
              <a:rPr lang="fr-FR" dirty="0" smtClean="0"/>
              <a:t>Une méthode pour être associé à un modèle d’IA </a:t>
            </a:r>
            <a:r>
              <a:rPr lang="fr-FR" dirty="0" err="1" smtClean="0"/>
              <a:t>Gen</a:t>
            </a:r>
            <a:endParaRPr lang="fr-FR" dirty="0"/>
          </a:p>
          <a:p>
            <a:pPr marL="269875" lvl="1" indent="0">
              <a:buNone/>
            </a:pPr>
            <a:endParaRPr lang="fr-FR" dirty="0"/>
          </a:p>
          <a:p>
            <a:r>
              <a:rPr lang="fr-FR" dirty="0" smtClean="0"/>
              <a:t>Paramètres :</a:t>
            </a:r>
          </a:p>
          <a:p>
            <a:pPr lvl="1"/>
            <a:r>
              <a:rPr lang="fr-FR" dirty="0" err="1"/>
              <a:t>s</a:t>
            </a:r>
            <a:r>
              <a:rPr lang="fr-FR" dirty="0" err="1" smtClean="0"/>
              <a:t>imilarity_top_k</a:t>
            </a:r>
            <a:endParaRPr lang="fr-FR" dirty="0" smtClean="0"/>
          </a:p>
          <a:p>
            <a:pPr lvl="1"/>
            <a:r>
              <a:rPr lang="fr-FR" dirty="0" err="1"/>
              <a:t>v</a:t>
            </a:r>
            <a:r>
              <a:rPr lang="fr-FR" dirty="0" err="1" smtClean="0"/>
              <a:t>ector_distance_threshold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130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vos ordinateurs !</a:t>
            </a:r>
            <a:endParaRPr lang="fr-FR" dirty="0"/>
          </a:p>
        </p:txBody>
      </p:sp>
      <p:pic>
        <p:nvPicPr>
          <p:cNvPr id="2050" name="Picture 2" descr="👨‍💻 Informaticien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83" y="1459522"/>
            <a:ext cx="4196617" cy="41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1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Objectifs du RAG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829697" y="1757582"/>
            <a:ext cx="633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2 objectifs :</a:t>
            </a:r>
            <a:endParaRPr lang="fr-FR" sz="2000" dirty="0"/>
          </a:p>
        </p:txBody>
      </p:sp>
      <p:sp>
        <p:nvSpPr>
          <p:cNvPr id="19" name="ZoneTexte 18"/>
          <p:cNvSpPr txBox="1"/>
          <p:nvPr/>
        </p:nvSpPr>
        <p:spPr>
          <a:xfrm>
            <a:off x="1172596" y="2207478"/>
            <a:ext cx="6336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Réduction des hallucinations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Génération de réponses précises et pertinentes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829697" y="3242340"/>
            <a:ext cx="6336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Comment</a:t>
            </a:r>
            <a:r>
              <a:rPr lang="fr-FR" sz="2000" dirty="0" smtClean="0"/>
              <a:t> :</a:t>
            </a:r>
            <a:endParaRPr lang="fr-FR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1172596" y="3773308"/>
            <a:ext cx="100815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1/  Module de recherche (retriever) =&gt; trouver des documents pertinents dans une base de   connaissances d’après une requête (</a:t>
            </a:r>
            <a:r>
              <a:rPr lang="fr-FR" dirty="0" err="1" smtClean="0"/>
              <a:t>query</a:t>
            </a:r>
            <a:r>
              <a:rPr lang="fr-FR" dirty="0" smtClean="0"/>
              <a:t>) </a:t>
            </a:r>
          </a:p>
          <a:p>
            <a:r>
              <a:rPr lang="fr-FR" dirty="0" smtClean="0"/>
              <a:t> </a:t>
            </a:r>
          </a:p>
          <a:p>
            <a:r>
              <a:rPr lang="fr-FR" dirty="0" smtClean="0"/>
              <a:t>2/  Module </a:t>
            </a:r>
            <a:r>
              <a:rPr lang="fr-FR" dirty="0"/>
              <a:t>de </a:t>
            </a:r>
            <a:r>
              <a:rPr lang="fr-FR" dirty="0" smtClean="0"/>
              <a:t>génération (</a:t>
            </a:r>
            <a:r>
              <a:rPr lang="fr-FR" dirty="0" err="1" smtClean="0"/>
              <a:t>generator</a:t>
            </a:r>
            <a:r>
              <a:rPr lang="fr-FR" dirty="0" smtClean="0"/>
              <a:t>) =&gt; produire une réponse cohérente en s’appuyant sur les informations retournées du retriever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87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RAG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60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L’architecture RAG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218" y="1438302"/>
            <a:ext cx="6248400" cy="4395749"/>
          </a:xfrm>
          <a:prstGeom prst="rect">
            <a:avLst/>
          </a:prstGeom>
        </p:spPr>
      </p:pic>
      <p:sp>
        <p:nvSpPr>
          <p:cNvPr id="4" name="Accolade ouvrante 3"/>
          <p:cNvSpPr/>
          <p:nvPr/>
        </p:nvSpPr>
        <p:spPr>
          <a:xfrm flipH="1">
            <a:off x="8202759" y="1438301"/>
            <a:ext cx="456839" cy="2631889"/>
          </a:xfrm>
          <a:prstGeom prst="leftBrace">
            <a:avLst>
              <a:gd name="adj1" fmla="val 7355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732149" y="2551629"/>
            <a:ext cx="277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Information </a:t>
            </a:r>
            <a:r>
              <a:rPr lang="fr-FR" dirty="0" err="1"/>
              <a:t>Retrieval</a:t>
            </a:r>
            <a:r>
              <a:rPr lang="fr-FR" dirty="0"/>
              <a:t> (IR)</a:t>
            </a:r>
          </a:p>
        </p:txBody>
      </p:sp>
      <p:sp>
        <p:nvSpPr>
          <p:cNvPr id="6" name="Accolade ouvrante 5"/>
          <p:cNvSpPr/>
          <p:nvPr/>
        </p:nvSpPr>
        <p:spPr>
          <a:xfrm flipH="1">
            <a:off x="8202758" y="4715083"/>
            <a:ext cx="456839" cy="1230429"/>
          </a:xfrm>
          <a:prstGeom prst="leftBrace">
            <a:avLst>
              <a:gd name="adj1" fmla="val 7355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8732149" y="5145631"/>
            <a:ext cx="323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Augmented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289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L’architecture RAG</a:t>
            </a:r>
          </a:p>
        </p:txBody>
      </p:sp>
      <p:pic>
        <p:nvPicPr>
          <p:cNvPr id="1026" name="Picture 2" descr="Concepts clés de la RAG Vertex 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72" y="1535724"/>
            <a:ext cx="9652515" cy="372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2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3F30CC91-D16A-256B-ACF0-6310505B810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/>
          <a:stretch/>
        </p:blipFill>
        <p:spPr>
          <a:xfrm>
            <a:off x="8997435" y="1972775"/>
            <a:ext cx="1435380" cy="1456255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Construire sa base de données vectorielles</a:t>
            </a:r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fr-FR" dirty="0">
                <a:cs typeface="Browallia New"/>
              </a:rPr>
              <a:t>Extraction </a:t>
            </a:r>
            <a:r>
              <a:rPr lang="fr-FR">
                <a:cs typeface="Browallia New"/>
              </a:rPr>
              <a:t>de</a:t>
            </a:r>
            <a:r>
              <a:rPr lang="fr-FR" dirty="0">
                <a:cs typeface="Browallia New"/>
              </a:rPr>
              <a:t> texte à partir de documents sous différents formats (PDF, HTML, </a:t>
            </a:r>
            <a:r>
              <a:rPr lang="fr-FR" dirty="0" err="1">
                <a:cs typeface="Browallia New"/>
              </a:rPr>
              <a:t>Markdown</a:t>
            </a:r>
            <a:r>
              <a:rPr lang="fr-FR" dirty="0">
                <a:cs typeface="Browallia New"/>
              </a:rPr>
              <a:t>, ...)</a:t>
            </a:r>
            <a:endParaRPr lang="fr-FR" dirty="0"/>
          </a:p>
          <a:p>
            <a:endParaRPr lang="fr-FR"/>
          </a:p>
        </p:txBody>
      </p:sp>
      <p:sp>
        <p:nvSpPr>
          <p:cNvPr id="40" name="Espace réservé du texte 3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>
                <a:cs typeface="Browallia New"/>
              </a:rPr>
              <a:t>Transformation du texte en une suite de </a:t>
            </a:r>
            <a:r>
              <a:rPr lang="fr-FR" err="1">
                <a:cs typeface="Browallia New"/>
              </a:rPr>
              <a:t>tokens</a:t>
            </a:r>
            <a:r>
              <a:rPr lang="fr-FR" dirty="0">
                <a:cs typeface="Browallia New"/>
              </a:rPr>
              <a:t>, puis découpage en ensembles de </a:t>
            </a:r>
            <a:r>
              <a:rPr lang="fr-FR" err="1">
                <a:cs typeface="Browallia New"/>
              </a:rPr>
              <a:t>tokens</a:t>
            </a:r>
            <a:r>
              <a:rPr lang="fr-FR">
                <a:cs typeface="Browallia New"/>
              </a:rPr>
              <a:t> d'une longueur donnée ("</a:t>
            </a:r>
            <a:r>
              <a:rPr lang="fr-FR" err="1">
                <a:cs typeface="Browallia New"/>
              </a:rPr>
              <a:t>chunks</a:t>
            </a:r>
            <a:r>
              <a:rPr lang="fr-FR" dirty="0">
                <a:cs typeface="Browallia New"/>
              </a:rPr>
              <a:t>")</a:t>
            </a:r>
          </a:p>
          <a:p>
            <a:endParaRPr lang="fr-FR"/>
          </a:p>
        </p:txBody>
      </p:sp>
      <p:sp>
        <p:nvSpPr>
          <p:cNvPr id="41" name="Espace réservé du texte 4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FR">
                <a:cs typeface="Browallia New"/>
              </a:rPr>
              <a:t>Conversion des </a:t>
            </a:r>
            <a:r>
              <a:rPr lang="fr-FR" err="1">
                <a:cs typeface="Browallia New"/>
              </a:rPr>
              <a:t>chunks</a:t>
            </a:r>
            <a:r>
              <a:rPr lang="fr-FR">
                <a:cs typeface="Browallia New"/>
              </a:rPr>
              <a:t> en vecteurs par le modèle d’</a:t>
            </a:r>
            <a:r>
              <a:rPr lang="fr-FR" err="1">
                <a:cs typeface="Browallia New"/>
              </a:rPr>
              <a:t>embedding</a:t>
            </a:r>
            <a:r>
              <a:rPr lang="fr-FR">
                <a:cs typeface="Browallia New"/>
              </a:rPr>
              <a:t> (un vecteur par chunk)</a:t>
            </a:r>
            <a:endParaRPr lang="fr-FR"/>
          </a:p>
          <a:p>
            <a:r>
              <a:rPr lang="fr-FR">
                <a:cs typeface="Browallia New"/>
              </a:rPr>
              <a:t>On peut ajouter des métadonnées dans l'</a:t>
            </a:r>
            <a:r>
              <a:rPr lang="fr-FR" err="1">
                <a:cs typeface="Browallia New"/>
              </a:rPr>
              <a:t>embedding</a:t>
            </a:r>
            <a:r>
              <a:rPr lang="fr-FR">
                <a:cs typeface="Browallia New"/>
              </a:rPr>
              <a:t> (date, titre du document d'origine, etc.)</a:t>
            </a:r>
            <a:endParaRPr lang="fr-FR"/>
          </a:p>
          <a:p>
            <a:endParaRPr lang="fr-FR"/>
          </a:p>
        </p:txBody>
      </p:sp>
      <p:sp>
        <p:nvSpPr>
          <p:cNvPr id="42" name="Espace réservé du contenu 4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fr-FR" err="1"/>
              <a:t>Parsing</a:t>
            </a:r>
            <a:endParaRPr lang="fr-FR"/>
          </a:p>
        </p:txBody>
      </p:sp>
      <p:sp>
        <p:nvSpPr>
          <p:cNvPr id="46" name="Espace réservé du contenu 45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err="1"/>
              <a:t>Chunking</a:t>
            </a:r>
            <a:endParaRPr lang="fr-FR"/>
          </a:p>
        </p:txBody>
      </p:sp>
      <p:sp>
        <p:nvSpPr>
          <p:cNvPr id="47" name="Espace réservé du contenu 46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err="1"/>
              <a:t>Embedding</a:t>
            </a:r>
            <a:endParaRPr lang="fr-FR"/>
          </a:p>
        </p:txBody>
      </p:sp>
      <p:pic>
        <p:nvPicPr>
          <p:cNvPr id="52" name="Image 5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16" y="2136461"/>
            <a:ext cx="912421" cy="931710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886" y="2130033"/>
            <a:ext cx="1114730" cy="11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6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Retriever : Récupération des </a:t>
            </a:r>
            <a:r>
              <a:rPr lang="fr-FR" dirty="0" err="1"/>
              <a:t>chunks</a:t>
            </a:r>
            <a:r>
              <a:rPr lang="fr-FR" dirty="0"/>
              <a:t> pertinents 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807217" y="3460143"/>
            <a:ext cx="1869635" cy="432585"/>
          </a:xfrm>
        </p:spPr>
        <p:txBody>
          <a:bodyPr/>
          <a:lstStyle/>
          <a:p>
            <a:pPr marL="0" indent="0" algn="just">
              <a:buNone/>
            </a:pPr>
            <a:r>
              <a:rPr lang="fr-FR" sz="1600" b="1" dirty="0">
                <a:cs typeface="Browallia New"/>
              </a:rPr>
              <a:t>Méthode dense</a:t>
            </a:r>
            <a:endParaRPr lang="en-US" sz="1600" b="1" dirty="0">
              <a:cs typeface="Browallia New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D46ADB-1DBF-2BE2-CED8-968809619296}"/>
              </a:ext>
            </a:extLst>
          </p:cNvPr>
          <p:cNvGrpSpPr/>
          <p:nvPr/>
        </p:nvGrpSpPr>
        <p:grpSpPr>
          <a:xfrm>
            <a:off x="1091124" y="2409013"/>
            <a:ext cx="1236868" cy="876793"/>
            <a:chOff x="2327326" y="1398664"/>
            <a:chExt cx="1435379" cy="1049161"/>
          </a:xfrm>
        </p:grpSpPr>
        <p:pic>
          <p:nvPicPr>
            <p:cNvPr id="10" name="Picture Placeholder 2">
              <a:extLst>
                <a:ext uri="{FF2B5EF4-FFF2-40B4-BE49-F238E27FC236}">
                  <a16:creationId xmlns:a16="http://schemas.microsoft.com/office/drawing/2014/main" id="{49B770DA-3550-4550-BEBC-2E09AD878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327326" y="1398665"/>
              <a:ext cx="1017846" cy="1049160"/>
            </a:xfrm>
            <a:prstGeom prst="rect">
              <a:avLst/>
            </a:prstGeom>
          </p:spPr>
        </p:pic>
        <p:pic>
          <p:nvPicPr>
            <p:cNvPr id="11" name="Picture Placeholder 2">
              <a:extLst>
                <a:ext uri="{FF2B5EF4-FFF2-40B4-BE49-F238E27FC236}">
                  <a16:creationId xmlns:a16="http://schemas.microsoft.com/office/drawing/2014/main" id="{54BAB325-1A9D-09CC-6A35-D47410499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744859" y="1398664"/>
              <a:ext cx="1017846" cy="1049160"/>
            </a:xfrm>
            <a:prstGeom prst="rect">
              <a:avLst/>
            </a:prstGeom>
          </p:spPr>
        </p:pic>
      </p:grp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DD01463E-0C3D-E23A-7518-5268A2279A24}"/>
              </a:ext>
            </a:extLst>
          </p:cNvPr>
          <p:cNvSpPr txBox="1">
            <a:spLocks/>
          </p:cNvSpPr>
          <p:nvPr/>
        </p:nvSpPr>
        <p:spPr bwMode="auto">
          <a:xfrm>
            <a:off x="3004165" y="2589403"/>
            <a:ext cx="8299662" cy="838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/>
              <a:buChar char="›"/>
              <a:defRPr lang="fr-FR" sz="16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3pPr>
            <a:lvl4pPr marL="10255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fr-FR" sz="1400" kern="1200" dirty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4pPr>
            <a:lvl5pPr marL="18288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rgbClr val="0070AB"/>
                </a:solidFill>
                <a:latin typeface="Browallia New" panose="020B0604020202020204" pitchFamily="34" charset="-34"/>
                <a:ea typeface="Browallia New" panose="020B0604020202020204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600" dirty="0">
                <a:cs typeface="Browallia New"/>
              </a:rPr>
              <a:t>On </a:t>
            </a:r>
            <a:r>
              <a:rPr lang="en-US" sz="1600" dirty="0" err="1">
                <a:cs typeface="Browallia New"/>
              </a:rPr>
              <a:t>calcule</a:t>
            </a:r>
            <a:r>
              <a:rPr lang="en-US" sz="1600" dirty="0">
                <a:cs typeface="Browallia New"/>
              </a:rPr>
              <a:t> la </a:t>
            </a:r>
            <a:r>
              <a:rPr lang="en-US" sz="1600" dirty="0" err="1">
                <a:cs typeface="Browallia New"/>
              </a:rPr>
              <a:t>similarité</a:t>
            </a:r>
            <a:r>
              <a:rPr lang="en-US" sz="1600" dirty="0">
                <a:cs typeface="Browallia New"/>
              </a:rPr>
              <a:t> (</a:t>
            </a:r>
            <a:r>
              <a:rPr lang="en-US" sz="1600" dirty="0" err="1">
                <a:cs typeface="Browallia New"/>
              </a:rPr>
              <a:t>sémantique</a:t>
            </a:r>
            <a:r>
              <a:rPr lang="en-US" sz="1600" dirty="0">
                <a:cs typeface="Browallia New"/>
              </a:rPr>
              <a:t>) entre le </a:t>
            </a:r>
            <a:r>
              <a:rPr lang="en-US" sz="1600" dirty="0" err="1">
                <a:cs typeface="Browallia New"/>
              </a:rPr>
              <a:t>vecteur</a:t>
            </a:r>
            <a:r>
              <a:rPr lang="en-US" sz="1600" dirty="0">
                <a:cs typeface="Browallia New"/>
              </a:rPr>
              <a:t> </a:t>
            </a:r>
            <a:r>
              <a:rPr lang="en-US" sz="1600" dirty="0" err="1">
                <a:cs typeface="Browallia New"/>
              </a:rPr>
              <a:t>d'embedding</a:t>
            </a:r>
            <a:r>
              <a:rPr lang="en-US" sz="1600" dirty="0">
                <a:cs typeface="Browallia New"/>
              </a:rPr>
              <a:t> de la query et les </a:t>
            </a:r>
            <a:r>
              <a:rPr lang="en-US" sz="1600" dirty="0" err="1">
                <a:cs typeface="Browallia New"/>
              </a:rPr>
              <a:t>embeddings</a:t>
            </a:r>
            <a:r>
              <a:rPr lang="en-US" sz="1600" dirty="0">
                <a:cs typeface="Browallia New"/>
              </a:rPr>
              <a:t> des chunks de la base de </a:t>
            </a:r>
            <a:r>
              <a:rPr lang="en-US" sz="1600" dirty="0" err="1">
                <a:cs typeface="Browallia New"/>
              </a:rPr>
              <a:t>données</a:t>
            </a:r>
            <a:r>
              <a:rPr lang="en-US" sz="1600" dirty="0">
                <a:cs typeface="Browallia New"/>
              </a:rPr>
              <a:t>.</a:t>
            </a:r>
            <a:endParaRPr lang="en-US" sz="1600" dirty="0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F12E5150-5A1B-267C-B63A-277663623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467" y="4154925"/>
            <a:ext cx="854182" cy="862706"/>
          </a:xfrm>
          <a:prstGeom prst="rect">
            <a:avLst/>
          </a:prstGeom>
        </p:spPr>
      </p:pic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AFF9B202-0624-C0C6-4111-59C3CB4C04F7}"/>
              </a:ext>
            </a:extLst>
          </p:cNvPr>
          <p:cNvSpPr txBox="1">
            <a:spLocks/>
          </p:cNvSpPr>
          <p:nvPr/>
        </p:nvSpPr>
        <p:spPr bwMode="auto">
          <a:xfrm>
            <a:off x="511175" y="5156146"/>
            <a:ext cx="2461720" cy="745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44500" indent="-174625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2pPr>
            <a:lvl3pPr marL="806450" indent="-2286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3pPr>
            <a:lvl4pPr marL="981075" indent="-2413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4pPr>
            <a:lvl5pPr marL="12509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  <a:defRPr sz="2000" kern="1200">
                <a:solidFill>
                  <a:srgbClr val="0070AB"/>
                </a:solidFill>
                <a:latin typeface="Browallia New" panose="020B0604020202020204" pitchFamily="34" charset="-34"/>
                <a:ea typeface="Browallia New" panose="020B0604020202020204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 err="1">
                <a:cs typeface="Browallia New"/>
              </a:rPr>
              <a:t>Méthode</a:t>
            </a:r>
            <a:r>
              <a:rPr lang="en-US" sz="1600" b="1" dirty="0">
                <a:cs typeface="Browallia New"/>
              </a:rPr>
              <a:t> sparse (bag-of-words)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004165" y="4586278"/>
            <a:ext cx="80791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fr-FR" sz="1600" dirty="0">
                <a:cs typeface="Browallia New"/>
              </a:rPr>
              <a:t>Les documents sont récupérés en fonction de l'exact match des mots de la </a:t>
            </a:r>
            <a:r>
              <a:rPr lang="fr-FR" sz="1600" dirty="0" err="1">
                <a:cs typeface="Browallia New"/>
              </a:rPr>
              <a:t>query</a:t>
            </a:r>
            <a:r>
              <a:rPr lang="fr-FR" sz="1600" dirty="0">
                <a:cs typeface="Browallia New"/>
              </a:rPr>
              <a:t> et du contenu du document.</a:t>
            </a:r>
          </a:p>
          <a:p>
            <a:pPr marL="0" indent="0" algn="just">
              <a:buNone/>
            </a:pPr>
            <a:r>
              <a:rPr lang="fr-FR" sz="1600" dirty="0" err="1">
                <a:cs typeface="Browallia New"/>
              </a:rPr>
              <a:t>Equivalent</a:t>
            </a:r>
            <a:r>
              <a:rPr lang="fr-FR" sz="1600" dirty="0">
                <a:cs typeface="Browallia New"/>
              </a:rPr>
              <a:t> à une recherche par mots-clés (</a:t>
            </a:r>
            <a:r>
              <a:rPr lang="fr-FR" sz="1600" dirty="0" err="1">
                <a:cs typeface="Browallia New"/>
              </a:rPr>
              <a:t>Ctrl+F</a:t>
            </a:r>
            <a:r>
              <a:rPr lang="fr-FR" sz="1600" dirty="0">
                <a:cs typeface="Browallia New"/>
              </a:rPr>
              <a:t>) automatisée</a:t>
            </a:r>
            <a:endParaRPr lang="fr-FR" sz="1600" dirty="0"/>
          </a:p>
        </p:txBody>
      </p:sp>
      <p:sp>
        <p:nvSpPr>
          <p:cNvPr id="16" name="Titre 1"/>
          <p:cNvSpPr txBox="1">
            <a:spLocks/>
          </p:cNvSpPr>
          <p:nvPr/>
        </p:nvSpPr>
        <p:spPr bwMode="auto">
          <a:xfrm>
            <a:off x="511174" y="1080453"/>
            <a:ext cx="11153775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73457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73457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73457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273457"/>
                </a:solidFill>
                <a:latin typeface="Franklin Gothic Book" panose="020B0503020102020204" pitchFamily="34" charset="0"/>
                <a:ea typeface="Franklin Gothic Book" panose="020B0503020102020204" pitchFamily="34" charset="0"/>
                <a:cs typeface="Franklin Gothic Book" panose="020B05030201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2000" dirty="0" err="1" smtClean="0"/>
              <a:t>Hybrid</a:t>
            </a:r>
            <a:r>
              <a:rPr lang="fr-FR" sz="2000" dirty="0" smtClean="0"/>
              <a:t> </a:t>
            </a:r>
            <a:r>
              <a:rPr lang="fr-FR" sz="2000" dirty="0" err="1" smtClean="0"/>
              <a:t>search</a:t>
            </a:r>
            <a:r>
              <a:rPr lang="fr-FR" sz="2000" dirty="0" smtClean="0"/>
              <a:t> :</a:t>
            </a:r>
            <a:endParaRPr lang="fr-FR" sz="2000" dirty="0"/>
          </a:p>
        </p:txBody>
      </p:sp>
      <p:sp>
        <p:nvSpPr>
          <p:cNvPr id="17" name="Rectangle 16"/>
          <p:cNvSpPr/>
          <p:nvPr/>
        </p:nvSpPr>
        <p:spPr>
          <a:xfrm>
            <a:off x="8331037" y="478613"/>
            <a:ext cx="3672000" cy="1930400"/>
          </a:xfrm>
          <a:prstGeom prst="rect">
            <a:avLst/>
          </a:prstGeom>
          <a:blipFill dpi="0" rotWithShape="1">
            <a:blip r:embed="rId4">
              <a:alphaModFix amt="34000"/>
            </a:blip>
            <a:srcRect/>
            <a:stretch>
              <a:fillRect l="-29432" t="-200" r="-4385" b="2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9384273" y="617079"/>
            <a:ext cx="594996" cy="12800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67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Franklin Gothic Book"/>
              </a:rPr>
              <a:t>Le </a:t>
            </a:r>
            <a:r>
              <a:rPr lang="fr-FR" dirty="0" err="1" smtClean="0">
                <a:latin typeface="Franklin Gothic Book"/>
              </a:rPr>
              <a:t>reranking</a:t>
            </a:r>
            <a:endParaRPr lang="fr-FR" dirty="0"/>
          </a:p>
        </p:txBody>
      </p:sp>
      <p:pic>
        <p:nvPicPr>
          <p:cNvPr id="4" name="Picture 3" descr="A two-stage retrieval system. The vector DB step will typically include a bi-encoder or sparse embedding model.">
            <a:extLst>
              <a:ext uri="{FF2B5EF4-FFF2-40B4-BE49-F238E27FC236}">
                <a16:creationId xmlns:a16="http://schemas.microsoft.com/office/drawing/2014/main" id="{FF6477D0-0E01-4864-B86C-CE449500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36" y="1739946"/>
            <a:ext cx="7836928" cy="36792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40146" y="521091"/>
            <a:ext cx="3672000" cy="1930400"/>
          </a:xfrm>
          <a:prstGeom prst="rect">
            <a:avLst/>
          </a:prstGeom>
          <a:blipFill dpi="0" rotWithShape="1">
            <a:blip r:embed="rId3">
              <a:alphaModFix amt="34000"/>
            </a:blip>
            <a:srcRect/>
            <a:stretch>
              <a:fillRect l="-29432" t="-200" r="-4385" b="2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9393382" y="1320800"/>
            <a:ext cx="1173018" cy="618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641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Franklin Gothic Book"/>
              </a:rPr>
              <a:t>Taille des </a:t>
            </a:r>
            <a:r>
              <a:rPr lang="fr-FR" dirty="0" err="1">
                <a:latin typeface="Franklin Gothic Book"/>
              </a:rPr>
              <a:t>chunks</a:t>
            </a:r>
            <a:endParaRPr lang="fr-FR" dirty="0">
              <a:latin typeface="Franklin Gothic Book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>
          <a:xfrm>
            <a:off x="2083403" y="1834329"/>
            <a:ext cx="9584593" cy="3574474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>
                <a:cs typeface="Browallia New"/>
              </a:rPr>
              <a:t>Petits </a:t>
            </a:r>
            <a:r>
              <a:rPr lang="fr-FR" b="1" dirty="0" err="1">
                <a:cs typeface="Browallia New"/>
              </a:rPr>
              <a:t>chunks</a:t>
            </a:r>
            <a:r>
              <a:rPr lang="fr-FR" dirty="0">
                <a:cs typeface="Browallia New"/>
              </a:rPr>
              <a:t> : peu de contexte autour de l'information, </a:t>
            </a:r>
            <a:r>
              <a:rPr lang="fr-FR" dirty="0" err="1">
                <a:cs typeface="Browallia New"/>
              </a:rPr>
              <a:t>embedding</a:t>
            </a:r>
            <a:r>
              <a:rPr lang="fr-FR" dirty="0">
                <a:cs typeface="Browallia New"/>
              </a:rPr>
              <a:t> précis</a:t>
            </a:r>
          </a:p>
          <a:p>
            <a:pPr marL="0" indent="0" algn="just">
              <a:buNone/>
            </a:pPr>
            <a:r>
              <a:rPr lang="fr-FR" dirty="0">
                <a:cs typeface="Browallia New"/>
              </a:rPr>
              <a:t>Cas d'usage : </a:t>
            </a:r>
            <a:r>
              <a:rPr lang="fr-FR" dirty="0" err="1">
                <a:cs typeface="Browallia New"/>
              </a:rPr>
              <a:t>chatbot</a:t>
            </a:r>
            <a:r>
              <a:rPr lang="fr-FR" dirty="0">
                <a:cs typeface="Browallia New"/>
              </a:rPr>
              <a:t> question - réponse factuelle</a:t>
            </a:r>
          </a:p>
          <a:p>
            <a:pPr marL="0" indent="0" algn="just">
              <a:buNone/>
            </a:pPr>
            <a:endParaRPr lang="fr-FR" dirty="0">
              <a:cs typeface="Browallia New"/>
            </a:endParaRPr>
          </a:p>
          <a:p>
            <a:pPr marL="0" indent="0" algn="just">
              <a:buNone/>
            </a:pPr>
            <a:r>
              <a:rPr lang="fr-FR" b="1" dirty="0">
                <a:cs typeface="Browallia New"/>
              </a:rPr>
              <a:t>Gros </a:t>
            </a:r>
            <a:r>
              <a:rPr lang="fr-FR" b="1" dirty="0" err="1">
                <a:cs typeface="Browallia New"/>
              </a:rPr>
              <a:t>chunk</a:t>
            </a:r>
            <a:r>
              <a:rPr lang="fr-FR" dirty="0">
                <a:cs typeface="Browallia New"/>
              </a:rPr>
              <a:t> : beaucoup de contexte autour de l'information, qui est diluée au cours de l'</a:t>
            </a:r>
            <a:r>
              <a:rPr lang="fr-FR" dirty="0" err="1">
                <a:cs typeface="Browallia New"/>
              </a:rPr>
              <a:t>embedding</a:t>
            </a:r>
            <a:r>
              <a:rPr lang="fr-FR" dirty="0">
                <a:cs typeface="Browallia New"/>
              </a:rPr>
              <a:t>.</a:t>
            </a:r>
          </a:p>
          <a:p>
            <a:pPr marL="0" indent="0" algn="just">
              <a:buNone/>
            </a:pPr>
            <a:r>
              <a:rPr lang="fr-FR" dirty="0">
                <a:cs typeface="Browallia New"/>
              </a:rPr>
              <a:t>On peut vite atteindre les limites des fenêtres de contexte des </a:t>
            </a:r>
            <a:r>
              <a:rPr lang="fr-FR" dirty="0" err="1">
                <a:cs typeface="Browallia New"/>
              </a:rPr>
              <a:t>LLMs</a:t>
            </a:r>
            <a:r>
              <a:rPr lang="fr-FR" dirty="0">
                <a:cs typeface="Browallia New"/>
              </a:rPr>
              <a:t> standard si l’on a des trop gros </a:t>
            </a:r>
            <a:r>
              <a:rPr lang="fr-FR" dirty="0" err="1">
                <a:cs typeface="Browallia New"/>
              </a:rPr>
              <a:t>chunks</a:t>
            </a:r>
            <a:endParaRPr lang="fr-FR" dirty="0">
              <a:cs typeface="Browallia New"/>
            </a:endParaRPr>
          </a:p>
          <a:p>
            <a:pPr marL="0" indent="0" algn="just">
              <a:buNone/>
            </a:pPr>
            <a:r>
              <a:rPr lang="fr-FR" dirty="0">
                <a:cs typeface="Segoe UI"/>
              </a:rPr>
              <a:t>Cas d'usage </a:t>
            </a:r>
            <a:r>
              <a:rPr lang="fr-FR" dirty="0">
                <a:cs typeface="Browallia New"/>
              </a:rPr>
              <a:t>: résumé d'un document en mémoire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A7BFB3-5A48-185D-0DC1-6C8DDD03CD4F}"/>
              </a:ext>
            </a:extLst>
          </p:cNvPr>
          <p:cNvGrpSpPr/>
          <p:nvPr/>
        </p:nvGrpSpPr>
        <p:grpSpPr>
          <a:xfrm>
            <a:off x="383263" y="1830676"/>
            <a:ext cx="1118556" cy="714070"/>
            <a:chOff x="164188" y="1563976"/>
            <a:chExt cx="1651956" cy="1056970"/>
          </a:xfrm>
        </p:grpSpPr>
        <p:pic>
          <p:nvPicPr>
            <p:cNvPr id="6" name="Image 53">
              <a:extLst>
                <a:ext uri="{FF2B5EF4-FFF2-40B4-BE49-F238E27FC236}">
                  <a16:creationId xmlns:a16="http://schemas.microsoft.com/office/drawing/2014/main" id="{6D220DF7-928A-9F9B-8B16-F96AE799D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188" y="1563976"/>
              <a:ext cx="1056970" cy="1056970"/>
            </a:xfrm>
            <a:prstGeom prst="rect">
              <a:avLst/>
            </a:prstGeom>
          </p:spPr>
        </p:pic>
        <p:pic>
          <p:nvPicPr>
            <p:cNvPr id="8" name="Image 53">
              <a:extLst>
                <a:ext uri="{FF2B5EF4-FFF2-40B4-BE49-F238E27FC236}">
                  <a16:creationId xmlns:a16="http://schemas.microsoft.com/office/drawing/2014/main" id="{043BABC8-1E9D-2095-674A-A4089F3932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9174" y="1563976"/>
              <a:ext cx="1056970" cy="105697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3831FE-6401-ACCD-AC8E-722D5BE0AE0E}"/>
              </a:ext>
            </a:extLst>
          </p:cNvPr>
          <p:cNvGrpSpPr/>
          <p:nvPr/>
        </p:nvGrpSpPr>
        <p:grpSpPr>
          <a:xfrm>
            <a:off x="381045" y="3123465"/>
            <a:ext cx="1119339" cy="780745"/>
            <a:chOff x="247695" y="3275865"/>
            <a:chExt cx="1443189" cy="1056970"/>
          </a:xfrm>
        </p:grpSpPr>
        <p:pic>
          <p:nvPicPr>
            <p:cNvPr id="9" name="Image 53">
              <a:extLst>
                <a:ext uri="{FF2B5EF4-FFF2-40B4-BE49-F238E27FC236}">
                  <a16:creationId xmlns:a16="http://schemas.microsoft.com/office/drawing/2014/main" id="{E3D77C0E-7326-34A3-95C6-5EB9A8461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95" y="3275865"/>
              <a:ext cx="1056970" cy="1056970"/>
            </a:xfrm>
            <a:prstGeom prst="rect">
              <a:avLst/>
            </a:prstGeom>
          </p:spPr>
        </p:pic>
        <p:pic>
          <p:nvPicPr>
            <p:cNvPr id="10" name="Image 53">
              <a:extLst>
                <a:ext uri="{FF2B5EF4-FFF2-40B4-BE49-F238E27FC236}">
                  <a16:creationId xmlns:a16="http://schemas.microsoft.com/office/drawing/2014/main" id="{70D28B67-1AEE-A18A-D473-95EF5B6A4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914" y="3275865"/>
              <a:ext cx="1056970" cy="1056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981688"/>
      </p:ext>
    </p:extLst>
  </p:cSld>
  <p:clrMapOvr>
    <a:masterClrMapping/>
  </p:clrMapOvr>
</p:sld>
</file>

<file path=ppt/theme/theme1.xml><?xml version="1.0" encoding="utf-8"?>
<a:theme xmlns:a="http://schemas.openxmlformats.org/drawingml/2006/main" name="2022_HeadMind Partners_Modèles Slide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&amp;_Blockchain" id="{5F830302-DC05-4BFD-AAF0-EAAC38D2B61E}" vid="{F0D3F456-0B0E-4200-ADEB-E94BC30EB9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2AC2BF7-8807-484E-8CDA-A5D123E625BB}">
  <we:reference id="wa104381063" version="1.0.0.1" store="fr-FR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709754A40D34DBA1703E9DDDF438F" ma:contentTypeVersion="13" ma:contentTypeDescription="Crée un document." ma:contentTypeScope="" ma:versionID="9a8e9a940b2d44290d8f0e3897e27c2f">
  <xsd:schema xmlns:xsd="http://www.w3.org/2001/XMLSchema" xmlns:xs="http://www.w3.org/2001/XMLSchema" xmlns:p="http://schemas.microsoft.com/office/2006/metadata/properties" xmlns:ns2="e2f9eb68-5d77-4602-9d99-0eaaa8925c8e" xmlns:ns3="93ab2efc-1084-4875-9b06-0073a3e57f15" targetNamespace="http://schemas.microsoft.com/office/2006/metadata/properties" ma:root="true" ma:fieldsID="8c4c8fb2e7a7c298573adc71028af4c1" ns2:_="" ns3:_="">
    <xsd:import namespace="e2f9eb68-5d77-4602-9d99-0eaaa8925c8e"/>
    <xsd:import namespace="93ab2efc-1084-4875-9b06-0073a3e57f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personn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9eb68-5d77-4602-9d99-0eaaa8925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ersonne" ma:index="12" nillable="true" ma:displayName="personne" ma:format="Dropdown" ma:list="UserInfo" ma:SharePointGroup="0" ma:internalName="personn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847d4884-bd92-40df-a728-716cea7b4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b2efc-1084-4875-9b06-0073a3e57f1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e80f95b5-1844-43ec-a5ce-d83caabff672}" ma:internalName="TaxCatchAll" ma:showField="CatchAllData" ma:web="93ab2efc-1084-4875-9b06-0073a3e57f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f9eb68-5d77-4602-9d99-0eaaa8925c8e">
      <Terms xmlns="http://schemas.microsoft.com/office/infopath/2007/PartnerControls"/>
    </lcf76f155ced4ddcb4097134ff3c332f>
    <personne xmlns="e2f9eb68-5d77-4602-9d99-0eaaa8925c8e">
      <UserInfo>
        <DisplayName>Vakili, Anatole</DisplayName>
        <AccountId>61</AccountId>
        <AccountType/>
      </UserInfo>
    </personne>
    <TaxCatchAll xmlns="93ab2efc-1084-4875-9b06-0073a3e57f15" xsi:nil="true"/>
  </documentManagement>
</p:properties>
</file>

<file path=customXml/itemProps1.xml><?xml version="1.0" encoding="utf-8"?>
<ds:datastoreItem xmlns:ds="http://schemas.openxmlformats.org/officeDocument/2006/customXml" ds:itemID="{54F49CD1-0FBD-4E82-A041-7423227D4825}">
  <ds:schemaRefs>
    <ds:schemaRef ds:uri="93ab2efc-1084-4875-9b06-0073a3e57f15"/>
    <ds:schemaRef ds:uri="e2f9eb68-5d77-4602-9d99-0eaaa8925c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287635-518A-478A-8857-367B37ABAF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46321F-FECF-4428-92E3-6B99C34662E3}">
  <ds:schemaRefs>
    <ds:schemaRef ds:uri="http://schemas.microsoft.com/office/2006/metadata/properties"/>
    <ds:schemaRef ds:uri="93ab2efc-1084-4875-9b06-0073a3e57f15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2f9eb68-5d77-4602-9d99-0eaaa8925c8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SELF-REFINE</Template>
  <TotalTime>9148</TotalTime>
  <Words>375</Words>
  <Application>Microsoft Office PowerPoint</Application>
  <PresentationFormat>Grand écran</PresentationFormat>
  <Paragraphs>50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2022_HeadMind Partners_Modèles Slides</vt:lpstr>
      <vt:lpstr>RAG : Retrieval Augmented Generation ??/03/2025</vt:lpstr>
      <vt:lpstr>Objectifs du RAG</vt:lpstr>
      <vt:lpstr>L’architecture RAG</vt:lpstr>
      <vt:lpstr>L’architecture RAG</vt:lpstr>
      <vt:lpstr>L’architecture RAG</vt:lpstr>
      <vt:lpstr>Construire sa base de données vectorielles</vt:lpstr>
      <vt:lpstr>Retriever : Récupération des chunks pertinents </vt:lpstr>
      <vt:lpstr>Le reranking</vt:lpstr>
      <vt:lpstr>Taille des chunks</vt:lpstr>
      <vt:lpstr>Et sur GCP ?</vt:lpstr>
      <vt:lpstr>Pipeline RAG sur GCP</vt:lpstr>
      <vt:lpstr>A vos ordinateurs !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OpenMind: Hallucination and guard railing</dc:title>
  <dc:creator>Laziamond, Ugo</dc:creator>
  <cp:lastModifiedBy>Cabourdin, Nicolas</cp:lastModifiedBy>
  <cp:revision>955</cp:revision>
  <dcterms:created xsi:type="dcterms:W3CDTF">2024-05-07T12:21:09Z</dcterms:created>
  <dcterms:modified xsi:type="dcterms:W3CDTF">2025-02-13T14:36:07Z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0x010100321709754A40D34DBA1703E9DDDF438F</vt:lpwstr>
  </property>
  <property fmtid="{D5CDD505-2E9C-101B-9397-08002B2CF9AE}" pid="3" name="MediaServiceImageTags">
    <vt:lpwstr/>
  </property>
</Properties>
</file>