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324" r:id="rId6"/>
    <p:sldId id="312" r:id="rId7"/>
    <p:sldId id="381" r:id="rId8"/>
    <p:sldId id="382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re, Elise" initials="BE" lastIdx="1" clrIdx="0">
    <p:extLst>
      <p:ext uri="{19B8F6BF-5375-455C-9EA6-DF929625EA0E}">
        <p15:presenceInfo xmlns:p15="http://schemas.microsoft.com/office/powerpoint/2012/main" userId="Barrere, Eli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5FA9"/>
    <a:srgbClr val="135597"/>
    <a:srgbClr val="0F4379"/>
    <a:srgbClr val="003057"/>
    <a:srgbClr val="579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123" autoAdjust="0"/>
  </p:normalViewPr>
  <p:slideViewPr>
    <p:cSldViewPr snapToGrid="0">
      <p:cViewPr varScale="1">
        <p:scale>
          <a:sx n="47" d="100"/>
          <a:sy n="47" d="100"/>
        </p:scale>
        <p:origin x="5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33786-69FA-47D8-964E-2BB12BEAF6E1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A020F-C331-477F-875F-7DD533CFC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A020F-C331-477F-875F-7DD533CFCB4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85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pas</a:t>
            </a:r>
            <a:r>
              <a:rPr lang="fr-FR" baseline="0" dirty="0"/>
              <a:t> technique. </a:t>
            </a:r>
            <a:r>
              <a:rPr lang="fr-FR" baseline="0" dirty="0" err="1"/>
              <a:t>Bcp</a:t>
            </a:r>
            <a:r>
              <a:rPr lang="fr-FR" baseline="0" dirty="0"/>
              <a:t> d’informations glanées au fil de l’eau. Ordres de grandeur, exemples, typologies de fraude, prévention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A020F-C331-477F-875F-7DD533CFCB4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8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7732201" y="4942100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AI &amp; BLOCKCHAIN</a:t>
            </a:r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55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543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69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694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88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43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2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560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700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708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46" name="Connecteur droit 45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1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9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0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3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1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9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48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6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1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09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372"/>
            <a:ext cx="12192000" cy="653628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42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82" r:id="rId4"/>
    <p:sldLayoutId id="2147483683" r:id="rId5"/>
    <p:sldLayoutId id="2147483684" r:id="rId6"/>
    <p:sldLayoutId id="2147483686" r:id="rId7"/>
    <p:sldLayoutId id="2147483687" r:id="rId8"/>
    <p:sldLayoutId id="2147483688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8" r:id="rId15"/>
    <p:sldLayoutId id="2147483674" r:id="rId16"/>
    <p:sldLayoutId id="2147483675" r:id="rId17"/>
    <p:sldLayoutId id="2147483676" r:id="rId18"/>
    <p:sldLayoutId id="2147483677" r:id="rId19"/>
    <p:sldLayoutId id="2147483679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model_registry/get_started_with_model_registry.ipynb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custom/get_started_vertex_training_xgboost.ipynb" TargetMode="Externa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model_registry/get_started_with_model_registry.ipynb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custom/get_started_vertex_training_xgboost.ipynb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81298" y="1767921"/>
            <a:ext cx="6731926" cy="1307787"/>
          </a:xfrm>
        </p:spPr>
        <p:txBody>
          <a:bodyPr/>
          <a:lstStyle/>
          <a:p>
            <a:r>
              <a:rPr lang="fr-FR" b="1" dirty="0" err="1" smtClean="0"/>
              <a:t>MLFlow</a:t>
            </a:r>
            <a:r>
              <a:rPr lang="fr-FR" b="1" dirty="0" smtClean="0"/>
              <a:t> sur Vertex AI </a:t>
            </a:r>
            <a:endParaRPr lang="fr-FR" b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981298" y="4901692"/>
            <a:ext cx="2483421" cy="45612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44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931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39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31" name="Titr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S’acclimater à la </a:t>
            </a:r>
            <a:r>
              <a:rPr lang="fr-FR" dirty="0" err="1" smtClean="0"/>
              <a:t>platreforme</a:t>
            </a:r>
            <a:endParaRPr lang="fr-FR" dirty="0"/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Utiliser Vertex AI via Python</a:t>
            </a:r>
            <a:endParaRPr lang="fr-FR" dirty="0"/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Naviguer dans un </a:t>
            </a:r>
            <a:r>
              <a:rPr lang="fr-FR" dirty="0" err="1" smtClean="0"/>
              <a:t>expériment</a:t>
            </a:r>
            <a:r>
              <a:rPr lang="fr-FR" dirty="0" smtClean="0"/>
              <a:t> via Python</a:t>
            </a:r>
            <a:endParaRPr lang="fr-FR" dirty="0"/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36" name="Espace réservé du texte 3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7" name="Espace réservé du texte 3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2" name="Espace réservé du contenu 41"/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Registry</a:t>
            </a:r>
            <a:endParaRPr lang="fr-FR" dirty="0"/>
          </a:p>
        </p:txBody>
      </p:sp>
      <p:sp>
        <p:nvSpPr>
          <p:cNvPr id="44" name="Espace réservé du texte 4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r-FR" dirty="0" err="1" smtClean="0"/>
              <a:t>Tensorboard</a:t>
            </a:r>
            <a:endParaRPr lang="fr-FR" dirty="0"/>
          </a:p>
        </p:txBody>
      </p:sp>
      <p:sp>
        <p:nvSpPr>
          <p:cNvPr id="46" name="Espace réservé du texte 4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9" name="Espace réservé du contenu 48"/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  <p:sp>
        <p:nvSpPr>
          <p:cNvPr id="22" name="Espace réservé du contenu 39"/>
          <p:cNvSpPr>
            <a:spLocks noGrp="1"/>
          </p:cNvSpPr>
          <p:nvPr>
            <p:ph sz="quarter" idx="27"/>
          </p:nvPr>
        </p:nvSpPr>
        <p:spPr>
          <a:xfrm>
            <a:off x="511908" y="1599466"/>
            <a:ext cx="787400" cy="569913"/>
          </a:xfrm>
        </p:spPr>
        <p:txBody>
          <a:bodyPr/>
          <a:lstStyle/>
          <a:p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23" name="Espace réservé du contenu 39"/>
          <p:cNvSpPr>
            <a:spLocks noGrp="1"/>
          </p:cNvSpPr>
          <p:nvPr>
            <p:ph sz="quarter" idx="27"/>
          </p:nvPr>
        </p:nvSpPr>
        <p:spPr>
          <a:xfrm>
            <a:off x="503302" y="3125491"/>
            <a:ext cx="787400" cy="569913"/>
          </a:xfrm>
        </p:spPr>
        <p:txBody>
          <a:bodyPr/>
          <a:lstStyle/>
          <a:p>
            <a:r>
              <a:rPr lang="fr-FR" dirty="0" smtClean="0"/>
              <a:t>02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72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2 : Modèle </a:t>
            </a:r>
            <a:r>
              <a:rPr lang="fr-FR" dirty="0" err="1" smtClean="0"/>
              <a:t>Registry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In this tutorial, you learn how to use Vertex AI Model Registry to create and register multiple versions of a model.</a:t>
            </a:r>
          </a:p>
          <a:p>
            <a:pPr marL="0" indent="0">
              <a:buNone/>
            </a:pPr>
            <a:r>
              <a:rPr lang="en-US" sz="1400" dirty="0"/>
              <a:t>This tutorial uses the following Vertex AI services and resources:</a:t>
            </a:r>
          </a:p>
          <a:p>
            <a:pPr lvl="1"/>
            <a:r>
              <a:rPr lang="en-US" sz="1200" dirty="0"/>
              <a:t>Vertex AI Model Registry</a:t>
            </a:r>
          </a:p>
          <a:p>
            <a:pPr lvl="1"/>
            <a:r>
              <a:rPr lang="en-US" sz="1200" dirty="0"/>
              <a:t>Vertex AI model resources</a:t>
            </a:r>
          </a:p>
          <a:p>
            <a:pPr lvl="1"/>
            <a:r>
              <a:rPr lang="en-US" sz="1200" dirty="0"/>
              <a:t>Vertex AI endpoint resources</a:t>
            </a:r>
          </a:p>
          <a:p>
            <a:pPr marL="0" indent="0">
              <a:buNone/>
            </a:pPr>
            <a:r>
              <a:rPr lang="en-US" sz="1400" dirty="0"/>
              <a:t>The steps performed include:</a:t>
            </a:r>
          </a:p>
          <a:p>
            <a:pPr lvl="1"/>
            <a:r>
              <a:rPr lang="en-US" sz="1200" dirty="0"/>
              <a:t>Create and register a first version of a model to Vertex AI Model Registry.</a:t>
            </a:r>
          </a:p>
          <a:p>
            <a:pPr lvl="1"/>
            <a:r>
              <a:rPr lang="en-US" sz="1200" dirty="0"/>
              <a:t>Create and register a second version of a model to Vertex AI Model Registry.</a:t>
            </a:r>
          </a:p>
          <a:p>
            <a:pPr lvl="1"/>
            <a:r>
              <a:rPr lang="en-US" sz="1200" dirty="0"/>
              <a:t>Updating the model version which is the default.</a:t>
            </a:r>
          </a:p>
          <a:p>
            <a:pPr lvl="1"/>
            <a:r>
              <a:rPr lang="en-US" sz="1200" dirty="0"/>
              <a:t>Deleting a model version.</a:t>
            </a:r>
          </a:p>
          <a:p>
            <a:pPr lvl="1"/>
            <a:r>
              <a:rPr lang="en-US" sz="1200" dirty="0"/>
              <a:t>Retraining the next model version.</a:t>
            </a:r>
          </a:p>
          <a:p>
            <a:pPr marL="0" indent="0">
              <a:buNone/>
            </a:pPr>
            <a:endParaRPr lang="fr-FR" sz="1400" dirty="0">
              <a:hlinkClick r:id="rId2"/>
            </a:endParaRPr>
          </a:p>
          <a:p>
            <a:pPr marL="0" indent="0">
              <a:buNone/>
            </a:pPr>
            <a:endParaRPr lang="fr-FR" sz="1400" dirty="0">
              <a:hlinkClick r:id="rId2"/>
            </a:endParaRPr>
          </a:p>
          <a:p>
            <a:pPr marL="0" indent="0">
              <a:buNone/>
            </a:pPr>
            <a:r>
              <a:rPr lang="fr-FR" sz="1400" dirty="0">
                <a:hlinkClick r:id="rId2"/>
              </a:rPr>
              <a:t>vertex-ai-</a:t>
            </a:r>
            <a:r>
              <a:rPr lang="fr-FR" sz="1400" dirty="0" err="1">
                <a:hlinkClick r:id="rId2"/>
              </a:rPr>
              <a:t>samples</a:t>
            </a:r>
            <a:r>
              <a:rPr lang="fr-FR" sz="1400" dirty="0">
                <a:hlinkClick r:id="rId2"/>
              </a:rPr>
              <a:t>/notebooks/official/</a:t>
            </a:r>
            <a:r>
              <a:rPr lang="fr-FR" sz="1400" dirty="0" err="1">
                <a:hlinkClick r:id="rId2"/>
              </a:rPr>
              <a:t>model_registry</a:t>
            </a:r>
            <a:r>
              <a:rPr lang="fr-FR" sz="1400" dirty="0">
                <a:hlinkClick r:id="rId2"/>
              </a:rPr>
              <a:t>/</a:t>
            </a:r>
            <a:r>
              <a:rPr lang="fr-FR" sz="1400" dirty="0" err="1">
                <a:hlinkClick r:id="rId2"/>
              </a:rPr>
              <a:t>get_started_with_model_registry.ipynb</a:t>
            </a:r>
            <a:r>
              <a:rPr lang="fr-FR" sz="1400" dirty="0">
                <a:hlinkClick r:id="rId2"/>
              </a:rPr>
              <a:t> at main · </a:t>
            </a:r>
            <a:r>
              <a:rPr lang="fr-FR" sz="1400" dirty="0" err="1">
                <a:hlinkClick r:id="rId2"/>
              </a:rPr>
              <a:t>GoogleCloudPlatform</a:t>
            </a:r>
            <a:r>
              <a:rPr lang="fr-FR" sz="1400" dirty="0">
                <a:hlinkClick r:id="rId2"/>
              </a:rPr>
              <a:t>/vertex-ai-</a:t>
            </a:r>
            <a:r>
              <a:rPr lang="fr-FR" sz="1400" dirty="0" err="1">
                <a:hlinkClick r:id="rId2"/>
              </a:rPr>
              <a:t>samples</a:t>
            </a:r>
            <a:r>
              <a:rPr lang="fr-FR" sz="1400" dirty="0">
                <a:hlinkClick r:id="rId2"/>
              </a:rPr>
              <a:t> · GitHub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71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1 : Vertex Training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tutorial,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how to use Vertex AI Training for training a </a:t>
            </a:r>
            <a:r>
              <a:rPr lang="fr-FR" dirty="0" err="1"/>
              <a:t>XGBoost</a:t>
            </a:r>
            <a:r>
              <a:rPr lang="fr-FR" dirty="0"/>
              <a:t> custom model.</a:t>
            </a:r>
          </a:p>
          <a:p>
            <a:pPr marL="0" indent="0">
              <a:buNone/>
            </a:pPr>
            <a:r>
              <a:rPr lang="fr-FR" dirty="0"/>
              <a:t>This tutorial uses the </a:t>
            </a:r>
            <a:r>
              <a:rPr lang="fr-FR" dirty="0" err="1"/>
              <a:t>following</a:t>
            </a:r>
            <a:r>
              <a:rPr lang="fr-FR" dirty="0"/>
              <a:t> Google Cloud ML services:</a:t>
            </a:r>
          </a:p>
          <a:p>
            <a:pPr lvl="1"/>
            <a:r>
              <a:rPr lang="fr-FR" dirty="0"/>
              <a:t>Vertex AI Training</a:t>
            </a:r>
          </a:p>
          <a:p>
            <a:pPr lvl="1"/>
            <a:r>
              <a:rPr lang="fr-FR" dirty="0"/>
              <a:t>Vertex AI model </a:t>
            </a:r>
            <a:r>
              <a:rPr lang="fr-FR" dirty="0" err="1"/>
              <a:t>resource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Training </a:t>
            </a:r>
            <a:r>
              <a:rPr lang="fr-FR" dirty="0" err="1"/>
              <a:t>using</a:t>
            </a:r>
            <a:r>
              <a:rPr lang="fr-FR" dirty="0"/>
              <a:t> a Python package.</a:t>
            </a:r>
          </a:p>
          <a:p>
            <a:pPr lvl="1"/>
            <a:r>
              <a:rPr lang="fr-FR" dirty="0"/>
              <a:t>Report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hyperparameter</a:t>
            </a:r>
            <a:r>
              <a:rPr lang="fr-FR" dirty="0"/>
              <a:t> </a:t>
            </a:r>
            <a:r>
              <a:rPr lang="fr-FR" dirty="0" err="1"/>
              <a:t>tuning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Save the model </a:t>
            </a:r>
            <a:r>
              <a:rPr lang="fr-FR" dirty="0" err="1"/>
              <a:t>artifacts</a:t>
            </a:r>
            <a:r>
              <a:rPr lang="fr-FR" dirty="0"/>
              <a:t> to Cloud Storage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GCSFuse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Create</a:t>
            </a:r>
            <a:r>
              <a:rPr lang="fr-FR" dirty="0"/>
              <a:t> a Vertex AI model </a:t>
            </a:r>
            <a:r>
              <a:rPr lang="fr-FR" dirty="0" err="1"/>
              <a:t>resource</a:t>
            </a:r>
            <a:endParaRPr lang="fr-FR" dirty="0"/>
          </a:p>
          <a:p>
            <a:pPr marL="0" indent="0">
              <a:buNone/>
            </a:pP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>
                <a:hlinkClick r:id="rId2"/>
              </a:rPr>
              <a:t>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/notebooks/official/custom/</a:t>
            </a:r>
            <a:r>
              <a:rPr lang="fr-FR" dirty="0" err="1">
                <a:hlinkClick r:id="rId2"/>
              </a:rPr>
              <a:t>get_started_vertex_training_xgboost.ipynb</a:t>
            </a:r>
            <a:r>
              <a:rPr lang="fr-FR" dirty="0">
                <a:hlinkClick r:id="rId2"/>
              </a:rPr>
              <a:t> at main · </a:t>
            </a:r>
            <a:r>
              <a:rPr lang="fr-FR" dirty="0" err="1">
                <a:hlinkClick r:id="rId2"/>
              </a:rPr>
              <a:t>GoogleCloudPlatform</a:t>
            </a:r>
            <a:r>
              <a:rPr lang="fr-FR" dirty="0">
                <a:hlinkClick r:id="rId2"/>
              </a:rPr>
              <a:t>/vertex-ai-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 · GitHub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774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1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Entrainement déjà fait et modèle </a:t>
            </a:r>
            <a:r>
              <a:rPr lang="fr-FR" dirty="0" err="1"/>
              <a:t>registred</a:t>
            </a:r>
            <a:endParaRPr lang="fr-FR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Trouver quelle version est la meilleure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Objectif : appropriation des outils :</a:t>
            </a:r>
          </a:p>
          <a:p>
            <a:pPr>
              <a:buFontTx/>
              <a:buChar char="-"/>
            </a:pPr>
            <a:r>
              <a:rPr lang="fr-FR" dirty="0" err="1">
                <a:sym typeface="Wingdings" panose="05000000000000000000" pitchFamily="2" charset="2"/>
              </a:rPr>
              <a:t>Tracking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Experiments</a:t>
            </a:r>
            <a:endParaRPr lang="fr-F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Model Evaluation / </a:t>
            </a:r>
            <a:r>
              <a:rPr lang="fr-FR" dirty="0" err="1">
                <a:sym typeface="Wingdings" panose="05000000000000000000" pitchFamily="2" charset="2"/>
              </a:rPr>
              <a:t>Versionning</a:t>
            </a:r>
            <a:r>
              <a:rPr lang="fr-FR" dirty="0">
                <a:sym typeface="Wingdings" panose="05000000000000000000" pitchFamily="2" charset="2"/>
              </a:rPr>
              <a:t> / </a:t>
            </a:r>
            <a:r>
              <a:rPr lang="fr-FR" dirty="0" err="1">
                <a:sym typeface="Wingdings" panose="05000000000000000000" pitchFamily="2" charset="2"/>
              </a:rPr>
              <a:t>Registry</a:t>
            </a:r>
            <a:endParaRPr lang="fr-F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>
                <a:hlinkClick r:id="rId2"/>
              </a:rPr>
              <a:t>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/notebooks/official/</a:t>
            </a:r>
            <a:r>
              <a:rPr lang="fr-FR" dirty="0" err="1">
                <a:hlinkClick r:id="rId2"/>
              </a:rPr>
              <a:t>model_registry</a:t>
            </a:r>
            <a:r>
              <a:rPr lang="fr-FR" dirty="0">
                <a:hlinkClick r:id="rId2"/>
              </a:rPr>
              <a:t>/</a:t>
            </a:r>
            <a:r>
              <a:rPr lang="fr-FR" dirty="0" err="1">
                <a:hlinkClick r:id="rId2"/>
              </a:rPr>
              <a:t>get_started_with_model_registry.ipynb</a:t>
            </a:r>
            <a:r>
              <a:rPr lang="fr-FR" dirty="0">
                <a:hlinkClick r:id="rId2"/>
              </a:rPr>
              <a:t> at main · </a:t>
            </a:r>
            <a:r>
              <a:rPr lang="fr-FR" dirty="0" err="1">
                <a:hlinkClick r:id="rId2"/>
              </a:rPr>
              <a:t>GoogleCloudPlatform</a:t>
            </a:r>
            <a:r>
              <a:rPr lang="fr-FR" dirty="0">
                <a:hlinkClick r:id="rId2"/>
              </a:rPr>
              <a:t>/vertex-ai-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 · GitHub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90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2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Entrainer plusieurs fois modèles avec améliorations successives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Objectif :</a:t>
            </a:r>
          </a:p>
          <a:p>
            <a:pPr marL="0" indent="0">
              <a:buNone/>
            </a:pPr>
            <a:r>
              <a:rPr lang="fr-FR" dirty="0" err="1"/>
              <a:t>Tracker</a:t>
            </a:r>
            <a:r>
              <a:rPr lang="fr-FR" dirty="0"/>
              <a:t> soit même ses entrainements et </a:t>
            </a:r>
            <a:r>
              <a:rPr lang="fr-FR" dirty="0" err="1"/>
              <a:t>registred</a:t>
            </a:r>
            <a:r>
              <a:rPr lang="fr-FR" dirty="0"/>
              <a:t> son modèle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>
                <a:hlinkClick r:id="rId2"/>
              </a:rPr>
              <a:t>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/notebooks/official/custom/</a:t>
            </a:r>
            <a:r>
              <a:rPr lang="fr-FR" dirty="0" err="1">
                <a:hlinkClick r:id="rId2"/>
              </a:rPr>
              <a:t>get_started_vertex_training_xgboost.ipynb</a:t>
            </a:r>
            <a:r>
              <a:rPr lang="fr-FR" dirty="0">
                <a:hlinkClick r:id="rId2"/>
              </a:rPr>
              <a:t> at main · </a:t>
            </a:r>
            <a:r>
              <a:rPr lang="fr-FR" dirty="0" err="1">
                <a:hlinkClick r:id="rId2"/>
              </a:rPr>
              <a:t>GoogleCloudPlatform</a:t>
            </a:r>
            <a:r>
              <a:rPr lang="fr-FR" dirty="0">
                <a:hlinkClick r:id="rId2"/>
              </a:rPr>
              <a:t>/vertex-ai-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 · GitHub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54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27"/>
          </p:nvPr>
        </p:nvSpPr>
        <p:spPr>
          <a:xfrm>
            <a:off x="511908" y="4691883"/>
            <a:ext cx="787400" cy="569913"/>
          </a:xfrm>
        </p:spPr>
        <p:txBody>
          <a:bodyPr/>
          <a:lstStyle/>
          <a:p>
            <a:r>
              <a:rPr lang="fr-FR" dirty="0"/>
              <a:t>03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introduction de GCP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1705683" y="3055707"/>
            <a:ext cx="3328135" cy="709443"/>
          </a:xfrm>
        </p:spPr>
        <p:txBody>
          <a:bodyPr/>
          <a:lstStyle/>
          <a:p>
            <a:r>
              <a:rPr lang="fr-FR" dirty="0" smtClean="0"/>
              <a:t>Suivi des expériences ML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1714289" y="4684671"/>
            <a:ext cx="2536699" cy="709443"/>
          </a:xfrm>
        </p:spPr>
        <p:txBody>
          <a:bodyPr/>
          <a:lstStyle/>
          <a:p>
            <a:r>
              <a:rPr lang="fr-FR" dirty="0" smtClean="0"/>
              <a:t>Evaluation des modèles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3"/>
          </p:nvPr>
        </p:nvSpPr>
        <p:spPr>
          <a:xfrm>
            <a:off x="1714289" y="5407017"/>
            <a:ext cx="3908301" cy="6441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0"/>
          </p:nvPr>
        </p:nvSpPr>
        <p:spPr>
          <a:xfrm>
            <a:off x="7629239" y="1600280"/>
            <a:ext cx="2536699" cy="709443"/>
          </a:xfrm>
        </p:spPr>
        <p:txBody>
          <a:bodyPr/>
          <a:lstStyle/>
          <a:p>
            <a:r>
              <a:rPr lang="fr-FR" dirty="0" smtClean="0"/>
              <a:t>Gestion des versions des modèles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33"/>
          </p:nvPr>
        </p:nvSpPr>
        <p:spPr>
          <a:xfrm>
            <a:off x="7629240" y="2340553"/>
            <a:ext cx="3908301" cy="6441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sz="quarter" idx="36"/>
          </p:nvPr>
        </p:nvSpPr>
        <p:spPr>
          <a:xfrm>
            <a:off x="6426858" y="1671337"/>
            <a:ext cx="787400" cy="569913"/>
          </a:xfrm>
        </p:spPr>
        <p:txBody>
          <a:bodyPr/>
          <a:lstStyle/>
          <a:p>
            <a:r>
              <a:rPr lang="fr-FR" dirty="0"/>
              <a:t>04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30"/>
          </p:nvPr>
        </p:nvSpPr>
        <p:spPr>
          <a:xfrm>
            <a:off x="7629239" y="3088900"/>
            <a:ext cx="2536699" cy="709443"/>
          </a:xfrm>
        </p:spPr>
        <p:txBody>
          <a:bodyPr/>
          <a:lstStyle/>
          <a:p>
            <a:r>
              <a:rPr lang="fr-FR" dirty="0" smtClean="0"/>
              <a:t>Registre des modèles</a:t>
            </a:r>
            <a:endParaRPr lang="fr-FR" dirty="0"/>
          </a:p>
        </p:txBody>
      </p:sp>
      <p:sp>
        <p:nvSpPr>
          <p:cNvPr id="19" name="Espace réservé du texte 17"/>
          <p:cNvSpPr>
            <a:spLocks noGrp="1"/>
          </p:cNvSpPr>
          <p:nvPr>
            <p:ph type="body" sz="quarter" idx="33"/>
          </p:nvPr>
        </p:nvSpPr>
        <p:spPr>
          <a:xfrm>
            <a:off x="7629240" y="3829173"/>
            <a:ext cx="3908301" cy="6441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0" name="Espace réservé du contenu 20"/>
          <p:cNvSpPr>
            <a:spLocks noGrp="1"/>
          </p:cNvSpPr>
          <p:nvPr>
            <p:ph sz="quarter" idx="36"/>
          </p:nvPr>
        </p:nvSpPr>
        <p:spPr>
          <a:xfrm>
            <a:off x="6426858" y="3159957"/>
            <a:ext cx="787400" cy="569913"/>
          </a:xfrm>
        </p:spPr>
        <p:txBody>
          <a:bodyPr/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30"/>
          </p:nvPr>
        </p:nvSpPr>
        <p:spPr>
          <a:xfrm>
            <a:off x="7629239" y="4747814"/>
            <a:ext cx="2536699" cy="709443"/>
          </a:xfrm>
        </p:spPr>
        <p:txBody>
          <a:bodyPr/>
          <a:lstStyle/>
          <a:p>
            <a:r>
              <a:rPr lang="fr-FR" dirty="0" smtClean="0"/>
              <a:t>Workflow complet avec Vertex AI</a:t>
            </a:r>
            <a:endParaRPr lang="fr-FR" dirty="0"/>
          </a:p>
        </p:txBody>
      </p:sp>
      <p:sp>
        <p:nvSpPr>
          <p:cNvPr id="24" name="Espace réservé du texte 17"/>
          <p:cNvSpPr>
            <a:spLocks noGrp="1"/>
          </p:cNvSpPr>
          <p:nvPr>
            <p:ph type="body" sz="quarter" idx="33"/>
          </p:nvPr>
        </p:nvSpPr>
        <p:spPr>
          <a:xfrm>
            <a:off x="7629240" y="5488087"/>
            <a:ext cx="3908301" cy="6441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5" name="Espace réservé du contenu 20"/>
          <p:cNvSpPr>
            <a:spLocks noGrp="1"/>
          </p:cNvSpPr>
          <p:nvPr>
            <p:ph sz="quarter" idx="36"/>
          </p:nvPr>
        </p:nvSpPr>
        <p:spPr>
          <a:xfrm>
            <a:off x="6426858" y="4818871"/>
            <a:ext cx="787400" cy="569913"/>
          </a:xfrm>
        </p:spPr>
        <p:txBody>
          <a:bodyPr/>
          <a:lstStyle/>
          <a:p>
            <a:r>
              <a:rPr lang="fr-FR" dirty="0" smtClean="0"/>
              <a:t>06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4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01 Introduction de GCP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6" name="Picture 10" descr="Google Cloud Platform - Algo Jungl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467" y="1568450"/>
            <a:ext cx="8143926" cy="42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9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MLOps</a:t>
            </a:r>
            <a:r>
              <a:rPr lang="fr-FR" dirty="0" smtClean="0"/>
              <a:t> avec Vertex AI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font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6" name="Picture 4" descr="What is Google Vertex AI? The Ultimate Guide in 2024 - ChatFAI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047" y="1423789"/>
            <a:ext cx="6694766" cy="464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4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font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6" name="Picture 6" descr="Accelerating Model Deployment using Transfer Learning and Vertex AI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t="5007" r="9998" b="4801"/>
          <a:stretch/>
        </p:blipFill>
        <p:spPr bwMode="auto">
          <a:xfrm>
            <a:off x="2223012" y="1423789"/>
            <a:ext cx="7730836" cy="45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0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</a:t>
            </a:r>
            <a:r>
              <a:rPr lang="fr-FR" dirty="0" err="1" smtClean="0"/>
              <a:t>Feature</a:t>
            </a:r>
            <a:r>
              <a:rPr lang="fr-FR" dirty="0" smtClean="0"/>
              <a:t> Store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font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7" name="Picture 2" descr="Introduction to Vertex AI Feature Store - NashTech Insight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4" y="1755350"/>
            <a:ext cx="6839857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ata model and resources | Vertex AI | Google Clou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826" y="2486874"/>
            <a:ext cx="4628861" cy="188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2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Model </a:t>
            </a:r>
            <a:r>
              <a:rPr lang="fr-FR" dirty="0" err="1" smtClean="0"/>
              <a:t>Registry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font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9" name="Picture 8" descr="Streamline your models to production with the Vertex AI Model Registry ..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929" y="1504707"/>
            <a:ext cx="9135001" cy="44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55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Model Evaluation</a:t>
            </a:r>
            <a:br>
              <a:rPr lang="fr-FR" dirty="0" smtClean="0"/>
            </a:br>
            <a:r>
              <a:rPr lang="fr-FR" dirty="0" err="1" smtClean="0"/>
              <a:t>Tensorboard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font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7" name="Picture 2" descr="TensorBoard view appe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335" y="1423789"/>
            <a:ext cx="5310190" cy="48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06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</a:t>
            </a:r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font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29" y="1258270"/>
            <a:ext cx="8549602" cy="50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21752"/>
      </p:ext>
    </p:extLst>
  </p:cSld>
  <p:clrMapOvr>
    <a:masterClrMapping/>
  </p:clrMapOvr>
</p:sld>
</file>

<file path=ppt/theme/theme1.xml><?xml version="1.0" encoding="utf-8"?>
<a:theme xmlns:a="http://schemas.openxmlformats.org/drawingml/2006/main" name="2018_Beijaflore_Modèles Slides format 4 tiers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Charte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AI_&amp;_Blockchain (1)" id="{3DAC7C4F-0197-478A-922E-D68F887464CB}" vid="{219221C9-2605-41E0-A42C-D164CEB96D6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f9eb68-5d77-4602-9d99-0eaaa8925c8e">
      <Terms xmlns="http://schemas.microsoft.com/office/infopath/2007/PartnerControls"/>
    </lcf76f155ced4ddcb4097134ff3c332f>
    <personne xmlns="e2f9eb68-5d77-4602-9d99-0eaaa8925c8e">
      <UserInfo>
        <DisplayName/>
        <AccountId xsi:nil="true"/>
        <AccountType/>
      </UserInfo>
    </personne>
    <TaxCatchAll xmlns="93ab2efc-1084-4875-9b06-0073a3e57f1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1709754A40D34DBA1703E9DDDF438F" ma:contentTypeVersion="13" ma:contentTypeDescription="Crée un document." ma:contentTypeScope="" ma:versionID="9a8e9a940b2d44290d8f0e3897e27c2f">
  <xsd:schema xmlns:xsd="http://www.w3.org/2001/XMLSchema" xmlns:xs="http://www.w3.org/2001/XMLSchema" xmlns:p="http://schemas.microsoft.com/office/2006/metadata/properties" xmlns:ns2="e2f9eb68-5d77-4602-9d99-0eaaa8925c8e" xmlns:ns3="93ab2efc-1084-4875-9b06-0073a3e57f15" targetNamespace="http://schemas.microsoft.com/office/2006/metadata/properties" ma:root="true" ma:fieldsID="8c4c8fb2e7a7c298573adc71028af4c1" ns2:_="" ns3:_="">
    <xsd:import namespace="e2f9eb68-5d77-4602-9d99-0eaaa8925c8e"/>
    <xsd:import namespace="93ab2efc-1084-4875-9b06-0073a3e57f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personn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9eb68-5d77-4602-9d99-0eaaa8925c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ersonne" ma:index="12" nillable="true" ma:displayName="personne" ma:format="Dropdown" ma:list="UserInfo" ma:SharePointGroup="0" ma:internalName="personn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847d4884-bd92-40df-a728-716cea7b4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b2efc-1084-4875-9b06-0073a3e57f1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e80f95b5-1844-43ec-a5ce-d83caabff672}" ma:internalName="TaxCatchAll" ma:showField="CatchAllData" ma:web="93ab2efc-1084-4875-9b06-0073a3e57f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4B94D7-ED94-4192-97DD-11B73E3584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15448F-9EF6-4099-BCA6-FB343ED9492B}">
  <ds:schemaRefs>
    <ds:schemaRef ds:uri="http://schemas.microsoft.com/office/2006/metadata/properties"/>
    <ds:schemaRef ds:uri="http://schemas.microsoft.com/office/infopath/2007/PartnerControls"/>
    <ds:schemaRef ds:uri="e2f9eb68-5d77-4602-9d99-0eaaa8925c8e"/>
    <ds:schemaRef ds:uri="93ab2efc-1084-4875-9b06-0073a3e57f15"/>
  </ds:schemaRefs>
</ds:datastoreItem>
</file>

<file path=customXml/itemProps3.xml><?xml version="1.0" encoding="utf-8"?>
<ds:datastoreItem xmlns:ds="http://schemas.openxmlformats.org/officeDocument/2006/customXml" ds:itemID="{AF3819AB-55B8-4180-87C1-2B982EA0DA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f9eb68-5d77-4602-9d99-0eaaa8925c8e"/>
    <ds:schemaRef ds:uri="93ab2efc-1084-4875-9b06-0073a3e57f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Charte_16-9_AI_&amp;_Blockchain</Template>
  <TotalTime>10352</TotalTime>
  <Words>535</Words>
  <Application>Microsoft Office PowerPoint</Application>
  <PresentationFormat>Grand écran</PresentationFormat>
  <Paragraphs>110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Arial</vt:lpstr>
      <vt:lpstr>Bodoni 72 Bold</vt:lpstr>
      <vt:lpstr>Browallia New</vt:lpstr>
      <vt:lpstr>Calibri</vt:lpstr>
      <vt:lpstr>Franklin Gothic Book</vt:lpstr>
      <vt:lpstr>Segoe UI</vt:lpstr>
      <vt:lpstr>Segoe UI Semibold</vt:lpstr>
      <vt:lpstr>Wingdings</vt:lpstr>
      <vt:lpstr>2018_Beijaflore_Modèles Slides format 4 tiers</vt:lpstr>
      <vt:lpstr>MLFlow sur Vertex AI </vt:lpstr>
      <vt:lpstr>Sommaire</vt:lpstr>
      <vt:lpstr>01 Introduction de GCP</vt:lpstr>
      <vt:lpstr>MLOps avec Vertex AI</vt:lpstr>
      <vt:lpstr>Vertex AI</vt:lpstr>
      <vt:lpstr>Vertex AI – Feature Store</vt:lpstr>
      <vt:lpstr>Vertex AI – Model Registry</vt:lpstr>
      <vt:lpstr>Vertex AI – Model Evaluation Tensorboard</vt:lpstr>
      <vt:lpstr>Vertex AI – Experiments</vt:lpstr>
      <vt:lpstr>TP</vt:lpstr>
      <vt:lpstr>Présentation PowerPoint</vt:lpstr>
      <vt:lpstr>TP 2 : Modèle Registry </vt:lpstr>
      <vt:lpstr>TP 1 : Vertex Training</vt:lpstr>
      <vt:lpstr>TP 1</vt:lpstr>
      <vt:lpstr>TP 2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Verdiere, Jeffrey</dc:creator>
  <cp:lastModifiedBy>Thy, Vathana</cp:lastModifiedBy>
  <cp:revision>229</cp:revision>
  <dcterms:created xsi:type="dcterms:W3CDTF">2022-06-06T17:42:35Z</dcterms:created>
  <dcterms:modified xsi:type="dcterms:W3CDTF">2025-02-19T16:22:05Z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0x010100321709754A40D34DBA1703E9DDDF438F</vt:lpwstr>
  </property>
</Properties>
</file>