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59" r:id="rId6"/>
    <p:sldId id="258" r:id="rId7"/>
    <p:sldId id="262" r:id="rId8"/>
    <p:sldId id="261" r:id="rId9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E7CD-833A-4057-A34F-721214C10A5F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D9-BA5A-4CBB-9C78-D323B9124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2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3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5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1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" y="5997633"/>
            <a:ext cx="630942" cy="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5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9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1" r:id="rId18"/>
    <p:sldLayoutId id="2147483726" r:id="rId19"/>
    <p:sldLayoutId id="214748373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3 – Entraîner et déployer un modèle de ML sur GCP avec Vertex AI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Modèle personnalisé, tâche d’entrainement, inférence de modèle en batch et en streaming, montées en charge d’un </a:t>
            </a:r>
            <a:r>
              <a:rPr lang="fr-FR" dirty="0" err="1" smtClean="0"/>
              <a:t>endpoint</a:t>
            </a:r>
            <a:r>
              <a:rPr lang="fr-FR" dirty="0" smtClean="0"/>
              <a:t>, A/B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Tache d’entrainement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Le machine </a:t>
            </a:r>
            <a:r>
              <a:rPr lang="fr-FR" dirty="0" err="1" smtClean="0"/>
              <a:t>learning</a:t>
            </a:r>
            <a:r>
              <a:rPr lang="fr-FR" dirty="0" smtClean="0"/>
              <a:t> en pratique, présentation de Vertex AI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Intérêt, fonctionnement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/>
              <a:t>Intérêt, </a:t>
            </a:r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/>
              <a:t>Inférence par batch vs streaming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 smtClean="0"/>
              <a:t>Dimensionnement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dirty="0"/>
              <a:t>A/B </a:t>
            </a:r>
            <a:r>
              <a:rPr lang="fr-FR" dirty="0" err="1"/>
              <a:t>testing</a:t>
            </a:r>
            <a:endParaRPr lang="fr-FR" dirty="0"/>
          </a:p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FR" dirty="0" smtClean="0"/>
              <a:t>Définition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/>
              <a:t>Déployer plusieurs modèles sur un même </a:t>
            </a:r>
            <a:r>
              <a:rPr lang="fr-FR" dirty="0" err="1"/>
              <a:t>endpoint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fr-FR" smtClean="0"/>
              <a:t>Définition</a:t>
            </a:r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59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2050" name="Picture 2" descr="Docker - au revoir les VMs, bonjour les containers - Le weblogue de S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43" y="68445"/>
            <a:ext cx="1189476" cy="98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Container? |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16" y="1824950"/>
            <a:ext cx="8762710" cy="35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d that's when Docker happened... : r/ProgrammerHum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8" y="2480877"/>
            <a:ext cx="2558750" cy="22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3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Tache d’entrainement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Pourquoi utiliser un service d’entrainement plutôt que de simplement faire tourner ses notebooks?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Étapes à suivre: </a:t>
            </a:r>
          </a:p>
          <a:p>
            <a:pPr marL="0" indent="0">
              <a:buNone/>
            </a:pPr>
            <a:r>
              <a:rPr lang="fr-FR" dirty="0" smtClean="0"/>
              <a:t>1) Configurer les accès aux cloud </a:t>
            </a:r>
            <a:r>
              <a:rPr lang="fr-FR" dirty="0" err="1" smtClean="0"/>
              <a:t>storages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2) Conteneuriser le code </a:t>
            </a:r>
          </a:p>
          <a:p>
            <a:pPr marL="0" indent="0">
              <a:buNone/>
            </a:pPr>
            <a:r>
              <a:rPr lang="fr-FR" dirty="0" smtClean="0"/>
              <a:t>3) Configurer le lancement des jobs d’entrainement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70" y="1996440"/>
            <a:ext cx="571500" cy="5715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1954952"/>
            <a:ext cx="701040" cy="7010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-293370" y="2670810"/>
            <a:ext cx="1261872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FR" i="1" dirty="0"/>
              <a:t>Modèles qui prennent du temps à s’entrainer</a:t>
            </a:r>
          </a:p>
          <a:p>
            <a:pPr algn="ctr"/>
            <a:endParaRPr lang="fr-FR" i="1" dirty="0" smtClean="0"/>
          </a:p>
          <a:p>
            <a:pPr algn="ctr"/>
            <a:endParaRPr lang="fr-FR" i="1" dirty="0"/>
          </a:p>
          <a:p>
            <a:pPr algn="ctr"/>
            <a:endParaRPr lang="fr-FR" i="1" dirty="0" smtClean="0"/>
          </a:p>
          <a:p>
            <a:pPr algn="ctr"/>
            <a:r>
              <a:rPr lang="fr-FR" i="1" dirty="0" smtClean="0"/>
              <a:t>Modèles </a:t>
            </a:r>
            <a:r>
              <a:rPr lang="fr-FR" i="1" dirty="0"/>
              <a:t>qui nécessitent un réentrainement fréquent sur de nouvelles données</a:t>
            </a:r>
          </a:p>
          <a:p>
            <a:pPr algn="ctr"/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1439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Batch vs Streaming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818228" y="2845802"/>
            <a:ext cx="4557487" cy="3132088"/>
          </a:xfrm>
        </p:spPr>
        <p:txBody>
          <a:bodyPr/>
          <a:lstStyle/>
          <a:p>
            <a:r>
              <a:rPr lang="fr-FR" dirty="0"/>
              <a:t>Idée : traiter de grande quantité de données en parallélisant les calculs notamment à l’aide de GPU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Accélère le traitement de données et optimise l’utilisation des ressources de calculs ce qui réduit les coûts </a:t>
            </a:r>
            <a:r>
              <a:rPr lang="fr-FR" dirty="0" smtClean="0"/>
              <a:t>d’utilisation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Entraine des latences à l’inférence.</a:t>
            </a:r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Exemple : </a:t>
            </a:r>
          </a:p>
          <a:p>
            <a:r>
              <a:rPr lang="fr-FR" dirty="0" smtClean="0"/>
              <a:t>Classification d’images, réglage d’</a:t>
            </a:r>
            <a:r>
              <a:rPr lang="fr-FR" dirty="0" err="1" smtClean="0"/>
              <a:t>hyperparamètres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Inférence en batch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9"/>
          </p:nvPr>
        </p:nvSpPr>
        <p:spPr>
          <a:xfrm>
            <a:off x="6612146" y="2845802"/>
            <a:ext cx="4557487" cy="3131486"/>
          </a:xfrm>
        </p:spPr>
        <p:txBody>
          <a:bodyPr/>
          <a:lstStyle/>
          <a:p>
            <a:r>
              <a:rPr lang="fr-FR" dirty="0" smtClean="0"/>
              <a:t>Idée : traiter les données en temps réel au fur et à mesure qu’elles sont collectées.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Temps réel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Nécessite une pipeline de </a:t>
            </a:r>
            <a:r>
              <a:rPr lang="fr-FR" dirty="0" err="1" smtClean="0"/>
              <a:t>préprocessing</a:t>
            </a:r>
            <a:r>
              <a:rPr lang="fr-FR" dirty="0" smtClean="0"/>
              <a:t> efficace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L’exigence de temps réel ou quasi-réel limite la complexité des modèles à utiliser.</a:t>
            </a:r>
          </a:p>
          <a:p>
            <a:endParaRPr lang="fr-FR" dirty="0"/>
          </a:p>
          <a:p>
            <a:r>
              <a:rPr lang="fr-FR" dirty="0" smtClean="0"/>
              <a:t>Exemple :</a:t>
            </a:r>
          </a:p>
          <a:p>
            <a:r>
              <a:rPr lang="fr-FR" dirty="0" smtClean="0"/>
              <a:t>Système de recommandation, détection d’anomalies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Streaming sur un </a:t>
            </a:r>
            <a:r>
              <a:rPr lang="fr-FR" dirty="0" err="1" smtClean="0"/>
              <a:t>endpoint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2069249"/>
            <a:ext cx="735330" cy="7353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390" y="2122589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Dimensionnement d’une machine virtuelle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fr-FR" dirty="0" smtClean="0"/>
                  <a:t>Choisir le nombre de Processeurs Virtuels (</a:t>
                </a:r>
                <a:r>
                  <a:rPr lang="fr-FR" dirty="0" err="1" smtClean="0"/>
                  <a:t>vCPU</a:t>
                </a:r>
                <a:r>
                  <a:rPr lang="fr-FR" dirty="0" smtClean="0"/>
                  <a:t>)</a:t>
                </a:r>
              </a:p>
              <a:p>
                <a:pPr>
                  <a:buFontTx/>
                  <a:buChar char="-"/>
                </a:pPr>
                <a:r>
                  <a:rPr lang="fr-FR" dirty="0" smtClean="0"/>
                  <a:t>Choisir la quantité de mémoire</a:t>
                </a:r>
              </a:p>
              <a:p>
                <a:pPr>
                  <a:buFontTx/>
                  <a:buChar char="-"/>
                </a:pPr>
                <a:r>
                  <a:rPr lang="fr-FR" dirty="0" smtClean="0"/>
                  <a:t>Choisir le type et nombre de GPU à utiliser</a:t>
                </a:r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Estimer le nombre moyen de requêtes concourantes 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𝑐𝑜𝑛𝑐𝑢𝑟𝑟𝑒𝑛𝑡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>
                  <a:buFontTx/>
                  <a:buChar char="-"/>
                </a:pPr>
                <a:endParaRPr lang="fr-FR" dirty="0" smtClean="0"/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sz="1200" dirty="0"/>
                  <a:t>https://github.com/GoogleCloudPlatform/vertex-ai-samples/blob/main/notebooks/community/vertex_endpoints/find_ideal_machine_type/find_ideal_machine_type.ipynb</a:t>
                </a:r>
              </a:p>
              <a:p>
                <a:pPr marL="0" indent="0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602" t="-12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29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instances « spot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instances « spot » permettent de réaliser des calculs à grande échelle à des prix très réduits (Jusqu’à 90% moins cher). En revanche, leur disponibilité continue n’est pas assurée et des interruptions dans les calculs peuvent provoquer des pertes de données. </a:t>
            </a:r>
          </a:p>
          <a:p>
            <a:pPr>
              <a:buFontTx/>
              <a:buChar char="-"/>
            </a:pPr>
            <a:r>
              <a:rPr lang="fr-FR" dirty="0" smtClean="0"/>
              <a:t>Seulement pour des jobs tolérants aux pannes</a:t>
            </a:r>
          </a:p>
          <a:p>
            <a:pPr>
              <a:buFontTx/>
              <a:buChar char="-"/>
            </a:pPr>
            <a:r>
              <a:rPr lang="fr-FR" dirty="0" smtClean="0"/>
              <a:t>Mettre en place des checkpoints dans le code source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19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A/B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1026" name="Picture 2" descr="https://www.zentao.pm/file.php?f=zentaopm/202305/f_ec1801afe94c02a11063fc991d274692&amp;t=png&amp;o=&amp;s=&amp;v=16837189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47" y="1172039"/>
            <a:ext cx="7911966" cy="53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164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HeadMind Partners 2024" id="{455D27FD-681B-4269-9DB4-E515FEB5C9D5}" vid="{99F535D0-B694-43D3-A926-E22BF183E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HeadMind Partners 2024</Template>
  <TotalTime>683</TotalTime>
  <Words>413</Words>
  <Application>Microsoft Office PowerPoint</Application>
  <PresentationFormat>Grand écran</PresentationFormat>
  <Paragraphs>87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Browallia New</vt:lpstr>
      <vt:lpstr>Calibri</vt:lpstr>
      <vt:lpstr>Cambria Math</vt:lpstr>
      <vt:lpstr>Franklin Gothic Book</vt:lpstr>
      <vt:lpstr>Segoe UI</vt:lpstr>
      <vt:lpstr>NEW HeadMind Partners</vt:lpstr>
      <vt:lpstr>3 – Entraîner et déployer un modèle de ML sur GCP avec Vertex AI</vt:lpstr>
      <vt:lpstr>Présentation PowerPoint</vt:lpstr>
      <vt:lpstr>Docker</vt:lpstr>
      <vt:lpstr>Tache d’entrainement</vt:lpstr>
      <vt:lpstr>Batch vs Streaming</vt:lpstr>
      <vt:lpstr>Dimensionnement d’une machine virtuelle</vt:lpstr>
      <vt:lpstr>Les instances « spot »</vt:lpstr>
      <vt:lpstr>A/B testing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Entraîner et déployer un modèle de ML sur GCP avec Vertex AI</dc:title>
  <dc:creator>Hochedez, Arthur</dc:creator>
  <cp:lastModifiedBy>Hochedez, Arthur</cp:lastModifiedBy>
  <cp:revision>29</cp:revision>
  <dcterms:created xsi:type="dcterms:W3CDTF">2025-02-11T16:41:08Z</dcterms:created>
  <dcterms:modified xsi:type="dcterms:W3CDTF">2025-02-26T13:56:37Z</dcterms:modified>
</cp:coreProperties>
</file>