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72" r:id="rId4"/>
    <p:sldId id="269" r:id="rId5"/>
    <p:sldId id="273" r:id="rId6"/>
    <p:sldId id="270" r:id="rId7"/>
    <p:sldId id="275" r:id="rId8"/>
    <p:sldId id="277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057"/>
    <a:srgbClr val="5799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690" autoAdjust="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33786-69FA-47D8-964E-2BB12BEAF6E1}" type="datetimeFigureOut">
              <a:rPr lang="fr-FR" smtClean="0"/>
              <a:t>06/03/2025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A020F-C331-477F-875F-7DD533CFC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2847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519480" y="4003122"/>
            <a:ext cx="6731926" cy="865186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1" name="Textplatzhalter 2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19480" y="5114128"/>
            <a:ext cx="6731926" cy="833150"/>
          </a:xfr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 dirty="0"/>
              <a:t>Insérer un niveau de sous-titre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noProof="0" dirty="0"/>
          </a:p>
        </p:txBody>
      </p:sp>
      <p:sp>
        <p:nvSpPr>
          <p:cNvPr id="12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20" name="Image 1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697" y="5688430"/>
            <a:ext cx="1545882" cy="74486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424" y="5690607"/>
            <a:ext cx="762374" cy="76237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530" y="2423880"/>
            <a:ext cx="3198631" cy="3199307"/>
          </a:xfrm>
          <a:prstGeom prst="rect">
            <a:avLst/>
          </a:prstGeom>
        </p:spPr>
      </p:pic>
      <p:sp>
        <p:nvSpPr>
          <p:cNvPr id="16" name="ZoneTexte 15"/>
          <p:cNvSpPr txBox="1"/>
          <p:nvPr userDrawn="1"/>
        </p:nvSpPr>
        <p:spPr>
          <a:xfrm>
            <a:off x="7732201" y="4942100"/>
            <a:ext cx="2935287" cy="21839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AI &amp; BLOCKCHAIN</a:t>
            </a:r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3872552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27382" y="1568450"/>
            <a:ext cx="11137237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248543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  5"/>
          <p:cNvSpPr>
            <a:spLocks noGrp="1"/>
          </p:cNvSpPr>
          <p:nvPr>
            <p:ph type="pic" sz="quarter" idx="12"/>
          </p:nvPr>
        </p:nvSpPr>
        <p:spPr>
          <a:xfrm>
            <a:off x="6183923" y="1563976"/>
            <a:ext cx="6008077" cy="4450774"/>
          </a:xfrm>
          <a:ln w="19050">
            <a:noFill/>
          </a:ln>
        </p:spPr>
        <p:txBody>
          <a:bodyPr tIns="468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8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511908" y="1563976"/>
            <a:ext cx="5488843" cy="4450774"/>
          </a:xfrm>
          <a:ln w="19050">
            <a:noFill/>
          </a:ln>
        </p:spPr>
        <p:txBody>
          <a:bodyPr tIns="46800"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sz="quarter" idx="15"/>
          </p:nvPr>
        </p:nvSpPr>
        <p:spPr>
          <a:xfrm>
            <a:off x="6183924" y="6015038"/>
            <a:ext cx="5480695" cy="366935"/>
          </a:xfrm>
        </p:spPr>
        <p:txBody>
          <a:bodyPr/>
          <a:lstStyle>
            <a:lvl1pPr marL="0" indent="0" algn="r">
              <a:buNone/>
              <a:defRPr sz="1200" i="1"/>
            </a:lvl1pPr>
            <a:lvl2pPr>
              <a:defRPr sz="1400" i="1"/>
            </a:lvl2pPr>
            <a:lvl3pPr>
              <a:defRPr sz="1200" i="1"/>
            </a:lvl3pPr>
            <a:lvl4pPr>
              <a:buFont typeface="Arial" panose="020B0604020202020204" pitchFamily="34" charset="0"/>
              <a:buChar char="•"/>
              <a:defRPr sz="1200" i="1"/>
            </a:lvl4pPr>
            <a:lvl5pPr marL="2114550" indent="-285750">
              <a:buFont typeface="Arial" panose="020B0604020202020204" pitchFamily="34" charset="0"/>
              <a:buChar char="•"/>
              <a:defRPr sz="1800" i="1"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662697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-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511908" y="1563976"/>
            <a:ext cx="5488843" cy="4450774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quarter" idx="15"/>
          </p:nvPr>
        </p:nvSpPr>
        <p:spPr>
          <a:xfrm>
            <a:off x="6183924" y="6015038"/>
            <a:ext cx="5480695" cy="366935"/>
          </a:xfrm>
        </p:spPr>
        <p:txBody>
          <a:bodyPr/>
          <a:lstStyle>
            <a:lvl1pPr marL="0" indent="0" algn="r">
              <a:buNone/>
              <a:defRPr sz="1200" i="1"/>
            </a:lvl1pPr>
            <a:lvl2pPr>
              <a:defRPr sz="1400" i="1"/>
            </a:lvl2pPr>
            <a:lvl3pPr>
              <a:defRPr sz="1200" i="1"/>
            </a:lvl3pPr>
            <a:lvl4pPr>
              <a:buFont typeface="Arial" panose="020B0604020202020204" pitchFamily="34" charset="0"/>
              <a:buChar char="•"/>
              <a:defRPr sz="1200" i="1"/>
            </a:lvl4pPr>
            <a:lvl5pPr marL="2114550" indent="-285750">
              <a:buFont typeface="Arial" panose="020B0604020202020204" pitchFamily="34" charset="0"/>
              <a:buChar char="•"/>
              <a:defRPr sz="1800" i="1"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6"/>
          </p:nvPr>
        </p:nvSpPr>
        <p:spPr>
          <a:xfrm>
            <a:off x="6183313" y="1563688"/>
            <a:ext cx="5481306" cy="44513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2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1416940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1564830" y="1696572"/>
            <a:ext cx="2052538" cy="2117454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17" name="Espace réservé du texte 11"/>
          <p:cNvSpPr>
            <a:spLocks noGrp="1"/>
          </p:cNvSpPr>
          <p:nvPr userDrawn="1">
            <p:ph type="body" sz="quarter" idx="17"/>
          </p:nvPr>
        </p:nvSpPr>
        <p:spPr>
          <a:xfrm>
            <a:off x="1199209" y="4593955"/>
            <a:ext cx="2783780" cy="1379079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8" name="Espace réservé pour une image  7"/>
          <p:cNvSpPr>
            <a:spLocks noGrp="1"/>
          </p:cNvSpPr>
          <p:nvPr userDrawn="1">
            <p:ph type="pic" sz="quarter" idx="12"/>
          </p:nvPr>
        </p:nvSpPr>
        <p:spPr>
          <a:xfrm>
            <a:off x="1782319" y="1556792"/>
            <a:ext cx="1980000" cy="209017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Bodoni 72 Bold"/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4810819" y="1696572"/>
            <a:ext cx="2052538" cy="2117454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22" name="Espace réservé pour une image  7"/>
          <p:cNvSpPr>
            <a:spLocks noGrp="1"/>
          </p:cNvSpPr>
          <p:nvPr userDrawn="1">
            <p:ph type="pic" sz="quarter" idx="18"/>
          </p:nvPr>
        </p:nvSpPr>
        <p:spPr>
          <a:xfrm>
            <a:off x="5031273" y="1553644"/>
            <a:ext cx="1980000" cy="208021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Bodoni 72 Bold"/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112224" y="1702220"/>
            <a:ext cx="2052538" cy="2117454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26" name="Espace réservé pour une image  7"/>
          <p:cNvSpPr>
            <a:spLocks noGrp="1"/>
          </p:cNvSpPr>
          <p:nvPr userDrawn="1">
            <p:ph type="pic" sz="quarter" idx="19"/>
          </p:nvPr>
        </p:nvSpPr>
        <p:spPr>
          <a:xfrm>
            <a:off x="8328247" y="1553644"/>
            <a:ext cx="1980000" cy="2080216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Bodoni 72 Bold"/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cxnSp>
        <p:nvCxnSpPr>
          <p:cNvPr id="19" name="Connecteur droit 18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texte 11"/>
          <p:cNvSpPr>
            <a:spLocks noGrp="1"/>
          </p:cNvSpPr>
          <p:nvPr>
            <p:ph type="body" sz="quarter" idx="20"/>
          </p:nvPr>
        </p:nvSpPr>
        <p:spPr>
          <a:xfrm>
            <a:off x="4445198" y="4600875"/>
            <a:ext cx="2783780" cy="1379079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1" name="Espace réservé du texte 11"/>
          <p:cNvSpPr>
            <a:spLocks noGrp="1"/>
          </p:cNvSpPr>
          <p:nvPr>
            <p:ph type="body" sz="quarter" idx="21"/>
          </p:nvPr>
        </p:nvSpPr>
        <p:spPr>
          <a:xfrm>
            <a:off x="7746603" y="4600875"/>
            <a:ext cx="2783780" cy="1379079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22"/>
          </p:nvPr>
        </p:nvSpPr>
        <p:spPr>
          <a:xfrm>
            <a:off x="1198563" y="4264025"/>
            <a:ext cx="2784475" cy="330200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23"/>
          </p:nvPr>
        </p:nvSpPr>
        <p:spPr>
          <a:xfrm>
            <a:off x="4445000" y="4248150"/>
            <a:ext cx="2784475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24"/>
          </p:nvPr>
        </p:nvSpPr>
        <p:spPr>
          <a:xfrm>
            <a:off x="7747000" y="4248150"/>
            <a:ext cx="2782888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1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3049885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llipse 13"/>
          <p:cNvSpPr/>
          <p:nvPr userDrawn="1"/>
        </p:nvSpPr>
        <p:spPr>
          <a:xfrm>
            <a:off x="1557949" y="1771234"/>
            <a:ext cx="1875600" cy="187379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6" name="Espace réservé pour une image  9"/>
          <p:cNvSpPr>
            <a:spLocks noGrp="1"/>
          </p:cNvSpPr>
          <p:nvPr>
            <p:ph type="pic" sz="quarter" idx="17" hasCustomPrompt="1"/>
          </p:nvPr>
        </p:nvSpPr>
        <p:spPr>
          <a:xfrm>
            <a:off x="1700120" y="1711816"/>
            <a:ext cx="1875600" cy="187379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a picture</a:t>
            </a:r>
          </a:p>
        </p:txBody>
      </p:sp>
      <p:sp>
        <p:nvSpPr>
          <p:cNvPr id="15" name="Ellipse 14"/>
          <p:cNvSpPr/>
          <p:nvPr userDrawn="1"/>
        </p:nvSpPr>
        <p:spPr>
          <a:xfrm>
            <a:off x="5158349" y="1771234"/>
            <a:ext cx="1875600" cy="187379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pour une image  9"/>
          <p:cNvSpPr>
            <a:spLocks noGrp="1"/>
          </p:cNvSpPr>
          <p:nvPr>
            <p:ph type="pic" sz="quarter" idx="23" hasCustomPrompt="1"/>
          </p:nvPr>
        </p:nvSpPr>
        <p:spPr>
          <a:xfrm>
            <a:off x="5300520" y="1711816"/>
            <a:ext cx="1875600" cy="187379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a picture</a:t>
            </a:r>
          </a:p>
        </p:txBody>
      </p:sp>
      <p:sp>
        <p:nvSpPr>
          <p:cNvPr id="17" name="Ellipse 16"/>
          <p:cNvSpPr/>
          <p:nvPr userDrawn="1"/>
        </p:nvSpPr>
        <p:spPr>
          <a:xfrm>
            <a:off x="8758749" y="1771234"/>
            <a:ext cx="1875600" cy="187379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space réservé pour une image  9"/>
          <p:cNvSpPr>
            <a:spLocks noGrp="1"/>
          </p:cNvSpPr>
          <p:nvPr>
            <p:ph type="pic" sz="quarter" idx="24" hasCustomPrompt="1"/>
          </p:nvPr>
        </p:nvSpPr>
        <p:spPr>
          <a:xfrm>
            <a:off x="8900920" y="1711816"/>
            <a:ext cx="1875600" cy="187379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a picture</a:t>
            </a:r>
          </a:p>
        </p:txBody>
      </p:sp>
      <p:cxnSp>
        <p:nvCxnSpPr>
          <p:cNvPr id="21" name="Connecteur droit 20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exte 11"/>
          <p:cNvSpPr>
            <a:spLocks noGrp="1"/>
          </p:cNvSpPr>
          <p:nvPr>
            <p:ph type="body" sz="quarter" idx="25"/>
          </p:nvPr>
        </p:nvSpPr>
        <p:spPr>
          <a:xfrm>
            <a:off x="983020" y="4257071"/>
            <a:ext cx="3062158" cy="1617045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23" name="Espace réservé du texte 11"/>
          <p:cNvSpPr>
            <a:spLocks noGrp="1"/>
          </p:cNvSpPr>
          <p:nvPr>
            <p:ph type="body" sz="quarter" idx="20"/>
          </p:nvPr>
        </p:nvSpPr>
        <p:spPr>
          <a:xfrm>
            <a:off x="4604389" y="4263991"/>
            <a:ext cx="3062158" cy="1617045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24" name="Espace réservé du texte 11"/>
          <p:cNvSpPr>
            <a:spLocks noGrp="1"/>
          </p:cNvSpPr>
          <p:nvPr>
            <p:ph type="body" sz="quarter" idx="21"/>
          </p:nvPr>
        </p:nvSpPr>
        <p:spPr>
          <a:xfrm>
            <a:off x="8233057" y="4263991"/>
            <a:ext cx="3062158" cy="1617045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25" name="Espace réservé du contenu 5"/>
          <p:cNvSpPr>
            <a:spLocks noGrp="1"/>
          </p:cNvSpPr>
          <p:nvPr>
            <p:ph sz="quarter" idx="22"/>
          </p:nvPr>
        </p:nvSpPr>
        <p:spPr>
          <a:xfrm>
            <a:off x="982339" y="3927141"/>
            <a:ext cx="3062923" cy="330200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Espace réservé du contenu 7"/>
          <p:cNvSpPr>
            <a:spLocks noGrp="1"/>
          </p:cNvSpPr>
          <p:nvPr>
            <p:ph sz="quarter" idx="26"/>
          </p:nvPr>
        </p:nvSpPr>
        <p:spPr>
          <a:xfrm>
            <a:off x="4604156" y="3911266"/>
            <a:ext cx="3062923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7" name="Espace réservé du contenu 9"/>
          <p:cNvSpPr>
            <a:spLocks noGrp="1"/>
          </p:cNvSpPr>
          <p:nvPr>
            <p:ph sz="quarter" idx="27"/>
          </p:nvPr>
        </p:nvSpPr>
        <p:spPr>
          <a:xfrm>
            <a:off x="8233499" y="3911266"/>
            <a:ext cx="3061177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1940431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oom 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527382" y="1307805"/>
            <a:ext cx="685468" cy="1541055"/>
          </a:xfrm>
          <a:solidFill>
            <a:schemeClr val="tx1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527382" y="2966807"/>
            <a:ext cx="685468" cy="1541055"/>
          </a:xfrm>
          <a:solidFill>
            <a:schemeClr val="accent2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527381" y="4615189"/>
            <a:ext cx="685468" cy="1541055"/>
          </a:xfrm>
          <a:solidFill>
            <a:schemeClr val="accent3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texte 12"/>
          <p:cNvSpPr>
            <a:spLocks noGrp="1"/>
          </p:cNvSpPr>
          <p:nvPr>
            <p:ph type="body" sz="quarter" idx="13"/>
          </p:nvPr>
        </p:nvSpPr>
        <p:spPr>
          <a:xfrm>
            <a:off x="1541721" y="1307806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4" name="Espace réservé du texte 12"/>
          <p:cNvSpPr>
            <a:spLocks noGrp="1"/>
          </p:cNvSpPr>
          <p:nvPr>
            <p:ph type="body" sz="quarter" idx="14"/>
          </p:nvPr>
        </p:nvSpPr>
        <p:spPr>
          <a:xfrm>
            <a:off x="1541390" y="2966808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1541390" y="4615189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541352" y="2848860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Triangle isocèle 21"/>
          <p:cNvSpPr/>
          <p:nvPr userDrawn="1"/>
        </p:nvSpPr>
        <p:spPr>
          <a:xfrm flipV="1">
            <a:off x="1827803" y="2832685"/>
            <a:ext cx="623677" cy="7812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 userDrawn="1"/>
        </p:nvSpPr>
        <p:spPr>
          <a:xfrm>
            <a:off x="539342" y="4508916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riangle isocèle 21"/>
          <p:cNvSpPr/>
          <p:nvPr userDrawn="1"/>
        </p:nvSpPr>
        <p:spPr>
          <a:xfrm flipV="1">
            <a:off x="1825793" y="4492741"/>
            <a:ext cx="623677" cy="7812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1994282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ntexte-Enjeux-Objectif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title"/>
          </p:nvPr>
        </p:nvSpPr>
        <p:spPr>
          <a:xfrm>
            <a:off x="517793" y="188640"/>
            <a:ext cx="11147158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4" name="Connecteur droit 3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6"/>
          <p:cNvSpPr>
            <a:spLocks noGrp="1"/>
          </p:cNvSpPr>
          <p:nvPr>
            <p:ph type="body" sz="quarter" idx="18"/>
          </p:nvPr>
        </p:nvSpPr>
        <p:spPr>
          <a:xfrm>
            <a:off x="527382" y="1654297"/>
            <a:ext cx="5760000" cy="3095625"/>
          </a:xfrm>
          <a:ln w="19050">
            <a:solidFill>
              <a:schemeClr val="accent5"/>
            </a:solidFill>
          </a:ln>
        </p:spPr>
        <p:txBody>
          <a:bodyPr lIns="108000" tIns="252000" rIns="108000"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3pPr>
            <a:lvl4pPr marL="10255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17" name="Espace réservé du texte 4"/>
          <p:cNvSpPr>
            <a:spLocks noGrp="1"/>
          </p:cNvSpPr>
          <p:nvPr>
            <p:ph type="body" sz="quarter" idx="16"/>
          </p:nvPr>
        </p:nvSpPr>
        <p:spPr>
          <a:xfrm>
            <a:off x="1206710" y="1496197"/>
            <a:ext cx="4714019" cy="317500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8" name="Espace réservé du texte 17"/>
          <p:cNvSpPr>
            <a:spLocks noGrp="1"/>
          </p:cNvSpPr>
          <p:nvPr>
            <p:ph type="body" sz="quarter" idx="21"/>
          </p:nvPr>
        </p:nvSpPr>
        <p:spPr>
          <a:xfrm>
            <a:off x="6624619" y="1654296"/>
            <a:ext cx="5040000" cy="3095625"/>
          </a:xfrm>
          <a:ln w="19050">
            <a:solidFill>
              <a:schemeClr val="accent5"/>
            </a:solidFill>
          </a:ln>
        </p:spPr>
        <p:txBody>
          <a:bodyPr lIns="108000" tIns="252000" rIns="108000"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3pPr>
            <a:lvl4pPr marL="10255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29" name="Espace réservé du texte 4"/>
          <p:cNvSpPr>
            <a:spLocks noGrp="1"/>
          </p:cNvSpPr>
          <p:nvPr>
            <p:ph type="body" sz="quarter" idx="17"/>
          </p:nvPr>
        </p:nvSpPr>
        <p:spPr>
          <a:xfrm>
            <a:off x="6963134" y="1512020"/>
            <a:ext cx="4714019" cy="317500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3" name="Espace réservé du texte 19"/>
          <p:cNvSpPr>
            <a:spLocks noGrp="1"/>
          </p:cNvSpPr>
          <p:nvPr>
            <p:ph type="body" sz="quarter" idx="22"/>
          </p:nvPr>
        </p:nvSpPr>
        <p:spPr>
          <a:xfrm>
            <a:off x="731520" y="4972050"/>
            <a:ext cx="10933099" cy="1103313"/>
          </a:xfrm>
          <a:prstGeom prst="roundRect">
            <a:avLst>
              <a:gd name="adj" fmla="val 23335"/>
            </a:avLst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2868613" indent="-285750">
              <a:buFont typeface="Wingdings" panose="05000000000000000000" pitchFamily="2" charset="2"/>
              <a:buChar char="ü"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406" y="5006245"/>
            <a:ext cx="952217" cy="1027374"/>
          </a:xfrm>
          <a:prstGeom prst="rect">
            <a:avLst/>
          </a:prstGeom>
        </p:spPr>
      </p:pic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3725604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Gouvernance 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21" name="Espace réservé du texte 20"/>
          <p:cNvSpPr>
            <a:spLocks noGrp="1"/>
          </p:cNvSpPr>
          <p:nvPr>
            <p:ph type="body" sz="quarter" idx="10"/>
          </p:nvPr>
        </p:nvSpPr>
        <p:spPr>
          <a:xfrm>
            <a:off x="2409552" y="1342359"/>
            <a:ext cx="4070770" cy="538163"/>
          </a:xfrm>
        </p:spPr>
        <p:txBody>
          <a:bodyPr/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Espace réservé du texte 22"/>
          <p:cNvSpPr>
            <a:spLocks noGrp="1"/>
          </p:cNvSpPr>
          <p:nvPr>
            <p:ph type="body" sz="quarter" idx="11"/>
          </p:nvPr>
        </p:nvSpPr>
        <p:spPr>
          <a:xfrm>
            <a:off x="7199059" y="1342359"/>
            <a:ext cx="4477385" cy="538163"/>
          </a:xfrm>
        </p:spPr>
        <p:txBody>
          <a:bodyPr/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2"/>
          </p:nvPr>
        </p:nvSpPr>
        <p:spPr>
          <a:xfrm>
            <a:off x="2409317" y="2158521"/>
            <a:ext cx="4070350" cy="542925"/>
          </a:xfrm>
        </p:spPr>
        <p:txBody>
          <a:bodyPr anchor="ctr"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7" name="Espace réservé du texte 26"/>
          <p:cNvSpPr>
            <a:spLocks noGrp="1"/>
          </p:cNvSpPr>
          <p:nvPr>
            <p:ph type="body" sz="quarter" idx="13"/>
          </p:nvPr>
        </p:nvSpPr>
        <p:spPr>
          <a:xfrm>
            <a:off x="7199059" y="2133121"/>
            <a:ext cx="4477385" cy="627062"/>
          </a:xfrm>
        </p:spPr>
        <p:txBody>
          <a:bodyPr anchor="ctr"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14"/>
          </p:nvPr>
        </p:nvSpPr>
        <p:spPr>
          <a:xfrm>
            <a:off x="2409317" y="3172682"/>
            <a:ext cx="4070350" cy="871379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Espace réservé du texte 30"/>
          <p:cNvSpPr>
            <a:spLocks noGrp="1"/>
          </p:cNvSpPr>
          <p:nvPr>
            <p:ph type="body" sz="quarter" idx="15"/>
          </p:nvPr>
        </p:nvSpPr>
        <p:spPr>
          <a:xfrm>
            <a:off x="7199376" y="3172682"/>
            <a:ext cx="4476750" cy="871379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3" name="Espace réservé du texte 32"/>
          <p:cNvSpPr>
            <a:spLocks noGrp="1"/>
          </p:cNvSpPr>
          <p:nvPr>
            <p:ph type="body" sz="quarter" idx="16" hasCustomPrompt="1"/>
          </p:nvPr>
        </p:nvSpPr>
        <p:spPr>
          <a:xfrm>
            <a:off x="2409317" y="4486942"/>
            <a:ext cx="4070350" cy="1340257"/>
          </a:xfrm>
        </p:spPr>
        <p:txBody>
          <a:bodyPr anchor="ctr"/>
          <a:lstStyle>
            <a:lvl1pPr>
              <a:spcAft>
                <a:spcPts val="300"/>
              </a:spcAft>
              <a:defRPr sz="1600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35" name="Espace réservé du texte 34"/>
          <p:cNvSpPr>
            <a:spLocks noGrp="1"/>
          </p:cNvSpPr>
          <p:nvPr>
            <p:ph type="body" sz="quarter" idx="17" hasCustomPrompt="1"/>
          </p:nvPr>
        </p:nvSpPr>
        <p:spPr>
          <a:xfrm>
            <a:off x="7199376" y="4486942"/>
            <a:ext cx="4476750" cy="1340257"/>
          </a:xfrm>
        </p:spPr>
        <p:txBody>
          <a:bodyPr anchor="ctr"/>
          <a:lstStyle>
            <a:lvl1pPr>
              <a:spcAft>
                <a:spcPts val="300"/>
              </a:spcAft>
              <a:defRPr sz="1600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fr-FR" dirty="0"/>
              <a:t>Deuxième niveau</a:t>
            </a:r>
          </a:p>
        </p:txBody>
      </p:sp>
      <p:cxnSp>
        <p:nvCxnSpPr>
          <p:cNvPr id="36" name="Connecteur droit 35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19" name="Image 1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2" y="3287240"/>
            <a:ext cx="720000" cy="688210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2" y="2112157"/>
            <a:ext cx="720000" cy="668990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2" y="4829445"/>
            <a:ext cx="720000" cy="628738"/>
          </a:xfrm>
          <a:prstGeom prst="rect">
            <a:avLst/>
          </a:prstGeom>
        </p:spPr>
      </p:pic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6577009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53951" y="135475"/>
            <a:ext cx="9404707" cy="49716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5" name="Rectangle 4"/>
          <p:cNvSpPr/>
          <p:nvPr userDrawn="1"/>
        </p:nvSpPr>
        <p:spPr>
          <a:xfrm>
            <a:off x="511908" y="1410491"/>
            <a:ext cx="3346860" cy="28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COMPETENCES</a:t>
            </a:r>
            <a:endParaRPr lang="fr-FR" sz="1000" b="1" dirty="0">
              <a:solidFill>
                <a:schemeClr val="bg1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126272" y="2966004"/>
            <a:ext cx="7525047" cy="28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EXPERIENCES - Extraits</a:t>
            </a:r>
            <a:endParaRPr lang="fr-FR" sz="1000" b="1" dirty="0">
              <a:solidFill>
                <a:schemeClr val="bg1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4133088" y="1410491"/>
            <a:ext cx="7525047" cy="28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EN BREF</a:t>
            </a:r>
            <a:endParaRPr lang="fr-FR" sz="1000" b="1" dirty="0">
              <a:solidFill>
                <a:schemeClr val="bg1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2254102" y="632635"/>
            <a:ext cx="9404033" cy="476338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ü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5" name="Espace réservé pour une image  14"/>
          <p:cNvSpPr>
            <a:spLocks noGrp="1"/>
          </p:cNvSpPr>
          <p:nvPr>
            <p:ph type="pic" sz="quarter" idx="11"/>
          </p:nvPr>
        </p:nvSpPr>
        <p:spPr>
          <a:xfrm>
            <a:off x="844486" y="142805"/>
            <a:ext cx="993939" cy="972928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12"/>
          </p:nvPr>
        </p:nvSpPr>
        <p:spPr>
          <a:xfrm>
            <a:off x="511175" y="1786270"/>
            <a:ext cx="3348038" cy="4358943"/>
          </a:xfrm>
          <a:solidFill>
            <a:schemeClr val="bg2"/>
          </a:solidFill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3"/>
          </p:nvPr>
        </p:nvSpPr>
        <p:spPr>
          <a:xfrm>
            <a:off x="4133850" y="1786270"/>
            <a:ext cx="7515225" cy="1020249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1" name="Espace réservé du texte 20"/>
          <p:cNvSpPr>
            <a:spLocks noGrp="1"/>
          </p:cNvSpPr>
          <p:nvPr>
            <p:ph type="body" sz="quarter" idx="14"/>
          </p:nvPr>
        </p:nvSpPr>
        <p:spPr>
          <a:xfrm>
            <a:off x="4126272" y="3338623"/>
            <a:ext cx="7532328" cy="2806590"/>
          </a:xfrm>
          <a:solidFill>
            <a:schemeClr val="bg2"/>
          </a:solidFill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22" name="Connecteur droit 21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7270842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s atouts Beijaflo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1" name="Espace réservé du texte 30"/>
          <p:cNvSpPr>
            <a:spLocks noGrp="1"/>
          </p:cNvSpPr>
          <p:nvPr>
            <p:ph type="body" sz="quarter" idx="10"/>
          </p:nvPr>
        </p:nvSpPr>
        <p:spPr>
          <a:xfrm>
            <a:off x="2640413" y="1460808"/>
            <a:ext cx="9024538" cy="684212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3" name="Espace réservé du texte 32"/>
          <p:cNvSpPr>
            <a:spLocks noGrp="1"/>
          </p:cNvSpPr>
          <p:nvPr>
            <p:ph type="body" sz="quarter" idx="11"/>
          </p:nvPr>
        </p:nvSpPr>
        <p:spPr>
          <a:xfrm>
            <a:off x="2640013" y="2435342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4" name="Espace réservé du texte 32"/>
          <p:cNvSpPr>
            <a:spLocks noGrp="1"/>
          </p:cNvSpPr>
          <p:nvPr>
            <p:ph type="body" sz="quarter" idx="12"/>
          </p:nvPr>
        </p:nvSpPr>
        <p:spPr>
          <a:xfrm>
            <a:off x="2634238" y="3400974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5" name="Espace réservé du texte 32"/>
          <p:cNvSpPr>
            <a:spLocks noGrp="1"/>
          </p:cNvSpPr>
          <p:nvPr>
            <p:ph type="body" sz="quarter" idx="13"/>
          </p:nvPr>
        </p:nvSpPr>
        <p:spPr>
          <a:xfrm>
            <a:off x="2673403" y="4345134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6" name="Espace réservé du texte 32"/>
          <p:cNvSpPr>
            <a:spLocks noGrp="1"/>
          </p:cNvSpPr>
          <p:nvPr>
            <p:ph type="body" sz="quarter" idx="14"/>
          </p:nvPr>
        </p:nvSpPr>
        <p:spPr>
          <a:xfrm>
            <a:off x="2673403" y="5345662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43" name="Connecteur droit 42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cxnSp>
        <p:nvCxnSpPr>
          <p:cNvPr id="46" name="Connecteur droit 45"/>
          <p:cNvCxnSpPr/>
          <p:nvPr userDrawn="1"/>
        </p:nvCxnSpPr>
        <p:spPr>
          <a:xfrm>
            <a:off x="1374588" y="1802914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 userDrawn="1"/>
        </p:nvCxnSpPr>
        <p:spPr>
          <a:xfrm>
            <a:off x="1366132" y="2795704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 userDrawn="1"/>
        </p:nvCxnSpPr>
        <p:spPr>
          <a:xfrm>
            <a:off x="1365278" y="3761336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 userDrawn="1"/>
        </p:nvCxnSpPr>
        <p:spPr>
          <a:xfrm>
            <a:off x="1345589" y="5706024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 userDrawn="1"/>
        </p:nvCxnSpPr>
        <p:spPr>
          <a:xfrm>
            <a:off x="1366133" y="4725497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Image 5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3429902"/>
            <a:ext cx="576000" cy="633856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1506190"/>
            <a:ext cx="576000" cy="635341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2514657"/>
            <a:ext cx="576000" cy="562094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4564107"/>
            <a:ext cx="576000" cy="400708"/>
          </a:xfrm>
          <a:prstGeom prst="rect">
            <a:avLst/>
          </a:prstGeom>
        </p:spPr>
      </p:pic>
      <p:pic>
        <p:nvPicPr>
          <p:cNvPr id="55" name="Image 54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5428107"/>
            <a:ext cx="576000" cy="515328"/>
          </a:xfrm>
          <a:prstGeom prst="rect">
            <a:avLst/>
          </a:prstGeom>
        </p:spPr>
      </p:pic>
      <p:sp>
        <p:nvSpPr>
          <p:cNvPr id="21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1318125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/>
          <p:cNvCxnSpPr/>
          <p:nvPr userDrawn="1"/>
        </p:nvCxnSpPr>
        <p:spPr>
          <a:xfrm flipH="1">
            <a:off x="3886200" y="2101549"/>
            <a:ext cx="1552" cy="19944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ag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1871272"/>
            <a:ext cx="2504559" cy="2504559"/>
          </a:xfrm>
          <a:prstGeom prst="rect">
            <a:avLst/>
          </a:prstGeom>
        </p:spPr>
      </p:pic>
      <p:sp>
        <p:nvSpPr>
          <p:cNvPr id="7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4439816" y="2103019"/>
            <a:ext cx="6696744" cy="2041065"/>
          </a:xfrm>
        </p:spPr>
        <p:txBody>
          <a:bodyPr anchor="ctr"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6130957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mar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3" name="Connecteur droit 2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graphique SmartArt 5"/>
          <p:cNvSpPr>
            <a:spLocks noGrp="1"/>
          </p:cNvSpPr>
          <p:nvPr>
            <p:ph type="dgm" sz="quarter" idx="10"/>
          </p:nvPr>
        </p:nvSpPr>
        <p:spPr>
          <a:xfrm>
            <a:off x="511910" y="1426909"/>
            <a:ext cx="11152708" cy="1106487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Cliquez sur l'icône pour ajouter un graphique SmartArt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/>
          </p:nvPr>
        </p:nvSpPr>
        <p:spPr>
          <a:xfrm>
            <a:off x="527050" y="2825496"/>
            <a:ext cx="11137900" cy="2990850"/>
          </a:xfrm>
          <a:ln w="19050">
            <a:solidFill>
              <a:schemeClr val="accent5"/>
            </a:solidFill>
          </a:ln>
        </p:spPr>
        <p:txBody>
          <a:bodyPr tIns="216000"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3882031" y="2574671"/>
            <a:ext cx="4427938" cy="50165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23920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Espace réservé du contenu 7"/>
          <p:cNvSpPr>
            <a:spLocks noGrp="1"/>
          </p:cNvSpPr>
          <p:nvPr>
            <p:ph sz="quarter" idx="27"/>
          </p:nvPr>
        </p:nvSpPr>
        <p:spPr>
          <a:xfrm>
            <a:off x="503302" y="4588944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4" name="Espace réservé du contenu 7"/>
          <p:cNvSpPr>
            <a:spLocks noGrp="1"/>
          </p:cNvSpPr>
          <p:nvPr>
            <p:ph sz="quarter" idx="26" hasCustomPrompt="1"/>
          </p:nvPr>
        </p:nvSpPr>
        <p:spPr>
          <a:xfrm>
            <a:off x="503302" y="3088900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/>
              <a:t>02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Sommaire</a:t>
            </a:r>
          </a:p>
        </p:txBody>
      </p:sp>
      <p:cxnSp>
        <p:nvCxnSpPr>
          <p:cNvPr id="19" name="Connecteur droit 18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1705684" y="15284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23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1705683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24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1705683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1705684" y="2268682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2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30" name="Espace réservé du texte 5"/>
          <p:cNvSpPr>
            <a:spLocks noGrp="1"/>
          </p:cNvSpPr>
          <p:nvPr>
            <p:ph type="body" sz="quarter" idx="22" hasCustomPrompt="1"/>
          </p:nvPr>
        </p:nvSpPr>
        <p:spPr>
          <a:xfrm>
            <a:off x="1705684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31" name="Espace réservé du texte 5"/>
          <p:cNvSpPr>
            <a:spLocks noGrp="1"/>
          </p:cNvSpPr>
          <p:nvPr>
            <p:ph type="body" sz="quarter" idx="23" hasCustomPrompt="1"/>
          </p:nvPr>
        </p:nvSpPr>
        <p:spPr>
          <a:xfrm>
            <a:off x="1705683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24" hasCustomPrompt="1"/>
          </p:nvPr>
        </p:nvSpPr>
        <p:spPr>
          <a:xfrm>
            <a:off x="503302" y="1599466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/>
              <a:t>01</a:t>
            </a:r>
          </a:p>
        </p:txBody>
      </p:sp>
      <p:sp>
        <p:nvSpPr>
          <p:cNvPr id="46" name="Espace réservé du contenu 7"/>
          <p:cNvSpPr>
            <a:spLocks noGrp="1"/>
          </p:cNvSpPr>
          <p:nvPr>
            <p:ph sz="quarter" idx="28"/>
          </p:nvPr>
        </p:nvSpPr>
        <p:spPr>
          <a:xfrm>
            <a:off x="6534808" y="4588944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7" name="Espace réservé du contenu 7"/>
          <p:cNvSpPr>
            <a:spLocks noGrp="1"/>
          </p:cNvSpPr>
          <p:nvPr>
            <p:ph sz="quarter" idx="29"/>
          </p:nvPr>
        </p:nvSpPr>
        <p:spPr>
          <a:xfrm>
            <a:off x="6534808" y="3088900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8" name="Espace réservé du texte 14"/>
          <p:cNvSpPr>
            <a:spLocks noGrp="1"/>
          </p:cNvSpPr>
          <p:nvPr>
            <p:ph type="body" sz="quarter" idx="30" hasCustomPrompt="1"/>
          </p:nvPr>
        </p:nvSpPr>
        <p:spPr>
          <a:xfrm>
            <a:off x="7737190" y="15284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9" name="Espace réservé du texte 14"/>
          <p:cNvSpPr>
            <a:spLocks noGrp="1"/>
          </p:cNvSpPr>
          <p:nvPr>
            <p:ph type="body" sz="quarter" idx="31" hasCustomPrompt="1"/>
          </p:nvPr>
        </p:nvSpPr>
        <p:spPr>
          <a:xfrm>
            <a:off x="7737189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50" name="Espace réservé du texte 14"/>
          <p:cNvSpPr>
            <a:spLocks noGrp="1"/>
          </p:cNvSpPr>
          <p:nvPr>
            <p:ph type="body" sz="quarter" idx="32" hasCustomPrompt="1"/>
          </p:nvPr>
        </p:nvSpPr>
        <p:spPr>
          <a:xfrm>
            <a:off x="7737189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51" name="Espace réservé du texte 5"/>
          <p:cNvSpPr>
            <a:spLocks noGrp="1"/>
          </p:cNvSpPr>
          <p:nvPr>
            <p:ph type="body" sz="quarter" idx="33" hasCustomPrompt="1"/>
          </p:nvPr>
        </p:nvSpPr>
        <p:spPr>
          <a:xfrm>
            <a:off x="7737190" y="2268682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52" name="Espace réservé du texte 5"/>
          <p:cNvSpPr>
            <a:spLocks noGrp="1"/>
          </p:cNvSpPr>
          <p:nvPr>
            <p:ph type="body" sz="quarter" idx="34" hasCustomPrompt="1"/>
          </p:nvPr>
        </p:nvSpPr>
        <p:spPr>
          <a:xfrm>
            <a:off x="7737190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53" name="Espace réservé du texte 5"/>
          <p:cNvSpPr>
            <a:spLocks noGrp="1"/>
          </p:cNvSpPr>
          <p:nvPr>
            <p:ph type="body" sz="quarter" idx="35" hasCustomPrompt="1"/>
          </p:nvPr>
        </p:nvSpPr>
        <p:spPr>
          <a:xfrm>
            <a:off x="7737189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54" name="Espace réservé du contenu 7"/>
          <p:cNvSpPr>
            <a:spLocks noGrp="1"/>
          </p:cNvSpPr>
          <p:nvPr>
            <p:ph sz="quarter" idx="36"/>
          </p:nvPr>
        </p:nvSpPr>
        <p:spPr>
          <a:xfrm>
            <a:off x="6534808" y="1599466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497310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5"/>
          <a:stretch/>
        </p:blipFill>
        <p:spPr>
          <a:xfrm>
            <a:off x="0" y="4040372"/>
            <a:ext cx="12192000" cy="2817628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9" t="7916"/>
          <a:stretch/>
        </p:blipFill>
        <p:spPr>
          <a:xfrm>
            <a:off x="173813" y="141636"/>
            <a:ext cx="4662627" cy="3866669"/>
          </a:xfrm>
          <a:prstGeom prst="rect">
            <a:avLst/>
          </a:prstGeom>
        </p:spPr>
      </p:pic>
      <p:sp>
        <p:nvSpPr>
          <p:cNvPr id="12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860184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5"/>
          <a:stretch/>
        </p:blipFill>
        <p:spPr>
          <a:xfrm>
            <a:off x="0" y="4040372"/>
            <a:ext cx="12192000" cy="2817628"/>
          </a:xfrm>
          <a:prstGeom prst="rect">
            <a:avLst/>
          </a:prstGeom>
        </p:spPr>
      </p:pic>
      <p:sp>
        <p:nvSpPr>
          <p:cNvPr id="2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3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5" name="Espace réservé du numéro de diapositive 2"/>
          <p:cNvSpPr txBox="1">
            <a:spLocks/>
          </p:cNvSpPr>
          <p:nvPr userDrawn="1"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7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3" y="9625"/>
            <a:ext cx="3876187" cy="3871162"/>
          </a:xfrm>
          <a:prstGeom prst="rect">
            <a:avLst/>
          </a:prstGeom>
        </p:spPr>
      </p:pic>
      <p:sp>
        <p:nvSpPr>
          <p:cNvPr id="1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404592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5"/>
          <a:stretch/>
        </p:blipFill>
        <p:spPr>
          <a:xfrm>
            <a:off x="0" y="4040372"/>
            <a:ext cx="12192000" cy="2817628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 userDrawn="1"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37" y="164718"/>
            <a:ext cx="3444800" cy="3519237"/>
          </a:xfrm>
          <a:prstGeom prst="rect">
            <a:avLst/>
          </a:prstGeom>
        </p:spPr>
      </p:pic>
      <p:sp>
        <p:nvSpPr>
          <p:cNvPr id="1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395048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Digi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5"/>
          <a:stretch/>
        </p:blipFill>
        <p:spPr>
          <a:xfrm>
            <a:off x="0" y="4040372"/>
            <a:ext cx="12192000" cy="2817628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 userDrawn="1"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4" y="330423"/>
            <a:ext cx="4183085" cy="3519237"/>
          </a:xfrm>
          <a:prstGeom prst="rect">
            <a:avLst/>
          </a:prstGeom>
        </p:spPr>
      </p:pic>
      <p:sp>
        <p:nvSpPr>
          <p:cNvPr id="1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2452641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Cy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5"/>
          <a:stretch/>
        </p:blipFill>
        <p:spPr>
          <a:xfrm>
            <a:off x="0" y="4040372"/>
            <a:ext cx="12192000" cy="2817628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 userDrawn="1"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5" y="117009"/>
            <a:ext cx="4003284" cy="3871161"/>
          </a:xfrm>
          <a:prstGeom prst="rect">
            <a:avLst/>
          </a:prstGeom>
        </p:spPr>
      </p:pic>
      <p:sp>
        <p:nvSpPr>
          <p:cNvPr id="11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387419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Graphè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5"/>
          <a:stretch/>
        </p:blipFill>
        <p:spPr>
          <a:xfrm>
            <a:off x="0" y="4040372"/>
            <a:ext cx="12192000" cy="2817628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 userDrawn="1"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45"/>
            <a:ext cx="4136081" cy="3790879"/>
          </a:xfrm>
          <a:prstGeom prst="rect">
            <a:avLst/>
          </a:prstGeom>
        </p:spPr>
      </p:pic>
      <p:sp>
        <p:nvSpPr>
          <p:cNvPr id="1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1432099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4372"/>
            <a:ext cx="12192000" cy="653628"/>
          </a:xfrm>
          <a:prstGeom prst="rect">
            <a:avLst/>
          </a:prstGeom>
        </p:spPr>
      </p:pic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0" y="188640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 style du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511910" y="1563978"/>
            <a:ext cx="11153041" cy="445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algn="l" rtl="0" fontAlgn="base">
              <a:spcBef>
                <a:spcPct val="20000"/>
              </a:spcBef>
              <a:spcAft>
                <a:spcPct val="0"/>
              </a:spcAft>
            </a:pPr>
            <a:r>
              <a:rPr lang="fr-FR" dirty="0"/>
              <a:t>Cliquez pour modifier les styles du texte du masque</a:t>
            </a:r>
          </a:p>
          <a:p>
            <a:pPr marL="444500" lvl="1" indent="-174625" algn="l" rtl="0" fontAlgn="base">
              <a:spcBef>
                <a:spcPct val="20000"/>
              </a:spcBef>
              <a:spcAft>
                <a:spcPct val="0"/>
              </a:spcAft>
              <a:buFont typeface="Browallia New" panose="020B0604020202020204" pitchFamily="34" charset="-34"/>
              <a:buChar char="›"/>
            </a:pPr>
            <a:r>
              <a:rPr lang="fr-FR" dirty="0"/>
              <a:t>Deuxième niveau</a:t>
            </a:r>
          </a:p>
          <a:p>
            <a:pPr marL="806450" lvl="2" indent="-22860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</a:pPr>
            <a:r>
              <a:rPr lang="fr-FR" dirty="0"/>
              <a:t>Troisième niveau</a:t>
            </a:r>
          </a:p>
          <a:p>
            <a:pPr marL="981075" lvl="3" indent="-24130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−"/>
            </a:pPr>
            <a:r>
              <a:rPr lang="fr-FR" dirty="0"/>
              <a:t>Quatrième niveau</a:t>
            </a:r>
          </a:p>
        </p:txBody>
      </p:sp>
    </p:spTree>
    <p:extLst>
      <p:ext uri="{BB962C8B-B14F-4D97-AF65-F5344CB8AC3E}">
        <p14:creationId xmlns:p14="http://schemas.microsoft.com/office/powerpoint/2010/main" val="4284287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82" r:id="rId4"/>
    <p:sldLayoutId id="2147483683" r:id="rId5"/>
    <p:sldLayoutId id="2147483684" r:id="rId6"/>
    <p:sldLayoutId id="2147483686" r:id="rId7"/>
    <p:sldLayoutId id="2147483687" r:id="rId8"/>
    <p:sldLayoutId id="2147483688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8" r:id="rId15"/>
    <p:sldLayoutId id="2147483674" r:id="rId16"/>
    <p:sldLayoutId id="2147483675" r:id="rId17"/>
    <p:sldLayoutId id="2147483676" r:id="rId18"/>
    <p:sldLayoutId id="2147483677" r:id="rId19"/>
    <p:sldLayoutId id="2147483679" r:id="rId20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i="0" kern="1200" baseline="0">
          <a:solidFill>
            <a:srgbClr val="273457"/>
          </a:solidFill>
          <a:latin typeface="Franklin Gothic Book" panose="020B0503020102020204" pitchFamily="34" charset="0"/>
          <a:ea typeface="+mj-ea"/>
          <a:cs typeface="Franklin Gothic Book" panose="020B05030201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85750" indent="-28575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lang="fr-FR" sz="18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2775" indent="-34290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Browallia New" panose="020B0604020202020204" pitchFamily="34" charset="-34"/>
        <a:buChar char="›"/>
        <a:defRPr lang="fr-FR" sz="16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20750" indent="-34290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»"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25525" indent="-28575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828800" indent="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0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1055" y="4514128"/>
            <a:ext cx="6731926" cy="972272"/>
          </a:xfrm>
        </p:spPr>
        <p:txBody>
          <a:bodyPr/>
          <a:lstStyle/>
          <a:p>
            <a:r>
              <a:rPr lang="fr-FR" dirty="0" err="1" smtClean="0"/>
              <a:t>MLOps</a:t>
            </a:r>
            <a:r>
              <a:rPr lang="fr-FR" dirty="0" smtClean="0"/>
              <a:t> on GCP - </a:t>
            </a:r>
            <a:r>
              <a:rPr lang="fr-FR" dirty="0" err="1" smtClean="0"/>
              <a:t>MLFlow</a:t>
            </a:r>
            <a:endParaRPr lang="fr-FR" dirty="0"/>
          </a:p>
        </p:txBody>
      </p:sp>
      <p:sp>
        <p:nvSpPr>
          <p:cNvPr id="3" name="Titre 1"/>
          <p:cNvSpPr txBox="1">
            <a:spLocks/>
          </p:cNvSpPr>
          <p:nvPr/>
        </p:nvSpPr>
        <p:spPr bwMode="auto">
          <a:xfrm>
            <a:off x="531055" y="5405240"/>
            <a:ext cx="2892629" cy="261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chemeClr val="bg1"/>
                </a:solidFill>
                <a:latin typeface="Franklin Gothic Book" panose="020B0503020102020204" pitchFamily="34" charset="0"/>
                <a:ea typeface="+mj-ea"/>
                <a:cs typeface="Franklin Gothic Book" panose="020B05030201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fr-FR" sz="1400" dirty="0" smtClean="0"/>
              <a:t>03/2025</a:t>
            </a:r>
            <a:endParaRPr lang="fr-FR" sz="1400" dirty="0"/>
          </a:p>
        </p:txBody>
      </p:sp>
      <p:pic>
        <p:nvPicPr>
          <p:cNvPr id="1026" name="Picture 2" descr="MLflow Documentation — MLflow 2.2.2 documentati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334" y="2680814"/>
            <a:ext cx="2453528" cy="89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42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MLFlow</a:t>
            </a:r>
            <a:r>
              <a:rPr lang="fr-FR" dirty="0" smtClean="0"/>
              <a:t> </a:t>
            </a:r>
            <a:r>
              <a:rPr lang="fr-FR" dirty="0" err="1" smtClean="0"/>
              <a:t>follows</a:t>
            </a:r>
            <a:r>
              <a:rPr lang="fr-FR" dirty="0" smtClean="0"/>
              <a:t> the trend of </a:t>
            </a:r>
            <a:r>
              <a:rPr lang="fr-FR" dirty="0" err="1" smtClean="0"/>
              <a:t>increasing</a:t>
            </a:r>
            <a:r>
              <a:rPr lang="fr-FR" dirty="0" smtClean="0"/>
              <a:t> </a:t>
            </a:r>
            <a:r>
              <a:rPr lang="fr-FR" dirty="0" err="1" smtClean="0"/>
              <a:t>interest</a:t>
            </a:r>
            <a:r>
              <a:rPr lang="fr-FR" dirty="0" smtClean="0"/>
              <a:t> for </a:t>
            </a:r>
            <a:r>
              <a:rPr lang="fr-FR" dirty="0" err="1" smtClean="0"/>
              <a:t>MLOps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2025 </a:t>
            </a:r>
            <a:r>
              <a:rPr lang="fr-FR" dirty="0" smtClean="0"/>
              <a:t>| ©</a:t>
            </a:r>
            <a:r>
              <a:rPr lang="fr-FR" dirty="0" err="1" smtClean="0"/>
              <a:t>HeadMind</a:t>
            </a:r>
            <a:r>
              <a:rPr lang="fr-FR" dirty="0" smtClean="0"/>
              <a:t> </a:t>
            </a:r>
            <a:r>
              <a:rPr lang="fr-FR" dirty="0" err="1" smtClean="0"/>
              <a:t>Partners</a:t>
            </a:r>
            <a:r>
              <a:rPr lang="fr-FR" dirty="0" smtClean="0"/>
              <a:t> AI &amp; </a:t>
            </a:r>
            <a:r>
              <a:rPr lang="fr-FR" dirty="0" err="1" smtClean="0"/>
              <a:t>Blockchain</a:t>
            </a:r>
            <a:r>
              <a:rPr lang="fr-FR" dirty="0" smtClean="0"/>
              <a:t> | Confidentiel</a:t>
            </a:r>
            <a:endParaRPr lang="fr-FR" dirty="0"/>
          </a:p>
        </p:txBody>
      </p:sp>
      <p:pic>
        <p:nvPicPr>
          <p:cNvPr id="6" name="Picture 2" descr="MLflow Documentation — MLflow 2.2.2 documentati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581" y="290856"/>
            <a:ext cx="2077855" cy="761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08" y="2488672"/>
            <a:ext cx="11036753" cy="290868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1508" y="1964797"/>
            <a:ext cx="2600325" cy="523875"/>
          </a:xfrm>
          <a:prstGeom prst="rect">
            <a:avLst/>
          </a:prstGeom>
        </p:spPr>
      </p:pic>
      <p:sp>
        <p:nvSpPr>
          <p:cNvPr id="9" name="Espace réservé du texte 2"/>
          <p:cNvSpPr>
            <a:spLocks noGrp="1"/>
          </p:cNvSpPr>
          <p:nvPr>
            <p:ph type="body" sz="quarter" idx="14"/>
          </p:nvPr>
        </p:nvSpPr>
        <p:spPr>
          <a:xfrm>
            <a:off x="10041670" y="5804776"/>
            <a:ext cx="2069730" cy="396347"/>
          </a:xfrm>
        </p:spPr>
        <p:txBody>
          <a:bodyPr/>
          <a:lstStyle/>
          <a:p>
            <a:pPr marL="0" indent="0">
              <a:buNone/>
            </a:pPr>
            <a:r>
              <a:rPr lang="fr-FR" sz="1200" i="1" dirty="0" smtClean="0"/>
              <a:t>Source : Google Trends</a:t>
            </a:r>
            <a:endParaRPr lang="fr-FR" sz="1200" i="1" dirty="0"/>
          </a:p>
        </p:txBody>
      </p:sp>
    </p:spTree>
    <p:extLst>
      <p:ext uri="{BB962C8B-B14F-4D97-AF65-F5344CB8AC3E}">
        <p14:creationId xmlns:p14="http://schemas.microsoft.com/office/powerpoint/2010/main" val="358233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MLFlow ?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Open source </a:t>
            </a:r>
            <a:r>
              <a:rPr lang="fr-FR" dirty="0" err="1" smtClean="0"/>
              <a:t>platform</a:t>
            </a:r>
            <a:r>
              <a:rPr lang="fr-FR" dirty="0" smtClean="0"/>
              <a:t> </a:t>
            </a:r>
            <a:r>
              <a:rPr lang="fr-FR" dirty="0" err="1" smtClean="0"/>
              <a:t>developed</a:t>
            </a:r>
            <a:r>
              <a:rPr lang="fr-FR" dirty="0" smtClean="0"/>
              <a:t> by </a:t>
            </a:r>
            <a:r>
              <a:rPr lang="fr-FR" dirty="0" err="1" smtClean="0"/>
              <a:t>Databrick</a:t>
            </a:r>
            <a:r>
              <a:rPr lang="fr-FR" dirty="0" err="1" smtClean="0"/>
              <a:t>s</a:t>
            </a:r>
            <a:r>
              <a:rPr lang="fr-FR" dirty="0" smtClean="0"/>
              <a:t> to manage ML </a:t>
            </a:r>
            <a:r>
              <a:rPr lang="fr-FR" dirty="0" err="1" smtClean="0"/>
              <a:t>models</a:t>
            </a:r>
            <a:r>
              <a:rPr lang="fr-FR" dirty="0" smtClean="0"/>
              <a:t> </a:t>
            </a:r>
            <a:r>
              <a:rPr lang="fr-FR" dirty="0" err="1" smtClean="0"/>
              <a:t>lifecycles</a:t>
            </a:r>
            <a:r>
              <a:rPr lang="fr-FR" dirty="0" smtClean="0"/>
              <a:t>. </a:t>
            </a:r>
            <a:r>
              <a:rPr lang="fr-FR" dirty="0" err="1" smtClean="0"/>
              <a:t>It’s</a:t>
            </a:r>
            <a:r>
              <a:rPr lang="fr-FR" dirty="0" smtClean="0"/>
              <a:t> a </a:t>
            </a:r>
            <a:r>
              <a:rPr lang="fr-FR" dirty="0" err="1" smtClean="0"/>
              <a:t>comprehensive</a:t>
            </a:r>
            <a:r>
              <a:rPr lang="fr-FR" dirty="0" smtClean="0"/>
              <a:t> solution </a:t>
            </a:r>
            <a:r>
              <a:rPr lang="fr-FR" dirty="0" err="1" smtClean="0"/>
              <a:t>that’s</a:t>
            </a:r>
            <a:r>
              <a:rPr lang="fr-FR" dirty="0" smtClean="0"/>
              <a:t> </a:t>
            </a:r>
            <a:r>
              <a:rPr lang="fr-FR" dirty="0" err="1" smtClean="0"/>
              <a:t>u</a:t>
            </a:r>
            <a:r>
              <a:rPr lang="fr-FR" dirty="0" err="1" smtClean="0"/>
              <a:t>sed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experimentations</a:t>
            </a:r>
            <a:r>
              <a:rPr lang="fr-FR" dirty="0" smtClean="0"/>
              <a:t> to the </a:t>
            </a:r>
            <a:r>
              <a:rPr lang="fr-FR" dirty="0" err="1" smtClean="0"/>
              <a:t>deployment</a:t>
            </a:r>
            <a:r>
              <a:rPr lang="fr-FR" dirty="0" smtClean="0"/>
              <a:t> of a model.</a:t>
            </a:r>
          </a:p>
          <a:p>
            <a:endParaRPr lang="fr-FR" dirty="0" smtClean="0"/>
          </a:p>
          <a:p>
            <a:r>
              <a:rPr lang="fr-FR" dirty="0" smtClean="0"/>
              <a:t>The </a:t>
            </a:r>
            <a:r>
              <a:rPr lang="fr-FR" b="1" dirty="0" smtClean="0"/>
              <a:t>4</a:t>
            </a:r>
            <a:r>
              <a:rPr lang="fr-FR" dirty="0" smtClean="0"/>
              <a:t> main components of </a:t>
            </a:r>
            <a:r>
              <a:rPr lang="fr-FR" dirty="0" err="1" smtClean="0"/>
              <a:t>MLFlow</a:t>
            </a:r>
            <a:r>
              <a:rPr lang="fr-FR" dirty="0" smtClean="0"/>
              <a:t>:</a:t>
            </a:r>
            <a:endParaRPr lang="fr-FR" b="1" dirty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2022 | ©HeadMind Partners AI &amp; Blockchain | Confidentiel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5844" y="536719"/>
            <a:ext cx="1628775" cy="39052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08" y="3249257"/>
            <a:ext cx="11039475" cy="2085975"/>
          </a:xfrm>
          <a:prstGeom prst="rect">
            <a:avLst/>
          </a:prstGeom>
        </p:spPr>
      </p:pic>
      <p:sp>
        <p:nvSpPr>
          <p:cNvPr id="10" name="Espace réservé du texte 2"/>
          <p:cNvSpPr txBox="1">
            <a:spLocks/>
          </p:cNvSpPr>
          <p:nvPr/>
        </p:nvSpPr>
        <p:spPr bwMode="auto">
          <a:xfrm>
            <a:off x="10041670" y="5804776"/>
            <a:ext cx="2069730" cy="396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fr-FR" sz="1800" b="0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12775" indent="-34290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lang="fr-FR" sz="1600" b="0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20750" indent="-34290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»"/>
              <a:defRPr lang="fr-FR" sz="1400" b="0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165225" indent="-28575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lang="fr-FR" sz="1400" b="0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Browallia New" panose="020B0604020202020204" pitchFamily="34" charset="-34"/>
                <a:ea typeface="+mn-ea"/>
                <a:cs typeface="Browallia New" panose="020B0604020202020204" pitchFamily="34" charset="-34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200" i="1" dirty="0" smtClean="0"/>
              <a:t>Source : mlflow.org</a:t>
            </a:r>
            <a:endParaRPr lang="fr-FR" sz="1200" i="1" dirty="0"/>
          </a:p>
        </p:txBody>
      </p:sp>
    </p:spTree>
    <p:extLst>
      <p:ext uri="{BB962C8B-B14F-4D97-AF65-F5344CB8AC3E}">
        <p14:creationId xmlns:p14="http://schemas.microsoft.com/office/powerpoint/2010/main" val="152820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Machine Learning Continuous Integration with MLflow · All thing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874" y="2087207"/>
            <a:ext cx="918210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 </a:t>
            </a:r>
            <a:r>
              <a:rPr lang="fr-FR" dirty="0" err="1" smtClean="0"/>
              <a:t>universal</a:t>
            </a:r>
            <a:r>
              <a:rPr lang="fr-FR" dirty="0" smtClean="0"/>
              <a:t> solution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2022 | ©HeadMind Partners AI &amp; Blockchain | Confidentiel</a:t>
            </a:r>
            <a:endParaRPr lang="fr-FR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4"/>
          </p:nvPr>
        </p:nvSpPr>
        <p:spPr>
          <a:xfrm>
            <a:off x="435019" y="1568450"/>
            <a:ext cx="1643163" cy="518757"/>
          </a:xfrm>
        </p:spPr>
        <p:txBody>
          <a:bodyPr/>
          <a:lstStyle/>
          <a:p>
            <a:pPr marL="0" indent="0">
              <a:buNone/>
            </a:pPr>
            <a:r>
              <a:rPr lang="fr-FR" sz="1600" dirty="0" smtClean="0"/>
              <a:t>High compatibility </a:t>
            </a:r>
            <a:r>
              <a:rPr lang="fr-FR" sz="1600" dirty="0" err="1" smtClean="0"/>
              <a:t>with</a:t>
            </a:r>
            <a:r>
              <a:rPr lang="fr-FR" sz="1600" dirty="0" smtClean="0"/>
              <a:t> ML </a:t>
            </a:r>
            <a:r>
              <a:rPr lang="fr-FR" sz="1600" dirty="0" err="1" smtClean="0"/>
              <a:t>frameworks</a:t>
            </a:r>
            <a:endParaRPr lang="fr-FR" sz="1600" dirty="0"/>
          </a:p>
        </p:txBody>
      </p:sp>
      <p:sp>
        <p:nvSpPr>
          <p:cNvPr id="9" name="Espace réservé du texte 2"/>
          <p:cNvSpPr txBox="1">
            <a:spLocks/>
          </p:cNvSpPr>
          <p:nvPr/>
        </p:nvSpPr>
        <p:spPr bwMode="auto">
          <a:xfrm>
            <a:off x="9214183" y="1568450"/>
            <a:ext cx="1957200" cy="51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fr-FR" sz="1800" b="0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12775" indent="-34290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lang="fr-FR" sz="1600" b="0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20750" indent="-34290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»"/>
              <a:defRPr lang="fr-FR" sz="1400" b="0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165225" indent="-28575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lang="fr-FR" sz="1400" b="0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Browallia New" panose="020B0604020202020204" pitchFamily="34" charset="-34"/>
                <a:ea typeface="+mn-ea"/>
                <a:cs typeface="Browallia New" panose="020B0604020202020204" pitchFamily="34" charset="-34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sz="1600" dirty="0"/>
          </a:p>
        </p:txBody>
      </p:sp>
      <p:sp>
        <p:nvSpPr>
          <p:cNvPr id="11" name="Espace réservé du texte 2"/>
          <p:cNvSpPr txBox="1">
            <a:spLocks/>
          </p:cNvSpPr>
          <p:nvPr/>
        </p:nvSpPr>
        <p:spPr bwMode="auto">
          <a:xfrm>
            <a:off x="9651325" y="1566718"/>
            <a:ext cx="1957200" cy="51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fr-FR" sz="1800" b="0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12775" indent="-34290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lang="fr-FR" sz="1600" b="0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20750" indent="-34290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»"/>
              <a:defRPr lang="fr-FR" sz="1400" b="0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165225" indent="-28575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lang="fr-FR" sz="1400" b="0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Browallia New" panose="020B0604020202020204" pitchFamily="34" charset="-34"/>
                <a:ea typeface="+mn-ea"/>
                <a:cs typeface="Browallia New" panose="020B0604020202020204" pitchFamily="34" charset="-34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fr-FR" sz="1600" dirty="0" smtClean="0"/>
              <a:t>High compatibility </a:t>
            </a:r>
            <a:r>
              <a:rPr lang="fr-FR" sz="1600" dirty="0" err="1" smtClean="0"/>
              <a:t>with</a:t>
            </a:r>
            <a:r>
              <a:rPr lang="fr-FR" sz="1600" dirty="0" smtClean="0"/>
              <a:t> </a:t>
            </a:r>
            <a:r>
              <a:rPr lang="fr-FR" sz="1600" dirty="0" err="1" smtClean="0"/>
              <a:t>deployment</a:t>
            </a:r>
            <a:r>
              <a:rPr lang="fr-FR" sz="1600" dirty="0" smtClean="0"/>
              <a:t> </a:t>
            </a:r>
            <a:r>
              <a:rPr lang="fr-FR" sz="1600" dirty="0" err="1" smtClean="0"/>
              <a:t>platforms</a:t>
            </a:r>
            <a:r>
              <a:rPr lang="fr-FR" sz="1600" dirty="0" smtClean="0"/>
              <a:t> </a:t>
            </a:r>
            <a:endParaRPr lang="fr-FR" sz="1600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2657" y="5421155"/>
            <a:ext cx="749255" cy="74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76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examples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2022 | ©HeadMind Partners AI &amp; Blockchain | Confidentiel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673" y="1362198"/>
            <a:ext cx="5874322" cy="4779984"/>
          </a:xfrm>
          <a:prstGeom prst="rect">
            <a:avLst/>
          </a:prstGeom>
        </p:spPr>
      </p:pic>
      <p:sp>
        <p:nvSpPr>
          <p:cNvPr id="8" name="Espace réservé du texte 2"/>
          <p:cNvSpPr txBox="1">
            <a:spLocks/>
          </p:cNvSpPr>
          <p:nvPr/>
        </p:nvSpPr>
        <p:spPr bwMode="auto">
          <a:xfrm>
            <a:off x="10041670" y="5804776"/>
            <a:ext cx="2069730" cy="396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fr-FR" sz="1800" b="0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12775" indent="-34290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lang="fr-FR" sz="1600" b="0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20750" indent="-34290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»"/>
              <a:defRPr lang="fr-FR" sz="1400" b="0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165225" indent="-28575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lang="fr-FR" sz="1400" b="0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Browallia New" panose="020B0604020202020204" pitchFamily="34" charset="-34"/>
                <a:ea typeface="+mn-ea"/>
                <a:cs typeface="Browallia New" panose="020B0604020202020204" pitchFamily="34" charset="-34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200" i="1" dirty="0" smtClean="0"/>
              <a:t>Source : mlflow.org</a:t>
            </a:r>
            <a:endParaRPr lang="fr-FR" sz="1200" i="1" dirty="0"/>
          </a:p>
        </p:txBody>
      </p:sp>
    </p:spTree>
    <p:extLst>
      <p:ext uri="{BB962C8B-B14F-4D97-AF65-F5344CB8AC3E}">
        <p14:creationId xmlns:p14="http://schemas.microsoft.com/office/powerpoint/2010/main" val="236770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When</a:t>
            </a:r>
            <a:r>
              <a:rPr lang="fr-FR" dirty="0" smtClean="0"/>
              <a:t> to use MLFlow ?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fr-FR" dirty="0" err="1" smtClean="0"/>
              <a:t>Locally</a:t>
            </a:r>
            <a:r>
              <a:rPr lang="fr-FR" dirty="0" smtClean="0"/>
              <a:t>, </a:t>
            </a:r>
            <a:r>
              <a:rPr lang="fr-FR" dirty="0" smtClean="0"/>
              <a:t>on </a:t>
            </a:r>
            <a:r>
              <a:rPr lang="fr-FR" b="1" dirty="0" smtClean="0"/>
              <a:t>solo </a:t>
            </a:r>
            <a:r>
              <a:rPr lang="fr-FR" b="1" dirty="0" err="1" smtClean="0"/>
              <a:t>projects</a:t>
            </a:r>
            <a:r>
              <a:rPr lang="fr-FR" dirty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require</a:t>
            </a:r>
            <a:r>
              <a:rPr lang="fr-FR" dirty="0" smtClean="0"/>
              <a:t> to train one or more ML </a:t>
            </a:r>
            <a:r>
              <a:rPr lang="fr-FR" dirty="0" err="1" smtClean="0"/>
              <a:t>models</a:t>
            </a:r>
            <a:r>
              <a:rPr lang="fr-FR" dirty="0"/>
              <a:t>.</a:t>
            </a:r>
            <a:r>
              <a:rPr lang="fr-FR" dirty="0" smtClean="0"/>
              <a:t> </a:t>
            </a:r>
            <a:r>
              <a:rPr lang="fr-FR" dirty="0" err="1" smtClean="0"/>
              <a:t>MLFlow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useful</a:t>
            </a:r>
            <a:r>
              <a:rPr lang="fr-FR" dirty="0" smtClean="0"/>
              <a:t> </a:t>
            </a:r>
            <a:r>
              <a:rPr lang="fr-FR" dirty="0" err="1" smtClean="0"/>
              <a:t>tool</a:t>
            </a:r>
            <a:r>
              <a:rPr lang="fr-FR" dirty="0" smtClean="0"/>
              <a:t> to </a:t>
            </a:r>
            <a:r>
              <a:rPr lang="fr-FR" b="1" dirty="0" err="1" smtClean="0"/>
              <a:t>track</a:t>
            </a:r>
            <a:r>
              <a:rPr lang="fr-FR" b="1" dirty="0" smtClean="0"/>
              <a:t> </a:t>
            </a:r>
            <a:r>
              <a:rPr lang="fr-FR" b="1" dirty="0" err="1" smtClean="0"/>
              <a:t>experiments</a:t>
            </a:r>
            <a:r>
              <a:rPr lang="fr-FR" dirty="0"/>
              <a:t> </a:t>
            </a:r>
            <a:r>
              <a:rPr lang="fr-FR" dirty="0" err="1" smtClean="0"/>
              <a:t>results</a:t>
            </a:r>
            <a:r>
              <a:rPr lang="fr-FR" dirty="0" smtClean="0"/>
              <a:t>, </a:t>
            </a:r>
            <a:r>
              <a:rPr lang="fr-FR" dirty="0" err="1" smtClean="0"/>
              <a:t>without</a:t>
            </a:r>
            <a:r>
              <a:rPr lang="fr-FR" dirty="0" smtClean="0"/>
              <a:t> </a:t>
            </a:r>
            <a:r>
              <a:rPr lang="fr-FR" dirty="0" err="1" smtClean="0"/>
              <a:t>adding</a:t>
            </a:r>
            <a:r>
              <a:rPr lang="fr-FR" dirty="0" smtClean="0"/>
              <a:t> a lot of extra </a:t>
            </a:r>
            <a:r>
              <a:rPr lang="fr-FR" dirty="0" err="1" smtClean="0"/>
              <a:t>libraries</a:t>
            </a:r>
            <a:r>
              <a:rPr lang="fr-FR" dirty="0" smtClean="0"/>
              <a:t>/</a:t>
            </a:r>
            <a:r>
              <a:rPr lang="fr-FR" dirty="0" err="1" smtClean="0"/>
              <a:t>dependencies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 smtClean="0"/>
              <a:t>For </a:t>
            </a:r>
            <a:r>
              <a:rPr lang="fr-FR" b="1" dirty="0" smtClean="0"/>
              <a:t>group </a:t>
            </a:r>
            <a:r>
              <a:rPr lang="fr-FR" b="1" dirty="0" err="1" smtClean="0"/>
              <a:t>projects</a:t>
            </a:r>
            <a:r>
              <a:rPr lang="fr-FR" dirty="0" smtClean="0"/>
              <a:t>, to </a:t>
            </a:r>
            <a:r>
              <a:rPr lang="fr-FR" dirty="0" err="1" smtClean="0"/>
              <a:t>share</a:t>
            </a:r>
            <a:r>
              <a:rPr lang="fr-FR" dirty="0" smtClean="0"/>
              <a:t> </a:t>
            </a:r>
            <a:r>
              <a:rPr lang="fr-FR" dirty="0" err="1" smtClean="0"/>
              <a:t>hyperparameters</a:t>
            </a:r>
            <a:r>
              <a:rPr lang="fr-FR" dirty="0" smtClean="0"/>
              <a:t> and </a:t>
            </a:r>
            <a:r>
              <a:rPr lang="fr-FR" dirty="0" err="1" smtClean="0"/>
              <a:t>KPIs</a:t>
            </a:r>
            <a:r>
              <a:rPr lang="fr-FR" dirty="0"/>
              <a:t> </a:t>
            </a:r>
            <a:r>
              <a:rPr lang="fr-FR" dirty="0" smtClean="0"/>
              <a:t>on the </a:t>
            </a:r>
            <a:r>
              <a:rPr lang="fr-FR" dirty="0" err="1" smtClean="0"/>
              <a:t>same</a:t>
            </a:r>
            <a:r>
              <a:rPr lang="fr-FR" dirty="0" smtClean="0"/>
              <a:t> model instance.</a:t>
            </a:r>
          </a:p>
          <a:p>
            <a:endParaRPr lang="fr-FR" dirty="0"/>
          </a:p>
          <a:p>
            <a:r>
              <a:rPr lang="fr-FR" dirty="0" smtClean="0"/>
              <a:t>On cloud or on-</a:t>
            </a:r>
            <a:r>
              <a:rPr lang="fr-FR" dirty="0" err="1" smtClean="0"/>
              <a:t>premise</a:t>
            </a:r>
            <a:r>
              <a:rPr lang="fr-FR" dirty="0" smtClean="0"/>
              <a:t> servers,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MLOPs</a:t>
            </a:r>
            <a:r>
              <a:rPr lang="fr-FR" dirty="0" smtClean="0"/>
              <a:t> pipelines. </a:t>
            </a:r>
            <a:r>
              <a:rPr lang="fr-FR" dirty="0" err="1" smtClean="0"/>
              <a:t>MLFlow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able to host the </a:t>
            </a:r>
            <a:r>
              <a:rPr lang="fr-FR" dirty="0" err="1" smtClean="0"/>
              <a:t>models</a:t>
            </a:r>
            <a:r>
              <a:rPr lang="fr-FR" dirty="0" smtClean="0"/>
              <a:t> and </a:t>
            </a:r>
            <a:r>
              <a:rPr lang="fr-FR" dirty="0" err="1" smtClean="0"/>
              <a:t>deploy</a:t>
            </a:r>
            <a:r>
              <a:rPr lang="fr-FR" dirty="0" smtClean="0"/>
              <a:t> </a:t>
            </a:r>
            <a:r>
              <a:rPr lang="fr-FR" dirty="0" err="1" smtClean="0"/>
              <a:t>them</a:t>
            </a:r>
            <a:r>
              <a:rPr lang="fr-FR" dirty="0" smtClean="0"/>
              <a:t>. By </a:t>
            </a:r>
            <a:r>
              <a:rPr lang="fr-FR" dirty="0" err="1" smtClean="0"/>
              <a:t>separating</a:t>
            </a:r>
            <a:r>
              <a:rPr lang="fr-FR" dirty="0" smtClean="0"/>
              <a:t> the pipelines </a:t>
            </a:r>
            <a:r>
              <a:rPr lang="fr-FR" dirty="0" err="1" smtClean="0"/>
              <a:t>used</a:t>
            </a:r>
            <a:r>
              <a:rPr lang="fr-FR" dirty="0" smtClean="0"/>
              <a:t> to train the model and the pipelines </a:t>
            </a:r>
            <a:r>
              <a:rPr lang="fr-FR" dirty="0" err="1" smtClean="0"/>
              <a:t>used</a:t>
            </a:r>
            <a:r>
              <a:rPr lang="fr-FR" dirty="0" smtClean="0"/>
              <a:t> to </a:t>
            </a:r>
            <a:r>
              <a:rPr lang="fr-FR" dirty="0" err="1" smtClean="0"/>
              <a:t>deploy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, the </a:t>
            </a:r>
            <a:r>
              <a:rPr lang="fr-FR" dirty="0" err="1" smtClean="0"/>
              <a:t>process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improved</a:t>
            </a:r>
            <a:r>
              <a:rPr lang="fr-FR" dirty="0" smtClean="0"/>
              <a:t> in multiple aspects (maintenance, </a:t>
            </a:r>
            <a:r>
              <a:rPr lang="fr-FR" dirty="0" err="1" smtClean="0"/>
              <a:t>security</a:t>
            </a:r>
            <a:r>
              <a:rPr lang="fr-FR" dirty="0" smtClean="0"/>
              <a:t>, </a:t>
            </a:r>
            <a:r>
              <a:rPr lang="fr-FR" dirty="0" err="1" smtClean="0"/>
              <a:t>reliability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2022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759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 a ML </a:t>
            </a:r>
            <a:r>
              <a:rPr lang="fr-FR" dirty="0" err="1" smtClean="0"/>
              <a:t>Engineer</a:t>
            </a:r>
            <a:r>
              <a:rPr lang="fr-FR" dirty="0" smtClean="0"/>
              <a:t>/ML </a:t>
            </a:r>
            <a:r>
              <a:rPr lang="fr-FR" dirty="0" err="1" smtClean="0"/>
              <a:t>Ops</a:t>
            </a:r>
            <a:r>
              <a:rPr lang="fr-FR" dirty="0" smtClean="0"/>
              <a:t> …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Model </a:t>
            </a:r>
            <a:r>
              <a:rPr lang="fr-FR" dirty="0" err="1" smtClean="0"/>
              <a:t>versioning</a:t>
            </a:r>
            <a:endParaRPr lang="fr-FR" dirty="0" smtClean="0"/>
          </a:p>
          <a:p>
            <a:r>
              <a:rPr lang="fr-FR" dirty="0" smtClean="0"/>
              <a:t>Data </a:t>
            </a:r>
            <a:r>
              <a:rPr lang="fr-FR" dirty="0" err="1" smtClean="0"/>
              <a:t>Quality</a:t>
            </a:r>
            <a:r>
              <a:rPr lang="fr-FR" dirty="0" smtClean="0"/>
              <a:t> &amp; Data Drift</a:t>
            </a:r>
          </a:p>
          <a:p>
            <a:r>
              <a:rPr lang="fr-FR" dirty="0" smtClean="0"/>
              <a:t>Serve a model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2022 | ©HeadMind Partners AI &amp; Blockchain | Confidentiel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467" y="2880214"/>
            <a:ext cx="8690913" cy="169903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4689082"/>
            <a:ext cx="93726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77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 a ML </a:t>
            </a:r>
            <a:r>
              <a:rPr lang="fr-FR" dirty="0" err="1" smtClean="0"/>
              <a:t>Engineer</a:t>
            </a:r>
            <a:r>
              <a:rPr lang="fr-FR" dirty="0" smtClean="0"/>
              <a:t>/ML </a:t>
            </a:r>
            <a:r>
              <a:rPr lang="fr-FR" dirty="0" err="1" smtClean="0"/>
              <a:t>Ops</a:t>
            </a:r>
            <a:r>
              <a:rPr lang="fr-FR" dirty="0" smtClean="0"/>
              <a:t> …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Pipeline </a:t>
            </a:r>
            <a:r>
              <a:rPr lang="fr-FR" dirty="0" err="1" smtClean="0"/>
              <a:t>example</a:t>
            </a:r>
            <a:r>
              <a:rPr lang="fr-FR" dirty="0" smtClean="0"/>
              <a:t> for real-time </a:t>
            </a:r>
            <a:r>
              <a:rPr lang="fr-FR" dirty="0" err="1" smtClean="0"/>
              <a:t>inference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2022 | ©HeadMind Partners AI &amp; Blockchain | Confidentiel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475250" y="3258715"/>
            <a:ext cx="1002856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Cockpit</a:t>
            </a:r>
            <a:endParaRPr lang="fr-FR" dirty="0"/>
          </a:p>
        </p:txBody>
      </p:sp>
      <p:sp>
        <p:nvSpPr>
          <p:cNvPr id="10" name="Espace réservé du texte 2"/>
          <p:cNvSpPr txBox="1">
            <a:spLocks/>
          </p:cNvSpPr>
          <p:nvPr/>
        </p:nvSpPr>
        <p:spPr bwMode="auto">
          <a:xfrm>
            <a:off x="602106" y="2478574"/>
            <a:ext cx="1162040" cy="396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fr-FR" sz="1800" b="0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12775" indent="-34290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lang="fr-FR" sz="1600" b="0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20750" indent="-34290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»"/>
              <a:defRPr lang="fr-FR" sz="1400" b="0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165225" indent="-28575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lang="fr-FR" sz="1400" b="0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Browallia New" panose="020B0604020202020204" pitchFamily="34" charset="-34"/>
                <a:ea typeface="+mn-ea"/>
                <a:cs typeface="Browallia New" panose="020B0604020202020204" pitchFamily="34" charset="-34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200" i="1" dirty="0" smtClean="0"/>
              <a:t>Real time data flow</a:t>
            </a:r>
            <a:endParaRPr lang="fr-FR" sz="1200" i="1" dirty="0"/>
          </a:p>
        </p:txBody>
      </p:sp>
      <p:sp>
        <p:nvSpPr>
          <p:cNvPr id="11" name="Rectangle 10"/>
          <p:cNvSpPr/>
          <p:nvPr/>
        </p:nvSpPr>
        <p:spPr>
          <a:xfrm>
            <a:off x="2668855" y="2207890"/>
            <a:ext cx="4045527" cy="23548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>
              <a:solidFill>
                <a:schemeClr val="tx2"/>
              </a:solidFill>
            </a:endParaRPr>
          </a:p>
          <a:p>
            <a:pPr algn="ctr"/>
            <a:endParaRPr lang="fr-FR" dirty="0">
              <a:solidFill>
                <a:schemeClr val="tx2"/>
              </a:solidFill>
            </a:endParaRPr>
          </a:p>
          <a:p>
            <a:pPr algn="ctr"/>
            <a:endParaRPr lang="fr-FR" dirty="0" smtClean="0">
              <a:solidFill>
                <a:schemeClr val="tx2"/>
              </a:solidFill>
            </a:endParaRPr>
          </a:p>
          <a:p>
            <a:pPr algn="ctr"/>
            <a:endParaRPr lang="fr-FR" dirty="0">
              <a:solidFill>
                <a:schemeClr val="tx2"/>
              </a:solidFill>
            </a:endParaRPr>
          </a:p>
          <a:p>
            <a:pPr algn="ctr"/>
            <a:endParaRPr lang="fr-FR" dirty="0" smtClean="0">
              <a:solidFill>
                <a:schemeClr val="tx2"/>
              </a:solidFill>
            </a:endParaRPr>
          </a:p>
          <a:p>
            <a:pPr algn="ctr"/>
            <a:endParaRPr lang="fr-FR" dirty="0" smtClean="0">
              <a:solidFill>
                <a:schemeClr val="tx2"/>
              </a:solidFill>
            </a:endParaRPr>
          </a:p>
          <a:p>
            <a:pPr algn="ctr"/>
            <a:endParaRPr lang="fr-FR" dirty="0">
              <a:solidFill>
                <a:schemeClr val="tx2"/>
              </a:solidFill>
            </a:endParaRPr>
          </a:p>
          <a:p>
            <a:pPr algn="ctr"/>
            <a:r>
              <a:rPr lang="fr-FR" dirty="0" smtClean="0">
                <a:solidFill>
                  <a:schemeClr val="tx2"/>
                </a:solidFill>
              </a:rPr>
              <a:t>VM</a:t>
            </a:r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4100" name="Picture 4" descr="upload.wikimedia.org/wikipedia/commons/thumb/c/...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495" y="3932448"/>
            <a:ext cx="574975" cy="63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2918237" y="2582862"/>
            <a:ext cx="1025236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Data Drift</a:t>
            </a:r>
            <a:endParaRPr lang="fr-FR" dirty="0"/>
          </a:p>
        </p:txBody>
      </p:sp>
      <p:pic>
        <p:nvPicPr>
          <p:cNvPr id="16" name="Picture 2" descr="MLflow Documentation — MLflow 2.2.2 documentati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563" y="5202204"/>
            <a:ext cx="1320583" cy="48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necteur droit avec flèche 16"/>
          <p:cNvCxnSpPr>
            <a:stCxn id="13" idx="2"/>
            <a:endCxn id="16" idx="0"/>
          </p:cNvCxnSpPr>
          <p:nvPr/>
        </p:nvCxnSpPr>
        <p:spPr>
          <a:xfrm>
            <a:off x="3430855" y="3192462"/>
            <a:ext cx="0" cy="2009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918237" y="3563515"/>
            <a:ext cx="1025236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Data </a:t>
            </a:r>
            <a:r>
              <a:rPr lang="fr-FR" dirty="0" err="1" smtClean="0"/>
              <a:t>Quality</a:t>
            </a:r>
            <a:endParaRPr lang="fr-FR" dirty="0"/>
          </a:p>
        </p:txBody>
      </p:sp>
      <p:cxnSp>
        <p:nvCxnSpPr>
          <p:cNvPr id="22" name="Connecteur droit avec flèche 21"/>
          <p:cNvCxnSpPr>
            <a:stCxn id="6" idx="3"/>
          </p:cNvCxnSpPr>
          <p:nvPr/>
        </p:nvCxnSpPr>
        <p:spPr>
          <a:xfrm>
            <a:off x="1478106" y="3563515"/>
            <a:ext cx="1190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 descr="MLflow Documentation — MLflow 2.2.2 documentati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341" y="5202204"/>
            <a:ext cx="1320583" cy="48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Connecteur droit avec flèche 26"/>
          <p:cNvCxnSpPr>
            <a:stCxn id="26" idx="0"/>
          </p:cNvCxnSpPr>
          <p:nvPr/>
        </p:nvCxnSpPr>
        <p:spPr>
          <a:xfrm flipH="1" flipV="1">
            <a:off x="5523632" y="3802062"/>
            <a:ext cx="1" cy="1400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077" y="3138468"/>
            <a:ext cx="567109" cy="567109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8253" y="4966229"/>
            <a:ext cx="956163" cy="956163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8253" y="2907245"/>
            <a:ext cx="956163" cy="956163"/>
          </a:xfrm>
          <a:prstGeom prst="rect">
            <a:avLst/>
          </a:prstGeom>
        </p:spPr>
      </p:pic>
      <p:cxnSp>
        <p:nvCxnSpPr>
          <p:cNvPr id="34" name="Connecteur droit avec flèche 33"/>
          <p:cNvCxnSpPr>
            <a:stCxn id="11" idx="3"/>
            <a:endCxn id="33" idx="1"/>
          </p:cNvCxnSpPr>
          <p:nvPr/>
        </p:nvCxnSpPr>
        <p:spPr>
          <a:xfrm>
            <a:off x="6714382" y="3385327"/>
            <a:ext cx="1583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>
            <a:off x="6543509" y="5444310"/>
            <a:ext cx="1583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091146" y="3192462"/>
            <a:ext cx="1025236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Data </a:t>
            </a:r>
            <a:r>
              <a:rPr lang="fr-FR" dirty="0" err="1" smtClean="0"/>
              <a:t>Prep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946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8_Beijaflore_Modèles Slides format 4 tiers">
  <a:themeElements>
    <a:clrScheme name="Charte Beijaflore">
      <a:dk1>
        <a:srgbClr val="051E33"/>
      </a:dk1>
      <a:lt1>
        <a:srgbClr val="FFFFFF"/>
      </a:lt1>
      <a:dk2>
        <a:srgbClr val="003057"/>
      </a:dk2>
      <a:lt2>
        <a:srgbClr val="E8E8E8"/>
      </a:lt2>
      <a:accent1>
        <a:srgbClr val="051E33"/>
      </a:accent1>
      <a:accent2>
        <a:srgbClr val="003057"/>
      </a:accent2>
      <a:accent3>
        <a:srgbClr val="2E75B6"/>
      </a:accent3>
      <a:accent4>
        <a:srgbClr val="5799D5"/>
      </a:accent4>
      <a:accent5>
        <a:srgbClr val="9DC3E6"/>
      </a:accent5>
      <a:accent6>
        <a:srgbClr val="CEE1F2"/>
      </a:accent6>
      <a:hlink>
        <a:srgbClr val="2E75B6"/>
      </a:hlink>
      <a:folHlink>
        <a:srgbClr val="9DC3E6"/>
      </a:folHlink>
    </a:clrScheme>
    <a:fontScheme name="Charte Beijaflore">
      <a:majorFont>
        <a:latin typeface="Franklin Gothic Book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arte_16-9_AI___Blockchain" id="{C909FFE9-EA26-4484-BD64-331601998564}" vid="{BB68EFE2-2BB7-454C-9063-FC7CC55CED5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Charte_16-9_AI_&amp;_Blockchain</Template>
  <TotalTime>1862</TotalTime>
  <Words>301</Words>
  <Application>Microsoft Office PowerPoint</Application>
  <PresentationFormat>Grand écran</PresentationFormat>
  <Paragraphs>54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7" baseType="lpstr">
      <vt:lpstr>Arial</vt:lpstr>
      <vt:lpstr>Bodoni 72 Bold</vt:lpstr>
      <vt:lpstr>Browallia New</vt:lpstr>
      <vt:lpstr>Calibri</vt:lpstr>
      <vt:lpstr>Franklin Gothic Book</vt:lpstr>
      <vt:lpstr>Segoe UI</vt:lpstr>
      <vt:lpstr>Segoe UI Semibold</vt:lpstr>
      <vt:lpstr>Wingdings</vt:lpstr>
      <vt:lpstr>2018_Beijaflore_Modèles Slides format 4 tiers</vt:lpstr>
      <vt:lpstr>MLOps on GCP - MLFlow</vt:lpstr>
      <vt:lpstr>MLFlow follows the trend of increasing interest for MLOps</vt:lpstr>
      <vt:lpstr>What is MLFlow ?</vt:lpstr>
      <vt:lpstr>A universal solution</vt:lpstr>
      <vt:lpstr>Other examples</vt:lpstr>
      <vt:lpstr>When to use MLFlow ?</vt:lpstr>
      <vt:lpstr>As a ML Engineer/ML Ops …</vt:lpstr>
      <vt:lpstr>As a ML Engineer/ML Ops …</vt:lpstr>
    </vt:vector>
  </TitlesOfParts>
  <Company>Beijaflore.com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L’IA pour créer vos business de demain</dc:title>
  <dc:creator>Valentin Yiu</dc:creator>
  <cp:lastModifiedBy>Yiu, Valentin</cp:lastModifiedBy>
  <cp:revision>91</cp:revision>
  <dcterms:created xsi:type="dcterms:W3CDTF">2022-01-04T11:05:22Z</dcterms:created>
  <dcterms:modified xsi:type="dcterms:W3CDTF">2025-03-06T16:38:05Z</dcterms:modified>
</cp:coreProperties>
</file>