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395" r:id="rId4"/>
    <p:sldId id="445" r:id="rId5"/>
    <p:sldId id="446" r:id="rId6"/>
    <p:sldId id="453" r:id="rId7"/>
    <p:sldId id="455" r:id="rId8"/>
    <p:sldId id="456" r:id="rId9"/>
    <p:sldId id="457" r:id="rId10"/>
    <p:sldId id="474" r:id="rId11"/>
    <p:sldId id="454" r:id="rId12"/>
    <p:sldId id="459" r:id="rId13"/>
    <p:sldId id="458" r:id="rId14"/>
    <p:sldId id="460" r:id="rId15"/>
    <p:sldId id="349" r:id="rId16"/>
    <p:sldId id="473" r:id="rId17"/>
    <p:sldId id="438" r:id="rId18"/>
    <p:sldId id="43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533" autoAdjust="0"/>
  </p:normalViewPr>
  <p:slideViewPr>
    <p:cSldViewPr>
      <p:cViewPr varScale="1">
        <p:scale>
          <a:sx n="72" d="100"/>
          <a:sy n="72" d="100"/>
        </p:scale>
        <p:origin x="62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7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79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2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3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8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9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0AB3-99A6-4D69-B428-CD7F6CFC9E8E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3C1E-CC4A-46CF-9D00-398116AABF0D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jpeg"/><Relationship Id="rId15" Type="http://schemas.openxmlformats.org/officeDocument/2006/relationships/image" Target="../media/image2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70212" y="533400"/>
            <a:ext cx="8568803" cy="1323952"/>
          </a:xfrm>
        </p:spPr>
        <p:txBody>
          <a:bodyPr>
            <a:normAutofit/>
          </a:bodyPr>
          <a:lstStyle/>
          <a:p>
            <a:r>
              <a:rPr lang="bg-BG" dirty="0" smtClean="0"/>
              <a:t>Бройни системи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56674" y="1905001"/>
            <a:ext cx="7382341" cy="777840"/>
          </a:xfrm>
        </p:spPr>
        <p:txBody>
          <a:bodyPr>
            <a:normAutofit/>
          </a:bodyPr>
          <a:lstStyle/>
          <a:p>
            <a:r>
              <a:rPr lang="bg-BG" dirty="0" smtClean="0"/>
              <a:t>Въведение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File:Pure-mathematics-formulæ-blackboar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517498"/>
            <a:ext cx="3844403" cy="28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upload.wikimedia.org/wikipedia/commons/f/f9/Delaunay_geometr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3517498"/>
            <a:ext cx="2412897" cy="28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38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Шестнадесетични</a:t>
            </a:r>
            <a:r>
              <a:rPr lang="en-US" altLang="he-IL" dirty="0" smtClean="0"/>
              <a:t> </a:t>
            </a:r>
            <a:r>
              <a:rPr lang="bg-BG" altLang="he-IL" dirty="0" smtClean="0"/>
              <a:t>числа</a:t>
            </a:r>
            <a:r>
              <a:rPr lang="en-US" altLang="he-IL" dirty="0" smtClean="0"/>
              <a:t> (</a:t>
            </a:r>
            <a:r>
              <a:rPr lang="bg-BG" altLang="he-IL" dirty="0" smtClean="0"/>
              <a:t>основа</a:t>
            </a:r>
            <a:r>
              <a:rPr lang="en-US" altLang="he-IL" dirty="0" smtClean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bg-BG" altLang="he-IL" dirty="0" smtClean="0"/>
              <a:t>Представяни чрез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 smtClean="0"/>
              <a:t>: </a:t>
            </a:r>
            <a:r>
              <a:rPr lang="en-US" altLang="he-IL" dirty="0"/>
              <a:t/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, </a:t>
            </a:r>
            <a:r>
              <a:rPr lang="en-US" altLang="he-IL" dirty="0" smtClean="0"/>
              <a:t>3, 4, 5, 6, 7, 8,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dirty="0"/>
              <a:t> </a:t>
            </a:r>
            <a:r>
              <a:rPr lang="bg-BG" altLang="he-IL" dirty="0" smtClean="0"/>
              <a:t>и</a:t>
            </a:r>
            <a:r>
              <a:rPr lang="en-US" altLang="he-IL" dirty="0" smtClean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bg-BG" altLang="he-IL" dirty="0" smtClean="0"/>
              <a:t>В програмирането обикновено се ползва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префикс</a:t>
            </a:r>
            <a:r>
              <a:rPr lang="en-US" altLang="he-IL" dirty="0" smtClean="0"/>
              <a:t>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ct val="1000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0x0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0x4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0x8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0x5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9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0x9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6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0xA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7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0x7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0xF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Шестнадесетична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 smtClean="0"/>
              <a:t>: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*256 +</a:t>
            </a:r>
            <a:r>
              <a:rPr lang="bg-BG" altLang="he-IL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*16 + </a:t>
            </a:r>
            <a:r>
              <a:rPr lang="en-US" altLang="he-IL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1D</a:t>
            </a:r>
            <a:r>
              <a:rPr lang="en-US" altLang="he-IL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29</a:t>
            </a:r>
            <a:r>
              <a:rPr lang="en-US" altLang="he-IL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endParaRPr lang="en-US" altLang="he-IL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Преобразуване на числа от шестнадесетична към десетична БС</a:t>
            </a:r>
            <a:endParaRPr lang="en-GB" dirty="0"/>
          </a:p>
        </p:txBody>
      </p:sp>
      <p:pic>
        <p:nvPicPr>
          <p:cNvPr id="6" name="Picture 1" descr="C:\Trash\conver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9618261" y="25766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bg-BG" altLang="he-IL" dirty="0" smtClean="0"/>
              <a:t>Делим на 16 и прибавяме остатъците в обратен ред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Преобразуване на числа от десетична към шестнадесетична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19201" y="2362200"/>
            <a:ext cx="4113211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500/16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31 (4)</a:t>
            </a:r>
            <a:endParaRPr lang="en-US" altLang="he-IL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31/16 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1  (F)</a:t>
            </a:r>
            <a:endParaRPr lang="en-US" altLang="he-IL" sz="32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1/16  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0  (1)</a:t>
            </a:r>
            <a:endParaRPr lang="en-US" alt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746485" y="5416686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en-GB" sz="3200" dirty="0"/>
          </a:p>
        </p:txBody>
      </p:sp>
      <p:pic>
        <p:nvPicPr>
          <p:cNvPr id="10248" name="Picture 8" descr="File:Hexadecimal multiplication tab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53" y="2097741"/>
            <a:ext cx="4226859" cy="4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359026" y="4727575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dirty="0" smtClean="0">
                <a:solidFill>
                  <a:srgbClr val="FFC000"/>
                </a:solidFill>
              </a:rPr>
              <a:t>Лесно конвертиране на двоично число в шестнадесетично</a:t>
            </a:r>
          </a:p>
          <a:p>
            <a:pPr lvl="1">
              <a:lnSpc>
                <a:spcPct val="100000"/>
              </a:lnSpc>
            </a:pPr>
            <a:r>
              <a:rPr lang="bg-BG" altLang="en-US" dirty="0" smtClean="0"/>
              <a:t>Всяка</a:t>
            </a:r>
            <a:r>
              <a:rPr lang="en-US" altLang="en-US" dirty="0" smtClean="0"/>
              <a:t> </a:t>
            </a:r>
            <a:r>
              <a:rPr lang="bg-BG" altLang="en-US" dirty="0" smtClean="0">
                <a:solidFill>
                  <a:srgbClr val="FFC000"/>
                </a:solidFill>
              </a:rPr>
              <a:t>шестнадесетична цифра </a:t>
            </a:r>
            <a:r>
              <a:rPr lang="bg-BG" altLang="en-US" dirty="0" smtClean="0"/>
              <a:t>отговаря на </a:t>
            </a:r>
            <a:r>
              <a:rPr lang="en-US" alt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 smtClean="0">
                <a:solidFill>
                  <a:srgbClr val="FFC000"/>
                </a:solidFill>
              </a:rPr>
              <a:t> </a:t>
            </a:r>
            <a:r>
              <a:rPr lang="bg-BG" altLang="en-US" dirty="0" smtClean="0">
                <a:solidFill>
                  <a:srgbClr val="FFC000"/>
                </a:solidFill>
              </a:rPr>
              <a:t>двоичницифри</a:t>
            </a:r>
            <a:r>
              <a:rPr lang="en-US" altLang="en-US" dirty="0" smtClean="0"/>
              <a:t>:</a:t>
            </a:r>
            <a:endParaRPr lang="bg-BG" altLang="en-US" dirty="0" smtClean="0"/>
          </a:p>
          <a:p>
            <a:pPr lvl="1">
              <a:lnSpc>
                <a:spcPct val="100000"/>
              </a:lnSpc>
            </a:pPr>
            <a:r>
              <a:rPr lang="bg-BG" altLang="en-US" dirty="0" smtClean="0"/>
              <a:t>Работи двупосочно</a:t>
            </a:r>
            <a:endParaRPr lang="bg-BG" altLang="en-US" dirty="0"/>
          </a:p>
          <a:p>
            <a:pPr lvl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Преобразуване на числа от шестнадесетична в двоична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0612" y="308997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0x0 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0000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0x8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1000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0x1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0001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0x9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1001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0x2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0010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0xA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1010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0x3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0011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0xB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1011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0x4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0100	0xC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1100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0x5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0101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0xD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1101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0x6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0110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0xE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1110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0x7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0111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0xF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1111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762999" cy="5570355"/>
          </a:xfrm>
        </p:spPr>
        <p:txBody>
          <a:bodyPr>
            <a:noAutofit/>
          </a:bodyPr>
          <a:lstStyle/>
          <a:p>
            <a:r>
              <a:rPr lang="bg-BG" dirty="0" smtClean="0"/>
              <a:t>Бройни системи</a:t>
            </a:r>
            <a:endParaRPr lang="en-US" dirty="0" smtClean="0"/>
          </a:p>
          <a:p>
            <a:pPr lvl="1"/>
            <a:r>
              <a:rPr lang="bg-BG" dirty="0" smtClean="0"/>
              <a:t>Двоична, десетична, шестнадесетична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Резюме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756" y="1524000"/>
            <a:ext cx="38862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Basics </a:t>
            </a:r>
            <a:r>
              <a:rPr lang="en-US" dirty="0"/>
              <a:t>– </a:t>
            </a:r>
            <a:r>
              <a:rPr lang="en-US" dirty="0" smtClean="0"/>
              <a:t>Math for Developers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055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9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Десетична бройна система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Двоична бройна система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Шестндесетична бройна система </a:t>
            </a:r>
            <a:endParaRPr lang="bg-BG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pic>
        <p:nvPicPr>
          <p:cNvPr id="2050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75" y="3227820"/>
            <a:ext cx="4378073" cy="30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ixabay.com/static/uploads/photo/2013/05/16/09/05/mathematics-111423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88" y="4285835"/>
            <a:ext cx="2880000" cy="20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ixabay.com/static/uploads/photo/2013/05/22/17/53/mathematics-112720_6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1" y="4256959"/>
            <a:ext cx="2880000" cy="20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TlEoYr9TSt1ulpedg-fBRsFvr0ck-4sRZ0-2Sb-329GkWf9Vi7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50" y="1353531"/>
            <a:ext cx="3067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3288" y="1742980"/>
            <a:ext cx="10220324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Бройни системи</a:t>
            </a:r>
            <a:endParaRPr lang="bg-BG" dirty="0"/>
          </a:p>
        </p:txBody>
      </p:sp>
      <p:pic>
        <p:nvPicPr>
          <p:cNvPr id="3" name="Picture 2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153" y="3276599"/>
            <a:ext cx="1924890" cy="24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3276600"/>
            <a:ext cx="3399131" cy="24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3276599"/>
            <a:ext cx="4801272" cy="24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Десетични</a:t>
            </a:r>
            <a:r>
              <a:rPr lang="en-US" altLang="he-IL" dirty="0" smtClean="0"/>
              <a:t> </a:t>
            </a:r>
            <a:r>
              <a:rPr lang="bg-BG" altLang="he-IL" dirty="0" smtClean="0"/>
              <a:t>числа</a:t>
            </a:r>
            <a:r>
              <a:rPr lang="en-US" altLang="he-IL" dirty="0" smtClean="0"/>
              <a:t> (</a:t>
            </a:r>
            <a:r>
              <a:rPr lang="bg-BG" altLang="he-IL" dirty="0" smtClean="0"/>
              <a:t>основа</a:t>
            </a:r>
            <a:r>
              <a:rPr lang="en-US" altLang="he-IL" dirty="0" smtClean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altLang="he-IL" dirty="0" smtClean="0"/>
              <a:t>Представяни, чрез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 smtClean="0"/>
              <a:t>: </a:t>
            </a:r>
            <a:r>
              <a:rPr lang="en-US" altLang="he-IL" dirty="0"/>
              <a:t/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altLang="he-IL" dirty="0" smtClean="0"/>
              <a:t>Всяка позиция предствлява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умножение по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Десетична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Двоичните</a:t>
            </a:r>
            <a:r>
              <a:rPr lang="en-GB" dirty="0" smtClean="0"/>
              <a:t> </a:t>
            </a:r>
            <a:r>
              <a:rPr lang="bg-BG" dirty="0" smtClean="0"/>
              <a:t>числа</a:t>
            </a:r>
            <a:r>
              <a:rPr lang="en-GB" dirty="0" smtClean="0"/>
              <a:t> </a:t>
            </a:r>
            <a:r>
              <a:rPr lang="bg-BG" dirty="0" smtClean="0"/>
              <a:t>се преставят като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последователност</a:t>
            </a:r>
            <a:r>
              <a:rPr lang="en-GB" dirty="0" smtClean="0"/>
              <a:t> </a:t>
            </a:r>
            <a:r>
              <a:rPr lang="bg-BG" dirty="0" smtClean="0"/>
              <a:t>оот битове</a:t>
            </a:r>
            <a:endParaRPr lang="en-GB" dirty="0" smtClean="0"/>
          </a:p>
          <a:p>
            <a:pPr lvl="1"/>
            <a:r>
              <a:rPr lang="bg-BG" dirty="0" smtClean="0"/>
              <a:t>Най-малката единица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GB" dirty="0" smtClean="0"/>
              <a:t> </a:t>
            </a:r>
            <a:r>
              <a:rPr lang="en-GB" dirty="0"/>
              <a:t>– 0 or </a:t>
            </a:r>
            <a:r>
              <a:rPr lang="en-GB" dirty="0" smtClean="0"/>
              <a:t>1</a:t>
            </a:r>
            <a:endParaRPr lang="en-GB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Битовете</a:t>
            </a:r>
            <a:r>
              <a:rPr lang="en-GB" dirty="0" smtClean="0"/>
              <a:t> </a:t>
            </a:r>
            <a:r>
              <a:rPr lang="bg-BG" dirty="0" smtClean="0"/>
              <a:t>лесно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представят</a:t>
            </a:r>
            <a:r>
              <a:rPr lang="bg-BG" dirty="0" smtClean="0"/>
              <a:t> в електрониката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Двоична бройна система</a:t>
            </a:r>
            <a:endParaRPr lang="en-GB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2412" y="5506760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    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8" name="Picture 2" descr="fig7_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07572" y="3341353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9" name="Picture 3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424177" y="3668957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4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83012" y="3677225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5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73912" y="3677225"/>
            <a:ext cx="914400" cy="1295400"/>
          </a:xfrm>
          <a:prstGeom prst="rect">
            <a:avLst/>
          </a:prstGeom>
          <a:noFill/>
        </p:spPr>
      </p:pic>
      <p:pic>
        <p:nvPicPr>
          <p:cNvPr id="12" name="Picture 6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56312" y="3677225"/>
            <a:ext cx="914400" cy="1295400"/>
          </a:xfrm>
          <a:prstGeom prst="rect">
            <a:avLst/>
          </a:prstGeom>
          <a:noFill/>
        </p:spPr>
      </p:pic>
      <p:pic>
        <p:nvPicPr>
          <p:cNvPr id="13" name="Picture 7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08412" y="3677225"/>
            <a:ext cx="914400" cy="1295400"/>
          </a:xfrm>
          <a:prstGeom prst="rect">
            <a:avLst/>
          </a:prstGeom>
          <a:noFill/>
        </p:spPr>
      </p:pic>
      <p:pic>
        <p:nvPicPr>
          <p:cNvPr id="14" name="Picture 8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90812" y="3677225"/>
            <a:ext cx="914400" cy="1295400"/>
          </a:xfrm>
          <a:prstGeom prst="rect">
            <a:avLst/>
          </a:prstGeom>
          <a:noFill/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Двоични </a:t>
            </a:r>
            <a:r>
              <a:rPr lang="bg-BG" altLang="he-IL" dirty="0" smtClean="0"/>
              <a:t>числа</a:t>
            </a:r>
            <a:r>
              <a:rPr lang="en-US" altLang="he-IL" dirty="0" smtClean="0"/>
              <a:t> (</a:t>
            </a:r>
            <a:r>
              <a:rPr lang="bg-BG" altLang="he-IL" dirty="0" smtClean="0"/>
              <a:t>основа</a:t>
            </a:r>
            <a:r>
              <a:rPr lang="en-US" altLang="he-IL" dirty="0" smtClean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altLang="he-IL" dirty="0" smtClean="0"/>
              <a:t>Представя се с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 smtClean="0"/>
              <a:t>: </a:t>
            </a:r>
            <a:r>
              <a:rPr lang="bg-BG" altLang="he-IL" dirty="0" smtClean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 smtClean="0"/>
              <a:t>Всяка позиция преставлява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умножение</a:t>
            </a:r>
            <a:r>
              <a:rPr lang="bg-BG" altLang="he-IL" dirty="0" smtClean="0"/>
              <a:t>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по</a:t>
            </a:r>
            <a:r>
              <a:rPr lang="bg-BG" altLang="he-IL" dirty="0" smtClean="0"/>
              <a:t>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baseline="-20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baseline="30000" dirty="0" smtClean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3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32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3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 smtClean="0"/>
              <a:t> </a:t>
            </a:r>
            <a:r>
              <a:rPr lang="bg-BG" altLang="he-IL" dirty="0" smtClean="0"/>
              <a:t>всяка цифра по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 smtClean="0"/>
              <a:t>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 smtClean="0"/>
              <a:t>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 smtClean="0"/>
              <a:t>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 smtClean="0"/>
              <a:t>:</a:t>
            </a:r>
            <a:endParaRPr lang="en-US" altLang="he-IL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*8 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baseline="30000" dirty="0">
                <a:cs typeface="Consolas" pitchFamily="49" charset="0"/>
              </a:rPr>
              <a:t> 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 smtClean="0"/>
              <a:t>Делим на две и прибавяме в обратен ред остатъците</a:t>
            </a:r>
            <a:r>
              <a:rPr lang="en-US" altLang="he-IL" dirty="0" smtClean="0"/>
              <a:t>: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Преобразуване от десетична </a:t>
            </a:r>
            <a:br>
              <a:rPr lang="bg-BG" dirty="0" smtClean="0"/>
            </a:br>
            <a:r>
              <a:rPr lang="bg-BG" dirty="0" smtClean="0"/>
              <a:t>в двоична бройна система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315202" y="1981200"/>
            <a:ext cx="396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500/2 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= 250 (0)</a:t>
            </a:r>
          </a:p>
          <a:p>
            <a:pPr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250/2 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= 125 (0)</a:t>
            </a:r>
          </a:p>
          <a:p>
            <a:pPr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125/2 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= 62  (1)</a:t>
            </a:r>
          </a:p>
          <a:p>
            <a:pPr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62/2  = 31  (</a:t>
            </a: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0)</a:t>
            </a:r>
          </a:p>
          <a:p>
            <a:pPr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31/2  = 15  (1)</a:t>
            </a:r>
          </a:p>
          <a:p>
            <a:pPr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15/2  = 7   (1)</a:t>
            </a:r>
          </a:p>
          <a:p>
            <a:pPr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7/2  = 3   (1)</a:t>
            </a:r>
          </a:p>
          <a:p>
            <a:pPr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3/2  = 1   (1)</a:t>
            </a:r>
          </a:p>
          <a:p>
            <a:pPr>
              <a:buFontTx/>
              <a:buNone/>
            </a:pPr>
            <a:r>
              <a:rPr lang="en-US" altLang="he-IL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1/2  = 0   (1)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5277602" y="32569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0438" y="3075721"/>
            <a:ext cx="3876382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altLang="he-IL" sz="3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 111110100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pic>
        <p:nvPicPr>
          <p:cNvPr id="9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7813" y="4456023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за двоични числа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53977" y="2163434"/>
            <a:ext cx="9816306" cy="466666"/>
            <a:chOff x="264318" y="1686892"/>
            <a:chExt cx="9816306" cy="466666"/>
          </a:xfrm>
        </p:grpSpPr>
        <p:grpSp>
          <p:nvGrpSpPr>
            <p:cNvPr id="24" name="Group 23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1010011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1100110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1110100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1010101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1101001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275483" y="2732117"/>
            <a:ext cx="8535194" cy="533400"/>
            <a:chOff x="1807765" y="2286000"/>
            <a:chExt cx="8535194" cy="53340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653977" y="3417917"/>
            <a:ext cx="9816306" cy="466666"/>
            <a:chOff x="264318" y="1686892"/>
            <a:chExt cx="9816306" cy="466666"/>
          </a:xfrm>
        </p:grpSpPr>
        <p:grpSp>
          <p:nvGrpSpPr>
            <p:cNvPr id="48" name="Group 47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83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111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102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116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85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110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105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4012" y="160181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 smtClean="0">
                <a:solidFill>
                  <a:schemeClr val="tx2">
                    <a:lumMod val="75000"/>
                  </a:schemeClr>
                </a:solidFill>
              </a:rPr>
              <a:t>Двоично</a:t>
            </a:r>
            <a:endParaRPr lang="en-US" sz="3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9723" y="2819400"/>
            <a:ext cx="343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3200" dirty="0" smtClean="0">
                <a:solidFill>
                  <a:schemeClr val="tx2">
                    <a:lumMod val="75000"/>
                  </a:schemeClr>
                </a:solidFill>
              </a:rPr>
              <a:t>ASCII(</a:t>
            </a:r>
            <a:r>
              <a:rPr lang="bg-BG" altLang="he-IL" sz="3200" dirty="0" smtClean="0">
                <a:solidFill>
                  <a:schemeClr val="tx2">
                    <a:lumMod val="75000"/>
                  </a:schemeClr>
                </a:solidFill>
              </a:rPr>
              <a:t>Десетично</a:t>
            </a:r>
            <a:r>
              <a:rPr lang="en-US" altLang="he-IL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313583" y="4103717"/>
            <a:ext cx="8535194" cy="533400"/>
            <a:chOff x="1807765" y="2286000"/>
            <a:chExt cx="8535194" cy="5334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692077" y="4789517"/>
            <a:ext cx="9816306" cy="466666"/>
            <a:chOff x="264318" y="1686892"/>
            <a:chExt cx="9816306" cy="466666"/>
          </a:xfrm>
        </p:grpSpPr>
        <p:grpSp>
          <p:nvGrpSpPr>
            <p:cNvPr id="81" name="Group 80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4012" y="4204742"/>
            <a:ext cx="183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 smtClean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37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0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604</Words>
  <Application>Microsoft Office PowerPoint</Application>
  <PresentationFormat>Custom</PresentationFormat>
  <Paragraphs>159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Gisha</vt:lpstr>
      <vt:lpstr>Wingdings</vt:lpstr>
      <vt:lpstr>Wingdings 2</vt:lpstr>
      <vt:lpstr>SoftUni 16x9</vt:lpstr>
      <vt:lpstr>Бройни системи</vt:lpstr>
      <vt:lpstr>Съдържание</vt:lpstr>
      <vt:lpstr>Бройни системи</vt:lpstr>
      <vt:lpstr>Десетична бройна система</vt:lpstr>
      <vt:lpstr>Двоична бройна система</vt:lpstr>
      <vt:lpstr>Двоична бройна система</vt:lpstr>
      <vt:lpstr>Двоична бройна система</vt:lpstr>
      <vt:lpstr>Преобразуване от десетична  в двоична бройна система</vt:lpstr>
      <vt:lpstr>Примери за двоични числа</vt:lpstr>
      <vt:lpstr>Шестнадесетична бройна система</vt:lpstr>
      <vt:lpstr>Преобразуване на числа от шестнадесетична към десетична БС</vt:lpstr>
      <vt:lpstr>Преобразуване на числа от десетична към шестнадесетична БС</vt:lpstr>
      <vt:lpstr>Преобразуване на числа от шестнадесетична в двоична БС</vt:lpstr>
      <vt:lpstr>Резюме</vt:lpstr>
      <vt:lpstr>Programming Basics – Math for Developers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/>
  <cp:keywords>math, mathematics, programming, algorithms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2018-01-12T00:53:29Z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