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402" r:id="rId3"/>
    <p:sldId id="468" r:id="rId4"/>
    <p:sldId id="469" r:id="rId5"/>
    <p:sldId id="470" r:id="rId6"/>
    <p:sldId id="471" r:id="rId7"/>
    <p:sldId id="472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  <p14:sldId id="468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6" d="100"/>
          <a:sy n="76" d="100"/>
        </p:scale>
        <p:origin x="47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7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Масиви. 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 smtClean="0"/>
              <a:t>Готови методи за обработка на масиви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21404986">
            <a:off x="4741498" y="3618748"/>
            <a:ext cx="2207326" cy="72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Методът </a:t>
            </a:r>
            <a:r>
              <a:rPr lang="en-US" dirty="0" smtClean="0"/>
              <a:t>Reverse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r>
              <a:rPr lang="en-US" dirty="0"/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public </a:t>
            </a:r>
            <a:r>
              <a:rPr lang="en-US" dirty="0"/>
              <a:t>static void Main</a:t>
            </a:r>
            <a:r>
              <a:rPr lang="en-US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 smtClean="0"/>
              <a:t>Array.Reverse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string.Join</a:t>
            </a:r>
            <a:r>
              <a:rPr lang="en-US" dirty="0"/>
              <a:t>(" ", </a:t>
            </a:r>
            <a:r>
              <a:rPr lang="en-US" dirty="0" err="1"/>
              <a:t>arr</a:t>
            </a:r>
            <a:r>
              <a:rPr lang="en-US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</a:t>
            </a:r>
            <a:r>
              <a:rPr lang="en-US" sz="2800" dirty="0" smtClean="0"/>
              <a:t> 4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1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Обръща реда на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5491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Обърнатият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211263"/>
              </p:ext>
            </p:extLst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999412" y="508957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10    </a:t>
            </a:r>
            <a:r>
              <a:rPr lang="en-US" sz="2800" dirty="0" smtClean="0"/>
              <a:t> </a:t>
            </a:r>
            <a:r>
              <a:rPr lang="bg-BG" sz="2800" dirty="0" smtClean="0"/>
              <a:t>1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bg-BG" sz="2800" dirty="0" smtClean="0"/>
              <a:t>4   </a:t>
            </a:r>
            <a:r>
              <a:rPr lang="en-US" sz="2800" dirty="0" smtClean="0"/>
              <a:t> </a:t>
            </a:r>
            <a:r>
              <a:rPr lang="bg-BG" sz="2800" dirty="0" smtClean="0"/>
              <a:t>2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Методът </a:t>
            </a:r>
            <a:r>
              <a:rPr lang="en-US" dirty="0" smtClean="0"/>
              <a:t>Sort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r>
              <a:rPr lang="en-US" dirty="0"/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public </a:t>
            </a:r>
            <a:r>
              <a:rPr lang="en-US" dirty="0"/>
              <a:t>static void Main</a:t>
            </a:r>
            <a:r>
              <a:rPr lang="en-US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 smtClean="0"/>
              <a:t>Array.Sort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string.Join</a:t>
            </a:r>
            <a:r>
              <a:rPr lang="en-US" dirty="0"/>
              <a:t>(" ", </a:t>
            </a:r>
            <a:r>
              <a:rPr lang="en-US" dirty="0" err="1"/>
              <a:t>arr</a:t>
            </a:r>
            <a:r>
              <a:rPr lang="en-US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</a:t>
            </a:r>
            <a:r>
              <a:rPr lang="en-US" sz="2800" dirty="0" smtClean="0"/>
              <a:t> 4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1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Сортира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6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Методът </a:t>
            </a:r>
            <a:r>
              <a:rPr lang="en-US" dirty="0" smtClean="0"/>
              <a:t>Clear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r>
              <a:rPr lang="en-US" dirty="0"/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public </a:t>
            </a:r>
            <a:r>
              <a:rPr lang="en-US" dirty="0"/>
              <a:t>static void Main</a:t>
            </a:r>
            <a:r>
              <a:rPr lang="en-US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countOfZero</a:t>
            </a:r>
            <a:r>
              <a:rPr lang="en-US" dirty="0" smtClean="0"/>
              <a:t>=2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 smtClean="0"/>
              <a:t>Array.Clear</a:t>
            </a:r>
            <a:r>
              <a:rPr lang="en-US" dirty="0" smtClean="0"/>
              <a:t>(</a:t>
            </a:r>
            <a:r>
              <a:rPr lang="en-US" dirty="0" err="1" smtClean="0"/>
              <a:t>arr,pos,countOfZero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string.Join</a:t>
            </a:r>
            <a:r>
              <a:rPr lang="en-US" dirty="0"/>
              <a:t>(" ", </a:t>
            </a:r>
            <a:r>
              <a:rPr lang="en-US" dirty="0" err="1"/>
              <a:t>arr</a:t>
            </a:r>
            <a:r>
              <a:rPr lang="en-US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</a:t>
            </a:r>
            <a:r>
              <a:rPr lang="en-US" sz="2800" dirty="0" smtClean="0"/>
              <a:t> 4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1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2"/>
            <a:ext cx="4786200" cy="923987"/>
          </a:xfrm>
          <a:prstGeom prst="wedgeRoundRectCallout">
            <a:avLst>
              <a:gd name="adj1" fmla="val -88898"/>
              <a:gd name="adj2" fmla="val 47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 </a:t>
            </a:r>
            <a:r>
              <a:rPr lang="bg-BG" sz="2800" dirty="0" smtClean="0"/>
              <a:t>   </a:t>
            </a:r>
            <a:r>
              <a:rPr lang="en-US" sz="2800" dirty="0" smtClean="0"/>
              <a:t>0 </a:t>
            </a:r>
            <a:r>
              <a:rPr lang="bg-BG" sz="2800" dirty="0" smtClean="0"/>
              <a:t>    </a:t>
            </a:r>
            <a:r>
              <a:rPr lang="en-US" sz="2800" dirty="0" smtClean="0"/>
              <a:t>0</a:t>
            </a:r>
            <a:r>
              <a:rPr lang="bg-BG" sz="2800" dirty="0" smtClean="0"/>
              <a:t>    </a:t>
            </a:r>
            <a:r>
              <a:rPr lang="en-US" sz="2800" dirty="0" smtClean="0"/>
              <a:t>1 </a:t>
            </a:r>
            <a:r>
              <a:rPr lang="bg-BG" sz="2800" dirty="0" smtClean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8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Методът </a:t>
            </a:r>
            <a:r>
              <a:rPr lang="en-US" dirty="0" err="1" smtClean="0"/>
              <a:t>CopyTo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76923" y="1151121"/>
            <a:ext cx="11804822" cy="557035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public </a:t>
            </a:r>
            <a:r>
              <a:rPr lang="en-US" dirty="0"/>
              <a:t>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public </a:t>
            </a:r>
            <a:r>
              <a:rPr lang="en-US" dirty="0"/>
              <a:t>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{1,2,3};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 smtClean="0"/>
              <a:t> </a:t>
            </a:r>
            <a:r>
              <a:rPr lang="en-US" dirty="0" smtClean="0"/>
              <a:t>=new </a:t>
            </a:r>
            <a:r>
              <a:rPr lang="en-US" dirty="0" err="1"/>
              <a:t>int</a:t>
            </a:r>
            <a:r>
              <a:rPr lang="en-US" dirty="0" smtClean="0"/>
              <a:t>[] {</a:t>
            </a:r>
            <a:r>
              <a:rPr lang="bg-BG" dirty="0" smtClean="0"/>
              <a:t> </a:t>
            </a:r>
            <a:r>
              <a:rPr lang="en-US" dirty="0" smtClean="0"/>
              <a:t>2,</a:t>
            </a:r>
            <a:r>
              <a:rPr lang="bg-BG" dirty="0" smtClean="0"/>
              <a:t> </a:t>
            </a:r>
            <a:r>
              <a:rPr lang="en-US" dirty="0" smtClean="0"/>
              <a:t>4,</a:t>
            </a:r>
            <a:r>
              <a:rPr lang="bg-BG" dirty="0" smtClean="0"/>
              <a:t> </a:t>
            </a:r>
            <a:r>
              <a:rPr lang="en-US" dirty="0" smtClean="0"/>
              <a:t>-</a:t>
            </a:r>
            <a:r>
              <a:rPr lang="en-US" dirty="0"/>
              <a:t>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/>
              <a:t>1,</a:t>
            </a:r>
            <a:r>
              <a:rPr lang="bg-BG" dirty="0" smtClean="0"/>
              <a:t> </a:t>
            </a:r>
            <a:r>
              <a:rPr lang="en-US" dirty="0" smtClean="0"/>
              <a:t>10</a:t>
            </a:r>
            <a:r>
              <a:rPr lang="bg-BG" dirty="0" smtClean="0"/>
              <a:t> </a:t>
            </a:r>
            <a:r>
              <a:rPr lang="en-US" dirty="0" smtClean="0"/>
              <a:t>};</a:t>
            </a:r>
            <a:r>
              <a:rPr lang="en-US" dirty="0"/>
              <a:t>	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 err="1" smtClean="0"/>
              <a:t>.CopyTo</a:t>
            </a:r>
            <a:r>
              <a:rPr lang="en-US" dirty="0" smtClean="0"/>
              <a:t>(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/>
              <a:t>1</a:t>
            </a:r>
            <a:r>
              <a:rPr lang="bg-BG" dirty="0" smtClean="0"/>
              <a:t> </a:t>
            </a:r>
            <a:r>
              <a:rPr lang="en-US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bg-BG" dirty="0" smtClean="0"/>
              <a:t> </a:t>
            </a:r>
            <a:r>
              <a:rPr lang="en-US" dirty="0" err="1" smtClean="0"/>
              <a:t>string.Join</a:t>
            </a:r>
            <a:r>
              <a:rPr lang="en-US" dirty="0"/>
              <a:t>(" </a:t>
            </a:r>
            <a:r>
              <a:rPr lang="en-US" dirty="0" smtClean="0"/>
              <a:t>",</a:t>
            </a:r>
            <a:r>
              <a:rPr lang="bg-BG" dirty="0" smtClean="0"/>
              <a:t> </a:t>
            </a:r>
            <a:r>
              <a:rPr lang="en-US" dirty="0" smtClean="0"/>
              <a:t>destination</a:t>
            </a:r>
            <a:r>
              <a:rPr lang="bg-BG" dirty="0" smtClean="0"/>
              <a:t> 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	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37325" y="51243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</a:t>
            </a:r>
            <a:r>
              <a:rPr lang="en-US" sz="2800" dirty="0" smtClean="0"/>
              <a:t> 4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1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88617"/>
              <a:gd name="adj2" fmla="val 569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Копира 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bg-BG" sz="2800" dirty="0" smtClean="0">
                <a:solidFill>
                  <a:srgbClr val="FFFFFF"/>
                </a:solidFill>
              </a:rPr>
              <a:t>в масива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bg-BG" sz="2800" dirty="0" smtClean="0">
                <a:solidFill>
                  <a:srgbClr val="FFFFFF"/>
                </a:solidFill>
              </a:rPr>
              <a:t>от позиция </a:t>
            </a:r>
            <a:r>
              <a:rPr lang="en-US" sz="2800" dirty="0" smtClean="0">
                <a:solidFill>
                  <a:srgbClr val="FFFFFF"/>
                </a:solidFill>
              </a:rPr>
              <a:t>index 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848151"/>
              </p:ext>
            </p:extLst>
          </p:nvPr>
        </p:nvGraphicFramePr>
        <p:xfrm>
          <a:off x="8494712" y="114003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 2 </a:t>
            </a:r>
            <a:r>
              <a:rPr lang="bg-BG" sz="2800" dirty="0" smtClean="0"/>
              <a:t>  </a:t>
            </a:r>
            <a:r>
              <a:rPr lang="en-US" sz="2800" dirty="0" smtClean="0"/>
              <a:t> </a:t>
            </a:r>
            <a:r>
              <a:rPr lang="bg-BG" sz="2800" dirty="0" smtClean="0"/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 smtClean="0"/>
              <a:t> 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71637" y="39348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9141"/>
              <a:gd name="adj2" fmla="val 99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679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0" grpId="0" animBg="1"/>
      <p:bldP spid="21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Методът </a:t>
            </a:r>
            <a:r>
              <a:rPr lang="en-US" dirty="0" smtClean="0"/>
              <a:t>Copy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76923" y="1151121"/>
            <a:ext cx="11804822" cy="557035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r>
              <a:rPr lang="en-US" dirty="0"/>
              <a:t>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public </a:t>
            </a:r>
            <a:r>
              <a:rPr lang="en-US" dirty="0"/>
              <a:t>static void Main</a:t>
            </a:r>
            <a:r>
              <a:rPr lang="en-US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{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/>
              <a:t>[] source = new </a:t>
            </a:r>
            <a:r>
              <a:rPr lang="en-US" dirty="0" err="1"/>
              <a:t>int</a:t>
            </a:r>
            <a:r>
              <a:rPr lang="en-US" dirty="0"/>
              <a:t>[] {2,4,6,8,10,12,14,16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destination = new </a:t>
            </a:r>
            <a:r>
              <a:rPr lang="en-US" dirty="0" err="1"/>
              <a:t>int</a:t>
            </a:r>
            <a:r>
              <a:rPr lang="en-US" dirty="0"/>
              <a:t>[] {1,3,5,7,9,11,13,15,17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</a:t>
            </a:r>
            <a:r>
              <a:rPr lang="en-US" dirty="0" err="1"/>
              <a:t>Array.Copy</a:t>
            </a:r>
            <a:r>
              <a:rPr lang="en-US" dirty="0"/>
              <a:t>(source,4,destination,2,3); 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string.Join</a:t>
            </a:r>
            <a:r>
              <a:rPr lang="en-US" dirty="0"/>
              <a:t>(" ", destination</a:t>
            </a:r>
            <a:r>
              <a:rPr lang="en-US" dirty="0" smtClean="0"/>
              <a:t>));</a:t>
            </a:r>
            <a:r>
              <a:rPr lang="en-US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2" y="152400"/>
            <a:ext cx="2514598" cy="1676682"/>
          </a:xfrm>
          <a:prstGeom prst="wedgeRoundRectCallout">
            <a:avLst>
              <a:gd name="adj1" fmla="val -57365"/>
              <a:gd name="adj2" fmla="val 153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smtClean="0">
                <a:solidFill>
                  <a:srgbClr val="FFFFFF"/>
                </a:solidFill>
              </a:rPr>
              <a:t>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1651222" y="5524935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9212" y="5845424"/>
            <a:ext cx="3733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1 3 10 12 14 11 13 15 17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0825" y="1472038"/>
            <a:ext cx="3448449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bg1"/>
                </a:solidFill>
              </a:rPr>
              <a:t>2 4 6 8 10 12 14 16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42173" y="2149842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tx1"/>
                </a:solidFill>
              </a:rPr>
              <a:t>1 3 5 7 9 11 13 15 17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42173" y="2996487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tx1"/>
                </a:solidFill>
              </a:rPr>
              <a:t>1 3            11 13 15 17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56331" y="1014710"/>
            <a:ext cx="1447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bg1"/>
                </a:solidFill>
              </a:rPr>
              <a:t>10 12 14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760411" y="1012578"/>
            <a:ext cx="2800057" cy="1676682"/>
          </a:xfrm>
          <a:prstGeom prst="wedgeRoundRectCallout">
            <a:avLst>
              <a:gd name="adj1" fmla="val 31341"/>
              <a:gd name="adj2" fmla="val 137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 smtClean="0">
                <a:solidFill>
                  <a:srgbClr val="FFFFFF"/>
                </a:solidFill>
              </a:rPr>
              <a:t>9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smtClean="0">
                <a:solidFill>
                  <a:srgbClr val="FFFFFF"/>
                </a:solidFill>
              </a:rPr>
              <a:t>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007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9 0.00671 L 0.00638 0.19398 C 0.0379 0.23356 0.05587 0.29282 0.05587 0.3544 C 0.05587 0.42431 0.0379 0.48032 0.00638 0.51991 L -0.13389 0.70764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2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6 -3.7037E-7 L -0.05848 0.11181 C -0.0564 0.13542 -0.05509 0.17083 -0.05509 0.20741 C -0.05509 0.24931 -0.0564 0.28264 -0.05848 0.30625 L -0.0676 0.41852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animBg="1"/>
      <p:bldP spid="17" grpId="0" animBg="1"/>
      <p:bldP spid="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879</TotalTime>
  <Words>386</Words>
  <Application>Microsoft Office PowerPoint</Application>
  <PresentationFormat>Custom</PresentationFormat>
  <Paragraphs>161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SoftUni 16x9</vt:lpstr>
      <vt:lpstr>Масиви. Методи</vt:lpstr>
      <vt:lpstr>Методът Reverse</vt:lpstr>
      <vt:lpstr>Методът Sort</vt:lpstr>
      <vt:lpstr>Методът Clear</vt:lpstr>
      <vt:lpstr>Методът CopyTo</vt:lpstr>
      <vt:lpstr>Методът Copy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Microsoft account</cp:lastModifiedBy>
  <cp:revision>164</cp:revision>
  <dcterms:created xsi:type="dcterms:W3CDTF">2014-01-02T17:00:34Z</dcterms:created>
  <dcterms:modified xsi:type="dcterms:W3CDTF">2018-01-09T17:28:00Z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