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53" r:id="rId5"/>
    <p:sldId id="406" r:id="rId6"/>
    <p:sldId id="412" r:id="rId7"/>
    <p:sldId id="413" r:id="rId8"/>
    <p:sldId id="414" r:id="rId9"/>
    <p:sldId id="416" r:id="rId10"/>
    <p:sldId id="394" r:id="rId11"/>
    <p:sldId id="415" r:id="rId12"/>
    <p:sldId id="388" r:id="rId13"/>
    <p:sldId id="349" r:id="rId14"/>
    <p:sldId id="401" r:id="rId15"/>
    <p:sldId id="40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Main Content" id="{BC4A3995-4CED-4320-A673-95328C9C809D}">
          <p14:sldIdLst>
            <p14:sldId id="353"/>
            <p14:sldId id="406"/>
            <p14:sldId id="412"/>
            <p14:sldId id="413"/>
            <p14:sldId id="414"/>
            <p14:sldId id="416"/>
            <p14:sldId id="394"/>
            <p14:sldId id="415"/>
            <p14:sldId id="388"/>
          </p14:sldIdLst>
        </p14:section>
        <p14:section name="Conclusion" id="{10E03AB1-9AA8-4E86-9A64-D741901E50A2}">
          <p14:sldIdLst>
            <p14:sldId id="349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6" d="100"/>
          <a:sy n="76" d="100"/>
        </p:scale>
        <p:origin x="31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1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0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5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1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://www.telenor.bg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bg-BG" dirty="0" smtClean="0"/>
              <a:t>Сортировки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Видове сортировки и приложение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43737" y="3963164"/>
            <a:ext cx="1840568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Сортировки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2BA674A-DA22-4065-B615-3D8574D12A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990600"/>
            <a:ext cx="11793241" cy="176056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Въвеждаме елементите на масива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N-1 </a:t>
            </a:r>
            <a:r>
              <a:rPr lang="bg-BG" dirty="0" smtClean="0"/>
              <a:t>пъти сравняваме съседните елементи и при неободимост им разменяме местата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Сортиране на едномерен масив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12" y="2713686"/>
            <a:ext cx="10612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for (int i = 0; i &lt; arr.Length - 1; i++)</a:t>
            </a:r>
          </a:p>
          <a:p>
            <a:r>
              <a:rPr lang="en-US" sz="2800" dirty="0"/>
              <a:t>    {</a:t>
            </a:r>
            <a:r>
              <a:rPr lang="en-US" sz="2800" dirty="0" smtClean="0"/>
              <a:t>    </a:t>
            </a:r>
            <a:r>
              <a:rPr lang="en-US" sz="2800" dirty="0"/>
              <a:t>for (int j = 0; j &lt; arr.Length - 1; j++)</a:t>
            </a:r>
          </a:p>
          <a:p>
            <a:r>
              <a:rPr lang="en-US" sz="2800" dirty="0"/>
              <a:t>            {</a:t>
            </a:r>
          </a:p>
          <a:p>
            <a:r>
              <a:rPr lang="en-US" sz="2800" dirty="0"/>
              <a:t>                if (arr[j] &gt; arr[j + 1]) </a:t>
            </a:r>
          </a:p>
          <a:p>
            <a:r>
              <a:rPr lang="en-US" sz="2800" dirty="0"/>
              <a:t>                {</a:t>
            </a:r>
          </a:p>
          <a:p>
            <a:r>
              <a:rPr lang="en-US" sz="2800" dirty="0"/>
              <a:t>                    int swapVar = arr[j</a:t>
            </a:r>
            <a:r>
              <a:rPr lang="en-US" sz="2800" dirty="0" smtClean="0"/>
              <a:t>];  </a:t>
            </a:r>
            <a:r>
              <a:rPr lang="en-US" sz="2800" dirty="0"/>
              <a:t>arr[j] = arr[j + 1</a:t>
            </a:r>
            <a:r>
              <a:rPr lang="en-US" sz="2800" dirty="0" smtClean="0"/>
              <a:t>]; </a:t>
            </a:r>
            <a:r>
              <a:rPr lang="en-US" sz="2800" dirty="0"/>
              <a:t>arr[j + 1] = swapVar;</a:t>
            </a:r>
          </a:p>
          <a:p>
            <a:r>
              <a:rPr lang="en-US" sz="2800" dirty="0"/>
              <a:t>                }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017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</a:t>
            </a:r>
            <a:r>
              <a:rPr lang="bg-BG" dirty="0" smtClean="0"/>
              <a:t>Как работи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83073" y="2025177"/>
            <a:ext cx="11082421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 - 1; i++)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 for (int j = 0; j &lt; arr.Length - 1; j++)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(arr[j] &gt; arr[j + 1])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arr[j]; 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arr[j + 1];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+ 1] =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28225" y="914400"/>
            <a:ext cx="4418012" cy="1143000"/>
          </a:xfrm>
          <a:prstGeom prst="wedgeRoundRectCallout">
            <a:avLst>
              <a:gd name="adj1" fmla="val 2789"/>
              <a:gd name="adj2" fmla="val 92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n-1 </a:t>
            </a:r>
            <a:r>
              <a:rPr lang="bg-BG" sz="2800" dirty="0" smtClean="0">
                <a:solidFill>
                  <a:srgbClr val="FFFFFF"/>
                </a:solidFill>
              </a:rPr>
              <a:t>пъти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сравняваме</a:t>
            </a:r>
            <a:r>
              <a:rPr lang="bg-BG" sz="2800" dirty="0" smtClean="0">
                <a:solidFill>
                  <a:srgbClr val="FFFFFF"/>
                </a:solidFill>
              </a:rPr>
              <a:t> съседните елементи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838200"/>
            <a:ext cx="4038600" cy="1532977"/>
          </a:xfrm>
          <a:prstGeom prst="wedgeRoundRectCallout">
            <a:avLst>
              <a:gd name="adj1" fmla="val -48473"/>
              <a:gd name="adj2" fmla="val 1512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Ако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не са подредени </a:t>
            </a:r>
            <a:r>
              <a:rPr lang="bg-BG" sz="2800" noProof="1" smtClean="0">
                <a:solidFill>
                  <a:srgbClr val="FFFFFF"/>
                </a:solidFill>
              </a:rPr>
              <a:t>правилно</a:t>
            </a:r>
            <a:r>
              <a:rPr lang="en-US" sz="2800" noProof="1" smtClean="0">
                <a:solidFill>
                  <a:srgbClr val="FFFFFF"/>
                </a:solidFill>
              </a:rPr>
              <a:t>, </a:t>
            </a:r>
            <a:r>
              <a:rPr lang="bg-BG" sz="2800" noProof="1" smtClean="0">
                <a:solidFill>
                  <a:srgbClr val="FFFFFF"/>
                </a:solidFill>
              </a:rPr>
              <a:t>то им разменяме местата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 smtClean="0"/>
              <a:t>Познати са различни методи за сортиране на масиви: </a:t>
            </a:r>
            <a:r>
              <a:rPr lang="ru-RU" sz="3200" u="sng" dirty="0"/>
              <a:t/>
            </a:r>
            <a:br>
              <a:rPr lang="ru-RU" sz="3200" u="sng" dirty="0"/>
            </a:br>
            <a:r>
              <a:rPr lang="ru-RU" sz="3200" dirty="0" smtClean="0"/>
              <a:t>Метод на </a:t>
            </a:r>
            <a:r>
              <a:rPr lang="ru-RU" sz="3200" dirty="0" smtClean="0"/>
              <a:t>мехурчето</a:t>
            </a:r>
            <a:r>
              <a:rPr lang="ru-RU" sz="3200" dirty="0" smtClean="0"/>
              <a:t>, пряка размяна, пряка </a:t>
            </a:r>
            <a:r>
              <a:rPr lang="ru-RU" sz="3200" dirty="0" smtClean="0"/>
              <a:t>селеккция</a:t>
            </a:r>
            <a:r>
              <a:rPr lang="ru-RU" sz="3200" dirty="0" smtClean="0"/>
              <a:t>, бърза сортировка и много други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200" dirty="0" smtClean="0"/>
              <a:t>Сортирането се характеризира със сложност на алгоритъма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200" dirty="0" smtClean="0"/>
              <a:t>Реалзацията му зависи от структурата от данни, която се ползва,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200" dirty="0" smtClean="0"/>
              <a:t>При различен обем от данни, различните алгоритми са с променливо бързодействие и разход на ресурс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…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…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Резюме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 smtClean="0"/>
              <a:t>Що е сортиране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 smtClean="0"/>
              <a:t>Начини за сортиране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 smtClean="0"/>
              <a:t>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Що е сортиране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Сортираме (подреждаме) множества за по-бързо търсене на елементи в него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Основните особености на едно сортиране са: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 smtClean="0"/>
              <a:t> сложността (брой сравнения и размени на елементи)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 smtClean="0"/>
              <a:t>Използвани ресурси (памет)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 smtClean="0"/>
              <a:t>Стабилност (дали елементите се разместват по друг критерий, ако по критерия по който подреждаме са равни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Сортирани множества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Метод</a:t>
            </a:r>
            <a:r>
              <a:rPr lang="bg-BG" dirty="0"/>
              <a:t> </a:t>
            </a:r>
            <a:r>
              <a:rPr lang="bg-BG" dirty="0" smtClean="0"/>
              <a:t>на мехурчето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Пряка селекция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Сортиране чрез вмъкване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Бърза сортировка</a:t>
            </a:r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Някои известни методи на сортиране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 на мехурчето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 </a:t>
            </a:r>
            <a:r>
              <a:rPr lang="en-US" sz="2800" dirty="0" smtClean="0"/>
              <a:t>4</a:t>
            </a:r>
            <a:r>
              <a:rPr lang="bg-BG" sz="2800" dirty="0" smtClean="0"/>
              <a:t>     </a:t>
            </a:r>
            <a:r>
              <a:rPr lang="en-US" sz="2800" dirty="0" smtClean="0"/>
              <a:t>-5</a:t>
            </a:r>
            <a:r>
              <a:rPr lang="bg-BG" sz="2800" dirty="0" smtClean="0"/>
              <a:t>  </a:t>
            </a:r>
            <a:r>
              <a:rPr lang="en-US" sz="2800" dirty="0" smtClean="0"/>
              <a:t> </a:t>
            </a:r>
            <a:r>
              <a:rPr lang="bg-BG" sz="2800" dirty="0" smtClean="0"/>
              <a:t> </a:t>
            </a:r>
            <a:r>
              <a:rPr lang="en-US" sz="2800" dirty="0" smtClean="0"/>
              <a:t>1</a:t>
            </a:r>
            <a:r>
              <a:rPr lang="bg-BG" sz="2800" dirty="0" smtClean="0"/>
              <a:t>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008812" y="15176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94370" y="946628"/>
            <a:ext cx="6019799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dirty="0">
                <a:solidFill>
                  <a:schemeClr val="tx1"/>
                </a:solidFill>
              </a:rPr>
              <a:t>System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				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public </a:t>
            </a:r>
            <a:r>
              <a:rPr lang="en-US" sz="1400" dirty="0">
                <a:solidFill>
                  <a:schemeClr val="tx1"/>
                </a:solidFill>
              </a:rPr>
              <a:t>static void Main()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{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1400" dirty="0">
                <a:solidFill>
                  <a:schemeClr val="tx1"/>
                </a:solidFill>
              </a:rPr>
              <a:t>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new int[] { 2, 4, -5, 1,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tx1"/>
                </a:solidFill>
              </a:rPr>
              <a:t>for (int i = 0; i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400" dirty="0">
                <a:solidFill>
                  <a:schemeClr val="tx1"/>
                </a:solidFill>
              </a:rPr>
              <a:t>; i++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>
                <a:solidFill>
                  <a:schemeClr val="tx1"/>
                </a:solidFill>
              </a:rPr>
              <a:t>for (int j = 0; j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400" dirty="0">
                <a:solidFill>
                  <a:schemeClr val="tx1"/>
                </a:solidFill>
              </a:rPr>
              <a:t>j++)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</a:t>
            </a:r>
            <a:r>
              <a:rPr lang="en-US" sz="1400" dirty="0">
                <a:solidFill>
                  <a:schemeClr val="tx1"/>
                </a:solidFill>
              </a:rPr>
              <a:t>if (arr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&gt;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int </a:t>
            </a:r>
            <a:r>
              <a:rPr lang="en-US" sz="1400" dirty="0">
                <a:solidFill>
                  <a:srgbClr val="00B0F0"/>
                </a:solidFill>
              </a:rPr>
              <a:t>swapVar</a:t>
            </a:r>
            <a:r>
              <a:rPr lang="en-US" sz="1400" dirty="0">
                <a:solidFill>
                  <a:schemeClr val="tx1"/>
                </a:solidFill>
              </a:rPr>
              <a:t> =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=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>
                <a:solidFill>
                  <a:srgbClr val="00B0F0"/>
                </a:solidFill>
              </a:rPr>
              <a:t>swapVar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for (int i = 0; i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tx1"/>
                </a:solidFill>
              </a:rPr>
              <a:t>; i++)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Console.Write(arr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+ " 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 smtClean="0"/>
              <a:t>-5     1     2  </a:t>
            </a:r>
            <a:r>
              <a:rPr lang="en-US" sz="2800" dirty="0" smtClean="0"/>
              <a:t> </a:t>
            </a:r>
            <a:r>
              <a:rPr lang="bg-BG" sz="2800" dirty="0" smtClean="0"/>
              <a:t> 4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48299" y="3900781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Подреден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/>
          </p:nvPr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618492" y="1278750"/>
            <a:ext cx="4514520" cy="1167838"/>
          </a:xfrm>
          <a:prstGeom prst="wedgeRoundRectCallout">
            <a:avLst>
              <a:gd name="adj1" fmla="val -80400"/>
              <a:gd name="adj2" fmla="val 120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N-1 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Пъти правим обхождане от първия до последния елемент и сравняваме два съседни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618492" y="3084043"/>
            <a:ext cx="3904919" cy="2439201"/>
          </a:xfrm>
          <a:prstGeom prst="wedgeRoundRectCallout">
            <a:avLst>
              <a:gd name="adj1" fmla="val -73799"/>
              <a:gd name="adj2" fmla="val -6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Ако условието за размяна е на лице, правим тази размяна с помощта на временна променлива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6550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 на прекия избор (пряка селекция)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Сложност </a:t>
            </a:r>
            <a:r>
              <a:rPr lang="bg-BG" dirty="0"/>
              <a:t>О(</a:t>
            </a:r>
            <a:r>
              <a:rPr lang="en-US" dirty="0" smtClean="0"/>
              <a:t>n</a:t>
            </a:r>
            <a:r>
              <a:rPr lang="bg-BG" baseline="30000" dirty="0" smtClean="0"/>
              <a:t>2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 </a:t>
            </a:r>
            <a:r>
              <a:rPr lang="en-US" sz="2800" dirty="0" smtClean="0"/>
              <a:t>4</a:t>
            </a:r>
            <a:r>
              <a:rPr lang="bg-BG" sz="2800" dirty="0" smtClean="0"/>
              <a:t>     </a:t>
            </a:r>
            <a:r>
              <a:rPr lang="en-US" sz="2800" dirty="0" smtClean="0"/>
              <a:t>-5</a:t>
            </a:r>
            <a:r>
              <a:rPr lang="bg-BG" sz="2800" dirty="0" smtClean="0"/>
              <a:t>  </a:t>
            </a:r>
            <a:r>
              <a:rPr lang="en-US" sz="2800" dirty="0" smtClean="0"/>
              <a:t> </a:t>
            </a:r>
            <a:r>
              <a:rPr lang="bg-BG" sz="2800" dirty="0" smtClean="0"/>
              <a:t> </a:t>
            </a:r>
            <a:r>
              <a:rPr lang="en-US" sz="2800" dirty="0" smtClean="0"/>
              <a:t>1</a:t>
            </a:r>
            <a:r>
              <a:rPr lang="bg-BG" sz="2800" dirty="0" smtClean="0"/>
              <a:t>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  </a:t>
            </a:r>
            <a:r>
              <a:rPr lang="en-US" sz="1400" b="0" dirty="0" smtClean="0">
                <a:solidFill>
                  <a:schemeClr val="tx1"/>
                </a:solidFill>
              </a:rPr>
              <a:t>public </a:t>
            </a:r>
            <a:r>
              <a:rPr lang="en-US" sz="1400" b="0" dirty="0">
                <a:solidFill>
                  <a:schemeClr val="tx1"/>
                </a:solidFill>
              </a:rPr>
              <a:t>static void Main()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    </a:t>
            </a:r>
            <a:r>
              <a:rPr lang="en-US" sz="1400" b="0" dirty="0" smtClean="0">
                <a:solidFill>
                  <a:schemeClr val="tx1"/>
                </a:solidFill>
              </a:rPr>
              <a:t>{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</a:t>
            </a:r>
            <a:r>
              <a:rPr lang="en-US" sz="1400" b="0" dirty="0" smtClean="0">
                <a:solidFill>
                  <a:schemeClr val="tx1"/>
                </a:solidFill>
              </a:rPr>
              <a:t>};          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</a:t>
            </a:r>
            <a:r>
              <a:rPr lang="en-US" sz="1400" b="0" dirty="0" smtClean="0">
                <a:solidFill>
                  <a:schemeClr val="tx1"/>
                </a:solidFill>
              </a:rPr>
              <a:t>1; </a:t>
            </a:r>
            <a:r>
              <a:rPr lang="en-US" sz="1400" b="0" dirty="0">
                <a:solidFill>
                  <a:schemeClr val="tx1"/>
                </a:solidFill>
              </a:rPr>
              <a:t>i &lt; arr.Length; i++)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int </a:t>
            </a:r>
            <a:r>
              <a:rPr lang="en-US" sz="1400" b="0" dirty="0">
                <a:solidFill>
                  <a:schemeClr val="tx1"/>
                </a:solidFill>
              </a:rPr>
              <a:t>k = i;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for </a:t>
            </a:r>
            <a:r>
              <a:rPr lang="en-US" sz="1400" b="0" dirty="0">
                <a:solidFill>
                  <a:schemeClr val="tx1"/>
                </a:solidFill>
              </a:rPr>
              <a:t>(int j = i + 1; j &lt; arr.Length; j++)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 smtClean="0">
                <a:solidFill>
                  <a:schemeClr val="tx1"/>
                </a:solidFill>
              </a:rPr>
              <a:t>  </a:t>
            </a:r>
            <a:r>
              <a:rPr lang="en-US" sz="1400" b="0" dirty="0" smtClean="0">
                <a:solidFill>
                  <a:schemeClr val="tx1"/>
                </a:solidFill>
              </a:rPr>
              <a:t>if </a:t>
            </a:r>
            <a:r>
              <a:rPr lang="en-US" sz="1400" b="0" dirty="0">
                <a:solidFill>
                  <a:schemeClr val="tx1"/>
                </a:solidFill>
              </a:rPr>
              <a:t>(arr[j] &lt; arr[k])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 smtClean="0">
                <a:solidFill>
                  <a:schemeClr val="tx1"/>
                </a:solidFill>
              </a:rPr>
              <a:t>     </a:t>
            </a:r>
            <a:r>
              <a:rPr lang="en-US" sz="1400" b="0" dirty="0" smtClean="0">
                <a:solidFill>
                  <a:schemeClr val="tx1"/>
                </a:solidFill>
              </a:rPr>
              <a:t>k </a:t>
            </a:r>
            <a:r>
              <a:rPr lang="en-US" sz="1400" b="0" dirty="0">
                <a:solidFill>
                  <a:schemeClr val="tx1"/>
                </a:solidFill>
              </a:rPr>
              <a:t>= j;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}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 smtClean="0">
                <a:solidFill>
                  <a:schemeClr val="tx1"/>
                </a:solidFill>
              </a:rPr>
              <a:t>       </a:t>
            </a:r>
            <a:r>
              <a:rPr lang="en-US" sz="1400" b="0" dirty="0" smtClean="0">
                <a:solidFill>
                  <a:schemeClr val="tx1"/>
                </a:solidFill>
              </a:rPr>
              <a:t>   </a:t>
            </a:r>
            <a:r>
              <a:rPr lang="en-US" sz="1400" b="0" dirty="0">
                <a:solidFill>
                  <a:schemeClr val="tx1"/>
                </a:solidFill>
              </a:rPr>
              <a:t>int </a:t>
            </a:r>
            <a:r>
              <a:rPr lang="en-US" sz="1400" b="0" dirty="0" smtClean="0">
                <a:solidFill>
                  <a:srgbClr val="1A8AFA"/>
                </a:solidFill>
              </a:rPr>
              <a:t>swapVar</a:t>
            </a:r>
            <a:r>
              <a:rPr lang="en-US" sz="1400" b="0" dirty="0" smtClean="0">
                <a:solidFill>
                  <a:schemeClr val="tx1"/>
                </a:solidFill>
              </a:rPr>
              <a:t> = arr[i</a:t>
            </a:r>
            <a:r>
              <a:rPr lang="en-US" sz="1400" b="0" dirty="0">
                <a:solidFill>
                  <a:schemeClr val="tx1"/>
                </a:solidFill>
              </a:rPr>
              <a:t>];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               </a:t>
            </a:r>
            <a:r>
              <a:rPr lang="en-US" sz="1400" b="0" dirty="0" smtClean="0">
                <a:solidFill>
                  <a:schemeClr val="tx1"/>
                </a:solidFill>
              </a:rPr>
              <a:t>arr[i</a:t>
            </a:r>
            <a:r>
              <a:rPr lang="en-US" sz="1400" b="0" dirty="0">
                <a:solidFill>
                  <a:schemeClr val="tx1"/>
                </a:solidFill>
              </a:rPr>
              <a:t>]=arr[k];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               </a:t>
            </a:r>
            <a:r>
              <a:rPr lang="en-US" sz="1400" b="0" dirty="0" smtClean="0">
                <a:solidFill>
                  <a:schemeClr val="tx1"/>
                </a:solidFill>
              </a:rPr>
              <a:t>arr[k</a:t>
            </a:r>
            <a:r>
              <a:rPr lang="en-US" sz="1400" b="0" dirty="0">
                <a:solidFill>
                  <a:schemeClr val="tx1"/>
                </a:solidFill>
              </a:rPr>
              <a:t>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bg-BG" sz="1400" b="0" dirty="0" smtClean="0">
                <a:solidFill>
                  <a:schemeClr val="tx1"/>
                </a:solidFill>
              </a:rPr>
              <a:t>      </a:t>
            </a:r>
            <a:r>
              <a:rPr lang="en-US" sz="1400" b="0" dirty="0" smtClean="0">
                <a:solidFill>
                  <a:schemeClr val="tx1"/>
                </a:solidFill>
              </a:rPr>
              <a:t>}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       </a:t>
            </a:r>
            <a:r>
              <a:rPr lang="en-US" sz="1400" b="0" dirty="0" smtClean="0">
                <a:solidFill>
                  <a:schemeClr val="tx1"/>
                </a:solidFill>
              </a:rPr>
              <a:t>Console.WriteLine(string.Join</a:t>
            </a:r>
            <a:r>
              <a:rPr lang="en-US" sz="1400" b="0" dirty="0">
                <a:solidFill>
                  <a:schemeClr val="tx1"/>
                </a:solidFill>
              </a:rPr>
              <a:t>(" ", 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 smtClean="0"/>
              <a:t>-5     1     2  </a:t>
            </a:r>
            <a:r>
              <a:rPr lang="en-US" sz="2800" dirty="0" smtClean="0"/>
              <a:t> </a:t>
            </a:r>
            <a:r>
              <a:rPr lang="bg-BG" sz="2800" dirty="0" smtClean="0"/>
              <a:t> 4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Подреден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/>
          </p:nvPr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762000"/>
            <a:ext cx="4457700" cy="1371600"/>
          </a:xfrm>
          <a:prstGeom prst="wedgeRoundRectCallout">
            <a:avLst>
              <a:gd name="adj1" fmla="val -10290"/>
              <a:gd name="adj2" fmla="val 102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 smtClean="0">
                <a:solidFill>
                  <a:srgbClr val="0097CC"/>
                </a:solidFill>
              </a:rPr>
              <a:t>n-1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bg-BG" dirty="0" smtClean="0">
                <a:solidFill>
                  <a:srgbClr val="FFFFFF"/>
                </a:solidFill>
              </a:rPr>
              <a:t>пъти 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bg-BG" dirty="0" smtClean="0">
                <a:solidFill>
                  <a:srgbClr val="FFFFFF"/>
                </a:solidFill>
              </a:rPr>
              <a:t>намираме индекса на най-малкия елемент от неподредената част на масива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494211" y="3581400"/>
            <a:ext cx="3276600" cy="2454278"/>
          </a:xfrm>
          <a:prstGeom prst="wedgeRoundRectCallout">
            <a:avLst>
              <a:gd name="adj1" fmla="val -79258"/>
              <a:gd name="adj2" fmla="val -7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</a:rPr>
              <a:t>На всяко завъртане на цикъла  </a:t>
            </a:r>
            <a:r>
              <a:rPr lang="bg-BG" dirty="0">
                <a:solidFill>
                  <a:srgbClr val="FFFFFF"/>
                </a:solidFill>
              </a:rPr>
              <a:t>поставяме най-малкия елемент </a:t>
            </a:r>
            <a:r>
              <a:rPr lang="bg-BG" dirty="0" smtClean="0">
                <a:solidFill>
                  <a:srgbClr val="FFFFFF"/>
                </a:solidFill>
              </a:rPr>
              <a:t>на мястото му в подредената част на масива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6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0" dirty="0"/>
              <a:t>Сортиране чрез </a:t>
            </a:r>
            <a:r>
              <a:rPr lang="bg-BG" b="0" dirty="0" smtClean="0"/>
              <a:t>вмъкване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Сложност  О(</a:t>
            </a:r>
            <a:r>
              <a:rPr lang="en-US" dirty="0" smtClean="0"/>
              <a:t>n</a:t>
            </a:r>
            <a:r>
              <a:rPr lang="bg-BG" baseline="30000" dirty="0" smtClean="0"/>
              <a:t>2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 </a:t>
            </a:r>
            <a:r>
              <a:rPr lang="en-US" sz="2800" dirty="0" smtClean="0"/>
              <a:t>4</a:t>
            </a:r>
            <a:r>
              <a:rPr lang="bg-BG" sz="2800" dirty="0" smtClean="0"/>
              <a:t>     </a:t>
            </a:r>
            <a:r>
              <a:rPr lang="en-US" sz="2800" dirty="0" smtClean="0"/>
              <a:t>-5</a:t>
            </a:r>
            <a:r>
              <a:rPr lang="bg-BG" sz="2800" dirty="0" smtClean="0"/>
              <a:t>  </a:t>
            </a:r>
            <a:r>
              <a:rPr lang="en-US" sz="2800" dirty="0" smtClean="0"/>
              <a:t> </a:t>
            </a:r>
            <a:r>
              <a:rPr lang="bg-BG" sz="2800" dirty="0" smtClean="0"/>
              <a:t> </a:t>
            </a:r>
            <a:r>
              <a:rPr lang="en-US" sz="2800" dirty="0" smtClean="0"/>
              <a:t>1</a:t>
            </a:r>
            <a:r>
              <a:rPr lang="bg-BG" sz="2800" dirty="0" smtClean="0"/>
              <a:t>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 smtClean="0">
                <a:solidFill>
                  <a:schemeClr val="tx1"/>
                </a:solidFill>
              </a:rPr>
              <a:t>using </a:t>
            </a:r>
            <a:r>
              <a:rPr lang="en-US" sz="1400" b="0" dirty="0">
                <a:solidFill>
                  <a:schemeClr val="tx1"/>
                </a:solidFill>
              </a:rPr>
              <a:t>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public static void Main()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 smtClean="0">
                <a:solidFill>
                  <a:schemeClr val="tx1"/>
                </a:solidFill>
              </a:rPr>
              <a:t>{</a:t>
            </a:r>
            <a:endParaRPr lang="bg-BG" sz="1400" b="0" dirty="0" smtClean="0">
              <a:solidFill>
                <a:schemeClr val="tx1"/>
              </a:solidFill>
            </a:endParaRPr>
          </a:p>
          <a:p>
            <a:r>
              <a:rPr lang="bg-BG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      int </a:t>
            </a:r>
            <a:r>
              <a:rPr lang="en-US" sz="1400" b="0" dirty="0">
                <a:solidFill>
                  <a:schemeClr val="tx1"/>
                </a:solidFill>
              </a:rPr>
              <a:t>[] arr = { 2, 4, -5, 1, 10 </a:t>
            </a:r>
            <a:r>
              <a:rPr lang="en-US" sz="1400" b="0" dirty="0" smtClean="0">
                <a:solidFill>
                  <a:schemeClr val="tx1"/>
                </a:solidFill>
              </a:rPr>
              <a:t>};</a:t>
            </a:r>
            <a:r>
              <a:rPr lang="en-US" sz="1400" b="0" dirty="0">
                <a:solidFill>
                  <a:schemeClr val="tx1"/>
                </a:solidFill>
              </a:rPr>
              <a:t>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for (int i = 0; i &lt; arr.Length; i++)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 smtClean="0">
                <a:solidFill>
                  <a:schemeClr val="tx1"/>
                </a:solidFill>
              </a:rPr>
              <a:t>{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  int swapVar = arr[i];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</a:t>
            </a:r>
            <a:r>
              <a:rPr lang="en-US" sz="1400" b="0" dirty="0" smtClean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int index = i;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while (index &gt; 0 &amp;&amp; arr[index-1]&gt;=swapVar)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{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</a:rPr>
              <a:t>arr[index] = arr[index-1];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    index </a:t>
            </a:r>
            <a:r>
              <a:rPr lang="en-US" sz="1400" b="0" dirty="0">
                <a:solidFill>
                  <a:schemeClr val="tx1"/>
                </a:solidFill>
              </a:rPr>
              <a:t>--;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}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arr[index</a:t>
            </a:r>
            <a:r>
              <a:rPr lang="en-US" sz="1400" b="0" dirty="0">
                <a:solidFill>
                  <a:schemeClr val="tx1"/>
                </a:solidFill>
              </a:rPr>
              <a:t>]=swapVar;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</a:t>
            </a:r>
            <a:endParaRPr lang="en-US" sz="1400" b="0" dirty="0" smtClean="0">
              <a:solidFill>
                <a:schemeClr val="tx1"/>
              </a:solidFill>
            </a:endParaRPr>
          </a:p>
          <a:p>
            <a:r>
              <a:rPr lang="en-US" sz="1400" b="0" dirty="0" smtClean="0">
                <a:solidFill>
                  <a:schemeClr val="tx1"/>
                </a:solidFill>
              </a:rPr>
              <a:t>        }	</a:t>
            </a:r>
          </a:p>
          <a:p>
            <a:r>
              <a:rPr lang="en-US" sz="1400" b="0" dirty="0" smtClean="0">
                <a:solidFill>
                  <a:schemeClr val="tx1"/>
                </a:solidFill>
              </a:rPr>
              <a:t>        Console.WriteLine(string.Join</a:t>
            </a:r>
            <a:r>
              <a:rPr lang="en-US" sz="1400" b="0" dirty="0">
                <a:solidFill>
                  <a:schemeClr val="tx1"/>
                </a:solidFill>
              </a:rPr>
              <a:t>(" ",arr));</a:t>
            </a:r>
          </a:p>
          <a:p>
            <a:r>
              <a:rPr lang="en-US" sz="1400" b="0" dirty="0" smtClean="0">
                <a:solidFill>
                  <a:schemeClr val="tx1"/>
                </a:solidFill>
              </a:rPr>
              <a:t>     }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 smtClean="0"/>
              <a:t>-5     1     2  </a:t>
            </a:r>
            <a:r>
              <a:rPr lang="en-US" sz="2800" dirty="0" smtClean="0"/>
              <a:t> </a:t>
            </a:r>
            <a:r>
              <a:rPr lang="bg-BG" sz="2800" dirty="0" smtClean="0"/>
              <a:t> 4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Подреден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/>
          </p:nvPr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216024" y="174180"/>
            <a:ext cx="4191000" cy="1713513"/>
          </a:xfrm>
          <a:prstGeom prst="wedgeRoundRectCallout">
            <a:avLst>
              <a:gd name="adj1" fmla="val -10417"/>
              <a:gd name="adj2" fmla="val 95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 smtClean="0">
                <a:solidFill>
                  <a:srgbClr val="0097CC"/>
                </a:solidFill>
              </a:rPr>
              <a:t>n-1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bg-BG" dirty="0" smtClean="0">
                <a:solidFill>
                  <a:srgbClr val="FFFFFF"/>
                </a:solidFill>
              </a:rPr>
              <a:t>пъти поставяме текущия елемент на мястото му в подредената част на масива 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299656" y="2957689"/>
            <a:ext cx="3276600" cy="2454278"/>
          </a:xfrm>
          <a:prstGeom prst="wedgeRoundRectCallout">
            <a:avLst>
              <a:gd name="adj1" fmla="val -84685"/>
              <a:gd name="adj2" fmla="val -173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</a:rPr>
              <a:t>На всяко завъртане на цикъла  ако текущия елемент е по-голям от дадения, проверяваме по-предния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9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Напишете програма, която сортира елементите на масив от цели числа във възходящ ред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Сортиране на едномерен масив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6677" y="4419600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6516" y="4441145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6312555" y="4583365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228</TotalTime>
  <Words>853</Words>
  <Application>Microsoft Office PowerPoint</Application>
  <PresentationFormat>Custom</PresentationFormat>
  <Paragraphs>237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Сортировки</vt:lpstr>
      <vt:lpstr>Съдържание</vt:lpstr>
      <vt:lpstr>Що е сортиране</vt:lpstr>
      <vt:lpstr>Сортирани множества</vt:lpstr>
      <vt:lpstr>Някои известни методи на сортиране</vt:lpstr>
      <vt:lpstr>Метод на мехурчето</vt:lpstr>
      <vt:lpstr>Метод на прекия избор (пряка селекция)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Как работи?</vt:lpstr>
      <vt:lpstr>Резюме</vt:lpstr>
      <vt:lpstr>PowerPoint Presentation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Microsoft account</cp:lastModifiedBy>
  <cp:revision>46</cp:revision>
  <dcterms:created xsi:type="dcterms:W3CDTF">2014-01-02T17:00:34Z</dcterms:created>
  <dcterms:modified xsi:type="dcterms:W3CDTF">2018-01-10T17:45:23Z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