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4" r:id="rId3"/>
    <p:sldId id="395" r:id="rId4"/>
    <p:sldId id="445" r:id="rId5"/>
    <p:sldId id="475" r:id="rId6"/>
    <p:sldId id="446" r:id="rId7"/>
    <p:sldId id="453" r:id="rId8"/>
    <p:sldId id="455" r:id="rId9"/>
    <p:sldId id="476" r:id="rId10"/>
    <p:sldId id="477" r:id="rId11"/>
    <p:sldId id="349" r:id="rId12"/>
    <p:sldId id="473" r:id="rId13"/>
    <p:sldId id="438" r:id="rId14"/>
    <p:sldId id="43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603A14"/>
    <a:srgbClr val="BAB398"/>
    <a:srgbClr val="ADA485"/>
    <a:srgbClr val="C6C0AA"/>
    <a:srgbClr val="663606"/>
    <a:srgbClr val="663106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533" autoAdjust="0"/>
  </p:normalViewPr>
  <p:slideViewPr>
    <p:cSldViewPr>
      <p:cViewPr varScale="1">
        <p:scale>
          <a:sx n="72" d="100"/>
          <a:sy n="72" d="100"/>
        </p:scale>
        <p:origin x="624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7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79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3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8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9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AB3-99A6-4D69-B428-CD7F6CFC9E8E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3C1E-CC4A-46CF-9D00-398116AABF0D}" type="datetime1">
              <a:rPr lang="en-US" smtClean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5" Type="http://schemas.openxmlformats.org/officeDocument/2006/relationships/image" Target="../media/image23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softwaregroup-bg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70212" y="533400"/>
            <a:ext cx="8568803" cy="13239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Аритметични действия в различни бройни системи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56674" y="1905001"/>
            <a:ext cx="7382341" cy="777840"/>
          </a:xfrm>
        </p:spPr>
        <p:txBody>
          <a:bodyPr>
            <a:normAutofit/>
          </a:bodyPr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File:Pure-mathematics-formulæ-blackboar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517498"/>
            <a:ext cx="3844403" cy="28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upload.wikimedia.org/wikipedia/commons/f/f9/Delaunay_geometr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517498"/>
            <a:ext cx="2412897" cy="288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38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762999" cy="4259079"/>
          </a:xfrm>
        </p:spPr>
        <p:txBody>
          <a:bodyPr>
            <a:noAutofit/>
          </a:bodyPr>
          <a:lstStyle/>
          <a:p>
            <a:r>
              <a:rPr lang="bg-BG" dirty="0" smtClean="0"/>
              <a:t>Всяко число в каква да е позиционна бройна система има една и съща стойност</a:t>
            </a:r>
          </a:p>
          <a:p>
            <a:r>
              <a:rPr lang="bg-BG" dirty="0" smtClean="0"/>
              <a:t>Аритметичните действия се извършват по един и същи алгоритъм,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</a:t>
            </a:r>
            <a:r>
              <a:rPr lang="bg-BG" dirty="0" smtClean="0"/>
              <a:t>независимо от ПБС,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bg-BG" dirty="0" smtClean="0"/>
              <a:t>просто записа на   числата зависи от ПБС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Резюме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2625" y="2083412"/>
            <a:ext cx="38862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Basics </a:t>
            </a:r>
            <a:r>
              <a:rPr lang="en-US" dirty="0"/>
              <a:t>– </a:t>
            </a:r>
            <a:r>
              <a:rPr lang="en-US" dirty="0" smtClean="0"/>
              <a:t>Math for Developers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055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9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 smtClean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Деление в двоична БС</a:t>
            </a:r>
            <a:endParaRPr lang="en-US" dirty="0" smtClean="0"/>
          </a:p>
          <a:p>
            <a:pPr marL="447675" indent="-447675">
              <a:buFont typeface="+mj-lt"/>
              <a:buAutoNum type="arabicPeriod"/>
            </a:pPr>
            <a:r>
              <a:rPr lang="bg-BG" dirty="0" smtClean="0"/>
              <a:t>Аритметика в други БС</a:t>
            </a:r>
          </a:p>
          <a:p>
            <a:pPr marL="447675" indent="-447675">
              <a:buFont typeface="+mj-lt"/>
              <a:buAutoNum type="arabicPeriod"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  <a:endParaRPr lang="bg-BG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pic>
        <p:nvPicPr>
          <p:cNvPr id="2050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75" y="3227820"/>
            <a:ext cx="4378073" cy="30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ixabay.com/static/uploads/photo/2013/05/16/09/05/mathematics-111423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4589240"/>
            <a:ext cx="2880000" cy="20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ixabay.com/static/uploads/photo/2013/05/22/17/53/mathematics-112720_6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4" y="4720201"/>
            <a:ext cx="2880000" cy="20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TlEoYr9TSt1ulpedg-fBRsFvr0ck-4sRZ0-2Sb-329GkWf9Vi7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50" y="1353531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3288" y="1742980"/>
            <a:ext cx="10220324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Аритметични действия</a:t>
            </a:r>
            <a:endParaRPr lang="bg-BG" dirty="0"/>
          </a:p>
        </p:txBody>
      </p:sp>
      <p:pic>
        <p:nvPicPr>
          <p:cNvPr id="3" name="Picture 2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53" y="3276599"/>
            <a:ext cx="1924890" cy="24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3276600"/>
            <a:ext cx="3399131" cy="24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2" y="3276599"/>
            <a:ext cx="4801272" cy="24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Таблица за събиране</a:t>
            </a:r>
            <a:endParaRPr lang="en-US" altLang="he-IL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 smtClean="0"/>
              <a:t>Когато сборът надвишава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 smtClean="0"/>
              <a:t>се прави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Събиране в двоична бройна </a:t>
            </a:r>
            <a:r>
              <a:rPr lang="bg-BG" dirty="0" smtClean="0"/>
              <a:t>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951413" y="14478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482600">
                <a:tc>
                  <a:txBody>
                    <a:bodyPr/>
                    <a:lstStyle/>
                    <a:p>
                      <a:pPr algn="r"/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Ако събираме повече от две числа едновременно, може да се получи пренос, надвишаващ числото, тогава преносът се пише над толкова цифри, с колкото цифри се пише преноса- например, ако преноса е 3 се пише 11 – над две цифри</a:t>
            </a:r>
          </a:p>
          <a:p>
            <a:pPr>
              <a:lnSpc>
                <a:spcPct val="110000"/>
              </a:lnSpc>
            </a:pP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Пример: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bg-BG" altLang="he-IL" dirty="0" smtClean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=110011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Събиране в двоична бройна </a:t>
            </a:r>
            <a:r>
              <a:rPr lang="bg-BG" dirty="0" smtClean="0"/>
              <a:t>система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16154" y="2957696"/>
            <a:ext cx="6507258" cy="978602"/>
          </a:xfrm>
          <a:prstGeom prst="wedgeRectCallout">
            <a:avLst>
              <a:gd name="adj1" fmla="val -72519"/>
              <a:gd name="adj2" fmla="val 14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Преноси след всяко действие: </a:t>
            </a:r>
          </a:p>
          <a:p>
            <a:pPr algn="ctr"/>
            <a:r>
              <a:rPr lang="bg-BG" sz="2800" dirty="0" smtClean="0"/>
              <a:t>всеки пренос е с различен цвят </a:t>
            </a:r>
            <a:r>
              <a:rPr lang="bg-BG" sz="2800" dirty="0" smtClean="0">
                <a:solidFill>
                  <a:srgbClr val="0070C0"/>
                </a:solidFill>
              </a:rPr>
              <a:t>1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rgbClr val="E85C0E"/>
                </a:solidFill>
              </a:rPr>
              <a:t>1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rgbClr val="92D050"/>
                </a:solidFill>
              </a:rPr>
              <a:t>100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rgbClr val="0070C0"/>
                </a:solidFill>
              </a:rPr>
              <a:t>1</a:t>
            </a:r>
            <a:endParaRPr lang="bg-BG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he-IL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 smtClean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  <a:endParaRPr lang="bg-BG" altLang="he-IL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  <a:endParaRPr lang="bg-BG" altLang="he-IL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  <a:endParaRPr lang="bg-BG" altLang="he-IL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Изваждане на числа в двоична БС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4373566" y="1114675"/>
            <a:ext cx="6507258" cy="978602"/>
          </a:xfrm>
          <a:prstGeom prst="wedgeRectCallout">
            <a:avLst>
              <a:gd name="adj1" fmla="val -72519"/>
              <a:gd name="adj2" fmla="val 14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Заеми преди</a:t>
            </a:r>
            <a:r>
              <a:rPr lang="bg-BG" sz="2800" dirty="0" smtClean="0"/>
              <a:t> всяко действие: </a:t>
            </a:r>
          </a:p>
          <a:p>
            <a:pPr algn="ctr"/>
            <a:r>
              <a:rPr lang="bg-BG" sz="2800" dirty="0" smtClean="0"/>
              <a:t>всеки заем е с различен цвят </a:t>
            </a:r>
            <a:r>
              <a:rPr lang="bg-BG" sz="2800" dirty="0" smtClean="0">
                <a:solidFill>
                  <a:srgbClr val="0070C0"/>
                </a:solidFill>
              </a:rPr>
              <a:t>.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rgbClr val="E85C0E"/>
                </a:solidFill>
              </a:rPr>
              <a:t>10</a:t>
            </a:r>
            <a:r>
              <a:rPr lang="bg-BG" sz="2800" dirty="0" smtClean="0"/>
              <a:t> </a:t>
            </a:r>
            <a:r>
              <a:rPr lang="bg-BG" sz="2800" dirty="0" smtClean="0">
                <a:solidFill>
                  <a:srgbClr val="92D050"/>
                </a:solidFill>
              </a:rPr>
              <a:t>.10</a:t>
            </a:r>
            <a:r>
              <a:rPr lang="bg-BG" sz="2800" dirty="0" smtClean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  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  <a:endParaRPr lang="bg-BG" altLang="he-IL" sz="32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Умножение в двоична БС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 smtClean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11</a:t>
            </a:r>
            <a:r>
              <a:rPr lang="bg-BG" altLang="he-IL" sz="3200" dirty="0" smtClean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  <a:endParaRPr lang="bg-BG" altLang="he-IL" sz="32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bg-BG" altLang="he-IL" sz="32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Деление в двоична БС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9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Аритметика в други БС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Тези действия може да се извършват по същия начин и във всяка друга позицинна бройна система. Само числата, които с еполучават във сметките от алгоритмите се записват в съответната бройн система</a:t>
            </a:r>
          </a:p>
          <a:p>
            <a:pPr marL="0" indent="0">
              <a:buNone/>
            </a:pPr>
            <a:r>
              <a:rPr lang="bg-BG" dirty="0" smtClean="0"/>
              <a:t>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6622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575</Words>
  <Application>Microsoft Office PowerPoint</Application>
  <PresentationFormat>Custom</PresentationFormat>
  <Paragraphs>124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Gisha</vt:lpstr>
      <vt:lpstr>Wingdings</vt:lpstr>
      <vt:lpstr>Wingdings 2</vt:lpstr>
      <vt:lpstr>SoftUni 16x9</vt:lpstr>
      <vt:lpstr>Аритметични действия в различни бройни системи</vt:lpstr>
      <vt:lpstr>Съдържание</vt:lpstr>
      <vt:lpstr>Аритметични действия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Резюме</vt:lpstr>
      <vt:lpstr>Programming Basics – Math for Developers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/>
  <cp:keywords>math, mathematics, programming, algorithms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2018-01-12T01:57:33Z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