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402" r:id="rId3"/>
    <p:sldId id="498" r:id="rId4"/>
    <p:sldId id="492" r:id="rId5"/>
    <p:sldId id="493" r:id="rId6"/>
    <p:sldId id="494" r:id="rId7"/>
    <p:sldId id="495" r:id="rId8"/>
    <p:sldId id="496" r:id="rId9"/>
    <p:sldId id="497" r:id="rId10"/>
    <p:sldId id="499" r:id="rId11"/>
    <p:sldId id="500" r:id="rId12"/>
    <p:sldId id="501" r:id="rId13"/>
    <p:sldId id="502" r:id="rId14"/>
    <p:sldId id="503" r:id="rId15"/>
    <p:sldId id="504" r:id="rId16"/>
    <p:sldId id="464" r:id="rId17"/>
    <p:sldId id="400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8"/>
          </p14:sldIdLst>
        </p14:section>
        <p14:section name="Type Conversion" id="{B21423A2-D074-4A0C-A88A-F14C5D55BB4F}">
          <p14:sldIdLst>
            <p14:sldId id="492"/>
            <p14:sldId id="493"/>
            <p14:sldId id="494"/>
            <p14:sldId id="495"/>
            <p14:sldId id="496"/>
            <p14:sldId id="497"/>
            <p14:sldId id="499"/>
            <p14:sldId id="500"/>
            <p14:sldId id="501"/>
            <p14:sldId id="502"/>
            <p14:sldId id="503"/>
            <p14:sldId id="504"/>
          </p14:sldIdLst>
        </p14:section>
        <p14:section name="Conclusion" id="{10E03AB1-9AA8-4E86-9A64-D741901E50A2}">
          <p14:sldIdLst>
            <p14:sldId id="464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42" d="100"/>
          <a:sy n="42" d="100"/>
        </p:scale>
        <p:origin x="774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2:09.326" idx="3">
    <p:pos x="10" y="10"/>
    <p:text>1-2 м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3:34.185" idx="11">
    <p:pos x="10" y="10"/>
    <p:text>5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3:41.685" idx="12">
    <p:pos x="10" y="10"/>
    <p:text>4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6:48.933" idx="2">
    <p:pos x="10" y="10"/>
    <p:text>1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2:16.716" idx="4">
    <p:pos x="10" y="10"/>
    <p:text>3м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2:30.201" idx="5">
    <p:pos x="10" y="10"/>
    <p:text>4м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2:35.763" idx="6">
    <p:pos x="10" y="10"/>
    <p:text>3м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2:42.701" idx="7">
    <p:pos x="10" y="10"/>
    <p:text>7мин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2:50.420" idx="8">
    <p:pos x="10" y="10"/>
    <p:text>3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3:09.591" idx="9">
    <p:pos x="10" y="10"/>
    <p:text>3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3:23.279" idx="10">
    <p:pos x="10" y="10"/>
    <p:text>5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7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5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/>
              <a:t>П</a:t>
            </a:r>
            <a:r>
              <a:rPr lang="bg-BG" smtClean="0"/>
              <a:t>реобразуване </a:t>
            </a:r>
            <a:r>
              <a:rPr lang="bg-BG" dirty="0" smtClean="0"/>
              <a:t>на типове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7FF8955-9321-4222-B309-6A27C09B60B5}"/>
              </a:ext>
            </a:extLst>
          </p:cNvPr>
          <p:cNvSpPr txBox="1"/>
          <p:nvPr/>
        </p:nvSpPr>
        <p:spPr>
          <a:xfrm rot="1839686">
            <a:off x="4508594" y="3752179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xmlns="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Всеки знак има уникална</a:t>
            </a:r>
            <a:br>
              <a:rPr lang="bg-BG" sz="3200" dirty="0" smtClean="0"/>
            </a:br>
            <a:r>
              <a:rPr lang="bg-BG" sz="3200" dirty="0" smtClean="0"/>
              <a:t>цяла Уникод стойност</a:t>
            </a:r>
            <a:r>
              <a:rPr lang="en-US" sz="3200" dirty="0" smtClean="0"/>
              <a:t> </a:t>
            </a:r>
            <a:r>
              <a:rPr lang="en-US" sz="3200" dirty="0"/>
              <a:t>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Знаци и кодове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2" y="2541896"/>
            <a:ext cx="10668000" cy="3781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кирилската буква „щ“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528244" y="93841"/>
            <a:ext cx="2589213" cy="9906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330" y="619621"/>
            <a:ext cx="5244122" cy="22302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2046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и извежда висчки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тройки</a:t>
            </a:r>
            <a:r>
              <a:rPr lang="en-US" sz="3200" dirty="0" smtClean="0"/>
              <a:t> </a:t>
            </a:r>
            <a:r>
              <a:rPr lang="bg-BG" sz="3200" dirty="0" smtClean="0"/>
              <a:t>от първите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малки латински знаци</a:t>
            </a:r>
            <a:r>
              <a:rPr lang="en-US" sz="3200" dirty="0" smtClean="0"/>
              <a:t>, </a:t>
            </a:r>
            <a:r>
              <a:rPr lang="bg-BG" sz="3200" dirty="0" smtClean="0"/>
              <a:t>подредени по азбучен ред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Тройки латински знаци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5412" y="3890306"/>
            <a:ext cx="685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0412" y="2398491"/>
            <a:ext cx="1063303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acb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732212" y="404890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3716" y="2398491"/>
            <a:ext cx="1025846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bca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59563" y="2398488"/>
            <a:ext cx="1035050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94613" y="2398485"/>
            <a:ext cx="1025848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1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Тройки латински знаци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87708"/>
            <a:ext cx="10668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i1 = 0; i1 &lt; n;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i2 = 0; i2 &lt; n;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i3 = 0; i3 &lt; n;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letter1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(char)('a' + i1)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letter2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довърши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letter3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довърши и това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Console.WriteLine("{0}{1}{2}",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letter1, letter2, letter3);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07490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Екраниращите последователности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са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Съдържат специален знак като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bg-BG" dirty="0" smtClean="0"/>
              <a:t>нов ред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bg-BG" dirty="0" smtClean="0"/>
              <a:t>Съдържат системни знаци </a:t>
            </a:r>
            <a:r>
              <a:rPr lang="en-US" dirty="0" smtClean="0"/>
              <a:t> (</a:t>
            </a:r>
            <a:r>
              <a:rPr lang="bg-BG" dirty="0" smtClean="0"/>
              <a:t>като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[TAB]</a:t>
            </a:r>
            <a:r>
              <a:rPr lang="en-US" dirty="0"/>
              <a:t> </a:t>
            </a:r>
            <a:r>
              <a:rPr lang="bg-BG" dirty="0" smtClean="0"/>
              <a:t>знакът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Често срещани екраниращи последователности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 smtClean="0"/>
              <a:t>апостроф</a:t>
            </a:r>
            <a:r>
              <a:rPr lang="en-US" dirty="0"/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 smtClean="0"/>
              <a:t>двойна кавичка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 smtClean="0"/>
              <a:t>наклонена черта</a:t>
            </a:r>
            <a:r>
              <a:rPr lang="en-US" dirty="0"/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 smtClean="0"/>
              <a:t>нов ред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 smtClean="0"/>
              <a:t>за отбелзяване на кой да е Уникод символ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Екраниращи знаци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3673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Знакови литерали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 smtClean="0"/>
              <a:t>примери</a:t>
            </a:r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912812" y="1451331"/>
            <a:ext cx="10363200" cy="46689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Обикновен знак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\u006F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Уникод знак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 16-ичен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формат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буква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\u8449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ja-JP" alt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 </a:t>
            </a:r>
            <a:r>
              <a:rPr lang="en-US" altLang="ja-JP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altLang="ja-JP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Листо в Традиционен китайски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\'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апостроф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наклонена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знак за нов ред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знак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Неправилно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използвайте апострофи!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2989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Преобразуване на типове</a:t>
            </a:r>
            <a:r>
              <a:rPr lang="en-US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скрито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явно</a:t>
            </a:r>
            <a:endParaRPr lang="bg-BG" dirty="0" smtClean="0"/>
          </a:p>
          <a:p>
            <a:r>
              <a:rPr lang="bg-BG" dirty="0" smtClean="0"/>
              <a:t>Класически типове данни</a:t>
            </a:r>
            <a:r>
              <a:rPr lang="en-US" dirty="0" smtClean="0"/>
              <a:t>:</a:t>
            </a:r>
          </a:p>
          <a:p>
            <a:pPr lvl="1"/>
            <a:r>
              <a:rPr lang="bg-BG" dirty="0" smtClean="0"/>
              <a:t>Булев тип</a:t>
            </a:r>
            <a:r>
              <a:rPr lang="en-US" dirty="0" smtClean="0"/>
              <a:t>: </a:t>
            </a:r>
            <a:r>
              <a:rPr lang="bg-BG" dirty="0" smtClean="0"/>
              <a:t>съдържа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True </a:t>
            </a:r>
            <a:r>
              <a:rPr lang="bg-BG" dirty="0" smtClean="0"/>
              <a:t>или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False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Знаков тип: съдържа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Уникод</a:t>
            </a:r>
            <a:r>
              <a:rPr lang="en-US" dirty="0" smtClean="0"/>
              <a:t> </a:t>
            </a:r>
            <a:r>
              <a:rPr lang="bg-BG" dirty="0" smtClean="0"/>
              <a:t>знак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Преобразуване на </a:t>
            </a:r>
            <a:r>
              <a:rPr lang="bg-BG" dirty="0" smtClean="0"/>
              <a:t>типове</a:t>
            </a:r>
            <a:endParaRPr lang="en-US" dirty="0" smtClean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Булев </a:t>
            </a:r>
            <a:r>
              <a:rPr lang="bg-BG" dirty="0" smtClean="0"/>
              <a:t>тип</a:t>
            </a:r>
            <a:endParaRPr lang="en-US" dirty="0" smtClean="0"/>
          </a:p>
          <a:p>
            <a:pPr marL="447675" indent="-447675">
              <a:buFont typeface="+mj-lt"/>
              <a:buAutoNum type="arabicPeriod"/>
            </a:pPr>
            <a:r>
              <a:rPr lang="bg-BG" dirty="0" smtClean="0"/>
              <a:t>Знаков тип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268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bg-BG" dirty="0" smtClean="0"/>
              <a:t>Преобразуване на типове</a:t>
            </a:r>
            <a:endParaRPr lang="en-US" dirty="0"/>
          </a:p>
        </p:txBody>
      </p:sp>
      <p:pic>
        <p:nvPicPr>
          <p:cNvPr id="1030" name="Picture 6" descr="Резултат с изображение за conve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143000"/>
            <a:ext cx="4267198" cy="42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Променливите съдържат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 smtClean="0"/>
              <a:t> </a:t>
            </a:r>
            <a:r>
              <a:rPr lang="bg-BG" dirty="0" smtClean="0"/>
              <a:t>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Типът може да се промени</a:t>
            </a:r>
            <a:r>
              <a:rPr lang="en-US" dirty="0" smtClean="0"/>
              <a:t> (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преобразува</a:t>
            </a:r>
            <a:r>
              <a:rPr lang="en-US" dirty="0" smtClean="0"/>
              <a:t>) </a:t>
            </a:r>
            <a:r>
              <a:rPr lang="bg-BG" dirty="0" smtClean="0"/>
              <a:t>към друг тип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Скрито</a:t>
            </a:r>
            <a:r>
              <a:rPr lang="en-US" dirty="0" smtClean="0"/>
              <a:t> </a:t>
            </a:r>
            <a:r>
              <a:rPr lang="bg-BG" dirty="0" smtClean="0"/>
              <a:t>преобразуване на тип</a:t>
            </a:r>
            <a:r>
              <a:rPr lang="bg-BG" dirty="0"/>
              <a:t> </a:t>
            </a:r>
            <a:r>
              <a:rPr lang="en-US" dirty="0" smtClean="0"/>
              <a:t>(</a:t>
            </a:r>
            <a:r>
              <a:rPr lang="bg-BG" dirty="0" smtClean="0"/>
              <a:t>без загуби</a:t>
            </a:r>
            <a:r>
              <a:rPr lang="en-US" dirty="0" smtClean="0"/>
              <a:t>):</a:t>
            </a:r>
            <a:r>
              <a:rPr lang="bg-BG" dirty="0" smtClean="0"/>
              <a:t> променлива от по-голям тип</a:t>
            </a:r>
            <a:r>
              <a:rPr lang="bg-BG" dirty="0"/>
              <a:t> </a:t>
            </a:r>
            <a:r>
              <a:rPr lang="en-US" dirty="0" smtClean="0"/>
              <a:t>(</a:t>
            </a:r>
            <a:r>
              <a:rPr lang="bg-BG" dirty="0" smtClean="0"/>
              <a:t>пр.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</a:t>
            </a:r>
            <a:r>
              <a:rPr lang="bg-BG" dirty="0" smtClean="0"/>
              <a:t>взема по-малка стойност</a:t>
            </a:r>
            <a:r>
              <a:rPr lang="en-US" dirty="0" smtClean="0"/>
              <a:t> (</a:t>
            </a:r>
            <a:r>
              <a:rPr lang="bg-BG" dirty="0" smtClean="0"/>
              <a:t>пр</a:t>
            </a:r>
            <a:r>
              <a:rPr lang="en-US" dirty="0" smtClean="0"/>
              <a:t>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Явно</a:t>
            </a:r>
            <a:r>
              <a:rPr lang="en-US" dirty="0" smtClean="0"/>
              <a:t> </a:t>
            </a:r>
            <a:r>
              <a:rPr lang="bg-BG" dirty="0" smtClean="0"/>
              <a:t>преобразуване</a:t>
            </a:r>
            <a:r>
              <a:rPr lang="en-US" dirty="0" smtClean="0"/>
              <a:t> (</a:t>
            </a:r>
            <a:r>
              <a:rPr lang="bg-BG" noProof="1" smtClean="0"/>
              <a:t>със загуба</a:t>
            </a:r>
            <a:r>
              <a:rPr lang="en-US" dirty="0" smtClean="0"/>
              <a:t>) </a:t>
            </a:r>
            <a:r>
              <a:rPr lang="en-US" dirty="0"/>
              <a:t>– </a:t>
            </a:r>
            <a:r>
              <a:rPr lang="bg-BG" dirty="0" smtClean="0"/>
              <a:t>може да загубим точност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Преобразуване на типове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3686480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heightInMeters = 1.74f;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maxHeight = heightInMeters;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Скрито преобразуване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452223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= 3.14;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intSize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Явно преобразуване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anose="05000000000000000000" pitchFamily="2" charset="2"/>
              </a:rPr>
              <a:t>3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Изчислете колко курса са нужни, за да се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качат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човека</a:t>
            </a:r>
            <a:r>
              <a:rPr lang="en-US" sz="3200" dirty="0" smtClean="0"/>
              <a:t> </a:t>
            </a:r>
            <a:r>
              <a:rPr lang="bg-BG" sz="3200" dirty="0" smtClean="0"/>
              <a:t>с асансьор с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капацитет от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човека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3200" dirty="0" smtClean="0"/>
              <a:t>Просто решение</a:t>
            </a:r>
            <a:r>
              <a:rPr lang="en-US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Асансьор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9212" y="2320636"/>
            <a:ext cx="2895600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Брой хора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Капацитет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09862" y="2320636"/>
            <a:ext cx="4542350" cy="6582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курса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rot="693365">
            <a:off x="5819567" y="2701490"/>
            <a:ext cx="715450" cy="47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287982"/>
            <a:ext cx="10515600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courses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p);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Console.WriteLine(courses);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09862" y="2954725"/>
            <a:ext cx="4542350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Как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5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курса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3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човека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/>
            </a:r>
            <a:b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курс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човека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0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300" dirty="0" smtClean="0"/>
              <a:t>Булевия тип</a:t>
            </a:r>
            <a:r>
              <a:rPr lang="en-US" sz="3300" dirty="0" smtClean="0"/>
              <a:t> </a:t>
            </a:r>
            <a:r>
              <a:rPr lang="en-US" sz="3300" dirty="0"/>
              <a:t>(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sz="3300" dirty="0"/>
              <a:t>) </a:t>
            </a:r>
            <a:r>
              <a:rPr lang="bg-BG" sz="3300" dirty="0" smtClean="0"/>
              <a:t>съдържа </a:t>
            </a:r>
            <a:r>
              <a:rPr lang="en-US" sz="33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bg-BG" sz="3300" dirty="0"/>
              <a:t> </a:t>
            </a:r>
            <a:r>
              <a:rPr lang="bg-BG" sz="3300" dirty="0" smtClean="0"/>
              <a:t>(истина) или</a:t>
            </a:r>
            <a:r>
              <a:rPr lang="en-US" sz="3300" dirty="0" smtClean="0"/>
              <a:t> </a:t>
            </a:r>
            <a:r>
              <a:rPr lang="en-US" sz="33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bg-BG" sz="3300" dirty="0"/>
              <a:t> </a:t>
            </a:r>
            <a:r>
              <a:rPr lang="bg-BG" sz="3300" dirty="0" smtClean="0"/>
              <a:t>(лъжа):</a:t>
            </a:r>
            <a:endParaRPr lang="en-US" sz="3300" dirty="0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Булев тип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141411" y="2209800"/>
            <a:ext cx="9906002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False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Число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наричаме специално, когато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сумата от цифрите </a:t>
            </a:r>
            <a:r>
              <a:rPr lang="bg-BG" dirty="0" smtClean="0"/>
              <a:t>му 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/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</a:p>
          <a:p>
            <a:pPr lvl="1"/>
            <a:r>
              <a:rPr lang="bg-BG" dirty="0" smtClean="0"/>
              <a:t>За всички числа от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</a:t>
            </a:r>
            <a:r>
              <a:rPr lang="bg-BG" dirty="0" smtClean="0"/>
              <a:t>до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изведете дали числото е специално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Специални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4908" y="449057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06294" y="3202348"/>
            <a:ext cx="2478517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19658" y="464917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84812" y="3202348"/>
            <a:ext cx="2663482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48294" y="3202348"/>
            <a:ext cx="2594318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Специални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066800"/>
            <a:ext cx="10668000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sumOfDigits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digits = num;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special = (sumOfDigits == 5) || …;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TODO: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довърши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num, special);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Типът данни знак</a:t>
            </a:r>
            <a:r>
              <a:rPr lang="en-US" dirty="0" smtClean="0"/>
              <a:t> </a:t>
            </a:r>
            <a:r>
              <a:rPr lang="bg-BG" dirty="0" smtClean="0"/>
              <a:t>в</a:t>
            </a:r>
            <a:r>
              <a:rPr lang="en-US" dirty="0" smtClean="0"/>
              <a:t> </a:t>
            </a:r>
            <a:r>
              <a:rPr lang="en-US" dirty="0"/>
              <a:t>C#</a:t>
            </a:r>
          </a:p>
          <a:p>
            <a:pPr lvl="1">
              <a:spcBef>
                <a:spcPts val="1200"/>
              </a:spcBef>
            </a:pPr>
            <a:r>
              <a:rPr lang="bg-BG" dirty="0" smtClean="0"/>
              <a:t>Представя символната информация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 smtClean="0"/>
              <a:t>Декларира се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 smtClean="0"/>
              <a:t> </a:t>
            </a:r>
            <a:r>
              <a:rPr lang="bg-BG" dirty="0" smtClean="0"/>
              <a:t>ключовата дума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 smtClean="0"/>
              <a:t>Всеки символ съответства на числов код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 smtClean="0"/>
              <a:t>Стойността по подразбиране е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‚</a:t>
            </a:r>
            <a:endParaRPr lang="bg-BG" dirty="0"/>
          </a:p>
          <a:p>
            <a:pPr lvl="1">
              <a:spcBef>
                <a:spcPts val="1200"/>
              </a:spcBef>
            </a:pPr>
            <a:r>
              <a:rPr lang="bg-BG" dirty="0" smtClean="0"/>
              <a:t>Заема </a:t>
            </a:r>
            <a:r>
              <a:rPr lang="en-US" dirty="0" smtClean="0"/>
              <a:t>16 </a:t>
            </a:r>
            <a:r>
              <a:rPr lang="bg-BG" dirty="0" smtClean="0"/>
              <a:t>бита в паметта</a:t>
            </a:r>
            <a:r>
              <a:rPr lang="en-US" dirty="0" smtClean="0"/>
              <a:t> (</a:t>
            </a:r>
            <a:r>
              <a:rPr lang="bg-BG" dirty="0" smtClean="0"/>
              <a:t>от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</a:t>
            </a:r>
            <a:r>
              <a:rPr lang="bg-BG" dirty="0" smtClean="0"/>
              <a:t>до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bg-BG" dirty="0" smtClean="0"/>
              <a:t>Сдъръжа един Уникод знак</a:t>
            </a:r>
            <a:r>
              <a:rPr lang="en-US" dirty="0" smtClean="0"/>
              <a:t> (</a:t>
            </a:r>
            <a:r>
              <a:rPr lang="bg-BG" dirty="0" smtClean="0"/>
              <a:t>или част от знак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Знак</a:t>
            </a:r>
            <a:endParaRPr lang="bg-BG" dirty="0"/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711" y="1538001"/>
            <a:ext cx="4121701" cy="14478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580939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524</TotalTime>
  <Words>1070</Words>
  <Application>Microsoft Office PowerPoint</Application>
  <PresentationFormat>Custom</PresentationFormat>
  <Paragraphs>208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ゴシック</vt:lpstr>
      <vt:lpstr>Arial</vt:lpstr>
      <vt:lpstr>Calibri</vt:lpstr>
      <vt:lpstr>Consolas</vt:lpstr>
      <vt:lpstr>Wingdings</vt:lpstr>
      <vt:lpstr>SoftUni 16x9</vt:lpstr>
      <vt:lpstr>Типове данни и променливи</vt:lpstr>
      <vt:lpstr>Съдържание</vt:lpstr>
      <vt:lpstr>Преобразуване на типове</vt:lpstr>
      <vt:lpstr>Преобразуване на типове</vt:lpstr>
      <vt:lpstr>Задача: Асансьор</vt:lpstr>
      <vt:lpstr>Булев тип</vt:lpstr>
      <vt:lpstr>Задача: Специални числа</vt:lpstr>
      <vt:lpstr>Задача: Специални числа</vt:lpstr>
      <vt:lpstr>Знак</vt:lpstr>
      <vt:lpstr>Знаци и кодове</vt:lpstr>
      <vt:lpstr>Задача: Тройки латински знаци</vt:lpstr>
      <vt:lpstr>Решение: Тройки латински знаци</vt:lpstr>
      <vt:lpstr>Екраниращи знаци</vt:lpstr>
      <vt:lpstr>Знакови литерали – примери</vt:lpstr>
      <vt:lpstr>Какво научихме този час?</vt:lpstr>
      <vt:lpstr>License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pc</cp:lastModifiedBy>
  <cp:revision>240</cp:revision>
  <dcterms:created xsi:type="dcterms:W3CDTF">2014-01-02T17:00:34Z</dcterms:created>
  <dcterms:modified xsi:type="dcterms:W3CDTF">2018-01-14T23:32:29Z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