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17"/>
  </p:notesMasterIdLst>
  <p:handoutMasterIdLst>
    <p:handoutMasterId r:id="rId18"/>
  </p:handoutMasterIdLst>
  <p:sldIdLst>
    <p:sldId id="492" r:id="rId3"/>
    <p:sldId id="480" r:id="rId4"/>
    <p:sldId id="481" r:id="rId5"/>
    <p:sldId id="482" r:id="rId6"/>
    <p:sldId id="483" r:id="rId7"/>
    <p:sldId id="484" r:id="rId8"/>
    <p:sldId id="485" r:id="rId9"/>
    <p:sldId id="486" r:id="rId10"/>
    <p:sldId id="487" r:id="rId11"/>
    <p:sldId id="488" r:id="rId12"/>
    <p:sldId id="489" r:id="rId13"/>
    <p:sldId id="490" r:id="rId14"/>
    <p:sldId id="491" r:id="rId15"/>
    <p:sldId id="464" r:id="rId1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ждане на масиви от конзолата" id="{707CFBAC-D943-4BF6-AD94-4BE5E88077CB}">
          <p14:sldIdLst>
            <p14:sldId id="492"/>
            <p14:sldId id="480"/>
            <p14:sldId id="481"/>
            <p14:sldId id="482"/>
            <p14:sldId id="483"/>
            <p14:sldId id="484"/>
            <p14:sldId id="485"/>
            <p14:sldId id="486"/>
            <p14:sldId id="487"/>
            <p14:sldId id="488"/>
            <p14:sldId id="489"/>
            <p14:sldId id="490"/>
            <p14:sldId id="491"/>
          </p14:sldIdLst>
        </p14:section>
        <p14:section name="Обобщение на темата масиви" id="{10E03AB1-9AA8-4E86-9A64-D741901E50A2}">
          <p14:sldIdLst>
            <p14:sldId id="4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0D9"/>
    <a:srgbClr val="FFA72A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10" autoAdjust="0"/>
    <p:restoredTop sz="94533" autoAdjust="0"/>
  </p:normalViewPr>
  <p:slideViewPr>
    <p:cSldViewPr>
      <p:cViewPr varScale="1">
        <p:scale>
          <a:sx n="76" d="100"/>
          <a:sy n="76" d="100"/>
        </p:scale>
        <p:origin x="474" y="8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42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1/8/2018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1/8/2018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086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113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1/8/2018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hyperlink" Target="https://www.mathsisfun.com/numbers/rounding-methods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thsisfun.com/numbers/rounding-methods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540997"/>
            <a:ext cx="7910299" cy="1404218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Начини за въвеждане и извеждане на масиви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2060007"/>
            <a:ext cx="7910298" cy="1292793"/>
          </a:xfrm>
        </p:spPr>
        <p:txBody>
          <a:bodyPr>
            <a:normAutofit fontScale="85000" lnSpcReduction="10000"/>
          </a:bodyPr>
          <a:lstStyle/>
          <a:p>
            <a:r>
              <a:rPr lang="bg-BG" dirty="0"/>
              <a:t>Въвеждане и извеждане на елементи от масив от и на конзолата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87FF8955-9321-4222-B309-6A27C09B60B5}"/>
              </a:ext>
            </a:extLst>
          </p:cNvPr>
          <p:cNvSpPr txBox="1"/>
          <p:nvPr/>
        </p:nvSpPr>
        <p:spPr>
          <a:xfrm rot="21404986">
            <a:off x="4741498" y="3618748"/>
            <a:ext cx="2207326" cy="721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Programming</a:t>
            </a:r>
            <a:b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</a:b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Fundamentals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8029D6DA-4FE6-41C5-9DCE-3F10A3D713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213" y="3681903"/>
            <a:ext cx="4727897" cy="2222181"/>
          </a:xfrm>
          <a:prstGeom prst="rect">
            <a:avLst/>
          </a:prstGeom>
          <a:scene3d>
            <a:camera prst="perspectiveHeroicExtremeLeftFacing">
              <a:rot lat="20810307" lon="994948" rev="2127600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65440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Решение: Закръгляне на числа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 smtClean="0">
                <a:hlinkClick r:id="rId2"/>
              </a:rPr>
              <a:t>Закръглянето</a:t>
            </a:r>
            <a:r>
              <a:rPr lang="bg-BG" dirty="0" smtClean="0"/>
              <a:t> връща</a:t>
            </a:r>
            <a:r>
              <a:rPr lang="en-US" dirty="0" smtClean="0"/>
              <a:t> </a:t>
            </a:r>
            <a:r>
              <a:rPr lang="bg-BG" dirty="0" smtClean="0"/>
              <a:t>всяка</a:t>
            </a:r>
            <a:r>
              <a:rPr lang="en-US" dirty="0" smtClean="0"/>
              <a:t> </a:t>
            </a:r>
            <a:r>
              <a:rPr lang="bg-BG" dirty="0" smtClean="0"/>
              <a:t>стойност до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най-близкото цяло число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846137" y="2261901"/>
            <a:ext cx="10493374" cy="3926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lnSpc>
                <a:spcPct val="105000"/>
              </a:lnSpc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double[] nums = ReadNumbers();</a:t>
            </a: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roundedNums = new int[nums.Length];</a:t>
            </a: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</a:pP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nums.Length; i++)</a:t>
            </a: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roundedNums[i] = (int)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Math.Round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(nums[i],</a:t>
            </a: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MidpointRounding.AwayFromZero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</a:pP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nums.Length; i++)</a:t>
            </a: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Console.WriteLine($"{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nums[i]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-&gt; {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roundedNums[i]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}");</a:t>
            </a:r>
          </a:p>
        </p:txBody>
      </p:sp>
      <p:pic>
        <p:nvPicPr>
          <p:cNvPr id="18" name="Picture 2" descr="https://www.mathsisfun.com/numbers/images/round-away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458" y="206177"/>
            <a:ext cx="4691290" cy="888990"/>
          </a:xfrm>
          <a:prstGeom prst="roundRect">
            <a:avLst>
              <a:gd name="adj" fmla="val 1973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9787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Извеждане на масив с </a:t>
            </a:r>
            <a:r>
              <a:rPr lang="en-US" noProof="1" smtClean="0"/>
              <a:t>foreach </a:t>
            </a:r>
            <a:r>
              <a:rPr lang="en-US" noProof="1"/>
              <a:t>/ String.Join(…)</a:t>
            </a:r>
          </a:p>
        </p:txBody>
      </p:sp>
      <p:sp>
        <p:nvSpPr>
          <p:cNvPr id="550915" name="Rectangle 3"/>
          <p:cNvSpPr>
            <a:spLocks noGrp="1" noChangeArrowheads="1"/>
          </p:cNvSpPr>
          <p:nvPr>
            <p:ph idx="1"/>
          </p:nvPr>
        </p:nvSpPr>
        <p:spPr>
          <a:xfrm>
            <a:off x="190412" y="992747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bg-BG" sz="3200" dirty="0" smtClean="0"/>
              <a:t>С цикъл</a:t>
            </a:r>
            <a:r>
              <a:rPr lang="en-US" sz="3200" dirty="0" smtClean="0"/>
              <a:t> 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foreach</a:t>
            </a:r>
            <a:r>
              <a:rPr lang="en-US" sz="3200" dirty="0" smtClean="0"/>
              <a:t>:</a:t>
            </a:r>
            <a:endParaRPr lang="en-US" sz="3200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sz="3200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sz="3200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sz="3200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bg-BG" sz="3200" dirty="0" smtClean="0"/>
              <a:t>Със</a:t>
            </a:r>
            <a:r>
              <a:rPr lang="en-US" sz="3200" dirty="0" smtClean="0"/>
              <a:t>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string.Join(separator,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array)</a:t>
            </a:r>
            <a:r>
              <a:rPr lang="en-US" sz="3200" dirty="0"/>
              <a:t>: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77005" y="4023270"/>
            <a:ext cx="10805999" cy="24537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arr = { 1, 2, 3 };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string.Join(", ", arr)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1, 2, 3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strings = { "one", "two", "three", "four" };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string.Join(" - ", strings)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b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one - two - three - four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73140" y="1752600"/>
            <a:ext cx="10805999" cy="14380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arr = { 10, 20, 30, 40, 50};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element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arr)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Console.WriteLine(element)</a:t>
            </a:r>
          </a:p>
        </p:txBody>
      </p:sp>
    </p:spTree>
    <p:extLst>
      <p:ext uri="{BB962C8B-B14F-4D97-AF65-F5344CB8AC3E}">
        <p14:creationId xmlns:p14="http://schemas.microsoft.com/office/powerpoint/2010/main" val="2852582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0915" grpId="0" uiExpand="1" build="p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bg-BG" dirty="0" smtClean="0"/>
              <a:t>Въвеждаме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масив от низове </a:t>
            </a:r>
            <a:r>
              <a:rPr lang="en-US" dirty="0" smtClean="0"/>
              <a:t>(</a:t>
            </a:r>
            <a:r>
              <a:rPr lang="bg-BG" dirty="0" smtClean="0"/>
              <a:t>с разделител интервал</a:t>
            </a:r>
            <a:r>
              <a:rPr lang="en-US" dirty="0" smtClean="0"/>
              <a:t>),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обръщаме</a:t>
            </a:r>
            <a:r>
              <a:rPr lang="en-US" dirty="0" smtClean="0"/>
              <a:t> </a:t>
            </a:r>
            <a:r>
              <a:rPr lang="bg-BG" dirty="0" smtClean="0"/>
              <a:t>го и 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извеждаме </a:t>
            </a:r>
            <a:r>
              <a:rPr lang="en-US" dirty="0" smtClean="0"/>
              <a:t> </a:t>
            </a:r>
            <a:r>
              <a:rPr lang="bg-BG" dirty="0" smtClean="0"/>
              <a:t>елементите му</a:t>
            </a:r>
            <a:r>
              <a:rPr lang="en-US" dirty="0" smtClean="0"/>
              <a:t>:</a:t>
            </a:r>
            <a:endParaRPr lang="en-US" dirty="0"/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  <a:spcBef>
                <a:spcPts val="2400"/>
              </a:spcBef>
            </a:pPr>
            <a:r>
              <a:rPr lang="bg-BG" dirty="0" smtClean="0"/>
              <a:t>Обръщане на еленетите на масив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Задача: Обръщане на масив от низове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6612" y="2593809"/>
            <a:ext cx="1949399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 b c d e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590530" y="2590800"/>
            <a:ext cx="1978285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 d c b a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2997770" y="2695863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246811" y="2590800"/>
            <a:ext cx="2200965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-1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hi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ho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w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252296" y="2590800"/>
            <a:ext cx="2176116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w ho hi -1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8659536" y="2695863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grpSp>
        <p:nvGrpSpPr>
          <p:cNvPr id="32" name="Group 31"/>
          <p:cNvGrpSpPr/>
          <p:nvPr/>
        </p:nvGrpSpPr>
        <p:grpSpPr>
          <a:xfrm>
            <a:off x="3679125" y="4210594"/>
            <a:ext cx="4827398" cy="1733006"/>
            <a:chOff x="3629214" y="4058194"/>
            <a:chExt cx="4827398" cy="1733006"/>
          </a:xfrm>
        </p:grpSpPr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3629214" y="5201743"/>
              <a:ext cx="680442" cy="58945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30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4665953" y="5201743"/>
              <a:ext cx="680442" cy="58945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30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b</a:t>
              </a: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5702692" y="5201743"/>
              <a:ext cx="680442" cy="58945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30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c</a:t>
              </a: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6739431" y="5201743"/>
              <a:ext cx="680442" cy="58945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30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d</a:t>
              </a: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7776170" y="5201743"/>
              <a:ext cx="680442" cy="58945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30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e</a:t>
              </a:r>
            </a:p>
          </p:txBody>
        </p:sp>
        <p:cxnSp>
          <p:nvCxnSpPr>
            <p:cNvPr id="18" name="Curved Connector 17"/>
            <p:cNvCxnSpPr>
              <a:stCxn id="13" idx="0"/>
              <a:endCxn id="17" idx="0"/>
            </p:cNvCxnSpPr>
            <p:nvPr/>
          </p:nvCxnSpPr>
          <p:spPr>
            <a:xfrm rot="5400000" flipH="1" flipV="1">
              <a:off x="6042913" y="3128265"/>
              <a:ext cx="12700" cy="4146956"/>
            </a:xfrm>
            <a:prstGeom prst="curvedConnector3">
              <a:avLst>
                <a:gd name="adj1" fmla="val 9788567"/>
              </a:avLst>
            </a:prstGeom>
            <a:ln w="57150">
              <a:headEnd type="triangle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/>
            <p:cNvCxnSpPr>
              <a:stCxn id="14" idx="0"/>
              <a:endCxn id="16" idx="0"/>
            </p:cNvCxnSpPr>
            <p:nvPr/>
          </p:nvCxnSpPr>
          <p:spPr>
            <a:xfrm rot="5400000" flipH="1" flipV="1">
              <a:off x="6042913" y="4165004"/>
              <a:ext cx="12700" cy="2073478"/>
            </a:xfrm>
            <a:prstGeom prst="curvedConnector3">
              <a:avLst>
                <a:gd name="adj1" fmla="val 4542858"/>
              </a:avLst>
            </a:prstGeom>
            <a:ln w="57150">
              <a:headEnd type="triangle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5267987" y="4058194"/>
              <a:ext cx="147348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sz="2800" dirty="0" smtClean="0"/>
                <a:t>размяна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8378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Решение: </a:t>
            </a:r>
            <a:r>
              <a:rPr lang="bg-BG" dirty="0"/>
              <a:t>Обръщане на масив от низове</a:t>
            </a:r>
            <a:endParaRPr lang="en-US" dirty="0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836611" y="1162664"/>
            <a:ext cx="10591801" cy="48543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nums = Console.ReadLine()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.Split(' ')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.ToArray();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nums.Length / 2; i++)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SwapElements(nums, i, nums.Length - 1 - i)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string.Join(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", nums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buClr>
                <a:srgbClr val="F2B254"/>
              </a:buClr>
              <a:buSzPct val="100000"/>
            </a:pP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SwapElements(string[] arr, int i, int j)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oldElement = arr[i];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arr[i] = arr[j];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arr[j] = oldElement;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72963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8494799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Масивите</a:t>
            </a:r>
            <a:r>
              <a:rPr lang="en-US" sz="3200" dirty="0" smtClean="0"/>
              <a:t> </a:t>
            </a:r>
            <a:r>
              <a:rPr lang="bg-BG" sz="3200" dirty="0" smtClean="0"/>
              <a:t>съдържат множество елементи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bg-BG" sz="3000" dirty="0" smtClean="0"/>
              <a:t>Елементите са номерирани от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en-US" sz="3000" dirty="0" smtClean="0"/>
              <a:t> </a:t>
            </a:r>
            <a:r>
              <a:rPr lang="bg-BG" sz="3000" dirty="0" smtClean="0"/>
              <a:t>до</a:t>
            </a:r>
            <a:r>
              <a:rPr lang="en-US" sz="3000" dirty="0" smtClean="0"/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length-1</a:t>
            </a:r>
          </a:p>
          <a:p>
            <a:pPr>
              <a:lnSpc>
                <a:spcPct val="100000"/>
              </a:lnSpc>
            </a:pPr>
            <a:r>
              <a:rPr lang="bg-BG" sz="3200" dirty="0" smtClean="0"/>
              <a:t>Създаване на масив</a:t>
            </a:r>
            <a:r>
              <a:rPr lang="en-US" sz="3200" dirty="0" smtClean="0"/>
              <a:t>:</a:t>
            </a: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n-US" sz="3200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bg-BG" sz="3200" dirty="0" smtClean="0"/>
              <a:t>Достъп до елементите на масив по индекс</a:t>
            </a:r>
            <a:r>
              <a:rPr lang="en-US" sz="3200" dirty="0" smtClean="0"/>
              <a:t>:</a:t>
            </a:r>
            <a:endParaRPr lang="en-US" sz="3200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bg-BG" sz="3200" dirty="0" smtClean="0"/>
              <a:t>Извеждане на масив</a:t>
            </a:r>
            <a:r>
              <a:rPr lang="en-US" sz="3200" dirty="0" smtClean="0"/>
              <a:t>:</a:t>
            </a:r>
            <a:endParaRPr lang="en-US" sz="3200" dirty="0"/>
          </a:p>
          <a:p>
            <a:pPr>
              <a:lnSpc>
                <a:spcPct val="100000"/>
              </a:lnSpc>
            </a:pP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Резюме</a:t>
            </a:r>
            <a:endParaRPr lang="en-US" dirty="0"/>
          </a:p>
        </p:txBody>
      </p:sp>
      <p:sp>
        <p:nvSpPr>
          <p:cNvPr id="7" name="Text Placeholder 5">
            <a:extLst>
              <a:ext uri="{FF2B5EF4-FFF2-40B4-BE49-F238E27FC236}">
                <a16:creationId xmlns="" xmlns:a16="http://schemas.microsoft.com/office/drawing/2014/main" id="{06E4E94C-B0EC-4B4F-8C7E-813F35566CF2}"/>
              </a:ext>
            </a:extLst>
          </p:cNvPr>
          <p:cNvSpPr txBox="1">
            <a:spLocks/>
          </p:cNvSpPr>
          <p:nvPr/>
        </p:nvSpPr>
        <p:spPr>
          <a:xfrm>
            <a:off x="608012" y="3108130"/>
            <a:ext cx="7010398" cy="9456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int[] </a:t>
            </a:r>
            <a:r>
              <a:rPr lang="en-US" sz="2600" dirty="0"/>
              <a:t>numbers =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new int[10]</a:t>
            </a:r>
            <a:r>
              <a:rPr lang="en-US" sz="2600" dirty="0"/>
              <a:t>;</a:t>
            </a:r>
          </a:p>
          <a:p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int[] </a:t>
            </a:r>
            <a:r>
              <a:rPr lang="en-US" sz="2600" dirty="0">
                <a:solidFill>
                  <a:schemeClr val="tx2"/>
                </a:solidFill>
              </a:rPr>
              <a:t>nums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 = new int[] { 1, 2, 3 };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="" xmlns:a16="http://schemas.microsoft.com/office/drawing/2014/main" id="{D99EFB33-26A6-453B-8582-08F761E7DEAC}"/>
              </a:ext>
            </a:extLst>
          </p:cNvPr>
          <p:cNvSpPr txBox="1">
            <a:spLocks/>
          </p:cNvSpPr>
          <p:nvPr/>
        </p:nvSpPr>
        <p:spPr>
          <a:xfrm>
            <a:off x="7828538" y="4935923"/>
            <a:ext cx="3218872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/>
              <a:t>numbers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600" dirty="0"/>
              <a:t>5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600" dirty="0"/>
              <a:t> = 10;</a:t>
            </a:r>
            <a:endParaRPr lang="en-US" sz="2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="" xmlns:a16="http://schemas.microsoft.com/office/drawing/2014/main" id="{D66B9D60-EC94-4276-BB56-35E116117614}"/>
              </a:ext>
            </a:extLst>
          </p:cNvPr>
          <p:cNvSpPr txBox="1">
            <a:spLocks/>
          </p:cNvSpPr>
          <p:nvPr/>
        </p:nvSpPr>
        <p:spPr>
          <a:xfrm>
            <a:off x="608012" y="5884753"/>
            <a:ext cx="10439398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/>
              <a:t>Console.Write(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string.Join</a:t>
            </a:r>
            <a:r>
              <a:rPr lang="en-US" sz="2600" dirty="0"/>
              <a:t>(" ", arr));</a:t>
            </a:r>
            <a:endParaRPr lang="en-US" sz="26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0312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35884" y="4902408"/>
            <a:ext cx="9959128" cy="737501"/>
          </a:xfrm>
        </p:spPr>
        <p:txBody>
          <a:bodyPr/>
          <a:lstStyle/>
          <a:p>
            <a:r>
              <a:rPr lang="bg-BG" sz="4800" dirty="0" smtClean="0"/>
              <a:t>Въвеждане на масиви от конзолата</a:t>
            </a:r>
            <a:endParaRPr lang="en-US" sz="48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35884" y="5724772"/>
            <a:ext cx="9959128" cy="719034"/>
          </a:xfrm>
        </p:spPr>
        <p:txBody>
          <a:bodyPr/>
          <a:lstStyle/>
          <a:p>
            <a:r>
              <a:rPr lang="bg-BG" dirty="0" smtClean="0"/>
              <a:t>Чрез</a:t>
            </a:r>
            <a:r>
              <a:rPr lang="en-US" dirty="0" smtClean="0"/>
              <a:t>  </a:t>
            </a:r>
            <a:r>
              <a:rPr lang="en-US" b="1" dirty="0">
                <a:latin typeface="Consolas" panose="020B0609020204030204" pitchFamily="49" charset="0"/>
              </a:rPr>
              <a:t>for</a:t>
            </a:r>
            <a:r>
              <a:rPr lang="en-US" dirty="0"/>
              <a:t> </a:t>
            </a:r>
            <a:r>
              <a:rPr lang="bg-BG" dirty="0" smtClean="0"/>
              <a:t>цикъл или</a:t>
            </a:r>
            <a:r>
              <a:rPr lang="en-US" dirty="0" smtClean="0"/>
              <a:t> </a:t>
            </a:r>
            <a:r>
              <a:rPr lang="en-US" b="1" noProof="1">
                <a:latin typeface="Consolas" panose="020B0609020204030204" pitchFamily="49" charset="0"/>
              </a:rPr>
              <a:t>String.Split()</a:t>
            </a:r>
          </a:p>
        </p:txBody>
      </p:sp>
      <p:pic>
        <p:nvPicPr>
          <p:cNvPr id="1026" name="Picture 2" descr="http://integroscrm.com/wp-content/uploads/2015/11/Data_Inpu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894" y="1542632"/>
            <a:ext cx="4397118" cy="2822950"/>
          </a:xfrm>
          <a:prstGeom prst="roundRect">
            <a:avLst>
              <a:gd name="adj" fmla="val 104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ight Arrow 6"/>
          <p:cNvSpPr/>
          <p:nvPr/>
        </p:nvSpPr>
        <p:spPr>
          <a:xfrm>
            <a:off x="6246812" y="2763607"/>
            <a:ext cx="533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8812" y="1542633"/>
            <a:ext cx="3585084" cy="2822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60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73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 smtClean="0"/>
              <a:t>Първо, въвеждаме броя на елементите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length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/>
              <a:t>на масива: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bg-BG" dirty="0" smtClean="0"/>
              <a:t>После създаваме масив с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bg-BG" dirty="0" smtClean="0"/>
              <a:t>на брой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елементи</a:t>
            </a:r>
            <a:r>
              <a:rPr lang="bg-BG" dirty="0" smtClean="0"/>
              <a:t> и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ги</a:t>
            </a:r>
            <a:r>
              <a:rPr lang="bg-BG" dirty="0" smtClean="0"/>
              <a:t> въвеждаме</a:t>
            </a:r>
            <a:r>
              <a:rPr lang="en-US" dirty="0" smtClean="0"/>
              <a:t> :</a:t>
            </a:r>
            <a:endParaRPr lang="bg-BG" dirty="0"/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Въвеждане на масиви от конзолата</a:t>
            </a:r>
            <a:endParaRPr lang="bg-BG" dirty="0"/>
          </a:p>
        </p:txBody>
      </p:sp>
      <p:sp>
        <p:nvSpPr>
          <p:cNvPr id="573444" name="Rectangle 4"/>
          <p:cNvSpPr>
            <a:spLocks noChangeArrowheads="1"/>
          </p:cNvSpPr>
          <p:nvPr/>
        </p:nvSpPr>
        <p:spPr bwMode="auto">
          <a:xfrm>
            <a:off x="836612" y="1971656"/>
            <a:ext cx="10458452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int.Parse(Console.ReadLine());</a:t>
            </a:r>
          </a:p>
        </p:txBody>
      </p:sp>
      <p:sp>
        <p:nvSpPr>
          <p:cNvPr id="573445" name="Rectangle 5"/>
          <p:cNvSpPr>
            <a:spLocks noChangeArrowheads="1"/>
          </p:cNvSpPr>
          <p:nvPr/>
        </p:nvSpPr>
        <p:spPr bwMode="auto">
          <a:xfrm>
            <a:off x="835024" y="3781344"/>
            <a:ext cx="10458452" cy="27307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arr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int[n]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Clr>
                <a:srgbClr val="F2B254"/>
              </a:buClr>
              <a:buSzPct val="100000"/>
            </a:pP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n; i++)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arr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[i] = int.Parse(Console.ReadLine());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649314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43" grpId="0" uiExpand="1" build="p"/>
      <p:bldP spid="573444" grpId="0" animBg="1"/>
      <p:bldP spid="57344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73443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21392"/>
            <a:ext cx="11804822" cy="557035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bg-BG" dirty="0" smtClean="0"/>
              <a:t>Стойностите на масив могат да бъдат въведени на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един ред, разделени с интервал</a:t>
            </a:r>
            <a:r>
              <a:rPr lang="en-US" dirty="0" smtClean="0"/>
              <a:t>:</a:t>
            </a: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88815" y="40341"/>
            <a:ext cx="9563197" cy="1110780"/>
          </a:xfrm>
        </p:spPr>
        <p:txBody>
          <a:bodyPr>
            <a:noAutofit/>
          </a:bodyPr>
          <a:lstStyle/>
          <a:p>
            <a:pPr algn="ctr"/>
            <a:r>
              <a:rPr lang="bg-BG" dirty="0" smtClean="0"/>
              <a:t>Въвеждане стойностите на масива на един ред</a:t>
            </a:r>
            <a:endParaRPr lang="bg-BG" dirty="0"/>
          </a:p>
        </p:txBody>
      </p:sp>
      <p:sp>
        <p:nvSpPr>
          <p:cNvPr id="573445" name="Rectangle 5"/>
          <p:cNvSpPr>
            <a:spLocks noChangeArrowheads="1"/>
          </p:cNvSpPr>
          <p:nvPr/>
        </p:nvSpPr>
        <p:spPr bwMode="auto">
          <a:xfrm>
            <a:off x="836612" y="2765753"/>
            <a:ext cx="10458452" cy="35925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values = Console.ReadLine();</a:t>
            </a:r>
          </a:p>
          <a:p>
            <a:pPr>
              <a:buClr>
                <a:srgbClr val="F2B254"/>
              </a:buClr>
              <a:buSzPct val="100000"/>
            </a:pP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items = values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.Split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 ');</a:t>
            </a:r>
          </a:p>
          <a:p>
            <a:pPr>
              <a:buClr>
                <a:srgbClr val="F2B254"/>
              </a:buClr>
              <a:buSzPct val="100000"/>
            </a:pP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arr = new int[items.Length];</a:t>
            </a:r>
          </a:p>
          <a:p>
            <a:pPr>
              <a:buClr>
                <a:srgbClr val="F2B254"/>
              </a:buClr>
              <a:buSzPct val="100000"/>
            </a:pP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items.Length; i++)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arr[i] = int.Parse(items[i]);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836612" y="2009102"/>
            <a:ext cx="10458452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8 30 25 40 72 -2 44 56</a:t>
            </a:r>
          </a:p>
        </p:txBody>
      </p:sp>
      <p:sp>
        <p:nvSpPr>
          <p:cNvPr id="9" name="AutoShape 24"/>
          <p:cNvSpPr>
            <a:spLocks noChangeArrowheads="1"/>
          </p:cNvSpPr>
          <p:nvPr/>
        </p:nvSpPr>
        <p:spPr bwMode="auto">
          <a:xfrm>
            <a:off x="8304211" y="2232172"/>
            <a:ext cx="3674401" cy="1591025"/>
          </a:xfrm>
          <a:prstGeom prst="wedgeRoundRectCallout">
            <a:avLst>
              <a:gd name="adj1" fmla="val -61766"/>
              <a:gd name="adj2" fmla="val 4321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.Split(' ')</a:t>
            </a:r>
            <a:r>
              <a:rPr lang="en-US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7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разделя по интервал </a:t>
            </a:r>
            <a:r>
              <a:rPr lang="en-US" sz="27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</a:t>
            </a:r>
            <a:r>
              <a:rPr lang="en-US" sz="27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7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и го  записва в масив </a:t>
            </a:r>
            <a:r>
              <a:rPr lang="en-US" sz="27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string[]</a:t>
            </a:r>
          </a:p>
        </p:txBody>
      </p:sp>
    </p:spTree>
    <p:extLst>
      <p:ext uri="{BB962C8B-B14F-4D97-AF65-F5344CB8AC3E}">
        <p14:creationId xmlns:p14="http://schemas.microsoft.com/office/powerpoint/2010/main" val="1602965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45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Въвеждане на масив от цели числа, чрез функционално програмиране: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bg-BG" dirty="0" smtClean="0"/>
              <a:t>Или по-късо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На кратко</a:t>
            </a:r>
            <a:r>
              <a:rPr lang="en-US" dirty="0" smtClean="0"/>
              <a:t>: </a:t>
            </a:r>
            <a:r>
              <a:rPr lang="bg-BG" dirty="0" smtClean="0"/>
              <a:t>Въвеждане на масив от един ред: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36612" y="5410200"/>
            <a:ext cx="10458452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arr = Console.ReadLine().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Split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 ').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int.Parse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ToArray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08012" y="2119943"/>
            <a:ext cx="10458452" cy="24891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System.Linq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inputLine = Console.ReadLine()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items =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inputLine.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Split(' ')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arr = items.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Select(int.Parse).ToArray()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5861050" y="2261901"/>
            <a:ext cx="5124452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algn="ctr"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8 30 25 40 72 -2 44 56</a:t>
            </a:r>
          </a:p>
        </p:txBody>
      </p:sp>
    </p:spTree>
    <p:extLst>
      <p:ext uri="{BB962C8B-B14F-4D97-AF65-F5344CB8AC3E}">
        <p14:creationId xmlns:p14="http://schemas.microsoft.com/office/powerpoint/2010/main" val="217583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Извеждане на масив на конзолата:</a:t>
            </a:r>
            <a:endParaRPr lang="bg-BG" dirty="0"/>
          </a:p>
        </p:txBody>
      </p:sp>
      <p:sp>
        <p:nvSpPr>
          <p:cNvPr id="5509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 smtClean="0"/>
              <a:t>За извеждане на елементите на масив може да се ползва цикъл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 smtClean="0"/>
              <a:t>Разделяне на елементите с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интервал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/>
              <a:t>или 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нов ред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bg-BG" dirty="0" smtClean="0"/>
              <a:t>Пример: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69938" y="3424941"/>
            <a:ext cx="10645772" cy="3100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lvl="0"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</a:t>
            </a:r>
            <a:r>
              <a:rPr lang="en-US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"one", "two", "three", "four", "five"</a:t>
            </a:r>
            <a:r>
              <a:rPr lang="en-US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lvl="0"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Process all array elements</a:t>
            </a:r>
          </a:p>
          <a:p>
            <a:pPr lvl="0"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index = 0; index &lt; arr</a:t>
            </a:r>
            <a:r>
              <a:rPr lang="en-US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.Length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index++)</a:t>
            </a:r>
          </a:p>
          <a:p>
            <a:pPr lvl="0"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lvl="0"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Print each element on a separate line</a:t>
            </a:r>
          </a:p>
          <a:p>
            <a:pPr lvl="0"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Console.WriteLine("arr[{0}] = {1}", index, </a:t>
            </a:r>
            <a:r>
              <a:rPr lang="en-US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arr[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</a:t>
            </a:r>
            <a:r>
              <a:rPr lang="en-US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lvl="0"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2602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0915" grpId="0" uiExpand="1" build="p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 smtClean="0"/>
              <a:t>Въвеждаме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масив от цели числа</a:t>
            </a:r>
            <a:r>
              <a:rPr lang="en-US" sz="3200" dirty="0" smtClean="0"/>
              <a:t> (</a:t>
            </a:r>
            <a:r>
              <a:rPr lang="bg-BG" sz="3200" dirty="0" smtClean="0"/>
              <a:t>числото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sz="3200" dirty="0" smtClean="0"/>
              <a:t> </a:t>
            </a:r>
            <a:r>
              <a:rPr lang="en-US" sz="3200" dirty="0"/>
              <a:t>+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sz="3200" dirty="0"/>
              <a:t> </a:t>
            </a:r>
            <a:r>
              <a:rPr lang="bg-BG" sz="3200" dirty="0" smtClean="0"/>
              <a:t>реда т цели числа</a:t>
            </a:r>
            <a:r>
              <a:rPr lang="en-US" sz="3200" dirty="0" smtClean="0"/>
              <a:t>),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обръщаме</a:t>
            </a:r>
            <a:r>
              <a:rPr lang="en-US" sz="3200" dirty="0" smtClean="0"/>
              <a:t> </a:t>
            </a:r>
            <a:r>
              <a:rPr lang="bg-BG" sz="3200" dirty="0" smtClean="0"/>
              <a:t>последвателността им и</a:t>
            </a:r>
            <a:r>
              <a:rPr lang="en-US" sz="3200" dirty="0" smtClean="0"/>
              <a:t>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извеждаме</a:t>
            </a:r>
            <a:r>
              <a:rPr lang="en-US" sz="3200" dirty="0" smtClean="0"/>
              <a:t> </a:t>
            </a:r>
            <a:r>
              <a:rPr lang="bg-BG" sz="3200" dirty="0" smtClean="0"/>
              <a:t>елементите му</a:t>
            </a:r>
            <a:r>
              <a:rPr lang="en-US" sz="3200" dirty="0" smtClean="0"/>
              <a:t> (</a:t>
            </a:r>
            <a:r>
              <a:rPr lang="bg-BG" sz="3200" dirty="0" smtClean="0"/>
              <a:t>на</a:t>
            </a:r>
            <a:r>
              <a:rPr lang="en-US" sz="3200" dirty="0" smtClean="0"/>
              <a:t>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един ред</a:t>
            </a:r>
            <a:r>
              <a:rPr lang="en-US" sz="3200" dirty="0" smtClean="0"/>
              <a:t>,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разделени с интервал</a:t>
            </a:r>
            <a:r>
              <a:rPr lang="en-US" sz="3200" dirty="0" smtClean="0"/>
              <a:t>):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400" dirty="0" smtClean="0"/>
              <a:t>Задача: Обръщане реда на масив от цели числа</a:t>
            </a:r>
            <a:endParaRPr lang="en-US" sz="3400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693862" y="2948013"/>
            <a:ext cx="958799" cy="253838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10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20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30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457180" y="2945003"/>
            <a:ext cx="1978285" cy="25413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30 20 10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2864420" y="3810624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6253144" y="2948013"/>
            <a:ext cx="958799" cy="253838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-1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20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99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8016462" y="2945003"/>
            <a:ext cx="2478500" cy="25413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 99 20 -1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7444163" y="4098674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82068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Решение:Обръщане реда на масив от цели числа</a:t>
            </a:r>
            <a:endParaRPr lang="en-US" sz="3400" dirty="0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836611" y="1260722"/>
            <a:ext cx="10591801" cy="445427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Въвеждаме масива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</a:t>
            </a:r>
            <a:r>
              <a:rPr lang="bg-BG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числото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+ n </a:t>
            </a:r>
            <a:r>
              <a:rPr lang="bg-BG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реда цели числа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 = int.Parse(Console.ReadLine());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arr = new int[n];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n; i++)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arr[i] = int.Parse(Console.ReadLine());</a:t>
            </a:r>
          </a:p>
          <a:p>
            <a:pPr>
              <a:buClr>
                <a:srgbClr val="F2B254"/>
              </a:buClr>
              <a:buSzPct val="100000"/>
            </a:pP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Извеждаме елементите от последния до първия</a:t>
            </a:r>
            <a:endParaRPr lang="en-US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n-1; i &gt;= 0; i--)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Console.Write(arr[i] + " ");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Console.WriteLine();</a:t>
            </a:r>
          </a:p>
        </p:txBody>
      </p:sp>
    </p:spTree>
    <p:extLst>
      <p:ext uri="{BB962C8B-B14F-4D97-AF65-F5344CB8AC3E}">
        <p14:creationId xmlns:p14="http://schemas.microsoft.com/office/powerpoint/2010/main" val="3907867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Задача: Закръгляне на числа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sz="3200" dirty="0" smtClean="0"/>
              <a:t>Въвеждаме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масив от дробни числа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 smtClean="0"/>
              <a:t>(</a:t>
            </a:r>
            <a:r>
              <a:rPr lang="bg-BG" sz="3200" dirty="0" smtClean="0"/>
              <a:t>разделени с интервал</a:t>
            </a:r>
            <a:r>
              <a:rPr lang="en-US" sz="3200" dirty="0" smtClean="0"/>
              <a:t>),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закръгляме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dirty="0" smtClean="0"/>
              <a:t>ги</a:t>
            </a:r>
            <a:r>
              <a:rPr lang="en-US" sz="3200" dirty="0" smtClean="0"/>
              <a:t>  </a:t>
            </a:r>
            <a:r>
              <a:rPr lang="bg-BG" sz="3200" dirty="0" smtClean="0"/>
              <a:t>в стил </a:t>
            </a:r>
            <a:r>
              <a:rPr lang="en-US" sz="3200" dirty="0" smtClean="0">
                <a:hlinkClick r:id="rId2"/>
              </a:rPr>
              <a:t>“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  <a:hlinkClick r:id="rId2"/>
              </a:rPr>
              <a:t>по-далеч от 0(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hlinkClick r:id="rId2"/>
              </a:rPr>
              <a:t>away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hlinkClick r:id="rId2"/>
              </a:rPr>
              <a:t>from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hlinkClick r:id="rId2"/>
              </a:rPr>
              <a:t>0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sz="3200" dirty="0" smtClean="0"/>
              <a:t>" </a:t>
            </a:r>
            <a:r>
              <a:rPr lang="bg-BG" sz="3200" dirty="0" smtClean="0"/>
              <a:t>и </a:t>
            </a:r>
            <a:r>
              <a:rPr lang="en-US" sz="3200" dirty="0" smtClean="0"/>
              <a:t>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извежаме </a:t>
            </a:r>
            <a:r>
              <a:rPr lang="en-US" sz="3200" dirty="0" smtClean="0"/>
              <a:t> </a:t>
            </a:r>
            <a:r>
              <a:rPr lang="bg-BG" sz="3200" dirty="0" smtClean="0"/>
              <a:t>резултата по примера:</a:t>
            </a:r>
            <a:endParaRPr lang="en-US" sz="3200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938666" y="2733128"/>
            <a:ext cx="4419600" cy="5894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0.9 1.5 2.4 2.5 3.14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27113" y="3543509"/>
            <a:ext cx="4419600" cy="27131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0.9 =&gt; 1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1.5 =&gt; 2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2.4 =&gt; 2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2.5 =&gt; 3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3.14 =&gt; 3</a:t>
            </a:r>
          </a:p>
        </p:txBody>
      </p:sp>
      <p:sp>
        <p:nvSpPr>
          <p:cNvPr id="22" name="Curved Right Arrow 21"/>
          <p:cNvSpPr/>
          <p:nvPr/>
        </p:nvSpPr>
        <p:spPr>
          <a:xfrm>
            <a:off x="417513" y="2674281"/>
            <a:ext cx="510041" cy="101237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6263522" y="2720425"/>
            <a:ext cx="5507789" cy="5894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-5.01 -1.599 -2.5 -1.50 0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6263522" y="3543509"/>
            <a:ext cx="5507789" cy="27131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-5.01 =&gt; -5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-1.599 =&gt; -2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-2.5 =&gt; -3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-1.50 =&gt; -2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0 =&gt; 0</a:t>
            </a:r>
          </a:p>
        </p:txBody>
      </p:sp>
      <p:sp>
        <p:nvSpPr>
          <p:cNvPr id="26" name="Curved Right Arrow 25"/>
          <p:cNvSpPr/>
          <p:nvPr/>
        </p:nvSpPr>
        <p:spPr>
          <a:xfrm>
            <a:off x="5653924" y="2674281"/>
            <a:ext cx="510041" cy="101237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572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589</TotalTime>
  <Words>948</Words>
  <Application>Microsoft Office PowerPoint</Application>
  <PresentationFormat>Custom</PresentationFormat>
  <Paragraphs>171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Consolas</vt:lpstr>
      <vt:lpstr>Wingdings</vt:lpstr>
      <vt:lpstr>SoftUni 16x9</vt:lpstr>
      <vt:lpstr>Начини за въвеждане и извеждане на масиви</vt:lpstr>
      <vt:lpstr>Въвеждане на масиви от конзолата</vt:lpstr>
      <vt:lpstr>Въвеждане на масиви от конзолата</vt:lpstr>
      <vt:lpstr>Въвеждане стойностите на масива на един ред</vt:lpstr>
      <vt:lpstr>На кратко: Въвеждане на масив от един ред:</vt:lpstr>
      <vt:lpstr>Извеждане на масив на конзолата:</vt:lpstr>
      <vt:lpstr>Задача: Обръщане реда на масив от цели числа</vt:lpstr>
      <vt:lpstr>Решение:Обръщане реда на масив от цели числа</vt:lpstr>
      <vt:lpstr>Задача: Закръгляне на числа</vt:lpstr>
      <vt:lpstr>Решение: Закръгляне на числа</vt:lpstr>
      <vt:lpstr>Извеждане на масив с foreach / String.Join(…)</vt:lpstr>
      <vt:lpstr>Задача: Обръщане на масив от низове</vt:lpstr>
      <vt:lpstr>Решение: Обръщане на масив от низове</vt:lpstr>
      <vt:lpstr>Резюме</vt:lpstr>
    </vt:vector>
  </TitlesOfParts>
  <Manager/>
  <Company>Software University (SoftUni)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Basics – Course Overview</dc:title>
  <dc:subject>Software Development Course</dc:subject>
  <dc:creator>Software University Foundation</dc:creator>
  <cp:keywords>session, cache, pipeline, CSRF, sockets, rest, signalR, roles, authentication, authorization, web, net, core, entity, framework, csharp, server, http, protocol, html, css, cookies, asp, mvc, identity, razor, filters, SoftUni, Software University, programming, software development, software engineering, course</cp:keywords>
  <dc:description>Software University Foundation - http://softuni.foundation/</dc:description>
  <cp:lastModifiedBy>Microsoft account</cp:lastModifiedBy>
  <cp:revision>142</cp:revision>
  <dcterms:created xsi:type="dcterms:W3CDTF">2014-01-02T17:00:34Z</dcterms:created>
  <dcterms:modified xsi:type="dcterms:W3CDTF">2018-01-08T05:50:09Z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