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9" r:id="rId2"/>
    <p:sldId id="294" r:id="rId3"/>
    <p:sldId id="497" r:id="rId4"/>
    <p:sldId id="498" r:id="rId5"/>
    <p:sldId id="499" r:id="rId6"/>
    <p:sldId id="451" r:id="rId7"/>
    <p:sldId id="452" r:id="rId8"/>
    <p:sldId id="453" r:id="rId9"/>
    <p:sldId id="504" r:id="rId10"/>
    <p:sldId id="500" r:id="rId11"/>
    <p:sldId id="501" r:id="rId12"/>
    <p:sldId id="554" r:id="rId13"/>
    <p:sldId id="555" r:id="rId14"/>
    <p:sldId id="502" r:id="rId15"/>
    <p:sldId id="544" r:id="rId16"/>
    <p:sldId id="548" r:id="rId17"/>
    <p:sldId id="546" r:id="rId18"/>
    <p:sldId id="549" r:id="rId19"/>
    <p:sldId id="551" r:id="rId20"/>
    <p:sldId id="552" r:id="rId21"/>
    <p:sldId id="553" r:id="rId22"/>
    <p:sldId id="547" r:id="rId23"/>
    <p:sldId id="503" r:id="rId24"/>
    <p:sldId id="505" r:id="rId25"/>
    <p:sldId id="536" r:id="rId26"/>
    <p:sldId id="537" r:id="rId27"/>
    <p:sldId id="538" r:id="rId28"/>
    <p:sldId id="508" r:id="rId29"/>
    <p:sldId id="509" r:id="rId30"/>
    <p:sldId id="510" r:id="rId31"/>
    <p:sldId id="511" r:id="rId32"/>
    <p:sldId id="512" r:id="rId33"/>
    <p:sldId id="513" r:id="rId34"/>
    <p:sldId id="558" r:id="rId35"/>
    <p:sldId id="560" r:id="rId36"/>
    <p:sldId id="561" r:id="rId37"/>
    <p:sldId id="559" r:id="rId38"/>
    <p:sldId id="515" r:id="rId39"/>
    <p:sldId id="514" r:id="rId40"/>
    <p:sldId id="454" r:id="rId41"/>
    <p:sldId id="516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506" r:id="rId56"/>
    <p:sldId id="507" r:id="rId57"/>
    <p:sldId id="542" r:id="rId58"/>
    <p:sldId id="543" r:id="rId59"/>
    <p:sldId id="557" r:id="rId60"/>
    <p:sldId id="556" r:id="rId6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76538" autoAdjust="0"/>
  </p:normalViewPr>
  <p:slideViewPr>
    <p:cSldViewPr>
      <p:cViewPr>
        <p:scale>
          <a:sx n="62" d="100"/>
          <a:sy n="62" d="100"/>
        </p:scale>
        <p:origin x="-145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3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EB2BDE8-4117-40DE-8C1A-91766C42C90A}" type="datetimeFigureOut">
              <a:rPr/>
              <a:pPr>
                <a:defRPr/>
              </a:pPr>
              <a:t>08/06/2011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10DDFD0-01DE-4AEE-B320-6F1AC5DFE72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75978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0AC3306-8A48-462D-BE09-A62D8EBEFD42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BD625B-19EE-4B2B-AC8E-CC0397C9104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272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dirty="0" smtClean="0"/>
          </a:p>
          <a:p>
            <a:pPr>
              <a:spcBef>
                <a:spcPct val="0"/>
              </a:spcBef>
            </a:pPr>
            <a:endParaRPr dirty="0" smtClean="0"/>
          </a:p>
          <a:p>
            <a:pPr>
              <a:spcBef>
                <a:spcPct val="0"/>
              </a:spcBef>
            </a:pPr>
            <a:endParaRPr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9C0AE0-B211-41D2-A898-5C5C1310F9B3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E6933E-A252-4359-89D5-D21BAE75E391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6E66F-653C-4625-866C-CEA1B5EBD024}" type="slidenum">
              <a:rPr lang="es-ES"/>
              <a:pPr/>
              <a:t>19</a:t>
            </a:fld>
            <a:endParaRPr lang="es-E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E84FCD-F8DA-4D6B-AF6E-C108B35858AA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04784-1985-4E49-A7C8-121ED235C6FC}" type="slidenum">
              <a:rPr lang="es-ES"/>
              <a:pPr/>
              <a:t>20</a:t>
            </a:fld>
            <a:endParaRPr lang="es-E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2B9E095-28C5-45DF-AD82-302BA88CCCF6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5EDC7-ED59-4D49-B12D-3CD68CE031D4}" type="slidenum">
              <a:rPr lang="es-ES"/>
              <a:pPr/>
              <a:t>21</a:t>
            </a:fld>
            <a:endParaRPr lang="es-E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Estado</a:t>
            </a:r>
          </a:p>
          <a:p>
            <a:pPr lvl="1"/>
            <a:r>
              <a:rPr lang="es-ES" dirty="0" smtClean="0"/>
              <a:t>Condición o situación de un objeto en un momento determinado: el tiempo que transcurre entre eventos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Actividad</a:t>
            </a:r>
          </a:p>
          <a:p>
            <a:pPr lvl="1"/>
            <a:r>
              <a:rPr lang="es-ES" dirty="0" smtClean="0"/>
              <a:t>Ejecución no atómica en curso dentro de una máquina de estados</a:t>
            </a:r>
          </a:p>
          <a:p>
            <a:r>
              <a:rPr lang="es-ES" dirty="0" smtClean="0"/>
              <a:t>Acción</a:t>
            </a:r>
          </a:p>
          <a:p>
            <a:pPr lvl="1"/>
            <a:r>
              <a:rPr lang="es-ES_tradnl" dirty="0" smtClean="0"/>
              <a:t>Computación atómica ejecutable que produce un cambio de estado en el modelo o devuelve un valor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Estado de historia: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D97DD-85FD-4E56-9129-35D77C2BF9AF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3CBB3-0F6B-4F65-89A4-3AEF71507784}" type="slidenum">
              <a:rPr lang="es-ES"/>
              <a:pPr/>
              <a:t>40</a:t>
            </a:fld>
            <a:endParaRPr lang="es-E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diagrama de estados está bien estructurado si: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Es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sencillo (no tiene ningún estado o transición innecesario).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Tiene un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contexto claro (tiene acceso a todos los objetos visibles 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 del objeto que la contiene).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Es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eficiente (su comportamiento lo lleva a cabo con equilibrio entre 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tiempo y recursos).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Es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comprensible (los nombres de los estados y transiciones 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provienen del vocabulario del sistema).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No tiene muchos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niveles de anidamiento. (1 o 2 niveles de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subestados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suele ser suficiente).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No abusa de las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regiones ortogonales (</a:t>
            </a:r>
            <a:r>
              <a:rPr lang="es-E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subestados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concurrentes).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dibujar 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diagramas de estados en UML 2: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Evitar los cruces entre transiciones.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Expandir los estados compuestos sólo cuando sea necesario por motivos de comprensión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641D43-A698-403C-AED4-69F9D8BFA3F4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96377-EC2F-434E-8F91-CE471D3AA2F7}" type="slidenum">
              <a:rPr lang="es-ES"/>
              <a:pPr/>
              <a:t>42</a:t>
            </a:fld>
            <a:endParaRPr lang="es-E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593DC0-52A2-4E37-9B02-410EFDCAAB27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82067-61D2-4530-9EFA-C76F38753975}" type="slidenum">
              <a:rPr lang="es-ES"/>
              <a:pPr/>
              <a:t>2</a:t>
            </a:fld>
            <a:endParaRPr lang="es-E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720AEF-966C-425E-8AAD-95871DC5F09B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BA417-14ED-4CC2-AA3C-6A1C8BF4BB95}" type="slidenum">
              <a:rPr lang="es-ES"/>
              <a:pPr/>
              <a:t>43</a:t>
            </a:fld>
            <a:endParaRPr lang="es-E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4E11C4-B151-48EA-957F-CDD2282AB565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B2AA3-C6D5-4FAB-A6CB-1281D5C30577}" type="slidenum">
              <a:rPr lang="es-ES"/>
              <a:pPr/>
              <a:t>44</a:t>
            </a:fld>
            <a:endParaRPr lang="es-E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D076DE-811A-478A-8CFD-8F8D92236E9E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A2C2-8A7C-43C1-BCD5-8DF54E4BDECD}" type="slidenum">
              <a:rPr lang="es-ES"/>
              <a:pPr/>
              <a:t>45</a:t>
            </a:fld>
            <a:endParaRPr lang="es-E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FC7A97-BDAC-474D-A1AE-B5CFE3596DC7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683FA-B9EC-4AD2-86D6-C0264E473455}" type="slidenum">
              <a:rPr lang="es-ES"/>
              <a:pPr/>
              <a:t>46</a:t>
            </a:fld>
            <a:endParaRPr lang="es-E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5CF747-B5A3-4AC9-8548-8F55ABC24B8E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9C771-56F2-44E2-B4C4-3A1A1D0DCDBF}" type="slidenum">
              <a:rPr lang="es-ES"/>
              <a:pPr/>
              <a:t>47</a:t>
            </a:fld>
            <a:endParaRPr lang="es-E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CD495E-958B-42B0-8B2B-B135AC527CFD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50BB4-456B-4B84-8EC5-F907C01B5A6E}" type="slidenum">
              <a:rPr lang="es-ES"/>
              <a:pPr/>
              <a:t>48</a:t>
            </a:fld>
            <a:endParaRPr lang="es-E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28D4E6-59F7-43DE-A0C7-80612E548A75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308A1-116A-47E7-8598-BC312ADC5D24}" type="slidenum">
              <a:rPr lang="es-ES"/>
              <a:pPr/>
              <a:t>49</a:t>
            </a:fld>
            <a:endParaRPr lang="es-E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92A0F3-162B-42EC-AD35-46BD4EB84BF7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69B1-C848-4ACF-9249-72E92782E22E}" type="slidenum">
              <a:rPr lang="es-ES"/>
              <a:pPr/>
              <a:t>50</a:t>
            </a:fld>
            <a:endParaRPr lang="es-E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4CF2C1-D9B7-4DEF-BD53-4B4BEFB3B693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727F1-8B17-4F64-A4FC-AA76ED78B97A}" type="slidenum">
              <a:rPr lang="es-ES"/>
              <a:pPr/>
              <a:t>51</a:t>
            </a:fld>
            <a:endParaRPr lang="es-E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606383-4472-4AF2-8F4A-EE2F0F69EFF5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EEE63-9099-415C-AFC0-886220E0DBB8}" type="slidenum">
              <a:rPr lang="es-ES"/>
              <a:pPr/>
              <a:t>52</a:t>
            </a:fld>
            <a:endParaRPr lang="es-E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1200" dirty="0" smtClean="0"/>
              <a:t>Una máquina de estados especifica la secuencia de estados por la que pasa un objeto durante su vida</a:t>
            </a:r>
          </a:p>
          <a:p>
            <a:endParaRPr lang="es-ES_tradnl" sz="1200" dirty="0" smtClean="0"/>
          </a:p>
          <a:p>
            <a:r>
              <a:rPr lang="es-ES_tradnl" sz="1200" dirty="0" smtClean="0"/>
              <a:t>La evolución se produce a causa de eventos, bien internos, bien enviados desde otro objeto</a:t>
            </a:r>
          </a:p>
          <a:p>
            <a:endParaRPr lang="es-ES_tradnl" sz="1200" dirty="0" smtClean="0"/>
          </a:p>
          <a:p>
            <a:r>
              <a:rPr lang="es-ES_tradnl" sz="1200" dirty="0" smtClean="0"/>
              <a:t>También se pueden utilizar para modelar el comportamiento dinámico de otros elementos de modelado (instancias de una clase, un caso de uso o un sistema completo).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71E61E-31AE-4706-892F-A922A5DFC337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EF110-B64A-426C-8DD3-0535D01EF1A8}" type="slidenum">
              <a:rPr lang="es-ES"/>
              <a:pPr/>
              <a:t>53</a:t>
            </a:fld>
            <a:endParaRPr lang="es-E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D28538-3DB7-4C1B-8FAD-A8DC857E2D88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5A05A-5D4A-4883-96F5-4C0319175FDF}" type="slidenum">
              <a:rPr lang="es-ES"/>
              <a:pPr/>
              <a:t>54</a:t>
            </a:fld>
            <a:endParaRPr lang="es-E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344988"/>
            <a:ext cx="5194300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rt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Modelar el comportamiento de una cadena de música. Esta puede estar encendida (ON) o apagada (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Standby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La cadena tiene reproductor de CD Radio y Cinta. Se cambia de uno a otro con el botón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Cuando se enciende la cadena se recuerda el último estado en el que estuvo.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60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A463D2-7F15-4FB1-934C-392730E0B89B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86C04-8799-4B50-BD4B-3283E3DDB6A8}" type="slidenum">
              <a:rPr lang="es-ES"/>
              <a:pPr/>
              <a:t>6</a:t>
            </a:fld>
            <a:endParaRPr lang="es-E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E3AF37-CE66-4FDD-ACF4-A040817C7755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32DF1-1730-4277-9408-C5D7DB6D64EF}" type="slidenum">
              <a:rPr lang="es-ES"/>
              <a:pPr/>
              <a:t>7</a:t>
            </a:fld>
            <a:endParaRPr lang="es-E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AC26C7-2645-4018-90F1-DE2D523CF748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FB41-983A-43D5-BA18-3C16EE40BF77}" type="slidenum">
              <a:rPr lang="es-ES"/>
              <a:pPr/>
              <a:t>8</a:t>
            </a:fld>
            <a:endParaRPr lang="es-E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</a:t>
            </a:r>
            <a:r>
              <a:rPr lang="es-ES" baseline="0" dirty="0" smtClean="0"/>
              <a:t> de estados de una máquina de fax</a:t>
            </a:r>
          </a:p>
          <a:p>
            <a:r>
              <a:rPr lang="es-ES" dirty="0" smtClean="0"/>
              <a:t>Dentro de un estado pueden ejecutarse dos tipos de comportamientos:</a:t>
            </a:r>
          </a:p>
          <a:p>
            <a:pPr>
              <a:buFontTx/>
              <a:buChar char="-"/>
            </a:pPr>
            <a:r>
              <a:rPr lang="es-ES" dirty="0" smtClean="0"/>
              <a:t>Acciones</a:t>
            </a:r>
            <a:r>
              <a:rPr lang="es-ES" baseline="0" dirty="0" smtClean="0"/>
              <a:t> asociadas a eventos puntuales que ocurren dentro de un estado</a:t>
            </a:r>
          </a:p>
          <a:p>
            <a:pPr lvl="1">
              <a:buFontTx/>
              <a:buChar char="-"/>
            </a:pPr>
            <a:r>
              <a:rPr lang="es-ES" baseline="0" dirty="0" smtClean="0"/>
              <a:t>Acción de entrada: </a:t>
            </a:r>
            <a:r>
              <a:rPr lang="es-ES" baseline="0" dirty="0" err="1" smtClean="0"/>
              <a:t>entry</a:t>
            </a:r>
            <a:r>
              <a:rPr lang="es-ES" baseline="0" dirty="0" smtClean="0"/>
              <a:t> -&gt; qué sucede cuando el sistema entra al estado</a:t>
            </a:r>
          </a:p>
          <a:p>
            <a:pPr lvl="1">
              <a:buFontTx/>
              <a:buChar char="-"/>
            </a:pPr>
            <a:r>
              <a:rPr lang="es-ES" baseline="0" dirty="0" smtClean="0"/>
              <a:t>Acción de salida: </a:t>
            </a:r>
            <a:r>
              <a:rPr lang="es-ES" baseline="0" dirty="0" err="1" smtClean="0"/>
              <a:t>exit</a:t>
            </a:r>
            <a:r>
              <a:rPr lang="es-ES" baseline="0" dirty="0" smtClean="0"/>
              <a:t> -&gt; qué sucede cuando el sistema sale del estado</a:t>
            </a:r>
          </a:p>
          <a:p>
            <a:pPr lvl="1">
              <a:buFontTx/>
              <a:buChar char="-"/>
            </a:pPr>
            <a:r>
              <a:rPr lang="es-ES" baseline="0" dirty="0" smtClean="0"/>
              <a:t>Acción por evento interno: evento</a:t>
            </a:r>
          </a:p>
          <a:p>
            <a:pPr lvl="0">
              <a:buFontTx/>
              <a:buChar char="-"/>
            </a:pPr>
            <a:r>
              <a:rPr lang="es-ES" dirty="0" smtClean="0"/>
              <a:t>Actividades</a:t>
            </a:r>
            <a:r>
              <a:rPr lang="es-ES" baseline="0" dirty="0" smtClean="0"/>
              <a:t> asociadas al estado como tal: do -&gt; qué sucede cuando el sistema está en el estado</a:t>
            </a:r>
          </a:p>
          <a:p>
            <a:pPr lvl="1">
              <a:buFontTx/>
              <a:buChar char="-"/>
            </a:pPr>
            <a:r>
              <a:rPr lang="es-ES" baseline="0" dirty="0" smtClean="0"/>
              <a:t>Una actividad es duradera e interrumpible</a:t>
            </a:r>
          </a:p>
          <a:p>
            <a:pPr lvl="1">
              <a:buFontTx/>
              <a:buChar char="-"/>
            </a:pPr>
            <a:r>
              <a:rPr lang="es-ES" baseline="0" dirty="0" smtClean="0"/>
              <a:t>Puede modificar una condición que genere un evento de cambio</a:t>
            </a:r>
          </a:p>
          <a:p>
            <a:pPr lvl="1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D625B-19EE-4B2B-AC8E-CC0397C9104C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70C10F-86B3-4691-B991-B45C62A679C7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B54C0-5A39-463E-8595-6C0384CF8B47}" type="slidenum">
              <a:rPr lang="es-ES"/>
              <a:pPr/>
              <a:t>12</a:t>
            </a:fld>
            <a:endParaRPr lang="es-E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A70E20-26CC-4671-8F43-9E60AD7025E0}" type="datetime1">
              <a:rPr lang="es-ES"/>
              <a:pPr/>
              <a:t>24/03/2015</a:t>
            </a:fld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D7FD9-E8E3-4BA3-9EF1-A92BC5859A2C}" type="slidenum">
              <a:rPr lang="es-ES"/>
              <a:pPr/>
              <a:t>13</a:t>
            </a:fld>
            <a:endParaRPr lang="es-E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4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4344988"/>
            <a:ext cx="5980112" cy="3848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3" tIns="45702" rIns="91403" bIns="45702"/>
          <a:lstStyle/>
          <a:p>
            <a:pPr marL="95250" indent="-95250"/>
            <a:endParaRPr lang="es-E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971600" y="260649"/>
            <a:ext cx="7951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multimedia</a:t>
            </a:r>
            <a:endParaRPr kumimoji="0" lang="es-ES" sz="2800" b="1" i="0" u="sng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422CF-570C-46EF-95EE-45DCECAABBD6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C0B1-5139-4943-99CB-BC837F261FF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AEFD7-C9E4-473F-AF26-5862B5DBF3FF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D3485-17B4-4344-9F01-423133C19E4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Introducción al análisis y diseño orientado a objetos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813AB-BF6E-458B-853A-DE3E8200BFDA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2003-04</a:t>
            </a:r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FA9A6-E865-4E63-9185-C8684FDCA470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C942-802A-4019-9D8D-651219A513C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27DEC-2205-4762-BA1A-3C055B7DFE99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5DB08-ED51-4F3D-8EEC-6224B3D8806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F7DE-F190-4D5F-A4D4-FFF1E852B248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99A0F-5117-4448-8ADD-631EA611047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134672" cy="1162050"/>
          </a:xfrm>
        </p:spPr>
        <p:txBody>
          <a:bodyPr anchor="ctr" anchorCtr="0"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8134672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736B7-0739-443A-BD15-A386C7557623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F7E4-090C-470D-B618-F74690AF851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F26D5-02B5-4F55-854D-A901D7682C69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22817-FBF3-4E56-8430-6D9597F18CB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762F-76C2-4D57-AC39-F69DDF824954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7DBD-47AA-4067-BDF4-5A2F10C010A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00148-56BE-471A-B717-C3CD3D041FC2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100AA-53B2-42D0-9720-C81E25D5044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DFED5-83F8-4F83-B0BF-9AA9D97DCC60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0354-28DD-40B9-B5A1-EA17DB85772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2427F6-8102-4D2B-8C5D-75DC226F2BF2}" type="datetimeFigureOut">
              <a:rPr/>
              <a:pPr>
                <a:defRPr/>
              </a:pPr>
              <a:t>08/06/2011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D3C06D-8FED-4122-AC34-B8AE9A0204EE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4" r:id="rId9"/>
    <p:sldLayoutId id="2147483653" r:id="rId10"/>
    <p:sldLayoutId id="2147483664" r:id="rId11"/>
    <p:sldLayoutId id="2147483666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79712" y="2286000"/>
            <a:ext cx="6791226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Tema 3.5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Diagramas </a:t>
            </a:r>
            <a:r>
              <a:rPr lang="es-ES" dirty="0" smtClean="0"/>
              <a:t>de </a:t>
            </a:r>
            <a:r>
              <a:rPr lang="es-ES" dirty="0" smtClean="0"/>
              <a:t>estado </a:t>
            </a:r>
            <a:r>
              <a:rPr lang="es-ES" dirty="0" smtClean="0"/>
              <a:t/>
            </a:r>
            <a:br>
              <a:rPr lang="es-ES" dirty="0" smtClean="0"/>
            </a:br>
            <a:endParaRPr cap="none" dirty="0" smtClean="0"/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025" cy="990600"/>
          </a:xfrm>
        </p:spPr>
        <p:txBody>
          <a:bodyPr/>
          <a:lstStyle/>
          <a:p>
            <a:endParaRPr sz="2400" dirty="0" smtClean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gráfica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 estado se representa como un rectángulo con bordes redondeados</a:t>
            </a:r>
          </a:p>
          <a:p>
            <a:pPr algn="just"/>
            <a:r>
              <a:rPr lang="es-ES" dirty="0" smtClean="0"/>
              <a:t>Las </a:t>
            </a:r>
            <a:r>
              <a:rPr lang="es-ES" dirty="0" smtClean="0">
                <a:solidFill>
                  <a:srgbClr val="009ED6"/>
                </a:solidFill>
              </a:rPr>
              <a:t>flechas</a:t>
            </a:r>
            <a:r>
              <a:rPr lang="es-ES" dirty="0" smtClean="0"/>
              <a:t> indican una </a:t>
            </a:r>
            <a:r>
              <a:rPr lang="es-ES" dirty="0" smtClean="0">
                <a:solidFill>
                  <a:srgbClr val="009ED6"/>
                </a:solidFill>
              </a:rPr>
              <a:t>transición de estado</a:t>
            </a:r>
          </a:p>
          <a:p>
            <a:pPr algn="just"/>
            <a:r>
              <a:rPr lang="es-ES" dirty="0" smtClean="0"/>
              <a:t>La punta de flecha apunta hacia el estado donde se hará la transición</a:t>
            </a:r>
          </a:p>
          <a:p>
            <a:pPr algn="just"/>
            <a:r>
              <a:rPr lang="es-ES" dirty="0" smtClean="0"/>
              <a:t>El </a:t>
            </a:r>
            <a:r>
              <a:rPr lang="es-ES" dirty="0" smtClean="0">
                <a:solidFill>
                  <a:srgbClr val="009ED6"/>
                </a:solidFill>
              </a:rPr>
              <a:t>estado inicial </a:t>
            </a:r>
            <a:r>
              <a:rPr lang="es-ES" dirty="0" smtClean="0"/>
              <a:t>se representa como un </a:t>
            </a:r>
            <a:r>
              <a:rPr lang="es-ES" dirty="0" smtClean="0">
                <a:solidFill>
                  <a:srgbClr val="009ED6"/>
                </a:solidFill>
              </a:rPr>
              <a:t>círculo relleno</a:t>
            </a:r>
          </a:p>
          <a:p>
            <a:pPr algn="just"/>
            <a:r>
              <a:rPr lang="es-ES" dirty="0" smtClean="0"/>
              <a:t>El </a:t>
            </a:r>
            <a:r>
              <a:rPr lang="es-ES" dirty="0" smtClean="0">
                <a:solidFill>
                  <a:srgbClr val="009ED6"/>
                </a:solidFill>
              </a:rPr>
              <a:t>estado final </a:t>
            </a:r>
            <a:r>
              <a:rPr lang="es-ES" dirty="0" smtClean="0"/>
              <a:t>se representa como un </a:t>
            </a:r>
            <a:r>
              <a:rPr lang="es-ES" dirty="0" smtClean="0">
                <a:solidFill>
                  <a:srgbClr val="009ED6"/>
                </a:solidFill>
              </a:rPr>
              <a:t>círculo relleno con borde</a:t>
            </a:r>
            <a:endParaRPr lang="es-ES" dirty="0">
              <a:solidFill>
                <a:srgbClr val="009ED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204" y="5661248"/>
            <a:ext cx="3848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gráfica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diagrama de clases una clase tenía tres áreas: nombre de la clase, atributos y métodos.</a:t>
            </a:r>
          </a:p>
          <a:p>
            <a:r>
              <a:rPr lang="es-ES" dirty="0" smtClean="0"/>
              <a:t>En el diagrama de estados </a:t>
            </a:r>
            <a:r>
              <a:rPr lang="es-ES" dirty="0" smtClean="0">
                <a:solidFill>
                  <a:srgbClr val="009ED6"/>
                </a:solidFill>
              </a:rPr>
              <a:t>un estado </a:t>
            </a:r>
            <a:r>
              <a:rPr lang="es-ES" dirty="0" smtClean="0"/>
              <a:t>también puede tener </a:t>
            </a:r>
            <a:r>
              <a:rPr lang="es-ES" dirty="0" smtClean="0">
                <a:solidFill>
                  <a:srgbClr val="009ED6"/>
                </a:solidFill>
              </a:rPr>
              <a:t>tres áreas: </a:t>
            </a:r>
            <a:r>
              <a:rPr lang="es-ES" dirty="0" smtClean="0"/>
              <a:t>nombre del estado, variables de estado y actividades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149080"/>
            <a:ext cx="2088232" cy="2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933056"/>
            <a:ext cx="2943224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3716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 smtClean="0"/>
              <a:t>Se </a:t>
            </a:r>
            <a:r>
              <a:rPr lang="es-ES" dirty="0"/>
              <a:t>puede especificar el hacer una acción como consecuencia de entrar, salir o estar en un estado: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gráfica:</a:t>
            </a:r>
            <a:br>
              <a:rPr lang="es-ES" dirty="0" smtClean="0"/>
            </a:br>
            <a:r>
              <a:rPr lang="es-ES" dirty="0" smtClean="0"/>
              <a:t>Actividades internas</a:t>
            </a:r>
            <a:endParaRPr lang="es-ES" dirty="0"/>
          </a:p>
        </p:txBody>
      </p:sp>
      <p:pic>
        <p:nvPicPr>
          <p:cNvPr id="42087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468688"/>
            <a:ext cx="5747238" cy="284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3716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/>
              <a:t> Se puede especificar el hacer una acción cuando ocurre en dicho estado un evento que no conlleva salir del estado: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gráfica:</a:t>
            </a:r>
            <a:br>
              <a:rPr lang="es-ES" dirty="0" smtClean="0"/>
            </a:br>
            <a:r>
              <a:rPr lang="es-ES" dirty="0" smtClean="0"/>
              <a:t>Actividades internas </a:t>
            </a:r>
            <a:endParaRPr lang="es-ES" dirty="0"/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73513"/>
            <a:ext cx="8018585" cy="2024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gráfica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variables de estado como cronómetros o contadores son, en ocasiones, de ayuda</a:t>
            </a:r>
          </a:p>
          <a:p>
            <a:r>
              <a:rPr lang="es-ES" dirty="0" smtClean="0"/>
              <a:t>Las actividades constan de sucesos y acciones</a:t>
            </a:r>
          </a:p>
          <a:p>
            <a:r>
              <a:rPr lang="es-ES" dirty="0" smtClean="0"/>
              <a:t>Tres de las más utilizadas son:</a:t>
            </a:r>
          </a:p>
          <a:p>
            <a:pPr lvl="1"/>
            <a:r>
              <a:rPr lang="es-ES" dirty="0" smtClean="0"/>
              <a:t>Entrada: qué sucede cuando el sistema entra al estado</a:t>
            </a:r>
          </a:p>
          <a:p>
            <a:pPr lvl="1"/>
            <a:r>
              <a:rPr lang="es-ES" dirty="0" smtClean="0"/>
              <a:t>Salida: qué sucede cuando el sistema sale del estado</a:t>
            </a:r>
          </a:p>
          <a:p>
            <a:pPr lvl="1"/>
            <a:r>
              <a:rPr lang="es-ES" dirty="0" smtClean="0"/>
              <a:t>Hacer: qué sucede cuando el sistema está en el estado</a:t>
            </a:r>
          </a:p>
          <a:p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smtClean="0">
                <a:solidFill>
                  <a:srgbClr val="009ED6"/>
                </a:solidFill>
              </a:rPr>
              <a:t>estado</a:t>
            </a:r>
            <a:r>
              <a:rPr lang="es-ES" dirty="0" smtClean="0"/>
              <a:t> es una </a:t>
            </a:r>
            <a:r>
              <a:rPr lang="es-ES" dirty="0" smtClean="0">
                <a:solidFill>
                  <a:srgbClr val="009ED6"/>
                </a:solidFill>
              </a:rPr>
              <a:t>situación en la vida de un objeto </a:t>
            </a:r>
            <a:r>
              <a:rPr lang="es-ES" dirty="0" smtClean="0"/>
              <a:t>caracterizada por satisfacer una condición: esperar un evento (estática) o realizar una actividad (dinámica)</a:t>
            </a:r>
          </a:p>
          <a:p>
            <a:r>
              <a:rPr lang="es-ES" dirty="0" smtClean="0"/>
              <a:t>Cada estado tiene un nombre </a:t>
            </a:r>
          </a:p>
          <a:p>
            <a:r>
              <a:rPr lang="es-ES" dirty="0" smtClean="0"/>
              <a:t>El estado de un objeto está relacionado con los valores de sus atributos, los enlaces con otros objetos y las actividades que esté realizando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smtClean="0">
                <a:solidFill>
                  <a:srgbClr val="009ED6"/>
                </a:solidFill>
              </a:rPr>
              <a:t>evento</a:t>
            </a:r>
            <a:r>
              <a:rPr lang="es-ES" dirty="0" smtClean="0"/>
              <a:t> representa la ocurrencia de un suceso, dentro o fuera del objeto, que </a:t>
            </a:r>
            <a:r>
              <a:rPr lang="es-ES" dirty="0" smtClean="0">
                <a:solidFill>
                  <a:srgbClr val="009ED6"/>
                </a:solidFill>
              </a:rPr>
              <a:t>provoca un cambio de estado</a:t>
            </a:r>
            <a:r>
              <a:rPr lang="es-ES" dirty="0" smtClean="0"/>
              <a:t> en el objeto (dispara una transición)</a:t>
            </a:r>
          </a:p>
          <a:p>
            <a:pPr lvl="1"/>
            <a:r>
              <a:rPr lang="es-ES" dirty="0" smtClean="0"/>
              <a:t>La sucesión de transiciones marca el “camino” seguido por el objeto entre los estados</a:t>
            </a:r>
          </a:p>
          <a:p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Transiciones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transición es una relación entre dos estados: indica que cuando ocurre un evento, el objeto pasa de un estado a otro</a:t>
            </a:r>
          </a:p>
          <a:p>
            <a:r>
              <a:rPr lang="es-ES" dirty="0" smtClean="0"/>
              <a:t>Un </a:t>
            </a:r>
            <a:r>
              <a:rPr lang="es-ES" dirty="0" smtClean="0">
                <a:solidFill>
                  <a:srgbClr val="009ED6"/>
                </a:solidFill>
              </a:rPr>
              <a:t>estado</a:t>
            </a:r>
            <a:r>
              <a:rPr lang="es-ES" dirty="0" smtClean="0"/>
              <a:t> tiene </a:t>
            </a:r>
            <a:r>
              <a:rPr lang="es-ES" dirty="0" smtClean="0">
                <a:solidFill>
                  <a:srgbClr val="009ED6"/>
                </a:solidFill>
              </a:rPr>
              <a:t>duración</a:t>
            </a:r>
            <a:r>
              <a:rPr lang="es-ES" dirty="0" smtClean="0"/>
              <a:t>, una </a:t>
            </a:r>
            <a:r>
              <a:rPr lang="es-ES" dirty="0" smtClean="0">
                <a:solidFill>
                  <a:srgbClr val="009ED6"/>
                </a:solidFill>
              </a:rPr>
              <a:t>transición</a:t>
            </a:r>
            <a:r>
              <a:rPr lang="es-ES" dirty="0" smtClean="0"/>
              <a:t> es </a:t>
            </a:r>
            <a:r>
              <a:rPr lang="es-ES" dirty="0" smtClean="0">
                <a:solidFill>
                  <a:srgbClr val="009ED6"/>
                </a:solidFill>
              </a:rPr>
              <a:t>inmediata</a:t>
            </a:r>
          </a:p>
          <a:p>
            <a:r>
              <a:rPr lang="es-ES" dirty="0" smtClean="0"/>
              <a:t>Una transición puede tener varios eventos vinculados</a:t>
            </a:r>
          </a:p>
          <a:p>
            <a:endParaRPr lang="es-ES" dirty="0" smtClean="0"/>
          </a:p>
          <a:p>
            <a:endParaRPr lang="es-ES" dirty="0" smtClean="0">
              <a:solidFill>
                <a:srgbClr val="009ED6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Transiciones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transición tiene tres partes opcionales:</a:t>
            </a:r>
          </a:p>
          <a:p>
            <a:pPr lvl="1"/>
            <a:r>
              <a:rPr lang="es-ES" dirty="0" smtClean="0">
                <a:solidFill>
                  <a:srgbClr val="009ED6"/>
                </a:solidFill>
              </a:rPr>
              <a:t>Evento</a:t>
            </a:r>
            <a:r>
              <a:rPr lang="es-ES" dirty="0" smtClean="0"/>
              <a:t>: suceso en el tiempo</a:t>
            </a:r>
          </a:p>
          <a:p>
            <a:pPr lvl="1"/>
            <a:r>
              <a:rPr lang="es-ES" dirty="0" smtClean="0">
                <a:solidFill>
                  <a:srgbClr val="009ED6"/>
                </a:solidFill>
              </a:rPr>
              <a:t>Condición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9ED6"/>
                </a:solidFill>
              </a:rPr>
              <a:t>o guarda</a:t>
            </a:r>
            <a:r>
              <a:rPr lang="es-ES" dirty="0" smtClean="0"/>
              <a:t>: autoriza la transición si se cumple la condición</a:t>
            </a:r>
          </a:p>
          <a:p>
            <a:pPr lvl="1"/>
            <a:r>
              <a:rPr lang="es-ES" dirty="0" smtClean="0">
                <a:solidFill>
                  <a:srgbClr val="009ED6"/>
                </a:solidFill>
              </a:rPr>
              <a:t>Acción</a:t>
            </a:r>
            <a:r>
              <a:rPr lang="es-ES" dirty="0" smtClean="0"/>
              <a:t>: operación atómica que se ejecuta antes de que la transición alcance el nuevo estado</a:t>
            </a:r>
          </a:p>
          <a:p>
            <a:r>
              <a:rPr lang="es-ES" dirty="0" smtClean="0"/>
              <a:t>Se representan mediante la siguiente notación:</a:t>
            </a:r>
          </a:p>
          <a:p>
            <a:pPr lvl="1"/>
            <a:r>
              <a:rPr lang="es-ES" dirty="0" smtClean="0"/>
              <a:t>Evento[condición]/acción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596554" cy="3816424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 smtClean="0"/>
              <a:t>La transición puede depender de que se cumplan ciertas condiciones: </a:t>
            </a:r>
            <a:endParaRPr lang="es-E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Transiciones</a:t>
            </a:r>
            <a:endParaRPr lang="es-ES" dirty="0"/>
          </a:p>
        </p:txBody>
      </p:sp>
      <p:pic>
        <p:nvPicPr>
          <p:cNvPr id="414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41675"/>
            <a:ext cx="8093319" cy="119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</a:p>
          <a:p>
            <a:pPr lvl="1"/>
            <a:r>
              <a:rPr lang="es-ES" dirty="0" smtClean="0"/>
              <a:t>Representación gráfica</a:t>
            </a:r>
          </a:p>
          <a:p>
            <a:pPr lvl="1"/>
            <a:r>
              <a:rPr lang="es-ES" dirty="0" smtClean="0"/>
              <a:t>Elementos</a:t>
            </a:r>
          </a:p>
          <a:p>
            <a:pPr lvl="1"/>
            <a:r>
              <a:rPr lang="es-ES" dirty="0" smtClean="0"/>
              <a:t>Tipos de eventos</a:t>
            </a:r>
          </a:p>
          <a:p>
            <a:pPr lvl="1"/>
            <a:r>
              <a:rPr lang="es-ES" dirty="0" smtClean="0"/>
              <a:t>Tipos de estados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/>
              <a:t>Podemos especificar la ejecución de una acción como consecuencia de la transición: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Transiciones</a:t>
            </a:r>
            <a:endParaRPr lang="es-ES" dirty="0"/>
          </a:p>
        </p:txBody>
      </p:sp>
      <p:pic>
        <p:nvPicPr>
          <p:cNvPr id="416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6788"/>
            <a:ext cx="8159262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009746" y="5121276"/>
            <a:ext cx="342020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</a:pPr>
            <a:r>
              <a:rPr lang="es-ES_tradnl" sz="2400">
                <a:solidFill>
                  <a:schemeClr val="accent1"/>
                </a:solidFill>
              </a:rPr>
              <a:t>Dicha acción también se considera instantánea</a:t>
            </a:r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 flipV="1">
            <a:off x="4693474" y="4162426"/>
            <a:ext cx="1397977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3716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 smtClean="0"/>
              <a:t>Podemos </a:t>
            </a:r>
            <a:r>
              <a:rPr lang="es-ES" dirty="0"/>
              <a:t>especificar el envío de un evento a otro objeto como consecuencia de la transición: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Elementos: Transiciones</a:t>
            </a:r>
            <a:endParaRPr lang="es-ES" dirty="0"/>
          </a:p>
        </p:txBody>
      </p:sp>
      <p:sp>
        <p:nvSpPr>
          <p:cNvPr id="418824" name="AutoShape 8"/>
          <p:cNvSpPr>
            <a:spLocks noChangeArrowheads="1"/>
          </p:cNvSpPr>
          <p:nvPr/>
        </p:nvSpPr>
        <p:spPr bwMode="auto">
          <a:xfrm>
            <a:off x="3829888" y="3252789"/>
            <a:ext cx="1682262" cy="814387"/>
          </a:xfrm>
          <a:prstGeom prst="roundRect">
            <a:avLst>
              <a:gd name="adj" fmla="val 16278"/>
            </a:avLst>
          </a:prstGeom>
          <a:solidFill>
            <a:srgbClr val="FFFFCC"/>
          </a:solidFill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4600680" y="3367089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s-ES_tradnl" sz="1900">
                <a:solidFill>
                  <a:srgbClr val="000000"/>
                </a:solidFill>
                <a:latin typeface="Arial" charset="0"/>
              </a:rPr>
              <a:t>a</a:t>
            </a:r>
            <a:endParaRPr lang="es-ES_tradnl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8826" name="AutoShape 10"/>
          <p:cNvSpPr>
            <a:spLocks noChangeArrowheads="1"/>
          </p:cNvSpPr>
          <p:nvPr/>
        </p:nvSpPr>
        <p:spPr bwMode="auto">
          <a:xfrm>
            <a:off x="3829888" y="5467350"/>
            <a:ext cx="1682262" cy="814388"/>
          </a:xfrm>
          <a:prstGeom prst="roundRect">
            <a:avLst>
              <a:gd name="adj" fmla="val 16278"/>
            </a:avLst>
          </a:prstGeom>
          <a:solidFill>
            <a:srgbClr val="FFFFCC"/>
          </a:solidFill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8827" name="Rectangle 11"/>
          <p:cNvSpPr>
            <a:spLocks noChangeArrowheads="1"/>
          </p:cNvSpPr>
          <p:nvPr/>
        </p:nvSpPr>
        <p:spPr bwMode="auto">
          <a:xfrm>
            <a:off x="4600680" y="5600701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s-ES_tradnl" sz="1900">
                <a:solidFill>
                  <a:srgbClr val="000000"/>
                </a:solidFill>
                <a:latin typeface="Arial" charset="0"/>
              </a:rPr>
              <a:t>b</a:t>
            </a:r>
            <a:endParaRPr lang="es-ES_tradnl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>
            <a:off x="4671018" y="4067176"/>
            <a:ext cx="1466" cy="1400175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 flipV="1">
            <a:off x="4671019" y="5259388"/>
            <a:ext cx="68874" cy="207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8830" name="Line 14"/>
          <p:cNvSpPr>
            <a:spLocks noChangeShapeType="1"/>
          </p:cNvSpPr>
          <p:nvPr/>
        </p:nvSpPr>
        <p:spPr bwMode="auto">
          <a:xfrm flipH="1" flipV="1">
            <a:off x="4583095" y="5259388"/>
            <a:ext cx="87923" cy="207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8831" name="Rectangle 15"/>
          <p:cNvSpPr>
            <a:spLocks noChangeArrowheads="1"/>
          </p:cNvSpPr>
          <p:nvPr/>
        </p:nvSpPr>
        <p:spPr bwMode="auto">
          <a:xfrm>
            <a:off x="1218573" y="4616451"/>
            <a:ext cx="695382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s-ES_tradnl" sz="1900" b="1">
                <a:solidFill>
                  <a:srgbClr val="000000"/>
                </a:solidFill>
                <a:latin typeface="Arial" charset="0"/>
              </a:rPr>
              <a:t>Evento( arg1, arg2 )[ condición ] / ^otro_objeto.evento(arg2)</a:t>
            </a:r>
            <a:endParaRPr lang="es-ES_tradnl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</a:t>
            </a:r>
            <a:br>
              <a:rPr lang="es-ES" dirty="0" smtClean="0"/>
            </a:br>
            <a:r>
              <a:rPr lang="es-ES" dirty="0" smtClean="0"/>
              <a:t>estados, transiciones y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32289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717032"/>
            <a:ext cx="4229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347864" y="29249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Diagrama de clases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131840" y="58772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Diagrama de estados</a:t>
            </a:r>
            <a:endParaRPr lang="es-E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44624"/>
            <a:ext cx="8077200" cy="1143000"/>
          </a:xfrm>
        </p:spPr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4525963"/>
          </a:xfrm>
        </p:spPr>
        <p:txBody>
          <a:bodyPr/>
          <a:lstStyle/>
          <a:p>
            <a:r>
              <a:rPr lang="es-ES" b="1" dirty="0" smtClean="0"/>
              <a:t>Evento</a:t>
            </a:r>
          </a:p>
          <a:p>
            <a:pPr lvl="1"/>
            <a:r>
              <a:rPr lang="es-ES" dirty="0" smtClean="0"/>
              <a:t>Acontecimiento significativo que ocupa un lugar en el tiempo y en el espacio (un estímulo que puede disparar una transición entre estados):</a:t>
            </a:r>
          </a:p>
          <a:p>
            <a:pPr lvl="2"/>
            <a:r>
              <a:rPr lang="es-ES" dirty="0" smtClean="0"/>
              <a:t>Levantar el auricular telefónico</a:t>
            </a:r>
          </a:p>
          <a:p>
            <a:r>
              <a:rPr lang="es-ES" b="1" dirty="0" smtClean="0"/>
              <a:t>Estado</a:t>
            </a:r>
          </a:p>
          <a:p>
            <a:pPr lvl="1"/>
            <a:r>
              <a:rPr lang="es-ES" dirty="0" smtClean="0"/>
              <a:t>Condición o situación de un objeto en un momento determinado donde:</a:t>
            </a:r>
          </a:p>
          <a:p>
            <a:pPr lvl="2"/>
            <a:r>
              <a:rPr lang="es-ES" dirty="0" smtClean="0"/>
              <a:t>Se satisface alguna condición, se realiza alguna actividad o se espera algún evento</a:t>
            </a:r>
          </a:p>
          <a:p>
            <a:pPr lvl="2"/>
            <a:r>
              <a:rPr lang="es-ES" dirty="0" smtClean="0"/>
              <a:t>Un teléfono está en estado “ocioso” una vez que se pone en su sitio el auricular y mientras no lo levantemos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484784"/>
            <a:ext cx="8077200" cy="4525963"/>
          </a:xfrm>
        </p:spPr>
        <p:txBody>
          <a:bodyPr/>
          <a:lstStyle/>
          <a:p>
            <a:r>
              <a:rPr lang="es-ES" b="1" dirty="0" smtClean="0"/>
              <a:t>Transición</a:t>
            </a:r>
          </a:p>
          <a:p>
            <a:pPr lvl="1"/>
            <a:r>
              <a:rPr lang="es-ES" dirty="0" smtClean="0"/>
              <a:t>Relación entre dos estados: indica que cuando ocurre un evento, el objeto pasa de un estado a otro (Evento/[Condiciones]/Acción)</a:t>
            </a:r>
          </a:p>
          <a:p>
            <a:pPr lvl="2"/>
            <a:r>
              <a:rPr lang="es-ES" dirty="0" smtClean="0"/>
              <a:t>Cuando ocurre el evento “levantar auricular” el teléfono realiza la transición del estado “ocioso” al estado “activo”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58981"/>
            <a:ext cx="6696621" cy="27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evento es la especificación de un acontecimiento significativo, ubicado en el tiempo y en el espacio</a:t>
            </a:r>
          </a:p>
          <a:p>
            <a:r>
              <a:rPr lang="es-ES" dirty="0" smtClean="0"/>
              <a:t>Se utilizan en máquinas de estado para modelar la aparición de un estímulo que puede disparar la transición de un estado a otro </a:t>
            </a:r>
          </a:p>
          <a:p>
            <a:r>
              <a:rPr lang="es-ES" dirty="0" smtClean="0"/>
              <a:t>Pueden ser:</a:t>
            </a:r>
          </a:p>
          <a:p>
            <a:pPr lvl="1"/>
            <a:r>
              <a:rPr lang="es-ES" b="1" dirty="0" smtClean="0"/>
              <a:t>Síncronos</a:t>
            </a:r>
          </a:p>
          <a:p>
            <a:pPr lvl="2"/>
            <a:r>
              <a:rPr lang="es-ES" dirty="0" smtClean="0"/>
              <a:t>Llamadas (invocación de operaciones)</a:t>
            </a:r>
          </a:p>
          <a:p>
            <a:pPr lvl="1"/>
            <a:r>
              <a:rPr lang="es-ES" b="1" dirty="0" smtClean="0"/>
              <a:t>Asíncronos</a:t>
            </a:r>
          </a:p>
          <a:p>
            <a:pPr lvl="2"/>
            <a:r>
              <a:rPr lang="es-ES" dirty="0" smtClean="0"/>
              <a:t>Señales, Paso de tiempo, Cambio de estado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Declaración de un evento Colgar de tipo Señal</a:t>
            </a:r>
          </a:p>
          <a:p>
            <a:r>
              <a:rPr lang="es-ES" dirty="0" smtClean="0"/>
              <a:t>El evento Colgar produce un cambio desde el estado Activo al estado Inactivo</a:t>
            </a:r>
          </a:p>
          <a:p>
            <a:r>
              <a:rPr lang="es-ES" dirty="0" smtClean="0"/>
              <a:t>Además se lleva a cabo la acción </a:t>
            </a:r>
            <a:r>
              <a:rPr lang="es-ES" dirty="0" err="1" smtClean="0"/>
              <a:t>cortarConexión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84784"/>
            <a:ext cx="3096344" cy="252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En cuanto a dónde acontecen, pueden ser: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Externos</a:t>
            </a:r>
            <a:r>
              <a:rPr lang="es-ES" sz="2000" dirty="0" smtClean="0">
                <a:solidFill>
                  <a:srgbClr val="009ED6"/>
                </a:solidFill>
              </a:rPr>
              <a:t>,</a:t>
            </a:r>
            <a:r>
              <a:rPr lang="es-ES" sz="2000" dirty="0" smtClean="0"/>
              <a:t> si fluyen entre el sistema y sus actores (pulsación del ratón)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Internos</a:t>
            </a:r>
            <a:r>
              <a:rPr lang="es-ES" sz="2000" dirty="0" smtClean="0"/>
              <a:t>, si fluyen entre objetos del sistema (una excepción)</a:t>
            </a:r>
          </a:p>
          <a:p>
            <a:r>
              <a:rPr lang="es-ES" sz="2400" dirty="0" smtClean="0"/>
              <a:t>En UML se pueden modelar cuatro clases de eventos: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De Señal</a:t>
            </a:r>
            <a:r>
              <a:rPr lang="es-ES" sz="2000" dirty="0" smtClean="0"/>
              <a:t>: Recepción de una comunicación asíncrona, explícita y con nombre, entre objetos.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De Llamada</a:t>
            </a:r>
            <a:r>
              <a:rPr lang="es-ES" sz="2000" dirty="0" smtClean="0"/>
              <a:t>: Recepción, por un objeto, de una petición explícita síncrona.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De Tiempo</a:t>
            </a:r>
            <a:r>
              <a:rPr lang="es-ES" sz="2000" dirty="0" smtClean="0"/>
              <a:t>: Llegada de un tiempo absoluto o transcurso de una cantidad relativa de tiempo.</a:t>
            </a:r>
          </a:p>
          <a:p>
            <a:pPr lvl="1"/>
            <a:r>
              <a:rPr lang="es-ES" sz="2000" b="1" dirty="0" smtClean="0">
                <a:solidFill>
                  <a:srgbClr val="009ED6"/>
                </a:solidFill>
              </a:rPr>
              <a:t>De Cambio</a:t>
            </a:r>
            <a:r>
              <a:rPr lang="es-ES" sz="2000" dirty="0" smtClean="0"/>
              <a:t>: Un cambio en el valor de una expresión booleana.</a:t>
            </a:r>
            <a:endParaRPr lang="es-ES" sz="2000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188640"/>
            <a:ext cx="8077200" cy="1143000"/>
          </a:xfrm>
        </p:spPr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340768"/>
            <a:ext cx="6618312" cy="4525963"/>
          </a:xfrm>
        </p:spPr>
        <p:txBody>
          <a:bodyPr/>
          <a:lstStyle/>
          <a:p>
            <a:r>
              <a:rPr lang="es-ES" b="1" dirty="0" smtClean="0"/>
              <a:t>Simple</a:t>
            </a:r>
          </a:p>
          <a:p>
            <a:pPr lvl="1"/>
            <a:r>
              <a:rPr lang="es-ES" dirty="0" smtClean="0"/>
              <a:t>Sin estructura interna</a:t>
            </a:r>
          </a:p>
          <a:p>
            <a:r>
              <a:rPr lang="es-ES" b="1" dirty="0" smtClean="0"/>
              <a:t>Compuesto</a:t>
            </a:r>
          </a:p>
          <a:p>
            <a:pPr lvl="1"/>
            <a:r>
              <a:rPr lang="es-ES" dirty="0" smtClean="0"/>
              <a:t>Tiene estructura interna con varios estados interiores (</a:t>
            </a:r>
            <a:r>
              <a:rPr lang="es-ES" dirty="0" err="1" smtClean="0"/>
              <a:t>subestados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Estado ortogonal (</a:t>
            </a:r>
            <a:r>
              <a:rPr lang="es-ES" dirty="0" err="1" smtClean="0"/>
              <a:t>subestados</a:t>
            </a:r>
            <a:r>
              <a:rPr lang="es-ES" dirty="0" smtClean="0"/>
              <a:t> concurrentes)</a:t>
            </a:r>
          </a:p>
          <a:p>
            <a:pPr lvl="2"/>
            <a:r>
              <a:rPr lang="es-ES" dirty="0" smtClean="0"/>
              <a:t>Se divide en dos o más regiones </a:t>
            </a:r>
          </a:p>
          <a:p>
            <a:pPr lvl="2"/>
            <a:r>
              <a:rPr lang="es-ES" dirty="0" smtClean="0"/>
              <a:t>Cuando el estado está activo significa que lo está uno de los </a:t>
            </a:r>
            <a:r>
              <a:rPr lang="es-ES" dirty="0" err="1" smtClean="0"/>
              <a:t>subestados</a:t>
            </a:r>
            <a:r>
              <a:rPr lang="es-ES" dirty="0" smtClean="0"/>
              <a:t> de cada región</a:t>
            </a:r>
          </a:p>
          <a:p>
            <a:pPr lvl="1"/>
            <a:r>
              <a:rPr lang="es-ES" dirty="0" smtClean="0"/>
              <a:t>Estado no ortogonal (</a:t>
            </a:r>
            <a:r>
              <a:rPr lang="es-ES" dirty="0" err="1" smtClean="0"/>
              <a:t>subestados</a:t>
            </a:r>
            <a:r>
              <a:rPr lang="es-ES" dirty="0" smtClean="0"/>
              <a:t> secuenciales</a:t>
            </a:r>
          </a:p>
          <a:p>
            <a:pPr lvl="2"/>
            <a:r>
              <a:rPr lang="es-ES" dirty="0" smtClean="0"/>
              <a:t>Contiene uno o más </a:t>
            </a:r>
            <a:r>
              <a:rPr lang="es-ES" dirty="0" err="1" smtClean="0"/>
              <a:t>subestados</a:t>
            </a:r>
            <a:r>
              <a:rPr lang="es-ES" dirty="0" smtClean="0"/>
              <a:t> directos</a:t>
            </a:r>
          </a:p>
          <a:p>
            <a:pPr lvl="2"/>
            <a:r>
              <a:rPr lang="es-ES" dirty="0" smtClean="0"/>
              <a:t>Cuando el estado está activo significa que lo está uno y solo uno de los </a:t>
            </a:r>
            <a:r>
              <a:rPr lang="es-ES" dirty="0" err="1" smtClean="0"/>
              <a:t>subestados</a:t>
            </a:r>
            <a:endParaRPr lang="es-E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498250" y="1678508"/>
            <a:ext cx="1394230" cy="598364"/>
          </a:xfrm>
          <a:prstGeom prst="roundRect">
            <a:avLst>
              <a:gd name="adj" fmla="val 16278"/>
            </a:avLst>
          </a:prstGeom>
          <a:solidFill>
            <a:srgbClr val="FFFFCC"/>
          </a:solidFill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987" y="3861048"/>
            <a:ext cx="193150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808" y="5517232"/>
            <a:ext cx="1763688" cy="91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>
              <a:buNone/>
            </a:pPr>
            <a:r>
              <a:rPr lang="es-ES" b="1" dirty="0" smtClean="0">
                <a:solidFill>
                  <a:srgbClr val="009ED6"/>
                </a:solidFill>
              </a:rPr>
              <a:t>	Estado ortogonal		Estado no ortogonal</a:t>
            </a:r>
          </a:p>
          <a:p>
            <a:pPr>
              <a:buNone/>
            </a:pPr>
            <a:endParaRPr lang="es-ES" b="1" dirty="0">
              <a:solidFill>
                <a:srgbClr val="009ED6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068960"/>
            <a:ext cx="24143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284984"/>
            <a:ext cx="223224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Los diagramas de estado se utilizan para </a:t>
            </a:r>
            <a:r>
              <a:rPr lang="es-ES" b="1" dirty="0" smtClean="0">
                <a:solidFill>
                  <a:srgbClr val="009ED6"/>
                </a:solidFill>
              </a:rPr>
              <a:t>modelar el comportamiento</a:t>
            </a:r>
            <a:r>
              <a:rPr lang="es-ES" dirty="0" smtClean="0"/>
              <a:t> de un único objeto, están </a:t>
            </a:r>
            <a:r>
              <a:rPr lang="es-ES" b="1" dirty="0" smtClean="0">
                <a:solidFill>
                  <a:srgbClr val="009ED6"/>
                </a:solidFill>
              </a:rPr>
              <a:t>orientados a eventos</a:t>
            </a:r>
          </a:p>
          <a:p>
            <a:pPr algn="just"/>
            <a:r>
              <a:rPr lang="es-ES" dirty="0" smtClean="0"/>
              <a:t>Muestran cómo las partes de un modelo UML cambian con el tiempo</a:t>
            </a:r>
          </a:p>
          <a:p>
            <a:pPr algn="just"/>
            <a:r>
              <a:rPr lang="es-ES" dirty="0" smtClean="0"/>
              <a:t>Al pasar el tiempo y según suceden los acontecimientos hay cambios que afectan los objetos que nos rodean</a:t>
            </a:r>
          </a:p>
          <a:p>
            <a:pPr algn="just"/>
            <a:r>
              <a:rPr lang="es-ES" dirty="0" smtClean="0"/>
              <a:t>Las interacciones de un sistema con los usuarios y con otros sistemas provocan una serie de cambios en los objetos que lo conforman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Estado inicial</a:t>
            </a:r>
          </a:p>
          <a:p>
            <a:pPr lvl="1"/>
            <a:r>
              <a:rPr lang="es-ES" dirty="0" smtClean="0"/>
              <a:t>Indica el punto de comienzo por defecto para la máquina de estados o para el </a:t>
            </a:r>
            <a:r>
              <a:rPr lang="es-ES" dirty="0" err="1" smtClean="0"/>
              <a:t>subestado</a:t>
            </a:r>
            <a:endParaRPr lang="es-ES" dirty="0" smtClean="0"/>
          </a:p>
          <a:p>
            <a:r>
              <a:rPr lang="es-ES" b="1" dirty="0" smtClean="0"/>
              <a:t>Estado final</a:t>
            </a:r>
          </a:p>
          <a:p>
            <a:pPr lvl="1"/>
            <a:r>
              <a:rPr lang="es-ES" dirty="0" smtClean="0"/>
              <a:t>Indica que la ejecución de la máquina de estados o estado que lo contiene, ha finalizado</a:t>
            </a:r>
          </a:p>
          <a:p>
            <a:pPr lvl="1"/>
            <a:r>
              <a:rPr lang="es-ES" dirty="0" smtClean="0"/>
              <a:t>Si la máquina tiene uso infinito, puede no tener estado final (pero siempre tendrá estado inicial)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>
                <a:solidFill>
                  <a:srgbClr val="009ED6"/>
                </a:solidFill>
              </a:rPr>
              <a:t>subestado</a:t>
            </a:r>
            <a:r>
              <a:rPr lang="es-ES" dirty="0" smtClean="0"/>
              <a:t> es un estado </a:t>
            </a:r>
            <a:r>
              <a:rPr lang="es-ES" dirty="0" smtClean="0">
                <a:solidFill>
                  <a:srgbClr val="009ED6"/>
                </a:solidFill>
              </a:rPr>
              <a:t>anidado</a:t>
            </a:r>
            <a:r>
              <a:rPr lang="es-ES" dirty="0" smtClean="0"/>
              <a:t> dentro de un </a:t>
            </a:r>
            <a:r>
              <a:rPr lang="es-ES" dirty="0" smtClean="0">
                <a:solidFill>
                  <a:srgbClr val="009ED6"/>
                </a:solidFill>
              </a:rPr>
              <a:t>estado compuesto</a:t>
            </a:r>
          </a:p>
          <a:p>
            <a:pPr lvl="1"/>
            <a:r>
              <a:rPr lang="es-ES" dirty="0" smtClean="0"/>
              <a:t>Los </a:t>
            </a:r>
            <a:r>
              <a:rPr lang="es-ES" dirty="0" err="1" smtClean="0"/>
              <a:t>subestados</a:t>
            </a:r>
            <a:r>
              <a:rPr lang="es-ES" dirty="0" smtClean="0"/>
              <a:t> dentro de un estado compuesto pueden ser </a:t>
            </a:r>
            <a:r>
              <a:rPr lang="es-ES" dirty="0" smtClean="0">
                <a:solidFill>
                  <a:srgbClr val="009ED6"/>
                </a:solidFill>
              </a:rPr>
              <a:t>concurrentes</a:t>
            </a:r>
            <a:r>
              <a:rPr lang="es-ES" dirty="0" smtClean="0"/>
              <a:t> (estado compuesto ortogonal) o </a:t>
            </a:r>
            <a:r>
              <a:rPr lang="es-ES" dirty="0" smtClean="0">
                <a:solidFill>
                  <a:srgbClr val="009ED6"/>
                </a:solidFill>
              </a:rPr>
              <a:t>secuenciales</a:t>
            </a:r>
            <a:r>
              <a:rPr lang="es-ES" dirty="0" smtClean="0"/>
              <a:t> (estado compuesto no ortogonal)</a:t>
            </a:r>
          </a:p>
          <a:p>
            <a:r>
              <a:rPr lang="es-ES" dirty="0" smtClean="0"/>
              <a:t>Una transición desde fuera de un estado compuesto puede apuntar a:</a:t>
            </a:r>
          </a:p>
          <a:p>
            <a:pPr lvl="1"/>
            <a:r>
              <a:rPr lang="es-ES" dirty="0" smtClean="0"/>
              <a:t>El estado compuesto (la máquina de estados anidada debe incluir un estado inicial, al cual pasa el control al entrar al estado compuesto)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subestado</a:t>
            </a:r>
            <a:r>
              <a:rPr lang="es-ES" dirty="0" smtClean="0"/>
              <a:t> anidado (el control pasa directamente a él)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subestados</a:t>
            </a:r>
            <a:r>
              <a:rPr lang="es-ES" dirty="0" smtClean="0"/>
              <a:t> secuenciales: </a:t>
            </a:r>
          </a:p>
          <a:p>
            <a:pPr lvl="1"/>
            <a:r>
              <a:rPr lang="es-ES" dirty="0" smtClean="0"/>
              <a:t>Cajero automático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6918201" cy="364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Subestados</a:t>
            </a:r>
            <a:r>
              <a:rPr lang="es-ES" dirty="0" smtClean="0"/>
              <a:t> concurrentes</a:t>
            </a:r>
          </a:p>
          <a:p>
            <a:pPr lvl="1"/>
            <a:r>
              <a:rPr lang="es-ES" dirty="0" smtClean="0"/>
              <a:t>Las regiones ortogonales permiten especificar dos o más máquinas de estados anidadas que se ejecutan en paralelo en el contexto del objeto que las contiene</a:t>
            </a:r>
          </a:p>
          <a:p>
            <a:pPr lvl="1"/>
            <a:r>
              <a:rPr lang="es-ES" dirty="0" smtClean="0"/>
              <a:t>El estado compuesto acaba mediante una sincronización de las regiones ortogonales: las regiones que alcanzan sus estados finales quedan a la espera hasta que todas las regiones acaban, y entonces concluye el estado compuesto</a:t>
            </a:r>
          </a:p>
          <a:p>
            <a:pPr lvl="1"/>
            <a:r>
              <a:rPr lang="es-ES" dirty="0" smtClean="0"/>
              <a:t>Cada región ortogonal puede tener un estado inicial, un estado final y un estado de </a:t>
            </a:r>
            <a:r>
              <a:rPr lang="es-ES" dirty="0" smtClean="0"/>
              <a:t>historia (estado histórico).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estado histórico </a:t>
            </a:r>
            <a:r>
              <a:rPr lang="es-ES" dirty="0" smtClean="0"/>
              <a:t>indica que un estado compuesto recordará </a:t>
            </a:r>
            <a:r>
              <a:rPr lang="es-ES" dirty="0" smtClean="0"/>
              <a:t>el último </a:t>
            </a:r>
            <a:r>
              <a:rPr lang="es-ES" dirty="0" err="1" smtClean="0"/>
              <a:t>subestado</a:t>
            </a:r>
            <a:r>
              <a:rPr lang="es-ES" dirty="0" smtClean="0"/>
              <a:t> activo cuando el objeto salga y vuelva al estado compuesto</a:t>
            </a:r>
          </a:p>
          <a:p>
            <a:r>
              <a:rPr lang="es-ES" dirty="0" smtClean="0"/>
              <a:t>Ejemplo: Cuando se desactiva el protector de pantalla por el movimiento del </a:t>
            </a:r>
            <a:r>
              <a:rPr lang="es-ES" dirty="0" smtClean="0"/>
              <a:t>ratón, </a:t>
            </a:r>
            <a:r>
              <a:rPr lang="es-ES" dirty="0" smtClean="0"/>
              <a:t>la pantalla no </a:t>
            </a:r>
            <a:r>
              <a:rPr lang="es-ES" dirty="0" smtClean="0"/>
              <a:t>vuelve </a:t>
            </a:r>
            <a:r>
              <a:rPr lang="es-ES" dirty="0" smtClean="0"/>
              <a:t>a su estado inicial como si se reiniciara </a:t>
            </a:r>
            <a:r>
              <a:rPr lang="es-ES" dirty="0" smtClean="0"/>
              <a:t>el </a:t>
            </a:r>
            <a:r>
              <a:rPr lang="es-ES" dirty="0" smtClean="0"/>
              <a:t>PC, sino que </a:t>
            </a:r>
            <a:r>
              <a:rPr lang="es-ES" dirty="0" smtClean="0"/>
              <a:t>se mostrará </a:t>
            </a:r>
            <a:r>
              <a:rPr lang="es-ES" dirty="0" smtClean="0"/>
              <a:t>tal y como se dejó antes de que se activara el protector de pantalla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 Protector de pantalla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2856"/>
            <a:ext cx="88392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Subestado</a:t>
            </a:r>
            <a:r>
              <a:rPr lang="es-ES" dirty="0" smtClean="0"/>
              <a:t> concurrente: Operación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53997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Estado histórico dentro del estado concurrente Operación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49173"/>
            <a:ext cx="6120680" cy="420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197768"/>
            <a:ext cx="8077200" cy="1143000"/>
          </a:xfrm>
        </p:spPr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412776"/>
            <a:ext cx="8077200" cy="4525963"/>
          </a:xfrm>
        </p:spPr>
        <p:txBody>
          <a:bodyPr/>
          <a:lstStyle/>
          <a:p>
            <a:r>
              <a:rPr lang="es-ES" sz="2400" dirty="0" smtClean="0"/>
              <a:t>Transición de </a:t>
            </a:r>
            <a:r>
              <a:rPr lang="es-ES" sz="2400" b="1" dirty="0" smtClean="0"/>
              <a:t>División (</a:t>
            </a:r>
            <a:r>
              <a:rPr lang="es-ES" sz="2400" b="1" dirty="0" err="1" smtClean="0"/>
              <a:t>Fork</a:t>
            </a:r>
            <a:r>
              <a:rPr lang="es-ES" sz="2400" b="1" dirty="0" smtClean="0"/>
              <a:t>)</a:t>
            </a:r>
          </a:p>
          <a:p>
            <a:pPr lvl="1"/>
            <a:r>
              <a:rPr lang="es-ES" sz="2000" dirty="0" smtClean="0"/>
              <a:t>El control pasa de un estado simple a varios estados ortogonales, cada uno de una región ortogonal diferente</a:t>
            </a:r>
          </a:p>
          <a:p>
            <a:pPr lvl="1"/>
            <a:r>
              <a:rPr lang="es-ES" sz="2000" dirty="0" smtClean="0"/>
              <a:t>Las regiones para las que no se especifica </a:t>
            </a:r>
            <a:r>
              <a:rPr lang="es-ES" sz="2000" dirty="0" err="1" smtClean="0"/>
              <a:t>subestado</a:t>
            </a:r>
            <a:r>
              <a:rPr lang="es-ES" sz="2000" dirty="0" smtClean="0"/>
              <a:t> destino toman como tal, por defecto, el estado inicial de la región</a:t>
            </a:r>
          </a:p>
          <a:p>
            <a:r>
              <a:rPr lang="es-ES" sz="2400" dirty="0" smtClean="0"/>
              <a:t>Transición de </a:t>
            </a:r>
            <a:r>
              <a:rPr lang="es-ES" sz="2400" b="1" dirty="0" smtClean="0"/>
              <a:t>Unión (</a:t>
            </a:r>
            <a:r>
              <a:rPr lang="es-ES" sz="2400" b="1" dirty="0" err="1" smtClean="0"/>
              <a:t>Join</a:t>
            </a:r>
            <a:r>
              <a:rPr lang="es-ES" sz="2400" b="1" dirty="0" smtClean="0"/>
              <a:t>)</a:t>
            </a:r>
          </a:p>
          <a:p>
            <a:pPr lvl="1"/>
            <a:r>
              <a:rPr lang="es-ES" sz="2000" dirty="0" smtClean="0"/>
              <a:t>Varias entradas, cada una de un </a:t>
            </a:r>
            <a:r>
              <a:rPr lang="es-ES" sz="2000" dirty="0" err="1" smtClean="0"/>
              <a:t>subestado</a:t>
            </a:r>
            <a:r>
              <a:rPr lang="es-ES" sz="2000" dirty="0" smtClean="0"/>
              <a:t> de una región ortogonal diferente, pasan el control a un único estado simple</a:t>
            </a:r>
          </a:p>
          <a:p>
            <a:pPr lvl="1"/>
            <a:r>
              <a:rPr lang="es-ES" sz="2000" dirty="0" smtClean="0"/>
              <a:t>Puede tener un evento disparador</a:t>
            </a:r>
          </a:p>
          <a:p>
            <a:pPr lvl="1"/>
            <a:r>
              <a:rPr lang="es-ES" sz="2000" dirty="0" smtClean="0"/>
              <a:t>La transición ocurre si todos los </a:t>
            </a:r>
            <a:r>
              <a:rPr lang="es-ES" sz="2000" dirty="0" err="1" smtClean="0"/>
              <a:t>subestados</a:t>
            </a:r>
            <a:r>
              <a:rPr lang="es-ES" sz="2000" dirty="0" smtClean="0"/>
              <a:t> origen están activos</a:t>
            </a:r>
          </a:p>
          <a:p>
            <a:pPr lvl="1"/>
            <a:r>
              <a:rPr lang="es-ES" sz="2000" dirty="0" smtClean="0"/>
              <a:t>El control sale de todas las regiones ortogonales, no solo de las que tienen </a:t>
            </a:r>
            <a:r>
              <a:rPr lang="es-ES" sz="2000" dirty="0" err="1" smtClean="0"/>
              <a:t>subestado</a:t>
            </a:r>
            <a:r>
              <a:rPr lang="es-ES" sz="2000" dirty="0" smtClean="0"/>
              <a:t> de entrada a la unión</a:t>
            </a:r>
            <a:endParaRPr lang="es-E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subestados</a:t>
            </a:r>
            <a:r>
              <a:rPr lang="es-ES" dirty="0" smtClean="0"/>
              <a:t> concurrentes:</a:t>
            </a:r>
          </a:p>
          <a:p>
            <a:pPr lvl="1"/>
            <a:r>
              <a:rPr lang="es-ES" dirty="0" smtClean="0"/>
              <a:t>Cajero automático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2"/>
            <a:ext cx="3878250" cy="318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68960"/>
            <a:ext cx="5421968" cy="31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Una forma de caracterizar un cambio en un sistema es decir que los objetos que lo componen modificaron su estado como respuesta a una serie de sucesos y al tiempo:</a:t>
            </a:r>
          </a:p>
          <a:p>
            <a:pPr lvl="1"/>
            <a:r>
              <a:rPr lang="es-ES" dirty="0" smtClean="0"/>
              <a:t>Cuando se acciona el interruptor la luz cambia del estado apagada a encendida</a:t>
            </a:r>
          </a:p>
          <a:p>
            <a:pPr lvl="1"/>
            <a:r>
              <a:rPr lang="es-ES" dirty="0" smtClean="0"/>
              <a:t>Cuando se presiona un botón del mando a distancia, la televisión cambia su estado para mostrar otro canal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3716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/>
              <a:t>Ejemplo: para la clase persona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Diagrama de estado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3519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Diagrama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Diagrama de Estados de un caso de uso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48880"/>
            <a:ext cx="7741493" cy="387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371600"/>
            <a:ext cx="7596554" cy="5486400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 smtClean="0"/>
              <a:t>Las </a:t>
            </a:r>
            <a:r>
              <a:rPr lang="es-ES" dirty="0"/>
              <a:t>actividades son similares a las acciones pero tienen duración y se ejecutan dentro de un estado del objeto.</a:t>
            </a:r>
          </a:p>
          <a:p>
            <a:pPr marL="635000" indent="-455613"/>
            <a:r>
              <a:rPr lang="es-ES" dirty="0"/>
              <a:t>Las actividades pueden interrumpirse en todo momento, cuando se desencadena la operación de salida del estado</a:t>
            </a:r>
          </a:p>
          <a:p>
            <a:pPr marL="465138" indent="-465138">
              <a:buFont typeface="Wingdings" pitchFamily="2" charset="2"/>
              <a:buNone/>
            </a:pPr>
            <a:endParaRPr lang="es-E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596554" cy="4896544"/>
          </a:xfrm>
        </p:spPr>
        <p:txBody>
          <a:bodyPr/>
          <a:lstStyle/>
          <a:p>
            <a:pPr marL="1377950" lvl="2"/>
            <a:endParaRPr lang="es-ES" sz="800" dirty="0"/>
          </a:p>
          <a:p>
            <a:pPr marL="635000" indent="-455613"/>
            <a:r>
              <a:rPr lang="es-ES" dirty="0"/>
              <a:t>Cuando una actividad finaliza se produce una transición automática de salida del estado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51285" y="3205164"/>
            <a:ext cx="5489331" cy="3195637"/>
            <a:chOff x="1085" y="1988"/>
            <a:chExt cx="3972" cy="2222"/>
          </a:xfrm>
        </p:grpSpPr>
        <p:sp>
          <p:nvSpPr>
            <p:cNvPr id="451590" name="AutoShape 6"/>
            <p:cNvSpPr>
              <a:spLocks noChangeArrowheads="1"/>
            </p:cNvSpPr>
            <p:nvPr/>
          </p:nvSpPr>
          <p:spPr bwMode="auto">
            <a:xfrm>
              <a:off x="1085" y="2010"/>
              <a:ext cx="1305" cy="57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1" name="Rectangle 7"/>
            <p:cNvSpPr>
              <a:spLocks noChangeArrowheads="1"/>
            </p:cNvSpPr>
            <p:nvPr/>
          </p:nvSpPr>
          <p:spPr bwMode="auto">
            <a:xfrm>
              <a:off x="1689" y="2092"/>
              <a:ext cx="114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1592" name="Line 8"/>
            <p:cNvSpPr>
              <a:spLocks noChangeShapeType="1"/>
            </p:cNvSpPr>
            <p:nvPr/>
          </p:nvSpPr>
          <p:spPr bwMode="auto">
            <a:xfrm>
              <a:off x="1126" y="2354"/>
              <a:ext cx="1209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3" name="Rectangle 9"/>
            <p:cNvSpPr>
              <a:spLocks noChangeArrowheads="1"/>
            </p:cNvSpPr>
            <p:nvPr/>
          </p:nvSpPr>
          <p:spPr bwMode="auto">
            <a:xfrm>
              <a:off x="1126" y="2381"/>
              <a:ext cx="114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do: actividad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1594" name="AutoShape 10"/>
            <p:cNvSpPr>
              <a:spLocks noChangeArrowheads="1"/>
            </p:cNvSpPr>
            <p:nvPr/>
          </p:nvSpPr>
          <p:spPr bwMode="auto">
            <a:xfrm>
              <a:off x="3751" y="2010"/>
              <a:ext cx="1306" cy="57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5" name="Rectangle 11"/>
            <p:cNvSpPr>
              <a:spLocks noChangeArrowheads="1"/>
            </p:cNvSpPr>
            <p:nvPr/>
          </p:nvSpPr>
          <p:spPr bwMode="auto">
            <a:xfrm>
              <a:off x="4356" y="2092"/>
              <a:ext cx="114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>
              <a:off x="2390" y="2299"/>
              <a:ext cx="1361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7" name="Line 13"/>
            <p:cNvSpPr>
              <a:spLocks noChangeShapeType="1"/>
            </p:cNvSpPr>
            <p:nvPr/>
          </p:nvSpPr>
          <p:spPr bwMode="auto">
            <a:xfrm flipH="1">
              <a:off x="3586" y="2299"/>
              <a:ext cx="165" cy="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8" name="Line 14"/>
            <p:cNvSpPr>
              <a:spLocks noChangeShapeType="1"/>
            </p:cNvSpPr>
            <p:nvPr/>
          </p:nvSpPr>
          <p:spPr bwMode="auto">
            <a:xfrm flipH="1" flipV="1">
              <a:off x="3586" y="2230"/>
              <a:ext cx="165" cy="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599" name="Rectangle 15"/>
            <p:cNvSpPr>
              <a:spLocks noChangeArrowheads="1"/>
            </p:cNvSpPr>
            <p:nvPr/>
          </p:nvSpPr>
          <p:spPr bwMode="auto">
            <a:xfrm>
              <a:off x="2460" y="1988"/>
              <a:ext cx="148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[ not condición ] </a:t>
              </a:r>
            </a:p>
          </p:txBody>
        </p:sp>
        <p:sp>
          <p:nvSpPr>
            <p:cNvPr id="451600" name="AutoShape 16"/>
            <p:cNvSpPr>
              <a:spLocks noChangeArrowheads="1"/>
            </p:cNvSpPr>
            <p:nvPr/>
          </p:nvSpPr>
          <p:spPr bwMode="auto">
            <a:xfrm>
              <a:off x="1085" y="3619"/>
              <a:ext cx="1305" cy="591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601" name="Rectangle 17"/>
            <p:cNvSpPr>
              <a:spLocks noChangeArrowheads="1"/>
            </p:cNvSpPr>
            <p:nvPr/>
          </p:nvSpPr>
          <p:spPr bwMode="auto">
            <a:xfrm>
              <a:off x="1689" y="3715"/>
              <a:ext cx="114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1602" name="Line 18"/>
            <p:cNvSpPr>
              <a:spLocks noChangeShapeType="1"/>
            </p:cNvSpPr>
            <p:nvPr/>
          </p:nvSpPr>
          <p:spPr bwMode="auto">
            <a:xfrm>
              <a:off x="1731" y="2587"/>
              <a:ext cx="1" cy="1032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 flipV="1">
              <a:off x="1731" y="3467"/>
              <a:ext cx="68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604" name="Line 20"/>
            <p:cNvSpPr>
              <a:spLocks noChangeShapeType="1"/>
            </p:cNvSpPr>
            <p:nvPr/>
          </p:nvSpPr>
          <p:spPr bwMode="auto">
            <a:xfrm flipH="1" flipV="1">
              <a:off x="1676" y="3467"/>
              <a:ext cx="55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1605" name="Rectangle 21"/>
            <p:cNvSpPr>
              <a:spLocks noChangeArrowheads="1"/>
            </p:cNvSpPr>
            <p:nvPr/>
          </p:nvSpPr>
          <p:spPr bwMode="auto">
            <a:xfrm>
              <a:off x="1442" y="3000"/>
              <a:ext cx="1090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2200">
                  <a:solidFill>
                    <a:srgbClr val="000000"/>
                  </a:solidFill>
                  <a:latin typeface="Arial" charset="0"/>
                </a:rPr>
                <a:t>[ condición ]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Generalización de Estados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indent="-455613">
              <a:buFont typeface="Arial" pitchFamily="34" charset="0"/>
              <a:buChar char="•"/>
            </a:pPr>
            <a:r>
              <a:rPr lang="es-ES" sz="3200" dirty="0" smtClean="0"/>
              <a:t>Podemos </a:t>
            </a:r>
            <a:r>
              <a:rPr lang="es-ES" sz="3200" dirty="0"/>
              <a:t>reducir la complejidad de estos diagramas usando la generalización de estados.</a:t>
            </a:r>
          </a:p>
          <a:p>
            <a:pPr marL="635000" indent="-455613">
              <a:buFont typeface="Arial" pitchFamily="34" charset="0"/>
              <a:buChar char="•"/>
            </a:pPr>
            <a:r>
              <a:rPr lang="es-ES" sz="3200" dirty="0"/>
              <a:t>Distinguimos así entre </a:t>
            </a:r>
            <a:r>
              <a:rPr lang="es-ES" sz="3200" dirty="0" err="1">
                <a:solidFill>
                  <a:srgbClr val="009ED6"/>
                </a:solidFill>
              </a:rPr>
              <a:t>superestado</a:t>
            </a:r>
            <a:r>
              <a:rPr lang="es-ES" sz="3200" dirty="0"/>
              <a:t> y </a:t>
            </a:r>
            <a:r>
              <a:rPr lang="es-ES" sz="3200" dirty="0" err="1" smtClean="0">
                <a:solidFill>
                  <a:srgbClr val="009ED6"/>
                </a:solidFill>
              </a:rPr>
              <a:t>subestados</a:t>
            </a:r>
            <a:endParaRPr lang="es-ES" sz="3200" dirty="0">
              <a:solidFill>
                <a:srgbClr val="FF9900"/>
              </a:solidFill>
            </a:endParaRPr>
          </a:p>
          <a:p>
            <a:pPr marL="635000" indent="-455613">
              <a:buFont typeface="Arial" pitchFamily="34" charset="0"/>
              <a:buChar char="•"/>
            </a:pPr>
            <a:r>
              <a:rPr lang="es-ES" sz="3200" dirty="0"/>
              <a:t>Un estado puede contener varios </a:t>
            </a:r>
            <a:r>
              <a:rPr lang="es-ES" sz="3200" dirty="0" err="1"/>
              <a:t>subestados</a:t>
            </a:r>
            <a:r>
              <a:rPr lang="es-ES" sz="3200" dirty="0"/>
              <a:t> disjuntos.</a:t>
            </a:r>
          </a:p>
          <a:p>
            <a:pPr marL="635000" indent="-455613">
              <a:buFont typeface="Arial" pitchFamily="34" charset="0"/>
              <a:buChar char="•"/>
            </a:pPr>
            <a:r>
              <a:rPr lang="es-ES" sz="3200" dirty="0"/>
              <a:t>Los </a:t>
            </a:r>
            <a:r>
              <a:rPr lang="es-ES" sz="3200" dirty="0" err="1"/>
              <a:t>subestados</a:t>
            </a:r>
            <a:r>
              <a:rPr lang="es-ES" sz="3200" dirty="0"/>
              <a:t> heredan las variables de estado y las transiciones externas.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Generalización de Estados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" dirty="0"/>
          </a:p>
        </p:txBody>
      </p:sp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7897" y="1939926"/>
            <a:ext cx="8087457" cy="351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" sz="2800" dirty="0"/>
          </a:p>
          <a:p>
            <a:pPr>
              <a:buFont typeface="Wingdings" pitchFamily="2" charset="2"/>
              <a:buNone/>
            </a:pPr>
            <a:r>
              <a:rPr lang="es-ES" sz="2800" dirty="0"/>
              <a:t>Quedaría como:</a:t>
            </a:r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105" y="2471738"/>
            <a:ext cx="7417777" cy="417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33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/>
              <a:t>Generalización de Estados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preferible tener estados iniciales de entrada a un nivel de manera que desde los niveles superiores no se sepa a qué </a:t>
            </a:r>
            <a:r>
              <a:rPr lang="es-ES" dirty="0" err="1"/>
              <a:t>subestado</a:t>
            </a:r>
            <a:r>
              <a:rPr lang="es-ES" dirty="0"/>
              <a:t> se entra:</a:t>
            </a:r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140968"/>
            <a:ext cx="8510954" cy="218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35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dirty="0" smtClean="0"/>
              <a:t>Generalización </a:t>
            </a:r>
            <a:r>
              <a:rPr lang="es-ES" dirty="0"/>
              <a:t>de Estados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agregación de estados es la composición de un estado a partir de varios estados independientes</a:t>
            </a:r>
          </a:p>
          <a:p>
            <a:pPr>
              <a:lnSpc>
                <a:spcPct val="30000"/>
              </a:lnSpc>
              <a:buFont typeface="Wingdings" pitchFamily="2" charset="2"/>
              <a:buBlip>
                <a:blip r:embed="rId3"/>
              </a:buBlip>
            </a:pPr>
            <a:endParaRPr lang="es-ES" dirty="0"/>
          </a:p>
          <a:p>
            <a:r>
              <a:rPr lang="es-ES" dirty="0"/>
              <a:t>La composición es concurrente por lo que el objeto estará en alguno de los estados de cada uno de los </a:t>
            </a:r>
            <a:r>
              <a:rPr lang="es-ES" dirty="0" err="1"/>
              <a:t>subestados</a:t>
            </a:r>
            <a:r>
              <a:rPr lang="es-ES" dirty="0"/>
              <a:t> concurrentes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dirty="0" smtClean="0"/>
              <a:t>Generalización </a:t>
            </a:r>
            <a:r>
              <a:rPr lang="es-ES" dirty="0"/>
              <a:t>de Estados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10056935" cy="443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393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dirty="0" smtClean="0"/>
              <a:t>Generalización </a:t>
            </a:r>
            <a:r>
              <a:rPr lang="es-ES" dirty="0"/>
              <a:t>de Estados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340768"/>
            <a:ext cx="8077200" cy="4525963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smtClean="0">
                <a:solidFill>
                  <a:srgbClr val="009ED6"/>
                </a:solidFill>
              </a:rPr>
              <a:t>diagrama de estados </a:t>
            </a:r>
            <a:r>
              <a:rPr lang="es-ES" dirty="0" smtClean="0"/>
              <a:t>en UML </a:t>
            </a:r>
            <a:r>
              <a:rPr lang="es-ES" dirty="0" smtClean="0">
                <a:solidFill>
                  <a:srgbClr val="009ED6"/>
                </a:solidFill>
              </a:rPr>
              <a:t>captura los cambios</a:t>
            </a:r>
          </a:p>
          <a:p>
            <a:r>
              <a:rPr lang="es-ES" dirty="0" smtClean="0"/>
              <a:t>Presenta los </a:t>
            </a:r>
            <a:r>
              <a:rPr lang="es-ES" dirty="0" smtClean="0">
                <a:solidFill>
                  <a:srgbClr val="009ED6"/>
                </a:solidFill>
              </a:rPr>
              <a:t>estados</a:t>
            </a:r>
            <a:r>
              <a:rPr lang="es-ES" dirty="0" smtClean="0"/>
              <a:t> en los que puede encontrarse un </a:t>
            </a:r>
            <a:r>
              <a:rPr lang="es-ES" dirty="0" smtClean="0">
                <a:solidFill>
                  <a:srgbClr val="009ED6"/>
                </a:solidFill>
              </a:rPr>
              <a:t>objeto</a:t>
            </a:r>
          </a:p>
          <a:p>
            <a:r>
              <a:rPr lang="es-ES" dirty="0" smtClean="0"/>
              <a:t>También incluye las </a:t>
            </a:r>
            <a:r>
              <a:rPr lang="es-ES" dirty="0" smtClean="0">
                <a:solidFill>
                  <a:srgbClr val="009ED6"/>
                </a:solidFill>
              </a:rPr>
              <a:t>transiciones entre estados</a:t>
            </a:r>
          </a:p>
          <a:p>
            <a:r>
              <a:rPr lang="es-ES" dirty="0" smtClean="0"/>
              <a:t>Muestra los </a:t>
            </a:r>
            <a:r>
              <a:rPr lang="es-ES" dirty="0" smtClean="0">
                <a:solidFill>
                  <a:srgbClr val="009ED6"/>
                </a:solidFill>
              </a:rPr>
              <a:t>puntos inicial y final </a:t>
            </a:r>
            <a:r>
              <a:rPr lang="es-ES" dirty="0" smtClean="0"/>
              <a:t>de una </a:t>
            </a:r>
            <a:r>
              <a:rPr lang="es-ES" dirty="0" smtClean="0">
                <a:solidFill>
                  <a:srgbClr val="009ED6"/>
                </a:solidFill>
              </a:rPr>
              <a:t>secuencia de cambios de estado</a:t>
            </a:r>
          </a:p>
          <a:p>
            <a:r>
              <a:rPr lang="es-ES" dirty="0" smtClean="0"/>
              <a:t>Los diagramas vistos hasta ahora modelan el comportamiento del sistema o de un grupo de clases u objetos.</a:t>
            </a:r>
          </a:p>
          <a:p>
            <a:r>
              <a:rPr lang="es-ES" dirty="0" smtClean="0"/>
              <a:t>El diagrama de estados muestra las condiciones de </a:t>
            </a:r>
            <a:r>
              <a:rPr lang="es-ES" dirty="0" smtClean="0">
                <a:solidFill>
                  <a:srgbClr val="009ED6"/>
                </a:solidFill>
              </a:rPr>
              <a:t>un único objeto</a:t>
            </a:r>
            <a:endParaRPr lang="es-ES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Destrucción del </a:t>
            </a:r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ES" dirty="0"/>
              <a:t>Destrucción de objetos</a:t>
            </a:r>
          </a:p>
          <a:p>
            <a:pPr lvl="1"/>
            <a:r>
              <a:rPr lang="es-ES" dirty="0"/>
              <a:t>La destrucción de un objeto es efectiva cuando el flujo de control del autómata alcanza un estado final no anidado.</a:t>
            </a:r>
          </a:p>
          <a:p>
            <a:pPr lvl="1"/>
            <a:r>
              <a:rPr lang="es-ES" dirty="0"/>
              <a:t>La llegada a un estado final anidado implica la “subida” al </a:t>
            </a:r>
            <a:r>
              <a:rPr lang="es-ES" dirty="0" err="1"/>
              <a:t>superestado</a:t>
            </a:r>
            <a:r>
              <a:rPr lang="es-ES" dirty="0"/>
              <a:t> asociado, no el fin del objeto.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Destrucción del Objeto</a:t>
            </a:r>
            <a:endParaRPr lang="es-E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475656" y="1949673"/>
            <a:ext cx="6623050" cy="3711575"/>
            <a:chOff x="1483" y="997"/>
            <a:chExt cx="4172" cy="2338"/>
          </a:xfrm>
        </p:grpSpPr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3285" y="2590"/>
              <a:ext cx="1271" cy="745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3602" y="2711"/>
              <a:ext cx="7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 tierra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483" y="2798"/>
              <a:ext cx="252" cy="32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735" y="2971"/>
              <a:ext cx="1550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H="1">
              <a:off x="3126" y="2971"/>
              <a:ext cx="159" cy="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H="1" flipV="1">
              <a:off x="3126" y="2885"/>
              <a:ext cx="159" cy="8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1907" y="2590"/>
              <a:ext cx="71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Crear()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3285" y="997"/>
              <a:ext cx="1271" cy="745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602" y="1118"/>
              <a:ext cx="7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 vuelo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4040" y="1742"/>
              <a:ext cx="1" cy="84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V="1">
              <a:off x="4040" y="2400"/>
              <a:ext cx="66" cy="19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H="1" flipV="1">
              <a:off x="3987" y="2400"/>
              <a:ext cx="53" cy="19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265" y="2036"/>
              <a:ext cx="70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aterrizar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V="1">
              <a:off x="3801" y="1742"/>
              <a:ext cx="1" cy="84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3801" y="1742"/>
              <a:ext cx="53" cy="20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3735" y="1742"/>
              <a:ext cx="66" cy="20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927" y="2019"/>
              <a:ext cx="781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despegar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5298" y="1136"/>
              <a:ext cx="357" cy="467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5351" y="1205"/>
              <a:ext cx="252" cy="32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4556" y="1378"/>
              <a:ext cx="742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H="1">
              <a:off x="5152" y="1378"/>
              <a:ext cx="146" cy="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 flipV="1">
              <a:off x="5152" y="1292"/>
              <a:ext cx="146" cy="8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715" y="997"/>
              <a:ext cx="50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crash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Transiciones </a:t>
            </a:r>
            <a:r>
              <a:rPr lang="es-ES" dirty="0" smtClean="0"/>
              <a:t>temporizadas</a:t>
            </a:r>
            <a:endParaRPr lang="es-E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900" dirty="0"/>
          </a:p>
          <a:p>
            <a:pPr>
              <a:lnSpc>
                <a:spcPct val="90000"/>
              </a:lnSpc>
            </a:pPr>
            <a:r>
              <a:rPr lang="es-ES" sz="3600" dirty="0"/>
              <a:t>Las esperas son actividades que tienen asociada cierta duración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La actividad de espera se interrumpe cuando el evento esperado tiene lugar</a:t>
            </a:r>
          </a:p>
          <a:p>
            <a:pPr>
              <a:lnSpc>
                <a:spcPct val="90000"/>
              </a:lnSpc>
            </a:pPr>
            <a:r>
              <a:rPr lang="es-ES" sz="3600" dirty="0"/>
              <a:t>Este evento desencadena una transición que permite salir del estado que alberga la actividad de espera. El flujo de control se transmite entonces a otro estado</a:t>
            </a: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5280" y="1600200"/>
            <a:ext cx="80772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s-E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19224" y="1447801"/>
            <a:ext cx="5432485" cy="4595813"/>
            <a:chOff x="2035" y="1150"/>
            <a:chExt cx="3749" cy="3154"/>
          </a:xfrm>
        </p:grpSpPr>
        <p:sp>
          <p:nvSpPr>
            <p:cNvPr id="447492" name="AutoShape 4"/>
            <p:cNvSpPr>
              <a:spLocks noChangeArrowheads="1"/>
            </p:cNvSpPr>
            <p:nvPr/>
          </p:nvSpPr>
          <p:spPr bwMode="auto">
            <a:xfrm>
              <a:off x="2465" y="1150"/>
              <a:ext cx="1033" cy="461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2938" y="1225"/>
              <a:ext cx="8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494" name="AutoShape 6"/>
            <p:cNvSpPr>
              <a:spLocks noChangeArrowheads="1"/>
            </p:cNvSpPr>
            <p:nvPr/>
          </p:nvSpPr>
          <p:spPr bwMode="auto">
            <a:xfrm>
              <a:off x="2121" y="2234"/>
              <a:ext cx="1710" cy="933"/>
            </a:xfrm>
            <a:prstGeom prst="roundRect">
              <a:avLst>
                <a:gd name="adj" fmla="val 8046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2562" y="2298"/>
              <a:ext cx="101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esperar  dinero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2164" y="2502"/>
              <a:ext cx="1635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497" name="Rectangle 9"/>
            <p:cNvSpPr>
              <a:spLocks noChangeArrowheads="1"/>
            </p:cNvSpPr>
            <p:nvPr/>
          </p:nvSpPr>
          <p:spPr bwMode="auto">
            <a:xfrm>
              <a:off x="2164" y="2523"/>
              <a:ext cx="154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entry: Mostrar mensaje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498" name="Rectangle 10"/>
            <p:cNvSpPr>
              <a:spLocks noChangeArrowheads="1"/>
            </p:cNvSpPr>
            <p:nvPr/>
          </p:nvSpPr>
          <p:spPr bwMode="auto">
            <a:xfrm>
              <a:off x="2164" y="2695"/>
              <a:ext cx="168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do: Esperar 30 segundos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499" name="Rectangle 11"/>
            <p:cNvSpPr>
              <a:spLocks noChangeArrowheads="1"/>
            </p:cNvSpPr>
            <p:nvPr/>
          </p:nvSpPr>
          <p:spPr bwMode="auto">
            <a:xfrm>
              <a:off x="2164" y="2867"/>
              <a:ext cx="118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exit: cerrar ranura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500" name="AutoShape 12"/>
            <p:cNvSpPr>
              <a:spLocks noChangeArrowheads="1"/>
            </p:cNvSpPr>
            <p:nvPr/>
          </p:nvSpPr>
          <p:spPr bwMode="auto">
            <a:xfrm>
              <a:off x="2465" y="3843"/>
              <a:ext cx="1033" cy="461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1" name="Rectangle 13"/>
            <p:cNvSpPr>
              <a:spLocks noChangeArrowheads="1"/>
            </p:cNvSpPr>
            <p:nvPr/>
          </p:nvSpPr>
          <p:spPr bwMode="auto">
            <a:xfrm>
              <a:off x="2938" y="3907"/>
              <a:ext cx="8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502" name="AutoShape 14"/>
            <p:cNvSpPr>
              <a:spLocks noChangeArrowheads="1"/>
            </p:cNvSpPr>
            <p:nvPr/>
          </p:nvSpPr>
          <p:spPr bwMode="auto">
            <a:xfrm>
              <a:off x="4530" y="2405"/>
              <a:ext cx="1183" cy="590"/>
            </a:xfrm>
            <a:prstGeom prst="roundRect">
              <a:avLst>
                <a:gd name="adj" fmla="val 12727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3" name="Rectangle 15"/>
            <p:cNvSpPr>
              <a:spLocks noChangeArrowheads="1"/>
            </p:cNvSpPr>
            <p:nvPr/>
          </p:nvSpPr>
          <p:spPr bwMode="auto">
            <a:xfrm>
              <a:off x="4552" y="2470"/>
              <a:ext cx="123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anular transacción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>
              <a:off x="2981" y="1611"/>
              <a:ext cx="1" cy="62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 flipV="1">
              <a:off x="2981" y="2105"/>
              <a:ext cx="4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6" name="Line 18"/>
            <p:cNvSpPr>
              <a:spLocks noChangeShapeType="1"/>
            </p:cNvSpPr>
            <p:nvPr/>
          </p:nvSpPr>
          <p:spPr bwMode="auto">
            <a:xfrm flipH="1" flipV="1">
              <a:off x="2928" y="2105"/>
              <a:ext cx="5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>
              <a:off x="2981" y="3167"/>
              <a:ext cx="1" cy="67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 flipV="1">
              <a:off x="2981" y="3714"/>
              <a:ext cx="4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 flipH="1" flipV="1">
              <a:off x="2928" y="3714"/>
              <a:ext cx="5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10" name="Line 22"/>
            <p:cNvSpPr>
              <a:spLocks noChangeShapeType="1"/>
            </p:cNvSpPr>
            <p:nvPr/>
          </p:nvSpPr>
          <p:spPr bwMode="auto">
            <a:xfrm>
              <a:off x="3831" y="2695"/>
              <a:ext cx="699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11" name="Line 23"/>
            <p:cNvSpPr>
              <a:spLocks noChangeShapeType="1"/>
            </p:cNvSpPr>
            <p:nvPr/>
          </p:nvSpPr>
          <p:spPr bwMode="auto">
            <a:xfrm flipH="1">
              <a:off x="4412" y="2695"/>
              <a:ext cx="118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12" name="Line 24"/>
            <p:cNvSpPr>
              <a:spLocks noChangeShapeType="1"/>
            </p:cNvSpPr>
            <p:nvPr/>
          </p:nvSpPr>
          <p:spPr bwMode="auto">
            <a:xfrm flipH="1" flipV="1">
              <a:off x="4412" y="2652"/>
              <a:ext cx="118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7513" name="Rectangle 25"/>
            <p:cNvSpPr>
              <a:spLocks noChangeArrowheads="1"/>
            </p:cNvSpPr>
            <p:nvPr/>
          </p:nvSpPr>
          <p:spPr bwMode="auto">
            <a:xfrm>
              <a:off x="2035" y="1837"/>
              <a:ext cx="91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 / Abrir ranura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7514" name="Rectangle 26"/>
            <p:cNvSpPr>
              <a:spLocks noChangeArrowheads="1"/>
            </p:cNvSpPr>
            <p:nvPr/>
          </p:nvSpPr>
          <p:spPr bwMode="auto">
            <a:xfrm>
              <a:off x="3047" y="3389"/>
              <a:ext cx="130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Depósito efectuado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7515" name="Text Box 27"/>
          <p:cNvSpPr txBox="1">
            <a:spLocks noChangeArrowheads="1"/>
          </p:cNvSpPr>
          <p:nvPr/>
        </p:nvSpPr>
        <p:spPr bwMode="auto">
          <a:xfrm>
            <a:off x="865108" y="4403726"/>
            <a:ext cx="2982057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</a:pPr>
            <a:r>
              <a:rPr lang="es-ES_tradnl" sz="2000">
                <a:solidFill>
                  <a:schemeClr val="accent1"/>
                </a:solidFill>
              </a:rPr>
              <a:t>Si en 30 segundos no se introduce el dinero se termina la actividad pasando a anular la transacción. En cualquier caso se cierra la ranura.</a:t>
            </a:r>
          </a:p>
        </p:txBody>
      </p:sp>
      <p:sp>
        <p:nvSpPr>
          <p:cNvPr id="447516" name="Rectangle 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s-ES" dirty="0" smtClean="0"/>
              <a:t>Transiciones temporizadas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s-ES" dirty="0" smtClean="0"/>
              <a:t>Transiciones temporizadas</a:t>
            </a:r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61847" y="1295400"/>
            <a:ext cx="6270381" cy="5157788"/>
            <a:chOff x="1690" y="977"/>
            <a:chExt cx="3963" cy="3154"/>
          </a:xfrm>
        </p:grpSpPr>
        <p:sp>
          <p:nvSpPr>
            <p:cNvPr id="449541" name="AutoShape 5"/>
            <p:cNvSpPr>
              <a:spLocks noChangeArrowheads="1"/>
            </p:cNvSpPr>
            <p:nvPr/>
          </p:nvSpPr>
          <p:spPr bwMode="auto">
            <a:xfrm>
              <a:off x="2120" y="977"/>
              <a:ext cx="1033" cy="461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2593" y="1052"/>
              <a:ext cx="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43" name="AutoShape 7"/>
            <p:cNvSpPr>
              <a:spLocks noChangeArrowheads="1"/>
            </p:cNvSpPr>
            <p:nvPr/>
          </p:nvSpPr>
          <p:spPr bwMode="auto">
            <a:xfrm>
              <a:off x="1776" y="2061"/>
              <a:ext cx="1710" cy="933"/>
            </a:xfrm>
            <a:prstGeom prst="roundRect">
              <a:avLst>
                <a:gd name="adj" fmla="val 8046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44" name="Rectangle 8"/>
            <p:cNvSpPr>
              <a:spLocks noChangeArrowheads="1"/>
            </p:cNvSpPr>
            <p:nvPr/>
          </p:nvSpPr>
          <p:spPr bwMode="auto">
            <a:xfrm>
              <a:off x="2217" y="2125"/>
              <a:ext cx="92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esperar  dinero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45" name="Line 9"/>
            <p:cNvSpPr>
              <a:spLocks noChangeShapeType="1"/>
            </p:cNvSpPr>
            <p:nvPr/>
          </p:nvSpPr>
          <p:spPr bwMode="auto">
            <a:xfrm>
              <a:off x="1819" y="2329"/>
              <a:ext cx="1635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46" name="Rectangle 10"/>
            <p:cNvSpPr>
              <a:spLocks noChangeArrowheads="1"/>
            </p:cNvSpPr>
            <p:nvPr/>
          </p:nvSpPr>
          <p:spPr bwMode="auto">
            <a:xfrm>
              <a:off x="1819" y="2350"/>
              <a:ext cx="141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entry: Mostrar mensaje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47" name="Rectangle 11"/>
            <p:cNvSpPr>
              <a:spLocks noChangeArrowheads="1"/>
            </p:cNvSpPr>
            <p:nvPr/>
          </p:nvSpPr>
          <p:spPr bwMode="auto">
            <a:xfrm>
              <a:off x="1819" y="2530"/>
              <a:ext cx="108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exit: cerrar ranura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48" name="AutoShape 12"/>
            <p:cNvSpPr>
              <a:spLocks noChangeArrowheads="1"/>
            </p:cNvSpPr>
            <p:nvPr/>
          </p:nvSpPr>
          <p:spPr bwMode="auto">
            <a:xfrm>
              <a:off x="2120" y="3670"/>
              <a:ext cx="1033" cy="461"/>
            </a:xfrm>
            <a:prstGeom prst="roundRect">
              <a:avLst>
                <a:gd name="adj" fmla="val 16278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49" name="Rectangle 13"/>
            <p:cNvSpPr>
              <a:spLocks noChangeArrowheads="1"/>
            </p:cNvSpPr>
            <p:nvPr/>
          </p:nvSpPr>
          <p:spPr bwMode="auto">
            <a:xfrm>
              <a:off x="2593" y="3734"/>
              <a:ext cx="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50" name="AutoShape 14"/>
            <p:cNvSpPr>
              <a:spLocks noChangeArrowheads="1"/>
            </p:cNvSpPr>
            <p:nvPr/>
          </p:nvSpPr>
          <p:spPr bwMode="auto">
            <a:xfrm>
              <a:off x="4470" y="2207"/>
              <a:ext cx="1183" cy="590"/>
            </a:xfrm>
            <a:prstGeom prst="roundRect">
              <a:avLst>
                <a:gd name="adj" fmla="val 12727"/>
              </a:avLst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1" name="Rectangle 15"/>
            <p:cNvSpPr>
              <a:spLocks noChangeArrowheads="1"/>
            </p:cNvSpPr>
            <p:nvPr/>
          </p:nvSpPr>
          <p:spPr bwMode="auto">
            <a:xfrm>
              <a:off x="4503" y="2420"/>
              <a:ext cx="112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anular transacción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52" name="Line 16"/>
            <p:cNvSpPr>
              <a:spLocks noChangeShapeType="1"/>
            </p:cNvSpPr>
            <p:nvPr/>
          </p:nvSpPr>
          <p:spPr bwMode="auto">
            <a:xfrm>
              <a:off x="2636" y="1438"/>
              <a:ext cx="1" cy="62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 flipV="1">
              <a:off x="2636" y="1932"/>
              <a:ext cx="4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4" name="Line 18"/>
            <p:cNvSpPr>
              <a:spLocks noChangeShapeType="1"/>
            </p:cNvSpPr>
            <p:nvPr/>
          </p:nvSpPr>
          <p:spPr bwMode="auto">
            <a:xfrm flipH="1" flipV="1">
              <a:off x="2583" y="1932"/>
              <a:ext cx="5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5" name="Line 19"/>
            <p:cNvSpPr>
              <a:spLocks noChangeShapeType="1"/>
            </p:cNvSpPr>
            <p:nvPr/>
          </p:nvSpPr>
          <p:spPr bwMode="auto">
            <a:xfrm>
              <a:off x="2636" y="2994"/>
              <a:ext cx="1" cy="67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 flipV="1">
              <a:off x="2636" y="3541"/>
              <a:ext cx="4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7" name="Line 21"/>
            <p:cNvSpPr>
              <a:spLocks noChangeShapeType="1"/>
            </p:cNvSpPr>
            <p:nvPr/>
          </p:nvSpPr>
          <p:spPr bwMode="auto">
            <a:xfrm flipH="1" flipV="1">
              <a:off x="2583" y="3541"/>
              <a:ext cx="53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8" name="Line 22"/>
            <p:cNvSpPr>
              <a:spLocks noChangeShapeType="1"/>
            </p:cNvSpPr>
            <p:nvPr/>
          </p:nvSpPr>
          <p:spPr bwMode="auto">
            <a:xfrm>
              <a:off x="3486" y="2522"/>
              <a:ext cx="962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59" name="Line 23"/>
            <p:cNvSpPr>
              <a:spLocks noChangeShapeType="1"/>
            </p:cNvSpPr>
            <p:nvPr/>
          </p:nvSpPr>
          <p:spPr bwMode="auto">
            <a:xfrm flipH="1">
              <a:off x="4363" y="2530"/>
              <a:ext cx="118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60" name="Line 24"/>
            <p:cNvSpPr>
              <a:spLocks noChangeShapeType="1"/>
            </p:cNvSpPr>
            <p:nvPr/>
          </p:nvSpPr>
          <p:spPr bwMode="auto">
            <a:xfrm flipH="1" flipV="1">
              <a:off x="4363" y="2487"/>
              <a:ext cx="118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9561" name="Rectangle 25"/>
            <p:cNvSpPr>
              <a:spLocks noChangeArrowheads="1"/>
            </p:cNvSpPr>
            <p:nvPr/>
          </p:nvSpPr>
          <p:spPr bwMode="auto">
            <a:xfrm>
              <a:off x="1690" y="1664"/>
              <a:ext cx="83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 / Abrir ranura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2702" y="3216"/>
              <a:ext cx="119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Depósito efectuado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9563" name="Rectangle 27"/>
            <p:cNvSpPr>
              <a:spLocks noChangeArrowheads="1"/>
            </p:cNvSpPr>
            <p:nvPr/>
          </p:nvSpPr>
          <p:spPr bwMode="auto">
            <a:xfrm>
              <a:off x="3546" y="2072"/>
              <a:ext cx="88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Temporizador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s-ES_tradnl" sz="1700">
                  <a:solidFill>
                    <a:srgbClr val="000000"/>
                  </a:solidFill>
                  <a:latin typeface="Arial" charset="0"/>
                </a:rPr>
                <a:t>(30 segundos)</a:t>
              </a:r>
              <a:endParaRPr lang="es-ES_tradnl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smtClean="0"/>
              <a:t>Una cuenta bancaria puede estar activa, suspendida o cerrada. </a:t>
            </a:r>
          </a:p>
          <a:p>
            <a:r>
              <a:rPr lang="es-ES" sz="3200" dirty="0" smtClean="0"/>
              <a:t>Cuando está activa puede estar en azul (si el saldo es positivo) o en rojo (si el saldo es negativo)</a:t>
            </a:r>
          </a:p>
          <a:p>
            <a:r>
              <a:rPr lang="es-ES" sz="3200" dirty="0" smtClean="0"/>
              <a:t>Realizar el diagrama de estados</a:t>
            </a:r>
            <a:endParaRPr lang="es-ES" sz="3200" dirty="0"/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434436" cy="365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-243408"/>
            <a:ext cx="8077200" cy="1143000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764704"/>
            <a:ext cx="8077200" cy="4525963"/>
          </a:xfrm>
        </p:spPr>
        <p:txBody>
          <a:bodyPr/>
          <a:lstStyle/>
          <a:p>
            <a:r>
              <a:rPr lang="es-ES" dirty="0" smtClean="0"/>
              <a:t>Una carta certificada pasa por varios estados: enviada, entregada al destinatario, en espera de entregar en la oficina de correos, reenviada al remitente</a:t>
            </a:r>
          </a:p>
          <a:p>
            <a:r>
              <a:rPr lang="es-ES" dirty="0" smtClean="0"/>
              <a:t>Realiza el diagrama de estados desde que la carta es entregada en la oficina de correos hasta el momento en que se le entrega al destinatario</a:t>
            </a:r>
          </a:p>
          <a:p>
            <a:r>
              <a:rPr lang="es-ES" dirty="0" smtClean="0"/>
              <a:t>Existen dos casos:</a:t>
            </a:r>
          </a:p>
          <a:p>
            <a:pPr lvl="1"/>
            <a:r>
              <a:rPr lang="es-ES" dirty="0" smtClean="0"/>
              <a:t>Si el destinatario está presente se le entrega directamente la carta</a:t>
            </a:r>
          </a:p>
          <a:p>
            <a:pPr lvl="1"/>
            <a:r>
              <a:rPr lang="es-ES" dirty="0" smtClean="0"/>
              <a:t>Si el destinatario está ausente cuando llega la carta, se conserva la carta en la oficina de correos a la espera de una posible entrega. Si el destinatario no la recoge antes del final del plazo máximo se le devuelve al remitente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192688" cy="48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comportamiento de </a:t>
            </a:r>
            <a:r>
              <a:rPr lang="es-ES" dirty="0" smtClean="0"/>
              <a:t>una cadena </a:t>
            </a:r>
            <a:r>
              <a:rPr lang="es-ES" dirty="0" smtClean="0"/>
              <a:t>de música. Esta puede </a:t>
            </a:r>
            <a:r>
              <a:rPr lang="es-ES" dirty="0" smtClean="0"/>
              <a:t>estar encendida </a:t>
            </a:r>
            <a:r>
              <a:rPr lang="es-ES" dirty="0" smtClean="0"/>
              <a:t>(ON) o apagada (</a:t>
            </a:r>
            <a:r>
              <a:rPr lang="es-ES" dirty="0" err="1" smtClean="0"/>
              <a:t>Standby</a:t>
            </a:r>
            <a:r>
              <a:rPr lang="es-ES" dirty="0" smtClean="0"/>
              <a:t>). </a:t>
            </a:r>
            <a:r>
              <a:rPr lang="es-ES" dirty="0" smtClean="0"/>
              <a:t>La cadena </a:t>
            </a:r>
            <a:r>
              <a:rPr lang="es-ES" dirty="0" smtClean="0"/>
              <a:t>tiene reproductor de CD, Radio </a:t>
            </a:r>
            <a:r>
              <a:rPr lang="es-ES" dirty="0" smtClean="0"/>
              <a:t>y Cinta</a:t>
            </a:r>
            <a:r>
              <a:rPr lang="es-ES" dirty="0" smtClean="0"/>
              <a:t>. Se cambia de uno a otro con </a:t>
            </a:r>
            <a:r>
              <a:rPr lang="es-ES" dirty="0" smtClean="0"/>
              <a:t>el botón </a:t>
            </a:r>
            <a:r>
              <a:rPr lang="es-ES" dirty="0" smtClean="0"/>
              <a:t>“</a:t>
            </a:r>
            <a:r>
              <a:rPr lang="es-ES" dirty="0" err="1" smtClean="0"/>
              <a:t>mode</a:t>
            </a:r>
            <a:r>
              <a:rPr lang="es-ES" dirty="0" smtClean="0"/>
              <a:t>”. Cuando se enciende </a:t>
            </a:r>
            <a:r>
              <a:rPr lang="es-ES" dirty="0" smtClean="0"/>
              <a:t>la cadena </a:t>
            </a:r>
            <a:r>
              <a:rPr lang="es-ES" dirty="0" smtClean="0"/>
              <a:t>se recuerda el último estado en </a:t>
            </a:r>
            <a:r>
              <a:rPr lang="es-ES" dirty="0" smtClean="0"/>
              <a:t>el que </a:t>
            </a:r>
            <a:r>
              <a:rPr lang="es-ES" dirty="0" smtClean="0"/>
              <a:t>estuvo.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35000" indent="-455613">
              <a:lnSpc>
                <a:spcPct val="90000"/>
              </a:lnSpc>
            </a:pPr>
            <a:r>
              <a:rPr lang="es-ES" sz="3200" dirty="0" smtClean="0"/>
              <a:t>Representan </a:t>
            </a:r>
            <a:r>
              <a:rPr lang="es-ES" sz="3200" dirty="0"/>
              <a:t>autómatas de estados finitos, desde el punto de vista de los estados y las </a:t>
            </a:r>
            <a:r>
              <a:rPr lang="es-ES" sz="3200" dirty="0" smtClean="0"/>
              <a:t>transiciones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_tradnl" sz="3200" dirty="0"/>
              <a:t>Son </a:t>
            </a:r>
            <a:r>
              <a:rPr lang="es-ES" sz="3200" dirty="0"/>
              <a:t>útil</a:t>
            </a:r>
            <a:r>
              <a:rPr lang="es-ES_tradnl" sz="3200" dirty="0"/>
              <a:t>es</a:t>
            </a:r>
            <a:r>
              <a:rPr lang="es-ES" sz="3200" dirty="0"/>
              <a:t> sólo para los objetos con un comportamiento </a:t>
            </a:r>
            <a:r>
              <a:rPr lang="es-ES" sz="3200" dirty="0" smtClean="0"/>
              <a:t>significativo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El resto de objetos se puede considerar</a:t>
            </a:r>
            <a:r>
              <a:rPr lang="es-ES_tradnl" sz="3200" dirty="0"/>
              <a:t> que</a:t>
            </a:r>
            <a:r>
              <a:rPr lang="es-ES" sz="3200" dirty="0"/>
              <a:t> tienen un único </a:t>
            </a:r>
            <a:r>
              <a:rPr lang="es-ES" sz="3200" dirty="0" smtClean="0"/>
              <a:t>estado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36912"/>
            <a:ext cx="7334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377950" lvl="2">
              <a:lnSpc>
                <a:spcPct val="90000"/>
              </a:lnSpc>
            </a:pPr>
            <a:endParaRPr lang="es-ES" sz="8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Cada objeto está en un estado en cierto </a:t>
            </a:r>
            <a:r>
              <a:rPr lang="es-ES" sz="3200" dirty="0" smtClean="0"/>
              <a:t>instante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El estado está caracterizado parcialmente por los valores de los atributos del </a:t>
            </a:r>
            <a:r>
              <a:rPr lang="es-ES" sz="3200" dirty="0" smtClean="0"/>
              <a:t>objeto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El estado en el que se encuentra </a:t>
            </a:r>
            <a:r>
              <a:rPr lang="es-ES_tradnl" sz="3200" dirty="0"/>
              <a:t>un objeto determina su </a:t>
            </a:r>
            <a:r>
              <a:rPr lang="es-ES_tradnl" sz="3200" dirty="0" smtClean="0"/>
              <a:t>comportamiento</a:t>
            </a:r>
            <a:endParaRPr lang="es-ES_tradnl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Cada objeto sigue el comportamiento descrito en el </a:t>
            </a:r>
            <a:r>
              <a:rPr lang="es-ES_tradnl" sz="3200" dirty="0" smtClean="0"/>
              <a:t>Diagrama </a:t>
            </a:r>
            <a:r>
              <a:rPr lang="es-ES_tradnl" sz="3200" dirty="0"/>
              <a:t>de Estados</a:t>
            </a:r>
            <a:r>
              <a:rPr lang="es-ES" sz="3200" dirty="0"/>
              <a:t> asociado a su </a:t>
            </a:r>
            <a:r>
              <a:rPr lang="es-ES" sz="3200" dirty="0" smtClean="0"/>
              <a:t>clase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estado</a:t>
            </a:r>
            <a:endParaRPr lang="es-ES" dirty="0"/>
          </a:p>
        </p:txBody>
      </p:sp>
      <p:sp>
        <p:nvSpPr>
          <p:cNvPr id="410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377950" lvl="2">
              <a:lnSpc>
                <a:spcPct val="90000"/>
              </a:lnSpc>
            </a:pPr>
            <a:endParaRPr lang="es-ES" sz="7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Son autómatas jerárquicos que permiten expresar concurrencia, sincronización y jerarquías de </a:t>
            </a:r>
            <a:r>
              <a:rPr lang="es-ES" sz="3200" dirty="0" smtClean="0"/>
              <a:t>objetos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Son grafos </a:t>
            </a:r>
            <a:r>
              <a:rPr lang="es-ES" sz="3200" dirty="0" smtClean="0"/>
              <a:t>dirigidos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El estado inicial y final están diferenciados del </a:t>
            </a:r>
            <a:r>
              <a:rPr lang="es-ES" sz="3200" dirty="0" smtClean="0"/>
              <a:t>resto</a:t>
            </a:r>
            <a:endParaRPr lang="es-ES" sz="3200" dirty="0"/>
          </a:p>
          <a:p>
            <a:pPr marL="635000" indent="-455613">
              <a:lnSpc>
                <a:spcPct val="90000"/>
              </a:lnSpc>
            </a:pPr>
            <a:r>
              <a:rPr lang="es-ES" sz="3200" dirty="0"/>
              <a:t>La transición entre estados es instantánea y se debe a la ocurrencia de </a:t>
            </a:r>
            <a:r>
              <a:rPr lang="es-ES_tradnl" sz="3200" dirty="0"/>
              <a:t>un </a:t>
            </a:r>
            <a:r>
              <a:rPr lang="es-ES" sz="3200" dirty="0" smtClean="0"/>
              <a:t>evento</a:t>
            </a:r>
            <a:endParaRPr lang="es-ES" sz="3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con otros diagramas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412776"/>
            <a:ext cx="8077200" cy="4525963"/>
          </a:xfrm>
        </p:spPr>
        <p:txBody>
          <a:bodyPr/>
          <a:lstStyle/>
          <a:p>
            <a:pPr marL="342900" lvl="1" indent="-342900" algn="just">
              <a:buFont typeface="Arial" charset="0"/>
              <a:buChar char="•"/>
            </a:pPr>
            <a:r>
              <a:rPr lang="es-ES_tradnl" sz="3200" b="1" dirty="0" smtClean="0"/>
              <a:t>Diagramas de interacción</a:t>
            </a:r>
          </a:p>
          <a:p>
            <a:pPr marL="742950" lvl="2" indent="-342900" algn="just">
              <a:buFont typeface="Calibri" pitchFamily="34" charset="0"/>
              <a:buChar char="–"/>
            </a:pPr>
            <a:r>
              <a:rPr lang="es-ES_tradnl" sz="2800" dirty="0" smtClean="0"/>
              <a:t>Modelan el comportamiento de una </a:t>
            </a:r>
            <a:r>
              <a:rPr lang="es-ES_tradnl" sz="2800" dirty="0" smtClean="0">
                <a:solidFill>
                  <a:srgbClr val="009ED6"/>
                </a:solidFill>
              </a:rPr>
              <a:t>sociedad de objetos</a:t>
            </a:r>
            <a:r>
              <a:rPr lang="es-ES_tradnl" sz="2800" dirty="0" smtClean="0"/>
              <a:t>, mientras que la máquina de estados modela el comportamiento de un </a:t>
            </a:r>
            <a:r>
              <a:rPr lang="es-ES_tradnl" sz="2800" dirty="0" smtClean="0">
                <a:solidFill>
                  <a:srgbClr val="009ED6"/>
                </a:solidFill>
              </a:rPr>
              <a:t>objeto individual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s-ES_tradnl" sz="3200" b="1" dirty="0" smtClean="0"/>
              <a:t>Diagramas de actividades</a:t>
            </a:r>
          </a:p>
          <a:p>
            <a:pPr marL="742950" lvl="2" indent="-342900" algn="just">
              <a:buFont typeface="Calibri" pitchFamily="34" charset="0"/>
              <a:buChar char="–"/>
            </a:pPr>
            <a:r>
              <a:rPr lang="es-ES_tradnl" sz="2800" dirty="0" smtClean="0"/>
              <a:t>Se centran en el </a:t>
            </a:r>
            <a:r>
              <a:rPr lang="es-ES_tradnl" sz="2800" dirty="0" smtClean="0">
                <a:solidFill>
                  <a:srgbClr val="009ED6"/>
                </a:solidFill>
              </a:rPr>
              <a:t>flujo de control entre actividades</a:t>
            </a:r>
            <a:r>
              <a:rPr lang="es-ES_tradnl" sz="2800" dirty="0" smtClean="0"/>
              <a:t>, no en el </a:t>
            </a:r>
            <a:r>
              <a:rPr lang="es-ES_tradnl" sz="2800" dirty="0" smtClean="0">
                <a:solidFill>
                  <a:srgbClr val="009ED6"/>
                </a:solidFill>
              </a:rPr>
              <a:t>flujo de control entre estados.</a:t>
            </a:r>
          </a:p>
          <a:p>
            <a:pPr marL="1200150" lvl="3" indent="-342900" algn="just">
              <a:buFont typeface="Arial" pitchFamily="34" charset="0"/>
              <a:buChar char="•"/>
            </a:pPr>
            <a:r>
              <a:rPr lang="es-ES_tradnl" sz="2400" dirty="0" smtClean="0"/>
              <a:t>El evento para pasar de una actividad a otra es la finalización de la anterior actividad</a:t>
            </a:r>
          </a:p>
          <a:p>
            <a:pPr marL="742950" lvl="2" indent="-342900">
              <a:buFont typeface="Arial" pitchFamily="34" charset="0"/>
              <a:buChar char="•"/>
            </a:pPr>
            <a:endParaRPr lang="es-ES_tradnl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s-ES_tradnl" dirty="0" smtClean="0">
              <a:solidFill>
                <a:srgbClr val="009ED6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plantillaAESM</Template>
  <TotalTime>0</TotalTime>
  <Words>2886</Words>
  <Application>Microsoft Office PowerPoint</Application>
  <PresentationFormat>Presentación en pantalla (4:3)</PresentationFormat>
  <Paragraphs>372</Paragraphs>
  <Slides>60</Slides>
  <Notes>32</Notes>
  <HiddenSlides>26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plantillaAESM</vt:lpstr>
      <vt:lpstr>Tema 3.5: Diagramas de estado  </vt:lpstr>
      <vt:lpstr>Índice</vt:lpstr>
      <vt:lpstr>Diagramas de estado</vt:lpstr>
      <vt:lpstr>Diagramas de estado</vt:lpstr>
      <vt:lpstr>Diagramas de estado</vt:lpstr>
      <vt:lpstr>Diagramas de estado</vt:lpstr>
      <vt:lpstr>Diagramas de estado</vt:lpstr>
      <vt:lpstr>Diagramas de estado</vt:lpstr>
      <vt:lpstr>Relación con otros diagramas</vt:lpstr>
      <vt:lpstr>Representación gráfica</vt:lpstr>
      <vt:lpstr>Representación gráfica</vt:lpstr>
      <vt:lpstr>Representación gráfica: Actividades internas</vt:lpstr>
      <vt:lpstr>Representación gráfica: Actividades internas </vt:lpstr>
      <vt:lpstr>Representación gráfica</vt:lpstr>
      <vt:lpstr>Elementos: Estados</vt:lpstr>
      <vt:lpstr>Elementos: Eventos</vt:lpstr>
      <vt:lpstr>Elementos: Transiciones</vt:lpstr>
      <vt:lpstr>Elementos: Transiciones</vt:lpstr>
      <vt:lpstr>Elementos: Transiciones</vt:lpstr>
      <vt:lpstr>Elementos: Transiciones</vt:lpstr>
      <vt:lpstr>Elementos: Transiciones</vt:lpstr>
      <vt:lpstr>Ejemplo:  estados, transiciones y eventos</vt:lpstr>
      <vt:lpstr>Elementos</vt:lpstr>
      <vt:lpstr>Elementos</vt:lpstr>
      <vt:lpstr>Tipos de eventos</vt:lpstr>
      <vt:lpstr>Tipos de eventos</vt:lpstr>
      <vt:lpstr>Tipos de eventos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Tipos de estados</vt:lpstr>
      <vt:lpstr>Ejemplo: Diagrama de estado</vt:lpstr>
      <vt:lpstr>Ejemplo: Diagrama de estados</vt:lpstr>
      <vt:lpstr>Actividades </vt:lpstr>
      <vt:lpstr>Actividades </vt:lpstr>
      <vt:lpstr>Generalización de Estados</vt:lpstr>
      <vt:lpstr>Generalización de Estados</vt:lpstr>
      <vt:lpstr>Generalización de Estados</vt:lpstr>
      <vt:lpstr>Generalización de Estados</vt:lpstr>
      <vt:lpstr>Generalización de Estados</vt:lpstr>
      <vt:lpstr>Generalización de Estados</vt:lpstr>
      <vt:lpstr>Destrucción del Objeto</vt:lpstr>
      <vt:lpstr>Destrucción del Objeto</vt:lpstr>
      <vt:lpstr>Transiciones temporizadas</vt:lpstr>
      <vt:lpstr>Transiciones temporizadas</vt:lpstr>
      <vt:lpstr>Transiciones temporizadas</vt:lpstr>
      <vt:lpstr>Ejercicio</vt:lpstr>
      <vt:lpstr>Solución</vt:lpstr>
      <vt:lpstr>Ejercicio</vt:lpstr>
      <vt:lpstr>Solución</vt:lpstr>
      <vt:lpstr>Ejercicio</vt:lpstr>
      <vt:lpstr>Solución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2011-06-09T17:51:10Z</dcterms:created>
  <dcterms:modified xsi:type="dcterms:W3CDTF">2015-03-24T12:35:37Z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