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8" r:id="rId2"/>
    <p:sldId id="290" r:id="rId3"/>
    <p:sldId id="286" r:id="rId4"/>
    <p:sldId id="280" r:id="rId5"/>
    <p:sldId id="294" r:id="rId6"/>
    <p:sldId id="281" r:id="rId7"/>
    <p:sldId id="287" r:id="rId8"/>
    <p:sldId id="282" r:id="rId9"/>
    <p:sldId id="292" r:id="rId10"/>
    <p:sldId id="283" r:id="rId11"/>
    <p:sldId id="295" r:id="rId12"/>
    <p:sldId id="284" r:id="rId13"/>
    <p:sldId id="293" r:id="rId14"/>
    <p:sldId id="285" r:id="rId15"/>
    <p:sldId id="298" r:id="rId16"/>
  </p:sldIdLst>
  <p:sldSz cx="6099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F01"/>
    <a:srgbClr val="EDCB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946" y="-90"/>
      </p:cViewPr>
      <p:guideLst>
        <p:guide orient="horz" pos="2160"/>
        <p:guide pos="19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0CA25-8610-4EA9-BD01-956BF928A87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3413" y="685800"/>
            <a:ext cx="3051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E12-B4FC-4B3F-9404-F0DE2620E8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B5E12-B4FC-4B3F-9404-F0DE2620E8F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5AB53-22A1-43FC-9598-2AED986698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438" y="2130426"/>
            <a:ext cx="51842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876" y="3886200"/>
            <a:ext cx="42694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21902" y="274639"/>
            <a:ext cx="13723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959" y="274639"/>
            <a:ext cx="401529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3" y="4406901"/>
            <a:ext cx="51842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793" y="2906713"/>
            <a:ext cx="51842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959" y="1600201"/>
            <a:ext cx="26938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414" y="1600201"/>
            <a:ext cx="26938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59" y="1535113"/>
            <a:ext cx="26948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959" y="2174875"/>
            <a:ext cx="26948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297" y="1535113"/>
            <a:ext cx="26959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297" y="2174875"/>
            <a:ext cx="2695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59" y="273050"/>
            <a:ext cx="20065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608" y="273051"/>
            <a:ext cx="34096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59" y="1435101"/>
            <a:ext cx="200658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81" y="4800600"/>
            <a:ext cx="36595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5481" y="612775"/>
            <a:ext cx="36595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5481" y="5367338"/>
            <a:ext cx="36595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959" y="274638"/>
            <a:ext cx="54892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59" y="1600201"/>
            <a:ext cx="54892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959" y="6356351"/>
            <a:ext cx="1423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45FF-F0D3-495E-8F87-9DC48BA3BD0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3885" y="6356351"/>
            <a:ext cx="1931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1075" y="6356351"/>
            <a:ext cx="1423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C659-81DF-4D97-BF00-5DDC6B88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media1.m4a"/><Relationship Id="rId6" Type="http://schemas.openxmlformats.org/officeDocument/2006/relationships/image" Target="../media/image6.png"/><Relationship Id="rId5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3659187" cy="1219200"/>
          </a:xfrm>
          <a:solidFill>
            <a:srgbClr val="F1CF0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Registration Desk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981200"/>
            <a:ext cx="6099175" cy="4270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200" b="1" dirty="0" smtClean="0"/>
              <a:t>Pick up your conference badge &amp; materials in the </a:t>
            </a:r>
            <a:r>
              <a:rPr 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all BC Foyer,</a:t>
            </a:r>
            <a:r>
              <a:rPr kumimoji="0" lang="en-US" sz="2800" b="0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onvention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Center</a:t>
            </a:r>
          </a:p>
          <a:p>
            <a:pPr lvl="0">
              <a:spcBef>
                <a:spcPct val="0"/>
              </a:spcBef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</a:t>
            </a:r>
            <a:r>
              <a:rPr lang="en-US" sz="2400" b="1" dirty="0" smtClean="0"/>
              <a:t>Sunday</a:t>
            </a:r>
            <a:r>
              <a:rPr lang="en-US" sz="2400" b="1" dirty="0" smtClean="0"/>
              <a:t>	        10:00 a.m. – 7:00 p.m. </a:t>
            </a:r>
          </a:p>
          <a:p>
            <a:pPr lvl="0">
              <a:spcBef>
                <a:spcPct val="0"/>
              </a:spcBef>
            </a:pPr>
            <a:r>
              <a:rPr lang="en-US" sz="2400" b="1" dirty="0" smtClean="0"/>
              <a:t>          Monday	          7:15 a.m. – 5:30 p.m. </a:t>
            </a:r>
          </a:p>
          <a:p>
            <a:pPr lvl="0">
              <a:spcBef>
                <a:spcPct val="0"/>
              </a:spcBef>
            </a:pPr>
            <a:r>
              <a:rPr lang="en-US" sz="2400" b="1" dirty="0" smtClean="0"/>
              <a:t>          Tuesday	          7:15 a.m. – 5:30 p.m. </a:t>
            </a:r>
          </a:p>
          <a:p>
            <a:pPr lvl="0">
              <a:spcBef>
                <a:spcPct val="0"/>
              </a:spcBef>
            </a:pPr>
            <a:r>
              <a:rPr lang="en-US" sz="2400" b="1" dirty="0" smtClean="0"/>
              <a:t>          Wednesday</a:t>
            </a:r>
            <a:r>
              <a:rPr lang="en-US" sz="2400" dirty="0" smtClean="0"/>
              <a:t>    </a:t>
            </a:r>
            <a:r>
              <a:rPr lang="en-US" sz="2400" dirty="0" smtClean="0"/>
              <a:t> </a:t>
            </a:r>
            <a:r>
              <a:rPr lang="en-US" sz="2400" b="1" dirty="0" smtClean="0"/>
              <a:t>7:30 </a:t>
            </a:r>
            <a:r>
              <a:rPr lang="en-US" sz="2400" b="1" dirty="0" smtClean="0"/>
              <a:t>a.m. – 5:30 p.m. </a:t>
            </a:r>
            <a:br>
              <a:rPr lang="en-US" sz="2400" b="1" dirty="0" smtClean="0"/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3659187" cy="609600"/>
          </a:xfrm>
          <a:solidFill>
            <a:srgbClr val="F1CF0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Tuesday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612" y="1981200"/>
            <a:ext cx="6099175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900" b="1" dirty="0" smtClean="0"/>
              <a:t>Complimentary Buffet Lunch 	12:00 </a:t>
            </a:r>
            <a:r>
              <a:rPr lang="en-US" sz="16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</a:t>
            </a:r>
            <a:r>
              <a:rPr lang="en-US" sz="1900" b="1" dirty="0" smtClean="0"/>
              <a:t>1:30</a:t>
            </a:r>
            <a:r>
              <a:rPr lang="en-US" sz="2000" b="1" dirty="0" smtClean="0"/>
              <a:t> </a:t>
            </a:r>
            <a:r>
              <a:rPr lang="en-US" sz="1600" b="1" dirty="0" smtClean="0"/>
              <a:t>p.m.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900" b="1" dirty="0" smtClean="0"/>
              <a:t>w</a:t>
            </a:r>
            <a:r>
              <a:rPr lang="en-US" sz="1900" b="1" dirty="0" smtClean="0"/>
              <a:t>ith Exhibitors</a:t>
            </a:r>
            <a:endParaRPr lang="en-US" sz="1900" b="1" dirty="0" smtClean="0"/>
          </a:p>
          <a:p>
            <a:pPr lvl="0">
              <a:spcBef>
                <a:spcPct val="0"/>
              </a:spcBef>
            </a:pPr>
            <a:r>
              <a:rPr lang="en-US" sz="1900" i="1" dirty="0" smtClean="0">
                <a:solidFill>
                  <a:srgbClr val="FF0000"/>
                </a:solidFill>
              </a:rPr>
              <a:t>Halls ABC</a:t>
            </a:r>
          </a:p>
          <a:p>
            <a:pPr lvl="0"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r>
              <a:rPr lang="en-US" sz="1900" b="1" dirty="0" smtClean="0"/>
              <a:t>Afternoon Educational Sessions</a:t>
            </a:r>
            <a:r>
              <a:rPr lang="en-US" sz="1900" dirty="0" smtClean="0"/>
              <a:t>	</a:t>
            </a:r>
            <a:r>
              <a:rPr lang="en-US" sz="1900" b="1" dirty="0" smtClean="0"/>
              <a:t>1:30 </a:t>
            </a:r>
            <a:r>
              <a:rPr lang="en-US" sz="16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</a:t>
            </a:r>
            <a:r>
              <a:rPr lang="en-US" sz="1900" b="1" dirty="0" smtClean="0"/>
              <a:t>5:00</a:t>
            </a:r>
            <a:r>
              <a:rPr lang="en-US" sz="2000" b="1" dirty="0" smtClean="0"/>
              <a:t> </a:t>
            </a:r>
            <a:r>
              <a:rPr lang="en-US" sz="1600" b="1" dirty="0" smtClean="0"/>
              <a:t>p.m.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900" i="1" dirty="0" smtClean="0">
                <a:solidFill>
                  <a:srgbClr val="FF0000"/>
                </a:solidFill>
              </a:rPr>
              <a:t>ICC Meeting Rooms</a:t>
            </a:r>
          </a:p>
          <a:p>
            <a:pPr lvl="0"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r>
              <a:rPr lang="en-US" sz="1900" b="1" dirty="0" smtClean="0"/>
              <a:t>Refreshment Break	 	3:00 </a:t>
            </a:r>
            <a:r>
              <a:rPr lang="en-US" sz="16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</a:t>
            </a:r>
            <a:r>
              <a:rPr lang="en-US" sz="1900" b="1" dirty="0" smtClean="0"/>
              <a:t>3:30 </a:t>
            </a:r>
            <a:r>
              <a:rPr lang="en-US" sz="1600" b="1" dirty="0" smtClean="0"/>
              <a:t>p.m. </a:t>
            </a:r>
            <a:endParaRPr lang="en-US" sz="2000" b="1" dirty="0" smtClean="0"/>
          </a:p>
          <a:p>
            <a:r>
              <a:rPr lang="en-US" sz="1900" b="1" dirty="0" smtClean="0"/>
              <a:t>with Exhibitors</a:t>
            </a:r>
            <a:r>
              <a:rPr lang="en-US" sz="1900" dirty="0" smtClean="0"/>
              <a:t>	</a:t>
            </a:r>
            <a:r>
              <a:rPr lang="en-US" sz="2000" dirty="0" smtClean="0"/>
              <a:t>			</a:t>
            </a:r>
            <a:br>
              <a:rPr lang="en-US" sz="2000" dirty="0" smtClean="0"/>
            </a:br>
            <a:r>
              <a:rPr lang="en-US" sz="1900" i="1" dirty="0" smtClean="0">
                <a:solidFill>
                  <a:srgbClr val="FF0000"/>
                </a:solidFill>
              </a:rPr>
              <a:t>Halls ABC</a:t>
            </a:r>
            <a:r>
              <a:rPr lang="en-US" sz="1900" dirty="0" smtClean="0"/>
              <a:t> </a:t>
            </a:r>
          </a:p>
          <a:p>
            <a:pPr lvl="0"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r>
              <a:rPr lang="en-US" sz="1900" b="1" dirty="0" smtClean="0"/>
              <a:t>Presenter Appreciation Reception	5:00 </a:t>
            </a:r>
            <a:r>
              <a:rPr lang="en-US" sz="16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</a:t>
            </a:r>
            <a:r>
              <a:rPr lang="en-US" sz="1900" b="1" dirty="0" smtClean="0"/>
              <a:t>6:00 </a:t>
            </a:r>
            <a:r>
              <a:rPr lang="en-US" sz="1600" b="1" dirty="0" smtClean="0"/>
              <a:t>p.m. </a:t>
            </a:r>
          </a:p>
          <a:p>
            <a:pPr lvl="0">
              <a:spcBef>
                <a:spcPct val="0"/>
              </a:spcBef>
            </a:pPr>
            <a:r>
              <a:rPr lang="en-US" sz="1900" b="1" dirty="0" smtClean="0"/>
              <a:t>with Exhibitors </a:t>
            </a:r>
            <a:r>
              <a:rPr lang="en-US" sz="1900" b="1" dirty="0" smtClean="0"/>
              <a:t>(Cash Bar)</a:t>
            </a:r>
          </a:p>
          <a:p>
            <a:pPr lvl="0">
              <a:spcBef>
                <a:spcPct val="0"/>
              </a:spcBef>
            </a:pPr>
            <a:r>
              <a:rPr lang="en-US" sz="1900" i="1" dirty="0" smtClean="0">
                <a:solidFill>
                  <a:srgbClr val="FF0000"/>
                </a:solidFill>
              </a:rPr>
              <a:t>Halls ABC </a:t>
            </a:r>
          </a:p>
          <a:p>
            <a:endParaRPr lang="en-US" sz="2000" dirty="0" smtClean="0"/>
          </a:p>
          <a:p>
            <a:r>
              <a:rPr lang="en-US" sz="2000" b="1" dirty="0" smtClean="0"/>
              <a:t>Insurance </a:t>
            </a:r>
            <a:r>
              <a:rPr lang="en-US" sz="2000" b="1" dirty="0" smtClean="0"/>
              <a:t>Services </a:t>
            </a:r>
            <a:r>
              <a:rPr lang="en-US" sz="1900" b="1" dirty="0" smtClean="0"/>
              <a:t>Expo Closes</a:t>
            </a:r>
            <a:r>
              <a:rPr lang="en-US" sz="1900" b="1" dirty="0" smtClean="0"/>
              <a:t>        </a:t>
            </a:r>
            <a:r>
              <a:rPr lang="en-US" sz="1900" b="1" dirty="0" smtClean="0"/>
              <a:t> </a:t>
            </a:r>
            <a:r>
              <a:rPr lang="en-US" sz="1900" b="1" dirty="0" smtClean="0"/>
              <a:t>6:00 </a:t>
            </a:r>
            <a:r>
              <a:rPr lang="en-US" sz="1600" b="1" dirty="0" smtClean="0"/>
              <a:t>p.m.</a:t>
            </a:r>
            <a:endParaRPr lang="en-US" sz="1600" dirty="0" smtClean="0"/>
          </a:p>
          <a:p>
            <a:pPr lvl="0"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endParaRPr lang="en-US" sz="2200" dirty="0" smtClean="0"/>
          </a:p>
          <a:p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1"/>
            <a:ext cx="6099175" cy="32766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6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 Management: </a:t>
            </a:r>
            <a:r>
              <a:rPr lang="en-US" sz="6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</a:t>
            </a:r>
            <a:r>
              <a:rPr lang="en-US" sz="6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</a:t>
            </a:r>
            <a:r>
              <a:rPr lang="en-US" sz="6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Technologies/GIS</a:t>
            </a:r>
            <a:endParaRPr lang="en-US" sz="8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23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67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 116, ICC</a:t>
            </a:r>
            <a:endParaRPr lang="en-US" sz="67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1:30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p.m. –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2:30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p.m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Peter J. </a:t>
            </a:r>
            <a:r>
              <a:rPr lang="en-US" b="1" dirty="0" err="1" smtClean="0"/>
              <a:t>Balingit</a:t>
            </a:r>
            <a:r>
              <a:rPr lang="en-US" dirty="0" smtClean="0"/>
              <a:t>, GISP, AVP-Catastrophe Services, </a:t>
            </a:r>
            <a:r>
              <a:rPr lang="en-US" dirty="0" smtClean="0"/>
              <a:t>PLRB</a:t>
            </a:r>
          </a:p>
          <a:p>
            <a:pPr algn="ctr">
              <a:buNone/>
            </a:pPr>
            <a:r>
              <a:rPr lang="en-US" b="1" dirty="0" smtClean="0"/>
              <a:t>Andrew </a:t>
            </a:r>
            <a:r>
              <a:rPr lang="en-US" b="1" dirty="0" err="1" smtClean="0"/>
              <a:t>Louchios</a:t>
            </a:r>
            <a:r>
              <a:rPr lang="en-US" dirty="0" smtClean="0"/>
              <a:t>, GISP, IT/Geospatial Specialist, </a:t>
            </a:r>
            <a:r>
              <a:rPr lang="en-US" dirty="0" smtClean="0"/>
              <a:t>PLRB</a:t>
            </a:r>
            <a:endParaRPr lang="en-US" dirty="0" smtClean="0"/>
          </a:p>
          <a:p>
            <a:pPr algn="ctr">
              <a:buNone/>
            </a:pPr>
            <a:endParaRPr lang="en-US" dirty="0" smtClean="0">
              <a:solidFill>
                <a:srgbClr val="F1C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dirty="0" smtClean="0">
              <a:solidFill>
                <a:srgbClr val="F1C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19200" y="533400"/>
            <a:ext cx="3659187" cy="609600"/>
          </a:xfrm>
          <a:prstGeom prst="rect">
            <a:avLst/>
          </a:prstGeom>
          <a:solidFill>
            <a:srgbClr val="F1CF0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Arial Black" pitchFamily="34" charset="0"/>
                <a:ea typeface="+mj-ea"/>
                <a:cs typeface="+mj-cs"/>
              </a:rPr>
              <a:t>Tues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6" name="Picture 5" descr="Picture1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94200"/>
            <a:ext cx="6099175" cy="386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3659187" cy="609600"/>
          </a:xfrm>
          <a:solidFill>
            <a:srgbClr val="F1CF0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Wednesday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612" y="1524000"/>
            <a:ext cx="6099175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Registration/Information Desk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7:30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a.m.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5:30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p.m.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2000" i="1" dirty="0" smtClean="0">
                <a:solidFill>
                  <a:srgbClr val="FF0000"/>
                </a:solidFill>
              </a:rPr>
              <a:t> Hall BC Foyer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Continental</a:t>
            </a:r>
            <a:r>
              <a:rPr kumimoji="0" lang="en-US" sz="1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Breakfast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7:30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a.m.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8:30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a.m.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9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Sagamore</a:t>
            </a:r>
            <a:r>
              <a:rPr kumimoji="0" lang="en-US" sz="1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Ballroom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1900" b="1" dirty="0" smtClean="0"/>
              <a:t>Morning Educational Sessions</a:t>
            </a:r>
            <a:r>
              <a:rPr lang="en-US" sz="2000" dirty="0" smtClean="0"/>
              <a:t>	</a:t>
            </a:r>
            <a:r>
              <a:rPr lang="en-US" sz="1900" b="1" dirty="0" smtClean="0"/>
              <a:t>8:30</a:t>
            </a:r>
            <a:r>
              <a:rPr lang="en-US" sz="2000" b="1" dirty="0" smtClean="0"/>
              <a:t> </a:t>
            </a:r>
            <a:r>
              <a:rPr lang="en-US" sz="1600" b="1" dirty="0" smtClean="0"/>
              <a:t>a.m.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</a:t>
            </a:r>
            <a:r>
              <a:rPr lang="en-US" sz="1900" b="1" dirty="0" smtClean="0"/>
              <a:t>12:00 </a:t>
            </a:r>
            <a:r>
              <a:rPr lang="en-US" sz="1600" b="1" dirty="0" smtClean="0"/>
              <a:t>p.m.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900" i="1" dirty="0" smtClean="0">
                <a:solidFill>
                  <a:srgbClr val="FF0000"/>
                </a:solidFill>
              </a:rPr>
              <a:t>ICC Meeting Rooms</a:t>
            </a:r>
          </a:p>
          <a:p>
            <a:pPr lvl="0">
              <a:spcBef>
                <a:spcPct val="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1900" b="1" dirty="0" smtClean="0"/>
              <a:t>Refreshment Break</a:t>
            </a:r>
            <a:r>
              <a:rPr lang="en-US" sz="2000" b="1" dirty="0" smtClean="0"/>
              <a:t>	 	</a:t>
            </a:r>
            <a:r>
              <a:rPr lang="en-US" sz="1900" b="1" dirty="0" smtClean="0"/>
              <a:t>10:00</a:t>
            </a:r>
            <a:r>
              <a:rPr lang="en-US" sz="2000" b="1" dirty="0" smtClean="0"/>
              <a:t> </a:t>
            </a:r>
            <a:r>
              <a:rPr lang="en-US" sz="1600" b="1" dirty="0" smtClean="0"/>
              <a:t>a.m.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</a:t>
            </a:r>
            <a:r>
              <a:rPr lang="en-US" sz="1900" b="1" dirty="0" smtClean="0"/>
              <a:t>10:30</a:t>
            </a:r>
            <a:r>
              <a:rPr lang="en-US" b="1" dirty="0" smtClean="0"/>
              <a:t> </a:t>
            </a:r>
            <a:r>
              <a:rPr lang="en-US" sz="1600" b="1" dirty="0" smtClean="0"/>
              <a:t>a.m. </a:t>
            </a:r>
            <a:endParaRPr lang="en-US" sz="2000" b="1" dirty="0" smtClean="0"/>
          </a:p>
          <a:p>
            <a:pPr lvl="0">
              <a:spcBef>
                <a:spcPct val="0"/>
              </a:spcBef>
            </a:pPr>
            <a:r>
              <a:rPr lang="en-US" sz="1900" i="1" dirty="0" smtClean="0">
                <a:solidFill>
                  <a:srgbClr val="FF0000"/>
                </a:solidFill>
              </a:rPr>
              <a:t>Wabash </a:t>
            </a:r>
            <a:r>
              <a:rPr lang="en-US" sz="1900" i="1" dirty="0" smtClean="0">
                <a:solidFill>
                  <a:srgbClr val="FF0000"/>
                </a:solidFill>
              </a:rPr>
              <a:t>Foyers</a:t>
            </a:r>
            <a:endParaRPr lang="en-US" sz="19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6099175" cy="43434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7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</a:t>
            </a:r>
            <a:r>
              <a:rPr lang="en-US" sz="7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 Research</a:t>
            </a:r>
          </a:p>
          <a:p>
            <a:pPr algn="ctr">
              <a:buNone/>
            </a:pPr>
            <a:endParaRPr lang="en-US" sz="23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7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 116, ICC</a:t>
            </a:r>
            <a:endParaRPr lang="en-US" sz="70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23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10:30 a.m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–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12:00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p.m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>
              <a:buNone/>
            </a:pPr>
            <a:endParaRPr lang="en-US" dirty="0" smtClean="0">
              <a:solidFill>
                <a:srgbClr val="F1C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5100" b="1" dirty="0" smtClean="0"/>
              <a:t>Patrick </a:t>
            </a:r>
            <a:r>
              <a:rPr lang="en-US" sz="5100" b="1" dirty="0" smtClean="0"/>
              <a:t>K. </a:t>
            </a:r>
            <a:r>
              <a:rPr lang="en-US" sz="5100" b="1" dirty="0" err="1" smtClean="0"/>
              <a:t>Biggins</a:t>
            </a:r>
            <a:r>
              <a:rPr lang="en-US" sz="5100" dirty="0" smtClean="0"/>
              <a:t>, JD, Counsel, PLRB</a:t>
            </a:r>
            <a:br>
              <a:rPr lang="en-US" sz="5100" dirty="0" smtClean="0"/>
            </a:br>
            <a:r>
              <a:rPr lang="en-US" sz="5100" b="1" dirty="0" smtClean="0"/>
              <a:t>David W. Fox</a:t>
            </a:r>
            <a:r>
              <a:rPr lang="en-US" sz="5100" dirty="0" smtClean="0"/>
              <a:t>, JD, Counsel, </a:t>
            </a:r>
            <a:r>
              <a:rPr lang="en-US" sz="5100" dirty="0" smtClean="0"/>
              <a:t>PLRB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19200" y="533400"/>
            <a:ext cx="3659187" cy="609600"/>
          </a:xfrm>
          <a:prstGeom prst="rect">
            <a:avLst/>
          </a:prstGeom>
          <a:solidFill>
            <a:srgbClr val="F1CF0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Arial Black" pitchFamily="34" charset="0"/>
                <a:ea typeface="+mj-ea"/>
                <a:cs typeface="+mj-cs"/>
              </a:rPr>
              <a:t>Wedn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esday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8" name="Picture 7" descr="PLRB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787" y="1533142"/>
            <a:ext cx="2130556" cy="9052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ocial media cc19.JPG"/>
          <p:cNvPicPr>
            <a:picLocks noChangeAspect="1"/>
          </p:cNvPicPr>
          <p:nvPr/>
        </p:nvPicPr>
        <p:blipFill>
          <a:blip r:embed="rId3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3659187" cy="609600"/>
          </a:xfrm>
          <a:solidFill>
            <a:srgbClr val="F1CF0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Wednesday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612" y="1524000"/>
            <a:ext cx="6099175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900" b="1" dirty="0" smtClean="0"/>
              <a:t>Lunchtime </a:t>
            </a:r>
            <a:r>
              <a:rPr lang="en-US" sz="1900" b="1" dirty="0" smtClean="0"/>
              <a:t>Presentation</a:t>
            </a:r>
            <a:r>
              <a:rPr lang="en-US" sz="2000" dirty="0" smtClean="0"/>
              <a:t>		</a:t>
            </a:r>
            <a:r>
              <a:rPr lang="en-US" sz="1900" b="1" dirty="0" smtClean="0"/>
              <a:t>12:00</a:t>
            </a:r>
            <a:r>
              <a:rPr lang="en-US" sz="1600" b="1" dirty="0" smtClean="0"/>
              <a:t> p.m.</a:t>
            </a:r>
            <a:r>
              <a:rPr lang="en-US" sz="1900" b="1" dirty="0" smtClean="0"/>
              <a:t> – 1:30 </a:t>
            </a:r>
            <a:r>
              <a:rPr lang="en-US" sz="1600" b="1" dirty="0" smtClean="0"/>
              <a:t>p.m.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i="1" dirty="0" smtClean="0"/>
              <a:t>“The Five Tools For Your Life’s Toolbox”</a:t>
            </a:r>
            <a:endParaRPr lang="en-US" sz="2000" i="1" dirty="0" smtClean="0"/>
          </a:p>
          <a:p>
            <a:pPr lvl="0">
              <a:spcBef>
                <a:spcPct val="0"/>
              </a:spcBef>
            </a:pPr>
            <a:r>
              <a:rPr lang="en-US" sz="1900" i="1" dirty="0" smtClean="0">
                <a:solidFill>
                  <a:srgbClr val="FF0000"/>
                </a:solidFill>
              </a:rPr>
              <a:t>Sagamore </a:t>
            </a:r>
            <a:r>
              <a:rPr lang="en-US" sz="1900" i="1" dirty="0" smtClean="0">
                <a:solidFill>
                  <a:srgbClr val="FF0000"/>
                </a:solidFill>
              </a:rPr>
              <a:t>Ballroom</a:t>
            </a:r>
          </a:p>
          <a:p>
            <a:pPr lvl="0">
              <a:spcBef>
                <a:spcPct val="0"/>
              </a:spcBef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900" b="1" dirty="0" smtClean="0"/>
              <a:t>Afternoon Educational Sessions</a:t>
            </a:r>
            <a:r>
              <a:rPr lang="en-US" sz="2000" dirty="0" smtClean="0"/>
              <a:t>	</a:t>
            </a:r>
            <a:r>
              <a:rPr lang="en-US" sz="1900" b="1" dirty="0" smtClean="0"/>
              <a:t>1:30 </a:t>
            </a:r>
            <a:r>
              <a:rPr lang="en-US" sz="1600" b="1" dirty="0" smtClean="0"/>
              <a:t>p.m. </a:t>
            </a:r>
            <a:r>
              <a:rPr lang="en-US" sz="1900" b="1" dirty="0" smtClean="0"/>
              <a:t>– 5:00 </a:t>
            </a:r>
            <a:r>
              <a:rPr lang="en-US" sz="1600" b="1" dirty="0" smtClean="0"/>
              <a:t>p.m.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900" i="1" dirty="0" smtClean="0">
                <a:solidFill>
                  <a:srgbClr val="FF0000"/>
                </a:solidFill>
              </a:rPr>
              <a:t>ICC Meeting Rooms</a:t>
            </a:r>
          </a:p>
          <a:p>
            <a:pPr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r>
              <a:rPr lang="en-US" sz="1900" b="1" dirty="0" smtClean="0"/>
              <a:t>Refreshment Break</a:t>
            </a:r>
            <a:r>
              <a:rPr lang="en-US" sz="2000" b="1" dirty="0" smtClean="0"/>
              <a:t>	 	</a:t>
            </a:r>
            <a:r>
              <a:rPr lang="en-US" sz="1900" b="1" dirty="0" smtClean="0"/>
              <a:t>3:00</a:t>
            </a:r>
            <a:r>
              <a:rPr lang="en-US" sz="2000" b="1" dirty="0" smtClean="0"/>
              <a:t> </a:t>
            </a:r>
            <a:r>
              <a:rPr lang="en-US" sz="16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</a:t>
            </a:r>
            <a:r>
              <a:rPr lang="en-US" sz="1900" b="1" dirty="0" smtClean="0"/>
              <a:t>3:30</a:t>
            </a:r>
            <a:r>
              <a:rPr lang="en-US" sz="2000" b="1" dirty="0" smtClean="0"/>
              <a:t> </a:t>
            </a:r>
            <a:r>
              <a:rPr lang="en-US" sz="1600" b="1" dirty="0" smtClean="0"/>
              <a:t>p.m. </a:t>
            </a:r>
            <a:endParaRPr lang="en-US" sz="2000" b="1" dirty="0" smtClean="0"/>
          </a:p>
          <a:p>
            <a:r>
              <a:rPr lang="en-US" sz="1900" i="1" dirty="0" smtClean="0">
                <a:solidFill>
                  <a:srgbClr val="FF0000"/>
                </a:solidFill>
              </a:rPr>
              <a:t>Wabash Foyers</a:t>
            </a:r>
            <a:endParaRPr lang="en-US" sz="1900" dirty="0" smtClean="0"/>
          </a:p>
          <a:p>
            <a:pPr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987" y="4546600"/>
            <a:ext cx="4876800" cy="2743200"/>
          </a:xfrm>
          <a:prstGeom prst="rect">
            <a:avLst/>
          </a:prstGeom>
          <a:effectLst>
            <a:outerShdw blurRad="63500" dist="1270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xmlns="" id="{74BB46A4-5CBE-41AC-92F0-60479EBBDBA7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5672445" y="6004984"/>
            <a:ext cx="325077" cy="649816"/>
          </a:xfrm>
          <a:prstGeom prst="rect">
            <a:avLst/>
          </a:prstGeom>
        </p:spPr>
      </p:pic>
      <p:pic>
        <p:nvPicPr>
          <p:cNvPr id="4" name="Content Placeholder 3" descr="social media cc19.JPG"/>
          <p:cNvPicPr>
            <a:picLocks noChangeAspect="1"/>
          </p:cNvPicPr>
          <p:nvPr/>
        </p:nvPicPr>
        <p:blipFill>
          <a:blip r:embed="rId7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9200" y="533400"/>
            <a:ext cx="3659187" cy="609600"/>
          </a:xfrm>
          <a:prstGeom prst="rect">
            <a:avLst/>
          </a:prstGeom>
          <a:solidFill>
            <a:srgbClr val="F1CF01"/>
          </a:solidFill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Thank You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612" y="685800"/>
            <a:ext cx="6099175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smtClean="0"/>
              <a:t>for attending </a:t>
            </a:r>
            <a:r>
              <a:rPr lang="en-US" sz="4000" dirty="0" smtClean="0"/>
              <a:t>the </a:t>
            </a:r>
            <a:endParaRPr lang="en-US" sz="4000" dirty="0" smtClean="0"/>
          </a:p>
          <a:p>
            <a:pPr algn="ctr">
              <a:spcBef>
                <a:spcPct val="0"/>
              </a:spcBef>
            </a:pPr>
            <a:r>
              <a:rPr lang="en-US" sz="4000" dirty="0" smtClean="0"/>
              <a:t>2019 </a:t>
            </a:r>
            <a:r>
              <a:rPr lang="en-US" sz="4000" dirty="0" smtClean="0"/>
              <a:t>Claims Conference &amp; Insurance Services Expo</a:t>
            </a:r>
            <a:endParaRPr lang="en-US" sz="4000" i="1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12927"/>
    </mc:Choice>
    <mc:Fallback>
      <p:transition advTm="12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3659187" cy="1219200"/>
          </a:xfrm>
          <a:solidFill>
            <a:srgbClr val="F1CF0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 Black" pitchFamily="34" charset="0"/>
                <a:cs typeface="Arial" pitchFamily="34" charset="0"/>
              </a:rPr>
              <a:t>Complimentary Coat Check</a:t>
            </a:r>
            <a:endParaRPr lang="en-US" sz="32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901826"/>
            <a:ext cx="6099175" cy="3889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Conference Room West</a:t>
            </a:r>
          </a:p>
          <a:p>
            <a:pPr lvl="0" algn="ctr">
              <a:spcBef>
                <a:spcPct val="0"/>
              </a:spcBef>
            </a:pPr>
            <a:r>
              <a:rPr lang="en-US" sz="2800" i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Near Rooms 108-109</a:t>
            </a:r>
          </a:p>
          <a:p>
            <a:pPr lvl="0" algn="ctr">
              <a:spcBef>
                <a:spcPct val="0"/>
              </a:spcBef>
            </a:pPr>
            <a:endParaRPr lang="en-US" sz="2800" i="1" noProof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2400" b="1" dirty="0" smtClean="0"/>
              <a:t>          Monday</a:t>
            </a:r>
            <a:r>
              <a:rPr lang="en-US" sz="2400" b="1" dirty="0" smtClean="0"/>
              <a:t>	   </a:t>
            </a:r>
            <a:r>
              <a:rPr lang="en-US" sz="2400" b="1" dirty="0" smtClean="0"/>
              <a:t>      7:00 </a:t>
            </a:r>
            <a:r>
              <a:rPr lang="en-US" sz="2400" b="1" dirty="0" smtClean="0"/>
              <a:t>a.m. – 5:30 p.m. </a:t>
            </a:r>
          </a:p>
          <a:p>
            <a:pPr lvl="0">
              <a:spcBef>
                <a:spcPct val="0"/>
              </a:spcBef>
            </a:pPr>
            <a:r>
              <a:rPr lang="en-US" sz="2400" b="1" dirty="0" smtClean="0"/>
              <a:t>        </a:t>
            </a:r>
            <a:r>
              <a:rPr lang="en-US" sz="2400" b="1" dirty="0" smtClean="0"/>
              <a:t>  Tuesday</a:t>
            </a:r>
            <a:r>
              <a:rPr lang="en-US" sz="2400" b="1" dirty="0" smtClean="0"/>
              <a:t>	   </a:t>
            </a:r>
            <a:r>
              <a:rPr lang="en-US" sz="2400" b="1" dirty="0" smtClean="0"/>
              <a:t>      7:15 </a:t>
            </a:r>
            <a:r>
              <a:rPr lang="en-US" sz="2400" b="1" dirty="0" smtClean="0"/>
              <a:t>a.m. – </a:t>
            </a:r>
            <a:r>
              <a:rPr lang="en-US" sz="2400" b="1" dirty="0" smtClean="0"/>
              <a:t>6:15 </a:t>
            </a:r>
            <a:r>
              <a:rPr lang="en-US" sz="2400" b="1" dirty="0" smtClean="0"/>
              <a:t>p.m. </a:t>
            </a:r>
          </a:p>
          <a:p>
            <a:pPr lvl="0">
              <a:spcBef>
                <a:spcPct val="0"/>
              </a:spcBef>
            </a:pPr>
            <a:r>
              <a:rPr lang="en-US" sz="2400" b="1" dirty="0" smtClean="0"/>
              <a:t>          Wednesday</a:t>
            </a:r>
            <a:r>
              <a:rPr lang="en-US" sz="2400" dirty="0" smtClean="0"/>
              <a:t>    </a:t>
            </a:r>
            <a:r>
              <a:rPr lang="en-US" sz="2400" b="1" dirty="0" smtClean="0"/>
              <a:t>7:30 a.m. – </a:t>
            </a:r>
            <a:r>
              <a:rPr lang="en-US" sz="2400" b="1" dirty="0" smtClean="0"/>
              <a:t>5:15 </a:t>
            </a:r>
            <a:r>
              <a:rPr lang="en-US" sz="2400" b="1" dirty="0" smtClean="0"/>
              <a:t>p.m. </a:t>
            </a:r>
            <a:endParaRPr lang="en-US" sz="2400" b="1" dirty="0" smtClean="0"/>
          </a:p>
          <a:p>
            <a:pPr lvl="0">
              <a:spcBef>
                <a:spcPct val="0"/>
              </a:spcBef>
            </a:pPr>
            <a:endParaRPr lang="en-US" sz="2400" b="1" dirty="0" smtClean="0"/>
          </a:p>
          <a:p>
            <a:r>
              <a:rPr lang="en-US" sz="2400" dirty="0" smtClean="0"/>
              <a:t> 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3659187" cy="609600"/>
          </a:xfrm>
          <a:solidFill>
            <a:srgbClr val="F1CF0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Sunday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612" y="1520826"/>
            <a:ext cx="6099175" cy="4270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Registration/Information Desk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10:00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a.m.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7:00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p.m.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Hall BC Foyer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Orientation for </a:t>
            </a:r>
            <a:r>
              <a:rPr lang="en-US" sz="1900" b="1" dirty="0" smtClean="0"/>
              <a:t>First-Time</a:t>
            </a:r>
            <a:r>
              <a:rPr lang="en-US" sz="1900" b="1" dirty="0" smtClean="0"/>
              <a:t> </a:t>
            </a:r>
            <a:r>
              <a:rPr lang="en-US" sz="1900" b="1" dirty="0" smtClean="0"/>
              <a:t>		4:00 </a:t>
            </a:r>
            <a:r>
              <a:rPr lang="en-US" sz="16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</a:t>
            </a:r>
            <a:r>
              <a:rPr lang="en-US" sz="1900" b="1" dirty="0" smtClean="0"/>
              <a:t>5:00</a:t>
            </a:r>
            <a:r>
              <a:rPr lang="en-US" sz="2000" b="1" dirty="0" smtClean="0"/>
              <a:t> </a:t>
            </a:r>
            <a:r>
              <a:rPr lang="en-US" sz="1600" b="1" dirty="0" smtClean="0"/>
              <a:t>p.m. </a:t>
            </a:r>
            <a:endParaRPr lang="en-US" sz="1900" b="1" dirty="0" smtClean="0"/>
          </a:p>
          <a:p>
            <a:pPr lvl="0">
              <a:spcBef>
                <a:spcPct val="0"/>
              </a:spcBef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Attendees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Room 120,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ICC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 Reception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5:30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p.m.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7:00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p.m.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White River Ballroom,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JW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Marriott Hotel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3659187" cy="609600"/>
          </a:xfrm>
          <a:solidFill>
            <a:srgbClr val="F1CF0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Monday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612" y="1524000"/>
            <a:ext cx="6099175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Registration/Information Desk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7:15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a.m.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5:30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p.m.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2000" i="1" dirty="0" smtClean="0">
                <a:solidFill>
                  <a:srgbClr val="FF0000"/>
                </a:solidFill>
              </a:rPr>
              <a:t>Hall </a:t>
            </a:r>
            <a:r>
              <a:rPr lang="en-US" sz="2000" i="1" dirty="0" smtClean="0">
                <a:solidFill>
                  <a:srgbClr val="FF0000"/>
                </a:solidFill>
              </a:rPr>
              <a:t>BC Foyer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Continental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Breakfast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7:15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a.m.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8:00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a.m.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Sagamore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Ballroom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General Session		</a:t>
            </a:r>
            <a:r>
              <a:rPr lang="en-US" sz="2000" dirty="0" smtClean="0"/>
              <a:t>	</a:t>
            </a:r>
            <a:r>
              <a:rPr lang="en-US" sz="2000" b="1" dirty="0" smtClean="0"/>
              <a:t>8:00 </a:t>
            </a:r>
            <a:r>
              <a:rPr lang="en-US" sz="1700" b="1" dirty="0" smtClean="0"/>
              <a:t>a.m. </a:t>
            </a:r>
            <a:r>
              <a:rPr lang="en-US" sz="2000" b="1" dirty="0" smtClean="0"/>
              <a:t>– 9:15 </a:t>
            </a:r>
            <a:r>
              <a:rPr lang="en-US" sz="1700" b="1" dirty="0" smtClean="0"/>
              <a:t>a.m.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>
                <a:solidFill>
                  <a:srgbClr val="FF0000"/>
                </a:solidFill>
              </a:rPr>
              <a:t>Sagamore</a:t>
            </a:r>
            <a:r>
              <a:rPr lang="en-US" sz="2000" i="1" dirty="0" smtClean="0">
                <a:solidFill>
                  <a:srgbClr val="FF0000"/>
                </a:solidFill>
              </a:rPr>
              <a:t> Ballroom </a:t>
            </a:r>
          </a:p>
          <a:p>
            <a:pPr lvl="0">
              <a:spcBef>
                <a:spcPct val="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Insurance Services Expo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9:30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a.m.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5:00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p.m.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Halls ABC</a:t>
            </a:r>
          </a:p>
          <a:p>
            <a:pPr lvl="0"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Refreshment Break	 	9:30 </a:t>
            </a:r>
            <a:r>
              <a:rPr lang="en-US" sz="1700" b="1" dirty="0" smtClean="0"/>
              <a:t>a.m. </a:t>
            </a:r>
            <a:r>
              <a:rPr lang="en-US" sz="2000" b="1" dirty="0" smtClean="0"/>
              <a:t>– </a:t>
            </a:r>
            <a:r>
              <a:rPr lang="en-US" sz="2000" b="1" dirty="0" smtClean="0"/>
              <a:t>10:30 </a:t>
            </a:r>
            <a:r>
              <a:rPr lang="en-US" sz="1700" b="1" dirty="0" smtClean="0"/>
              <a:t>a.m. </a:t>
            </a:r>
            <a:endParaRPr lang="en-US" sz="2000" b="1" dirty="0" smtClean="0"/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with Exhibitors</a:t>
            </a:r>
            <a:r>
              <a:rPr lang="en-US" sz="2000" dirty="0" smtClean="0"/>
              <a:t>				</a:t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Halls ABC </a:t>
            </a:r>
          </a:p>
          <a:p>
            <a:pPr lvl="0">
              <a:spcBef>
                <a:spcPct val="0"/>
              </a:spcBef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PLRB Presents!	</a:t>
            </a:r>
            <a:r>
              <a:rPr lang="en-US" sz="2000" dirty="0" smtClean="0"/>
              <a:t>		</a:t>
            </a:r>
            <a:r>
              <a:rPr lang="en-US" sz="2000" b="1" dirty="0" smtClean="0"/>
              <a:t>10:30</a:t>
            </a:r>
            <a:r>
              <a:rPr lang="en-US" sz="1600" b="1" dirty="0" smtClean="0"/>
              <a:t> </a:t>
            </a:r>
            <a:r>
              <a:rPr lang="en-US" sz="1700" b="1" dirty="0" smtClean="0"/>
              <a:t>a.m. </a:t>
            </a:r>
            <a:r>
              <a:rPr lang="en-US" sz="2000" b="1" dirty="0" smtClean="0"/>
              <a:t>– </a:t>
            </a:r>
            <a:r>
              <a:rPr lang="en-US" sz="2000" b="1" dirty="0" smtClean="0"/>
              <a:t>5:15 </a:t>
            </a:r>
            <a:r>
              <a:rPr lang="en-US" sz="1700" b="1" dirty="0" smtClean="0"/>
              <a:t>p.m.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Room </a:t>
            </a:r>
            <a:r>
              <a:rPr lang="en-US" sz="2000" i="1" dirty="0" smtClean="0">
                <a:solidFill>
                  <a:srgbClr val="FF0000"/>
                </a:solidFill>
              </a:rPr>
              <a:t>117, ICC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1"/>
            <a:ext cx="6099175" cy="32766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6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 Management: </a:t>
            </a:r>
            <a:r>
              <a:rPr lang="en-US" sz="6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</a:t>
            </a:r>
            <a:r>
              <a:rPr lang="en-US" sz="6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</a:t>
            </a:r>
            <a:r>
              <a:rPr lang="en-US" sz="6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Technologies/GIS</a:t>
            </a:r>
            <a:endParaRPr lang="en-US" sz="8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23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67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 116, ICC</a:t>
            </a:r>
            <a:endParaRPr lang="en-US" sz="67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3:30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p.m. –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4:30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p.m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Peter J. </a:t>
            </a:r>
            <a:r>
              <a:rPr lang="en-US" b="1" dirty="0" err="1" smtClean="0"/>
              <a:t>Balingit</a:t>
            </a:r>
            <a:r>
              <a:rPr lang="en-US" dirty="0" smtClean="0"/>
              <a:t>, GISP, AVP-Catastrophe Services, </a:t>
            </a:r>
            <a:r>
              <a:rPr lang="en-US" dirty="0" smtClean="0"/>
              <a:t>PLRB</a:t>
            </a:r>
          </a:p>
          <a:p>
            <a:pPr algn="ctr">
              <a:buNone/>
            </a:pPr>
            <a:r>
              <a:rPr lang="en-US" b="1" dirty="0" smtClean="0"/>
              <a:t>Andrew </a:t>
            </a:r>
            <a:r>
              <a:rPr lang="en-US" b="1" dirty="0" err="1" smtClean="0"/>
              <a:t>Louchios</a:t>
            </a:r>
            <a:r>
              <a:rPr lang="en-US" dirty="0" smtClean="0"/>
              <a:t>, GISP, IT/Geospatial Specialist, </a:t>
            </a:r>
            <a:r>
              <a:rPr lang="en-US" dirty="0" smtClean="0"/>
              <a:t>PLRB</a:t>
            </a:r>
            <a:endParaRPr lang="en-US" dirty="0" smtClean="0"/>
          </a:p>
          <a:p>
            <a:pPr algn="ctr">
              <a:buNone/>
            </a:pPr>
            <a:endParaRPr lang="en-US" dirty="0" smtClean="0">
              <a:solidFill>
                <a:srgbClr val="F1C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dirty="0" smtClean="0">
              <a:solidFill>
                <a:srgbClr val="F1C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19200" y="533400"/>
            <a:ext cx="3659187" cy="609600"/>
          </a:xfrm>
          <a:prstGeom prst="rect">
            <a:avLst/>
          </a:prstGeom>
          <a:solidFill>
            <a:srgbClr val="F1CF0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Monday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6" name="Picture 5" descr="Picture1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94200"/>
            <a:ext cx="6099175" cy="386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3659187" cy="609600"/>
          </a:xfrm>
          <a:solidFill>
            <a:srgbClr val="F1CF0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Monday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612" y="1524000"/>
            <a:ext cx="6099175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2000" b="1" dirty="0" smtClean="0"/>
              <a:t>Complimentary </a:t>
            </a:r>
            <a:r>
              <a:rPr lang="en-US" sz="2000" b="1" dirty="0" smtClean="0"/>
              <a:t>Buffet Lunch 	12:00 </a:t>
            </a:r>
            <a:r>
              <a:rPr lang="en-US" sz="17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1:30 </a:t>
            </a:r>
            <a:r>
              <a:rPr lang="en-US" sz="1700" b="1" dirty="0" smtClean="0"/>
              <a:t>p.m.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with Exhibitors</a:t>
            </a:r>
            <a:endParaRPr lang="en-US" sz="2000" b="1" dirty="0" smtClean="0"/>
          </a:p>
          <a:p>
            <a:pPr lvl="0">
              <a:spcBef>
                <a:spcPct val="0"/>
              </a:spcBef>
            </a:pPr>
            <a:r>
              <a:rPr lang="en-US" sz="2000" i="1" dirty="0" smtClean="0">
                <a:solidFill>
                  <a:srgbClr val="FF0000"/>
                </a:solidFill>
              </a:rPr>
              <a:t>Halls ABC</a:t>
            </a:r>
          </a:p>
          <a:p>
            <a:pPr lvl="0">
              <a:spcBef>
                <a:spcPct val="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Afternoon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Educational Sessions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1:30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p.m.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5:00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p.m.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ICC Meeting Rooms</a:t>
            </a:r>
          </a:p>
          <a:p>
            <a:pPr lvl="0"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Earthquake Certification Program	1:30 </a:t>
            </a:r>
            <a:r>
              <a:rPr lang="en-US" sz="17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3:00 </a:t>
            </a:r>
            <a:r>
              <a:rPr lang="en-US" sz="1700" b="1" dirty="0" smtClean="0"/>
              <a:t>p.m.  </a:t>
            </a:r>
            <a:endParaRPr lang="en-US" sz="2000" b="1" dirty="0" smtClean="0"/>
          </a:p>
          <a:p>
            <a:r>
              <a:rPr lang="en-US" sz="2000" b="1" dirty="0" smtClean="0"/>
              <a:t>(Two Sessions)</a:t>
            </a:r>
            <a:r>
              <a:rPr lang="en-US" sz="2000" dirty="0" smtClean="0"/>
              <a:t>			</a:t>
            </a:r>
            <a:r>
              <a:rPr lang="en-US" sz="2000" b="1" dirty="0" smtClean="0"/>
              <a:t>3:30 </a:t>
            </a:r>
            <a:r>
              <a:rPr lang="en-US" sz="17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5:00 </a:t>
            </a:r>
            <a:r>
              <a:rPr lang="en-US" sz="1700" b="1" dirty="0" smtClean="0"/>
              <a:t>p.m.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>
                <a:solidFill>
                  <a:srgbClr val="FF0000"/>
                </a:solidFill>
              </a:rPr>
              <a:t>Sagamore</a:t>
            </a:r>
            <a:r>
              <a:rPr lang="en-US" sz="2000" i="1" dirty="0" smtClean="0">
                <a:solidFill>
                  <a:srgbClr val="FF0000"/>
                </a:solidFill>
              </a:rPr>
              <a:t> 7</a:t>
            </a:r>
            <a:endParaRPr lang="en-US" sz="2000" dirty="0" smtClean="0"/>
          </a:p>
          <a:p>
            <a:pPr lvl="0"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Refreshment Break	 	3:00 </a:t>
            </a:r>
            <a:r>
              <a:rPr lang="en-US" sz="1700" b="1" dirty="0" smtClean="0"/>
              <a:t>p.m. </a:t>
            </a:r>
            <a:r>
              <a:rPr lang="en-US" sz="1900" b="1" dirty="0" smtClean="0"/>
              <a:t>–</a:t>
            </a:r>
            <a:r>
              <a:rPr lang="en-US" sz="2000" b="1" dirty="0" smtClean="0"/>
              <a:t> 3:30 </a:t>
            </a:r>
            <a:r>
              <a:rPr lang="en-US" sz="1700" b="1" dirty="0" smtClean="0"/>
              <a:t>p.m. </a:t>
            </a:r>
            <a:endParaRPr lang="en-US" sz="2000" b="1" dirty="0" smtClean="0"/>
          </a:p>
          <a:p>
            <a:r>
              <a:rPr lang="en-US" sz="2000" b="1" dirty="0" smtClean="0"/>
              <a:t>with Exhibitors</a:t>
            </a:r>
            <a:r>
              <a:rPr lang="en-US" sz="2000" dirty="0" smtClean="0"/>
              <a:t>				</a:t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Halls ABC</a:t>
            </a:r>
            <a:r>
              <a:rPr lang="en-US" sz="2000" dirty="0" smtClean="0"/>
              <a:t> </a:t>
            </a:r>
          </a:p>
          <a:p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1"/>
            <a:ext cx="6099175" cy="21336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5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Earthquake Certification Program</a:t>
            </a:r>
          </a:p>
          <a:p>
            <a:pPr algn="ctr">
              <a:buNone/>
            </a:pPr>
            <a:r>
              <a:rPr lang="en-US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Sagamore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  <a:endParaRPr lang="en-US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dirty="0" smtClean="0"/>
              <a:t>Two Sessions:</a:t>
            </a:r>
          </a:p>
          <a:p>
            <a:pPr algn="ctr">
              <a:buNone/>
            </a:pPr>
            <a:r>
              <a:rPr lang="en-US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1:30 p.m. – 3:00 p.m.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3:30 p.m. – 5:00 p.m.</a:t>
            </a:r>
          </a:p>
          <a:p>
            <a:endParaRPr lang="en-US" dirty="0"/>
          </a:p>
        </p:txBody>
      </p:sp>
      <p:pic>
        <p:nvPicPr>
          <p:cNvPr id="5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19200" y="533400"/>
            <a:ext cx="3659187" cy="609600"/>
          </a:xfrm>
          <a:prstGeom prst="rect">
            <a:avLst/>
          </a:prstGeom>
          <a:solidFill>
            <a:srgbClr val="F1CF0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Monday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6" name="Picture 5" descr="Earthquake J Ostera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587" y="3124200"/>
            <a:ext cx="5334000" cy="3583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3659187" cy="609600"/>
          </a:xfrm>
          <a:solidFill>
            <a:srgbClr val="F1CF0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Tuesday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612" y="1524000"/>
            <a:ext cx="6099175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2000" b="1" dirty="0" smtClean="0"/>
              <a:t>Registration/Information Desk</a:t>
            </a:r>
            <a:r>
              <a:rPr lang="en-US" sz="2000" dirty="0" smtClean="0"/>
              <a:t>	</a:t>
            </a:r>
            <a:r>
              <a:rPr lang="en-US" sz="2000" b="1" dirty="0" smtClean="0"/>
              <a:t>7:15</a:t>
            </a:r>
            <a:r>
              <a:rPr lang="en-US" sz="1600" b="1" dirty="0" smtClean="0"/>
              <a:t> </a:t>
            </a:r>
            <a:r>
              <a:rPr lang="en-US" sz="1700" b="1" dirty="0" smtClean="0"/>
              <a:t>a.m. </a:t>
            </a:r>
            <a:r>
              <a:rPr lang="en-US" sz="2000" b="1" dirty="0" smtClean="0"/>
              <a:t>– 5:30 </a:t>
            </a:r>
            <a:r>
              <a:rPr lang="en-US" sz="1700" b="1" dirty="0" smtClean="0"/>
              <a:t>p.m.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 Hall BC Foyer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b="1" dirty="0" smtClean="0"/>
              <a:t>Continental Breakfast	</a:t>
            </a:r>
            <a:r>
              <a:rPr lang="en-US" sz="2000" dirty="0" smtClean="0"/>
              <a:t>	</a:t>
            </a:r>
            <a:r>
              <a:rPr lang="en-US" sz="2000" b="1" dirty="0" smtClean="0"/>
              <a:t>7:15 </a:t>
            </a:r>
            <a:r>
              <a:rPr lang="en-US" sz="1700" b="1" dirty="0" smtClean="0"/>
              <a:t>a.m. </a:t>
            </a:r>
            <a:r>
              <a:rPr lang="en-US" sz="2000" b="1" dirty="0" smtClean="0"/>
              <a:t>– 8:00 </a:t>
            </a:r>
            <a:r>
              <a:rPr lang="en-US" sz="1700" b="1" dirty="0" smtClean="0"/>
              <a:t>a.m.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>
                <a:solidFill>
                  <a:srgbClr val="FF0000"/>
                </a:solidFill>
              </a:rPr>
              <a:t>Sagamore</a:t>
            </a:r>
            <a:r>
              <a:rPr lang="en-US" sz="2000" i="1" dirty="0" smtClean="0">
                <a:solidFill>
                  <a:srgbClr val="FF0000"/>
                </a:solidFill>
              </a:rPr>
              <a:t> Ballroom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Educational Sessions	</a:t>
            </a:r>
            <a:r>
              <a:rPr lang="en-US" sz="2000" dirty="0" smtClean="0"/>
              <a:t>	</a:t>
            </a:r>
            <a:r>
              <a:rPr lang="en-US" sz="2000" b="1" dirty="0" smtClean="0"/>
              <a:t>8:00 </a:t>
            </a:r>
            <a:r>
              <a:rPr lang="en-US" sz="1700" b="1" dirty="0" smtClean="0"/>
              <a:t>a.m. </a:t>
            </a:r>
            <a:r>
              <a:rPr lang="en-US" sz="2000" b="1" dirty="0" smtClean="0"/>
              <a:t>– 12:00 </a:t>
            </a:r>
            <a:r>
              <a:rPr lang="en-US" sz="1700" b="1" dirty="0" smtClean="0"/>
              <a:t>p.m.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ICC Meeting Rooms</a:t>
            </a:r>
          </a:p>
          <a:p>
            <a:pPr lvl="0">
              <a:spcBef>
                <a:spcPct val="0"/>
              </a:spcBef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PLRB Presents!	</a:t>
            </a:r>
            <a:r>
              <a:rPr lang="en-US" sz="2000" dirty="0" smtClean="0"/>
              <a:t>		</a:t>
            </a:r>
            <a:r>
              <a:rPr lang="en-US" sz="2000" b="1" dirty="0" smtClean="0"/>
              <a:t>8:30</a:t>
            </a:r>
            <a:r>
              <a:rPr lang="en-US" sz="1600" b="1" dirty="0" smtClean="0"/>
              <a:t> </a:t>
            </a:r>
            <a:r>
              <a:rPr lang="en-US" sz="1700" b="1" dirty="0" smtClean="0"/>
              <a:t>a.m. </a:t>
            </a:r>
            <a:r>
              <a:rPr lang="en-US" sz="2000" b="1" dirty="0" smtClean="0"/>
              <a:t>– </a:t>
            </a:r>
            <a:r>
              <a:rPr lang="en-US" sz="2000" b="1" dirty="0" smtClean="0"/>
              <a:t>4:30 </a:t>
            </a:r>
            <a:r>
              <a:rPr lang="en-US" sz="1700" b="1" dirty="0" smtClean="0"/>
              <a:t>p.m.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Room 117, ICC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Insurance Services Expo </a:t>
            </a:r>
            <a:r>
              <a:rPr lang="en-US" sz="2000" dirty="0" smtClean="0"/>
              <a:t>		</a:t>
            </a:r>
            <a:r>
              <a:rPr lang="en-US" sz="2000" b="1" dirty="0" smtClean="0"/>
              <a:t>9:30 </a:t>
            </a:r>
            <a:r>
              <a:rPr lang="en-US" sz="1700" b="1" dirty="0" smtClean="0"/>
              <a:t>a.m. </a:t>
            </a:r>
            <a:r>
              <a:rPr lang="en-US" sz="2000" b="1" dirty="0" smtClean="0"/>
              <a:t>– 6:00 </a:t>
            </a:r>
            <a:r>
              <a:rPr lang="en-US" sz="1700" b="1" dirty="0" smtClean="0"/>
              <a:t>p.m.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Halls ABC</a:t>
            </a:r>
          </a:p>
          <a:p>
            <a:pPr lvl="0">
              <a:spcBef>
                <a:spcPct val="0"/>
              </a:spcBef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Coffee </a:t>
            </a:r>
            <a:r>
              <a:rPr lang="en-US" sz="2000" b="1" dirty="0" smtClean="0"/>
              <a:t>Break with Exhibitors</a:t>
            </a:r>
            <a:r>
              <a:rPr lang="en-US" sz="2000" b="1" dirty="0" smtClean="0"/>
              <a:t>	9:30 </a:t>
            </a:r>
            <a:r>
              <a:rPr lang="en-US" sz="1700" b="1" dirty="0" smtClean="0"/>
              <a:t>a.m. </a:t>
            </a:r>
            <a:r>
              <a:rPr lang="en-US" sz="2000" b="1" dirty="0" smtClean="0"/>
              <a:t>– 10:30 </a:t>
            </a:r>
            <a:r>
              <a:rPr lang="en-US" sz="1700" b="1" dirty="0" smtClean="0"/>
              <a:t>a.m. </a:t>
            </a:r>
            <a:endParaRPr lang="en-US" sz="1600" b="1" dirty="0" smtClean="0"/>
          </a:p>
          <a:p>
            <a:pPr lvl="0">
              <a:spcBef>
                <a:spcPct val="0"/>
              </a:spcBef>
            </a:pPr>
            <a:r>
              <a:rPr lang="en-US" sz="2000" i="1" dirty="0" smtClean="0">
                <a:solidFill>
                  <a:srgbClr val="FF0000"/>
                </a:solidFill>
              </a:rPr>
              <a:t>Halls ABC </a:t>
            </a:r>
          </a:p>
          <a:p>
            <a:pPr lvl="0">
              <a:spcBef>
                <a:spcPct val="0"/>
              </a:spcBef>
            </a:pPr>
            <a:endParaRPr lang="en-US" sz="2200" dirty="0" smtClean="0"/>
          </a:p>
          <a:p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6099175" cy="43434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7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</a:t>
            </a:r>
            <a:r>
              <a:rPr lang="en-US" sz="7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 Research</a:t>
            </a:r>
          </a:p>
          <a:p>
            <a:pPr algn="ctr">
              <a:buNone/>
            </a:pPr>
            <a:endParaRPr lang="en-US" sz="23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7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 116, ICC</a:t>
            </a:r>
            <a:endParaRPr lang="en-US" sz="70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23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10:30 a.m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–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12:00 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p.m</a:t>
            </a:r>
            <a:r>
              <a:rPr lang="en-US" sz="6700" dirty="0" smtClean="0">
                <a:solidFill>
                  <a:srgbClr val="F1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>
              <a:buNone/>
            </a:pPr>
            <a:endParaRPr lang="en-US" dirty="0" smtClean="0">
              <a:solidFill>
                <a:srgbClr val="F1C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5100" b="1" dirty="0" smtClean="0"/>
              <a:t>Patrick </a:t>
            </a:r>
            <a:r>
              <a:rPr lang="en-US" sz="5100" b="1" dirty="0" smtClean="0"/>
              <a:t>K. </a:t>
            </a:r>
            <a:r>
              <a:rPr lang="en-US" sz="5100" b="1" dirty="0" err="1" smtClean="0"/>
              <a:t>Biggins</a:t>
            </a:r>
            <a:r>
              <a:rPr lang="en-US" sz="5100" dirty="0" smtClean="0"/>
              <a:t>, JD, Counsel, PLRB</a:t>
            </a:r>
            <a:br>
              <a:rPr lang="en-US" sz="5100" dirty="0" smtClean="0"/>
            </a:br>
            <a:r>
              <a:rPr lang="en-US" sz="5100" b="1" dirty="0" smtClean="0"/>
              <a:t>David W. Fox</a:t>
            </a:r>
            <a:r>
              <a:rPr lang="en-US" sz="5100" dirty="0" smtClean="0"/>
              <a:t>, JD, Counsel, </a:t>
            </a:r>
            <a:r>
              <a:rPr lang="en-US" sz="5100" dirty="0" smtClean="0"/>
              <a:t>PLRB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3" descr="social media cc19.JPG"/>
          <p:cNvPicPr>
            <a:picLocks noChangeAspect="1"/>
          </p:cNvPicPr>
          <p:nvPr/>
        </p:nvPicPr>
        <p:blipFill>
          <a:blip r:embed="rId2" cstate="print"/>
          <a:srcRect b="86950"/>
          <a:stretch>
            <a:fillRect/>
          </a:stretch>
        </p:blipFill>
        <p:spPr>
          <a:xfrm>
            <a:off x="0" y="0"/>
            <a:ext cx="60991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19200" y="533400"/>
            <a:ext cx="3659187" cy="609600"/>
          </a:xfrm>
          <a:prstGeom prst="rect">
            <a:avLst/>
          </a:prstGeom>
          <a:solidFill>
            <a:srgbClr val="F1CF0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Tuesday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8" name="Picture 7" descr="PLRB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787" y="1533142"/>
            <a:ext cx="2130556" cy="905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67999</TotalTime>
  <Words>208</Words>
  <Application>Microsoft Office PowerPoint</Application>
  <PresentationFormat>Custom</PresentationFormat>
  <Paragraphs>124</Paragraphs>
  <Slides>15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Registration Desk</vt:lpstr>
      <vt:lpstr>Complimentary Coat Check</vt:lpstr>
      <vt:lpstr>Sunday</vt:lpstr>
      <vt:lpstr>Monday</vt:lpstr>
      <vt:lpstr>Slide 5</vt:lpstr>
      <vt:lpstr>Monday</vt:lpstr>
      <vt:lpstr>Slide 7</vt:lpstr>
      <vt:lpstr>Tuesday</vt:lpstr>
      <vt:lpstr>Slide 9</vt:lpstr>
      <vt:lpstr>Tuesday</vt:lpstr>
      <vt:lpstr>Slide 11</vt:lpstr>
      <vt:lpstr>Wednesday</vt:lpstr>
      <vt:lpstr>Slide 13</vt:lpstr>
      <vt:lpstr>Wednesday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rgottmann</dc:creator>
  <cp:lastModifiedBy>rgottmann</cp:lastModifiedBy>
  <cp:revision>933</cp:revision>
  <dcterms:created xsi:type="dcterms:W3CDTF">2019-01-25T21:43:39Z</dcterms:created>
  <dcterms:modified xsi:type="dcterms:W3CDTF">2019-03-21T19:20:01Z</dcterms:modified>
</cp:coreProperties>
</file>