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9D3E9C-A4BF-4BEC-A8A1-248E9CAB75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588DD-982A-4ACB-9654-E3E5B51AC8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72447"/>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https://en.wikipedia.org/wiki/Compressed_sensing</a:t>
            </a:r>
          </a:p>
        </p:txBody>
      </p:sp>
      <p:sp>
        <p:nvSpPr>
          <p:cNvPr id="6" name="矩形 5"/>
          <p:cNvSpPr/>
          <p:nvPr/>
        </p:nvSpPr>
        <p:spPr>
          <a:xfrm>
            <a:off x="616503" y="1346369"/>
            <a:ext cx="11008428" cy="3393237"/>
          </a:xfrm>
          <a:prstGeom prst="rect">
            <a:avLst/>
          </a:prstGeom>
        </p:spPr>
        <p:txBody>
          <a:bodyPr wrap="square">
            <a:spAutoFit/>
          </a:bodyPr>
          <a:lstStyle/>
          <a:p>
            <a:pPr>
              <a:lnSpc>
                <a:spcPct val="130000"/>
              </a:lnSpc>
            </a:pPr>
            <a:r>
              <a:rPr lang="en-US" altLang="zh-CN" sz="1500" dirty="0">
                <a:latin typeface="Times New Roman" pitchFamily="18" charset="0"/>
                <a:cs typeface="Times New Roman" pitchFamily="18" charset="0"/>
              </a:rPr>
              <a:t>A common goal of the engineering field of signal processing is to reconstruct a signal from a series of sampling measurements. In general, this task is impossible because there is no way to reconstruct a signal during the times that the signal is not measured. Nevertheless, with prior knowledge or assumptions about the signal, it turns out to be possible to perfectly reconstruct a signal from a series of measurements. Over time, engineers have improved their understanding of which assumptions are practical and how they can be generalized.</a:t>
            </a:r>
            <a:endParaRPr lang="en-US" altLang="zh-CN" sz="1500" dirty="0">
              <a:latin typeface="Times New Roman" pitchFamily="18" charset="0"/>
              <a:cs typeface="Times New Roman" pitchFamily="18" charset="0"/>
            </a:endParaRPr>
          </a:p>
          <a:p>
            <a:pPr>
              <a:lnSpc>
                <a:spcPct val="130000"/>
              </a:lnSpc>
            </a:pPr>
            <a:endParaRPr lang="en-US" altLang="zh-CN" sz="1500" dirty="0">
              <a:latin typeface="Times New Roman" pitchFamily="18" charset="0"/>
              <a:cs typeface="Times New Roman" pitchFamily="18" charset="0"/>
            </a:endParaRPr>
          </a:p>
          <a:p>
            <a:pPr>
              <a:lnSpc>
                <a:spcPct val="130000"/>
              </a:lnSpc>
            </a:pPr>
            <a:r>
              <a:rPr lang="en-US" altLang="zh-CN" sz="1500" dirty="0">
                <a:latin typeface="Times New Roman" pitchFamily="18" charset="0"/>
                <a:cs typeface="Times New Roman" pitchFamily="18" charset="0"/>
              </a:rPr>
              <a:t>An early breakthrough in signal processing was the </a:t>
            </a:r>
            <a:r>
              <a:rPr lang="en-US" altLang="zh-CN" sz="1500" dirty="0" err="1">
                <a:latin typeface="Times New Roman" pitchFamily="18" charset="0"/>
                <a:cs typeface="Times New Roman" pitchFamily="18" charset="0"/>
              </a:rPr>
              <a:t>Nyquist</a:t>
            </a:r>
            <a:r>
              <a:rPr lang="en-US" altLang="zh-CN" sz="1500" dirty="0">
                <a:latin typeface="Times New Roman" pitchFamily="18" charset="0"/>
                <a:cs typeface="Times New Roman" pitchFamily="18" charset="0"/>
              </a:rPr>
              <a:t>–Shannon sampling theorem. It states that if the signal's highest frequency is less than half of the sampling rate, then the signal can be reconstructed perfectly. The main idea is that with prior knowledge about constraints on the signal’s frequencies, fewer samples are needed to reconstruct the signal.</a:t>
            </a:r>
            <a:endParaRPr lang="en-US" altLang="zh-CN" sz="1500" dirty="0">
              <a:latin typeface="Times New Roman" pitchFamily="18" charset="0"/>
              <a:cs typeface="Times New Roman" pitchFamily="18" charset="0"/>
            </a:endParaRPr>
          </a:p>
          <a:p>
            <a:pPr>
              <a:lnSpc>
                <a:spcPct val="130000"/>
              </a:lnSpc>
            </a:pPr>
            <a:endParaRPr lang="en-US" altLang="zh-CN" sz="1500" dirty="0">
              <a:latin typeface="Times New Roman" pitchFamily="18" charset="0"/>
              <a:cs typeface="Times New Roman" pitchFamily="18" charset="0"/>
            </a:endParaRPr>
          </a:p>
          <a:p>
            <a:pPr>
              <a:lnSpc>
                <a:spcPct val="130000"/>
              </a:lnSpc>
            </a:pPr>
            <a:r>
              <a:rPr lang="en-US" altLang="zh-CN" sz="1500" dirty="0">
                <a:latin typeface="Times New Roman" pitchFamily="18" charset="0"/>
                <a:cs typeface="Times New Roman" pitchFamily="18" charset="0"/>
              </a:rPr>
              <a:t>Around 2004, Emmanuel </a:t>
            </a:r>
            <a:r>
              <a:rPr lang="en-US" altLang="zh-CN" sz="1500" dirty="0" err="1">
                <a:latin typeface="Times New Roman" pitchFamily="18" charset="0"/>
                <a:cs typeface="Times New Roman" pitchFamily="18" charset="0"/>
              </a:rPr>
              <a:t>Candès</a:t>
            </a:r>
            <a:r>
              <a:rPr lang="en-US" altLang="zh-CN" sz="1500" dirty="0">
                <a:latin typeface="Times New Roman" pitchFamily="18" charset="0"/>
                <a:cs typeface="Times New Roman" pitchFamily="18" charset="0"/>
              </a:rPr>
              <a:t>, Terence Tao, and David </a:t>
            </a:r>
            <a:r>
              <a:rPr lang="en-US" altLang="zh-CN" sz="1500" dirty="0" err="1">
                <a:latin typeface="Times New Roman" pitchFamily="18" charset="0"/>
                <a:cs typeface="Times New Roman" pitchFamily="18" charset="0"/>
              </a:rPr>
              <a:t>Donoho</a:t>
            </a:r>
            <a:r>
              <a:rPr lang="en-US" altLang="zh-CN" sz="1500" dirty="0">
                <a:latin typeface="Times New Roman" pitchFamily="18" charset="0"/>
                <a:cs typeface="Times New Roman" pitchFamily="18" charset="0"/>
              </a:rPr>
              <a:t> proved that given knowledge about a </a:t>
            </a:r>
            <a:r>
              <a:rPr lang="en-US" altLang="zh-CN" sz="1500" dirty="0" smtClean="0">
                <a:latin typeface="Times New Roman" pitchFamily="18" charset="0"/>
                <a:cs typeface="Times New Roman" pitchFamily="18" charset="0"/>
              </a:rPr>
              <a:t>signal’s </a:t>
            </a:r>
            <a:r>
              <a:rPr lang="en-US" altLang="zh-CN" sz="1500" dirty="0">
                <a:latin typeface="Times New Roman" pitchFamily="18" charset="0"/>
                <a:cs typeface="Times New Roman" pitchFamily="18" charset="0"/>
              </a:rPr>
              <a:t>sparsity, the signal may be reconstructed with even fewer samples than the sampling theorem </a:t>
            </a:r>
            <a:r>
              <a:rPr lang="en-US" altLang="zh-CN" sz="1500" dirty="0" smtClean="0">
                <a:latin typeface="Times New Roman" pitchFamily="18" charset="0"/>
                <a:cs typeface="Times New Roman" pitchFamily="18" charset="0"/>
              </a:rPr>
              <a:t>requires. This </a:t>
            </a:r>
            <a:r>
              <a:rPr lang="en-US" altLang="zh-CN" sz="1500" dirty="0">
                <a:latin typeface="Times New Roman" pitchFamily="18" charset="0"/>
                <a:cs typeface="Times New Roman" pitchFamily="18" charset="0"/>
              </a:rPr>
              <a:t>idea is the basis of compressed sensing.</a:t>
            </a:r>
            <a:endParaRPr lang="zh-CN" altLang="en-US" sz="1500" dirty="0">
              <a:latin typeface="Times New Roman" pitchFamily="18" charset="0"/>
              <a:cs typeface="Times New Roman" pitchFamily="18" charset="0"/>
            </a:endParaRPr>
          </a:p>
        </p:txBody>
      </p:sp>
      <p:grpSp>
        <p:nvGrpSpPr>
          <p:cNvPr id="18" name="组合 17"/>
          <p:cNvGrpSpPr/>
          <p:nvPr/>
        </p:nvGrpSpPr>
        <p:grpSpPr>
          <a:xfrm>
            <a:off x="0" y="149176"/>
            <a:ext cx="3350362" cy="707887"/>
            <a:chOff x="0" y="149176"/>
            <a:chExt cx="3350362" cy="707887"/>
          </a:xfrm>
        </p:grpSpPr>
        <p:grpSp>
          <p:nvGrpSpPr>
            <p:cNvPr id="19" name="组合 18"/>
            <p:cNvGrpSpPr/>
            <p:nvPr/>
          </p:nvGrpSpPr>
          <p:grpSpPr>
            <a:xfrm>
              <a:off x="0" y="149176"/>
              <a:ext cx="2487167" cy="707887"/>
              <a:chOff x="-1" y="276767"/>
              <a:chExt cx="2487167" cy="707887"/>
            </a:xfrm>
          </p:grpSpPr>
          <p:sp>
            <p:nvSpPr>
              <p:cNvPr id="21" name="文本框 20"/>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22" name="文本框 21"/>
              <p:cNvSpPr txBox="1"/>
              <p:nvPr/>
            </p:nvSpPr>
            <p:spPr>
              <a:xfrm>
                <a:off x="0" y="676877"/>
                <a:ext cx="200436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3.4 Compressive Sensing</a:t>
                </a:r>
                <a:endParaRPr lang="en-US" altLang="zh-CN" sz="1400" dirty="0">
                  <a:latin typeface="Times New Roman" pitchFamily="18" charset="0"/>
                  <a:cs typeface="Times New Roman" pitchFamily="18" charset="0"/>
                </a:endParaRPr>
              </a:p>
            </p:txBody>
          </p:sp>
        </p:grpSp>
        <p:sp>
          <p:nvSpPr>
            <p:cNvPr id="20" name="矩形 19"/>
            <p:cNvSpPr/>
            <p:nvPr/>
          </p:nvSpPr>
          <p:spPr>
            <a:xfrm>
              <a:off x="2004365" y="549286"/>
              <a:ext cx="1345997"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3.4.1 Overview</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27312" y="6301437"/>
            <a:ext cx="3664688" cy="556563"/>
          </a:xfrm>
          <a:prstGeom prst="rect">
            <a:avLst/>
          </a:prstGeom>
        </p:spPr>
        <p:txBody>
          <a:bodyPr wrap="square">
            <a:spAutoFit/>
          </a:bodyPr>
          <a:lstStyle/>
          <a:p>
            <a:pPr algn="r">
              <a:lnSpc>
                <a:spcPct val="130000"/>
              </a:lnSpc>
              <a:spcBef>
                <a:spcPts val="500"/>
              </a:spcBef>
            </a:pPr>
            <a:r>
              <a:rPr lang="en-US" altLang="zh-CN" sz="1000" b="1" i="1" dirty="0" smtClean="0">
                <a:solidFill>
                  <a:prstClr val="black"/>
                </a:solidFill>
                <a:latin typeface="Times New Roman" pitchFamily="18" charset="0"/>
                <a:cs typeface="Times New Roman" pitchFamily="18" charset="0"/>
              </a:rPr>
              <a:t>Source1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://people.eecs.berkeley.edu/~oholtz/Talks/CS.pdf</a:t>
            </a:r>
            <a:endParaRPr lang="en-US" altLang="zh-CN" sz="1000" i="1" dirty="0">
              <a:solidFill>
                <a:prstClr val="black"/>
              </a:solidFill>
              <a:latin typeface="Times New Roman" pitchFamily="18" charset="0"/>
              <a:cs typeface="Times New Roman" pitchFamily="18" charset="0"/>
            </a:endParaRPr>
          </a:p>
          <a:p>
            <a:pPr algn="r">
              <a:lnSpc>
                <a:spcPct val="130000"/>
              </a:lnSpc>
              <a:spcBef>
                <a:spcPts val="500"/>
              </a:spcBef>
            </a:pPr>
            <a:r>
              <a:rPr lang="en-US" altLang="zh-CN" sz="1000" b="1" i="1" dirty="0" smtClean="0">
                <a:solidFill>
                  <a:prstClr val="black"/>
                </a:solidFill>
                <a:latin typeface="Times New Roman" pitchFamily="18" charset="0"/>
                <a:cs typeface="Times New Roman" pitchFamily="18" charset="0"/>
              </a:rPr>
              <a:t>Source2 </a:t>
            </a:r>
            <a:r>
              <a:rPr lang="en-US" altLang="zh-CN" sz="1000" i="1" dirty="0">
                <a:solidFill>
                  <a:prstClr val="black"/>
                </a:solidFill>
                <a:latin typeface="Times New Roman" pitchFamily="18" charset="0"/>
                <a:cs typeface="Times New Roman" pitchFamily="18" charset="0"/>
              </a:rPr>
              <a:t>https://en.wikipedia.org/wiki/Compressed_sensing</a:t>
            </a:r>
          </a:p>
        </p:txBody>
      </p:sp>
      <mc:AlternateContent xmlns:mc="http://schemas.openxmlformats.org/markup-compatibility/2006">
        <mc:Choice xmlns:a14="http://schemas.microsoft.com/office/drawing/2010/main" Requires="a14">
          <p:sp>
            <p:nvSpPr>
              <p:cNvPr id="6" name="矩形 5"/>
              <p:cNvSpPr/>
              <p:nvPr/>
            </p:nvSpPr>
            <p:spPr>
              <a:xfrm>
                <a:off x="666121" y="1257173"/>
                <a:ext cx="10625655" cy="4293483"/>
              </a:xfrm>
              <a:prstGeom prst="rect">
                <a:avLst/>
              </a:prstGeom>
            </p:spPr>
            <p:txBody>
              <a:bodyPr wrap="square">
                <a:spAutoFit/>
              </a:bodyPr>
              <a:lstStyle/>
              <a:p>
                <a:pPr>
                  <a:lnSpc>
                    <a:spcPct val="130000"/>
                  </a:lnSpc>
                </a:pPr>
                <a:r>
                  <a:rPr lang="en-US" altLang="zh-CN" sz="1500" b="1" dirty="0" smtClean="0">
                    <a:latin typeface="Times New Roman" panose="02020603050405020304" pitchFamily="18" charset="0"/>
                    <a:cs typeface="Times New Roman" panose="02020603050405020304" pitchFamily="18" charset="0"/>
                  </a:rPr>
                  <a:t>Traditional Signal Processing</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Model signals as band-limited functions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𝑥</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𝑡</m:t>
                    </m:r>
                    <m:r>
                      <a:rPr lang="en-US" altLang="zh-CN" sz="1500" i="1" dirty="0" smtClean="0">
                        <a:latin typeface="Cambria Math" panose="02040503050406030204" pitchFamily="18" charset="0"/>
                        <a:cs typeface="Times New Roman" panose="02020603050405020304" pitchFamily="18" charset="0"/>
                      </a:rPr>
                      <m:t>)</m:t>
                    </m:r>
                  </m:oMath>
                </a14:m>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Shannon-</a:t>
                </a:r>
                <a:r>
                  <a:rPr lang="en-US" altLang="zh-CN" sz="1500" dirty="0" err="1" smtClean="0">
                    <a:latin typeface="Times New Roman" panose="02020603050405020304" pitchFamily="18" charset="0"/>
                    <a:cs typeface="Times New Roman" panose="02020603050405020304" pitchFamily="18" charset="0"/>
                  </a:rPr>
                  <a:t>Nyquist</a:t>
                </a: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Uniform time sampling with spacing </a:t>
                </a:r>
                <a14:m>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h</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≤1/</m:t>
                    </m:r>
                    <m:r>
                      <m:rPr>
                        <m:sty m:val="p"/>
                      </m:rPr>
                      <a:rPr lang="el-GR" altLang="zh-CN" sz="1500" b="0" i="1" smtClean="0">
                        <a:latin typeface="Cambria Math" panose="02040503050406030204" pitchFamily="18" charset="0"/>
                        <a:ea typeface="Cambria Math" panose="02040503050406030204" pitchFamily="18" charset="0"/>
                        <a:cs typeface="Times New Roman" panose="02020603050405020304" pitchFamily="18" charset="0"/>
                      </a:rPr>
                      <m:t>Ω</m:t>
                    </m:r>
                  </m:oMath>
                </a14:m>
                <a:r>
                  <a:rPr lang="en-US" altLang="zh-CN" sz="1500" dirty="0" smtClean="0">
                    <a:latin typeface="Times New Roman" panose="02020603050405020304" pitchFamily="18" charset="0"/>
                    <a:cs typeface="Times New Roman" panose="02020603050405020304" pitchFamily="18" charset="0"/>
                  </a:rPr>
                  <a:t> gives exact reconstruction</a:t>
                </a: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A/D converters: sample and quantize</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Problem: if </a:t>
                </a:r>
                <a14:m>
                  <m:oMath xmlns:m="http://schemas.openxmlformats.org/officeDocument/2006/math">
                    <m:r>
                      <m:rPr>
                        <m:sty m:val="p"/>
                      </m:rPr>
                      <a:rPr lang="el-GR" altLang="zh-CN" sz="1500" i="1">
                        <a:latin typeface="Cambria Math" panose="02040503050406030204" pitchFamily="18" charset="0"/>
                        <a:ea typeface="Cambria Math" panose="02040503050406030204" pitchFamily="18" charset="0"/>
                        <a:cs typeface="Times New Roman" panose="02020603050405020304" pitchFamily="18" charset="0"/>
                      </a:rPr>
                      <m:t>Ω</m:t>
                    </m:r>
                  </m:oMath>
                </a14:m>
                <a:r>
                  <a:rPr lang="en-US" altLang="zh-CN" sz="1500" dirty="0" smtClean="0">
                    <a:latin typeface="Times New Roman" panose="02020603050405020304" pitchFamily="18" charset="0"/>
                    <a:cs typeface="Times New Roman" panose="02020603050405020304" pitchFamily="18" charset="0"/>
                  </a:rPr>
                  <a:t> is very large, one cannot build circuits to </a:t>
                </a:r>
                <a:r>
                  <a:rPr lang="en-US" altLang="zh-CN" sz="1500" dirty="0">
                    <a:latin typeface="Times New Roman" panose="02020603050405020304" pitchFamily="18" charset="0"/>
                    <a:cs typeface="Times New Roman" panose="02020603050405020304" pitchFamily="18" charset="0"/>
                  </a:rPr>
                  <a:t>s</a:t>
                </a:r>
                <a:r>
                  <a:rPr lang="en-US" altLang="zh-CN" sz="1500" dirty="0" smtClean="0">
                    <a:latin typeface="Times New Roman" panose="02020603050405020304" pitchFamily="18" charset="0"/>
                    <a:cs typeface="Times New Roman" panose="02020603050405020304" pitchFamily="18" charset="0"/>
                  </a:rPr>
                  <a:t>ample </a:t>
                </a:r>
                <a:r>
                  <a:rPr lang="en-US" altLang="zh-CN" sz="1500" dirty="0">
                    <a:latin typeface="Times New Roman" panose="02020603050405020304" pitchFamily="18" charset="0"/>
                    <a:cs typeface="Times New Roman" panose="02020603050405020304" pitchFamily="18" charset="0"/>
                  </a:rPr>
                  <a:t>at the desired </a:t>
                </a:r>
                <a:r>
                  <a:rPr lang="en-US" altLang="zh-CN" sz="1500" dirty="0" smtClean="0">
                    <a:latin typeface="Times New Roman" panose="02020603050405020304" pitchFamily="18" charset="0"/>
                    <a:cs typeface="Times New Roman" panose="02020603050405020304" pitchFamily="18" charset="0"/>
                  </a:rPr>
                  <a:t>rate</a:t>
                </a:r>
              </a:p>
              <a:p>
                <a:pPr marL="285750" indent="-285750">
                  <a:lnSpc>
                    <a:spcPct val="130000"/>
                  </a:lnSpc>
                  <a:buFont typeface="Arial" panose="020B0604020202020204" pitchFamily="34" charset="0"/>
                  <a:buChar char="•"/>
                </a:pP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b="1" dirty="0">
                    <a:latin typeface="Times New Roman" panose="02020603050405020304" pitchFamily="18" charset="0"/>
                    <a:cs typeface="Times New Roman" panose="02020603050405020304" pitchFamily="18" charset="0"/>
                  </a:rPr>
                  <a:t>Signal processing using Compressive </a:t>
                </a:r>
                <a:r>
                  <a:rPr lang="en-US" altLang="zh-CN" sz="1500" b="1" dirty="0" smtClean="0">
                    <a:latin typeface="Times New Roman" panose="02020603050405020304" pitchFamily="18" charset="0"/>
                    <a:cs typeface="Times New Roman" panose="02020603050405020304" pitchFamily="18" charset="0"/>
                  </a:rPr>
                  <a:t>Sensing</a:t>
                </a:r>
                <a:endParaRPr lang="en-US" altLang="zh-CN" sz="1500" b="1"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a signal processing technique for efficiently acquiring and reconstructing a signal, by finding solutions to underdetermined linear systems. </a:t>
                </a: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This </a:t>
                </a:r>
                <a:r>
                  <a:rPr lang="en-US" altLang="zh-CN" sz="1500" dirty="0">
                    <a:latin typeface="Times New Roman" panose="02020603050405020304" pitchFamily="18" charset="0"/>
                    <a:cs typeface="Times New Roman" panose="02020603050405020304" pitchFamily="18" charset="0"/>
                  </a:rPr>
                  <a:t>is based on the principle that, through optimization, the sparsity of a signal can be exploited to recover it from far fewer samples than required by the Shannon-</a:t>
                </a:r>
                <a:r>
                  <a:rPr lang="en-US" altLang="zh-CN" sz="1500" dirty="0" err="1">
                    <a:latin typeface="Times New Roman" panose="02020603050405020304" pitchFamily="18" charset="0"/>
                    <a:cs typeface="Times New Roman" panose="02020603050405020304" pitchFamily="18" charset="0"/>
                  </a:rPr>
                  <a:t>Nyquist</a:t>
                </a:r>
                <a:r>
                  <a:rPr lang="en-US" altLang="zh-CN" sz="1500" dirty="0">
                    <a:latin typeface="Times New Roman" panose="02020603050405020304" pitchFamily="18" charset="0"/>
                    <a:cs typeface="Times New Roman" panose="02020603050405020304" pitchFamily="18" charset="0"/>
                  </a:rPr>
                  <a:t> sampling theorem. </a:t>
                </a: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There </a:t>
                </a:r>
                <a:r>
                  <a:rPr lang="en-US" altLang="zh-CN" sz="1500" dirty="0">
                    <a:latin typeface="Times New Roman" panose="02020603050405020304" pitchFamily="18" charset="0"/>
                    <a:cs typeface="Times New Roman" panose="02020603050405020304" pitchFamily="18" charset="0"/>
                  </a:rPr>
                  <a:t>are two conditions under which recovery is possible</a:t>
                </a:r>
                <a:r>
                  <a:rPr lang="en-US" altLang="zh-CN" sz="1500" dirty="0" smtClean="0">
                    <a:latin typeface="Times New Roman" panose="02020603050405020304" pitchFamily="18" charset="0"/>
                    <a:cs typeface="Times New Roman" panose="02020603050405020304" pitchFamily="18" charset="0"/>
                  </a:rPr>
                  <a:t>. The </a:t>
                </a:r>
                <a:r>
                  <a:rPr lang="en-US" altLang="zh-CN" sz="1500" dirty="0">
                    <a:latin typeface="Times New Roman" panose="02020603050405020304" pitchFamily="18" charset="0"/>
                    <a:cs typeface="Times New Roman" panose="02020603050405020304" pitchFamily="18" charset="0"/>
                  </a:rPr>
                  <a:t>first one is sparsity which requires the signal to be sparse in some domain. The second one is incoherence which is applied through the isometric property which is sufficient for sparse signals.</a:t>
                </a:r>
              </a:p>
            </p:txBody>
          </p:sp>
        </mc:Choice>
        <mc:Fallback>
          <p:sp>
            <p:nvSpPr>
              <p:cNvPr id="6" name="矩形 5"/>
              <p:cNvSpPr>
                <a:spLocks noRot="1" noChangeAspect="1" noMove="1" noResize="1" noEditPoints="1" noAdjustHandles="1" noChangeArrowheads="1" noChangeShapeType="1" noTextEdit="1"/>
              </p:cNvSpPr>
              <p:nvPr/>
            </p:nvSpPr>
            <p:spPr>
              <a:xfrm>
                <a:off x="643261" y="1245108"/>
                <a:ext cx="10625655" cy="4293483"/>
              </a:xfrm>
              <a:prstGeom prst="rect">
                <a:avLst/>
              </a:prstGeom>
              <a:blipFill rotWithShape="1">
                <a:blip r:embed="rId1"/>
                <a:stretch>
                  <a:fillRect l="-229" r="-516"/>
                </a:stretch>
              </a:blipFill>
            </p:spPr>
            <p:txBody>
              <a:bodyPr/>
              <a:lstStyle/>
              <a:p>
                <a:r>
                  <a:rPr lang="zh-CN" altLang="en-US">
                    <a:noFill/>
                  </a:rPr>
                  <a:t> </a:t>
                </a:r>
              </a:p>
            </p:txBody>
          </p:sp>
        </mc:Fallback>
      </mc:AlternateContent>
      <p:grpSp>
        <p:nvGrpSpPr>
          <p:cNvPr id="13" name="组合 12"/>
          <p:cNvGrpSpPr/>
          <p:nvPr/>
        </p:nvGrpSpPr>
        <p:grpSpPr>
          <a:xfrm>
            <a:off x="0" y="149176"/>
            <a:ext cx="3350362" cy="707887"/>
            <a:chOff x="0" y="149176"/>
            <a:chExt cx="3350362" cy="707887"/>
          </a:xfrm>
        </p:grpSpPr>
        <p:grpSp>
          <p:nvGrpSpPr>
            <p:cNvPr id="14" name="组合 13"/>
            <p:cNvGrpSpPr/>
            <p:nvPr/>
          </p:nvGrpSpPr>
          <p:grpSpPr>
            <a:xfrm>
              <a:off x="0" y="149176"/>
              <a:ext cx="2487167" cy="707887"/>
              <a:chOff x="-1" y="276767"/>
              <a:chExt cx="2487167" cy="707887"/>
            </a:xfrm>
          </p:grpSpPr>
          <p:sp>
            <p:nvSpPr>
              <p:cNvPr id="16" name="文本框 15"/>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17" name="文本框 16"/>
              <p:cNvSpPr txBox="1"/>
              <p:nvPr/>
            </p:nvSpPr>
            <p:spPr>
              <a:xfrm>
                <a:off x="0" y="676877"/>
                <a:ext cx="200436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3.4 Compressive Sensing</a:t>
                </a:r>
                <a:endParaRPr lang="en-US" altLang="zh-CN" sz="1400" dirty="0">
                  <a:latin typeface="Times New Roman" pitchFamily="18" charset="0"/>
                  <a:cs typeface="Times New Roman" pitchFamily="18" charset="0"/>
                </a:endParaRPr>
              </a:p>
            </p:txBody>
          </p:sp>
        </p:grpSp>
        <p:sp>
          <p:nvSpPr>
            <p:cNvPr id="15" name="矩形 14"/>
            <p:cNvSpPr/>
            <p:nvPr/>
          </p:nvSpPr>
          <p:spPr>
            <a:xfrm>
              <a:off x="2004365" y="549286"/>
              <a:ext cx="1345997"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3.4.1 Overview</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27312" y="6585553"/>
            <a:ext cx="3664688" cy="272447"/>
          </a:xfrm>
          <a:prstGeom prst="rect">
            <a:avLst/>
          </a:prstGeom>
        </p:spPr>
        <p:txBody>
          <a:bodyPr wrap="square">
            <a:spAutoFit/>
          </a:bodyPr>
          <a:lstStyle/>
          <a:p>
            <a:pPr algn="r">
              <a:lnSpc>
                <a:spcPct val="130000"/>
              </a:lnSpc>
              <a:spcBef>
                <a:spcPts val="500"/>
              </a:spcBef>
            </a:pPr>
            <a:r>
              <a:rPr lang="en-US" altLang="zh-CN" sz="1000" b="1" i="1" dirty="0" smtClean="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a:t>
            </a:r>
            <a:r>
              <a:rPr lang="en-US" altLang="zh-CN" sz="1000" i="1" dirty="0" smtClean="0">
                <a:solidFill>
                  <a:prstClr val="black"/>
                </a:solidFill>
                <a:latin typeface="Times New Roman" pitchFamily="18" charset="0"/>
                <a:cs typeface="Times New Roman" pitchFamily="18" charset="0"/>
              </a:rPr>
              <a:t>blog.csdn.net/zouxy09/article/details/8118329</a:t>
            </a:r>
            <a:endParaRPr lang="en-US" altLang="zh-CN" sz="1000" i="1" dirty="0">
              <a:solidFill>
                <a:prstClr val="black"/>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6" name="矩形 5"/>
              <p:cNvSpPr/>
              <p:nvPr/>
            </p:nvSpPr>
            <p:spPr>
              <a:xfrm>
                <a:off x="418028" y="987675"/>
                <a:ext cx="10625655" cy="5159169"/>
              </a:xfrm>
              <a:prstGeom prst="rect">
                <a:avLst/>
              </a:prstGeom>
            </p:spPr>
            <p:txBody>
              <a:bodyPr wrap="square">
                <a:spAutoFit/>
              </a:bodyPr>
              <a:lstStyle/>
              <a:p>
                <a:pPr>
                  <a:lnSpc>
                    <a:spcPct val="130000"/>
                  </a:lnSpc>
                </a:pPr>
                <a:r>
                  <a:rPr lang="en-US" altLang="zh-CN" sz="1500" b="1" dirty="0" smtClean="0">
                    <a:latin typeface="Times New Roman" panose="02020603050405020304" pitchFamily="18" charset="0"/>
                    <a:cs typeface="Times New Roman" panose="02020603050405020304" pitchFamily="18" charset="0"/>
                  </a:rPr>
                  <a:t>Key Components of Compressive Sensing</a:t>
                </a:r>
                <a:endParaRPr lang="en-US" altLang="zh-CN" sz="1500" b="1"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Sparse representation of a signal</a:t>
                </a: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The sensing matrix need to be designed to ensure that it preserves the information in the original signal x while reducing the dimension.</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Reconstruction method need to be designed.</a:t>
                </a:r>
              </a:p>
              <a:p>
                <a:endParaRPr lang="en-US" altLang="zh-CN" sz="1500" dirty="0" smtClean="0">
                  <a:latin typeface="Times New Roman" panose="02020603050405020304" pitchFamily="18" charset="0"/>
                  <a:cs typeface="Times New Roman" panose="02020603050405020304" pitchFamily="18" charset="0"/>
                </a:endParaRPr>
              </a:p>
              <a:p>
                <a:endParaRPr lang="en-US" altLang="zh-CN" sz="1500" dirty="0">
                  <a:latin typeface="Times New Roman" panose="02020603050405020304" pitchFamily="18" charset="0"/>
                  <a:cs typeface="Times New Roman" panose="02020603050405020304" pitchFamily="18" charset="0"/>
                </a:endParaRPr>
              </a:p>
              <a:p>
                <a:r>
                  <a:rPr lang="en-US" altLang="zh-CN" sz="1500" b="1" dirty="0" smtClean="0">
                    <a:latin typeface="Times New Roman" panose="02020603050405020304" pitchFamily="18" charset="0"/>
                    <a:cs typeface="Times New Roman" panose="02020603050405020304" pitchFamily="18" charset="0"/>
                  </a:rPr>
                  <a:t>Mathematical Representation</a:t>
                </a:r>
              </a:p>
              <a:p>
                <a:pPr/>
                <a14:m>
                  <m:oMathPara xmlns:m="http://schemas.openxmlformats.org/officeDocument/2006/math">
                    <m:oMathParaPr>
                      <m:jc m:val="centerGroup"/>
                    </m:oMathParaPr>
                    <m:oMath xmlns:m="http://schemas.openxmlformats.org/officeDocument/2006/math">
                      <m:r>
                        <a:rPr lang="en-US" altLang="zh-CN" sz="1500" i="1" dirty="0">
                          <a:latin typeface="Cambria Math" panose="02040503050406030204" pitchFamily="18" charset="0"/>
                        </a:rPr>
                        <m:t>𝑦</m:t>
                      </m:r>
                      <m:r>
                        <a:rPr lang="en-US" altLang="zh-CN" sz="1500" i="1" dirty="0">
                          <a:latin typeface="Cambria Math" panose="02040503050406030204" pitchFamily="18" charset="0"/>
                        </a:rPr>
                        <m:t>=</m:t>
                      </m:r>
                      <m:r>
                        <m:rPr>
                          <m:sty m:val="p"/>
                        </m:rPr>
                        <a:rPr lang="el-GR" altLang="zh-CN" sz="1500" dirty="0">
                          <a:latin typeface="Cambria Math" panose="02040503050406030204" pitchFamily="18" charset="0"/>
                        </a:rPr>
                        <m:t>Φ</m:t>
                      </m:r>
                      <m:r>
                        <a:rPr lang="en-US" altLang="zh-CN" sz="1500" i="1" dirty="0">
                          <a:latin typeface="Cambria Math" panose="02040503050406030204" pitchFamily="18" charset="0"/>
                        </a:rPr>
                        <m:t>𝑥</m:t>
                      </m:r>
                      <m:r>
                        <a:rPr lang="en-US" altLang="zh-CN" sz="1500" i="1" dirty="0">
                          <a:latin typeface="Cambria Math" panose="02040503050406030204" pitchFamily="18" charset="0"/>
                        </a:rPr>
                        <m:t>=</m:t>
                      </m:r>
                      <m:r>
                        <m:rPr>
                          <m:sty m:val="p"/>
                        </m:rPr>
                        <a:rPr lang="el-GR" altLang="zh-CN" sz="1500" dirty="0">
                          <a:latin typeface="Cambria Math" panose="02040503050406030204" pitchFamily="18" charset="0"/>
                        </a:rPr>
                        <m:t>ΦΨ</m:t>
                      </m:r>
                      <m:r>
                        <a:rPr lang="en-US" altLang="zh-CN" sz="1500" i="1" dirty="0">
                          <a:latin typeface="Cambria Math" panose="02040503050406030204" pitchFamily="18" charset="0"/>
                        </a:rPr>
                        <m:t>𝑠</m:t>
                      </m:r>
                      <m:r>
                        <a:rPr lang="en-US" altLang="zh-CN" sz="1500" i="1" dirty="0">
                          <a:latin typeface="Cambria Math" panose="02040503050406030204" pitchFamily="18" charset="0"/>
                        </a:rPr>
                        <m:t>=</m:t>
                      </m:r>
                      <m:r>
                        <m:rPr>
                          <m:sty m:val="p"/>
                        </m:rPr>
                        <a:rPr lang="el-GR" altLang="zh-CN" sz="1500" dirty="0">
                          <a:latin typeface="Cambria Math" panose="02040503050406030204" pitchFamily="18" charset="0"/>
                        </a:rPr>
                        <m:t>Θ</m:t>
                      </m:r>
                      <m:r>
                        <a:rPr lang="en-US" altLang="zh-CN" sz="1500" i="1" dirty="0">
                          <a:latin typeface="Cambria Math" panose="02040503050406030204" pitchFamily="18" charset="0"/>
                        </a:rPr>
                        <m:t>𝑠</m:t>
                      </m:r>
                    </m:oMath>
                  </m:oMathPara>
                </a14:m>
                <a:endParaRPr lang="en-US" altLang="zh-CN" sz="1500" dirty="0">
                  <a:latin typeface="Times New Roman" panose="02020603050405020304" pitchFamily="18" charset="0"/>
                  <a:cs typeface="Times New Roman" panose="02020603050405020304" pitchFamily="18" charset="0"/>
                </a:endParaRPr>
              </a:p>
              <a:p>
                <a:endParaRPr lang="en-US" altLang="zh-CN" sz="1500" b="1"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Original Data </a:t>
                </a:r>
                <a14:m>
                  <m:oMath xmlns:m="http://schemas.openxmlformats.org/officeDocument/2006/math">
                    <m:r>
                      <a:rPr lang="en-US" altLang="zh-CN" sz="1500">
                        <a:latin typeface="Cambria Math" panose="02040503050406030204" pitchFamily="18" charset="0"/>
                        <a:cs typeface="Times New Roman" panose="02020603050405020304" pitchFamily="18" charset="0"/>
                      </a:rPr>
                      <m:t>𝑥</m:t>
                    </m:r>
                    <m:r>
                      <a:rPr lang="en-US" altLang="zh-CN" sz="1500">
                        <a:latin typeface="Cambria Math" panose="02040503050406030204" pitchFamily="18" charset="0"/>
                        <a:cs typeface="Times New Roman" panose="02020603050405020304" pitchFamily="18" charset="0"/>
                      </a:rPr>
                      <m:t> </m:t>
                    </m:r>
                    <m:r>
                      <a:rPr lang="zh-CN" altLang="en-US" sz="1500">
                        <a:latin typeface="Cambria Math" panose="02040503050406030204" pitchFamily="18" charset="0"/>
                        <a:cs typeface="Times New Roman" panose="02020603050405020304" pitchFamily="18" charset="0"/>
                      </a:rPr>
                      <m:t>𝜖</m:t>
                    </m:r>
                    <m:r>
                      <a:rPr lang="en-US" altLang="zh-CN" sz="1500">
                        <a:latin typeface="Cambria Math" panose="02040503050406030204" pitchFamily="18" charset="0"/>
                        <a:cs typeface="Times New Roman" panose="02020603050405020304" pitchFamily="18" charset="0"/>
                      </a:rPr>
                      <m:t> </m:t>
                    </m:r>
                    <m:sSup>
                      <m:sSupPr>
                        <m:ctrlPr>
                          <a:rPr lang="en-US" altLang="zh-CN" sz="1500" i="1">
                            <a:latin typeface="Cambria Math" panose="02040503050406030204" pitchFamily="18" charset="0"/>
                            <a:cs typeface="Times New Roman" panose="02020603050405020304" pitchFamily="18" charset="0"/>
                          </a:rPr>
                        </m:ctrlPr>
                      </m:sSupPr>
                      <m:e>
                        <m:r>
                          <a:rPr lang="en-US" altLang="zh-CN" sz="1500">
                            <a:latin typeface="Cambria Math" panose="02040503050406030204" pitchFamily="18" charset="0"/>
                            <a:cs typeface="Times New Roman" panose="02020603050405020304" pitchFamily="18" charset="0"/>
                          </a:rPr>
                          <m:t>ℝ</m:t>
                        </m:r>
                      </m:e>
                      <m:sup>
                        <m:r>
                          <m:rPr>
                            <m:sty m:val="p"/>
                          </m:rPr>
                          <a:rPr lang="en-US" altLang="zh-CN" sz="1500" b="0" i="0" smtClean="0">
                            <a:latin typeface="Cambria Math" panose="02040503050406030204" pitchFamily="18" charset="0"/>
                            <a:cs typeface="Times New Roman" panose="02020603050405020304" pitchFamily="18" charset="0"/>
                          </a:rPr>
                          <m:t>N</m:t>
                        </m:r>
                      </m:sup>
                    </m:sSup>
                  </m:oMath>
                </a14:m>
                <a:r>
                  <a:rPr lang="en-US" altLang="zh-CN" sz="1500" dirty="0">
                    <a:latin typeface="Times New Roman" panose="02020603050405020304" pitchFamily="18" charset="0"/>
                    <a:cs typeface="Times New Roman" panose="02020603050405020304" pitchFamily="18" charset="0"/>
                  </a:rPr>
                  <a:t>, Sampling Data y </a:t>
                </a:r>
                <a14:m>
                  <m:oMath xmlns:m="http://schemas.openxmlformats.org/officeDocument/2006/math">
                    <m:r>
                      <a:rPr lang="zh-CN" altLang="en-US" sz="1500">
                        <a:latin typeface="Cambria Math" panose="02040503050406030204" pitchFamily="18" charset="0"/>
                        <a:cs typeface="Times New Roman" panose="02020603050405020304" pitchFamily="18" charset="0"/>
                      </a:rPr>
                      <m:t>𝜖</m:t>
                    </m:r>
                    <m:r>
                      <a:rPr lang="en-US" altLang="zh-CN" sz="1500">
                        <a:latin typeface="Cambria Math" panose="02040503050406030204" pitchFamily="18" charset="0"/>
                        <a:cs typeface="Times New Roman" panose="02020603050405020304" pitchFamily="18" charset="0"/>
                      </a:rPr>
                      <m:t> </m:t>
                    </m:r>
                    <m:sSup>
                      <m:sSupPr>
                        <m:ctrlPr>
                          <a:rPr lang="en-US" altLang="zh-CN" sz="1500" i="1">
                            <a:latin typeface="Cambria Math" panose="02040503050406030204" pitchFamily="18" charset="0"/>
                            <a:cs typeface="Times New Roman" panose="02020603050405020304" pitchFamily="18" charset="0"/>
                          </a:rPr>
                        </m:ctrlPr>
                      </m:sSupPr>
                      <m:e>
                        <m:r>
                          <a:rPr lang="en-US" altLang="zh-CN" sz="1500">
                            <a:latin typeface="Cambria Math" panose="02040503050406030204" pitchFamily="18" charset="0"/>
                            <a:cs typeface="Times New Roman" panose="02020603050405020304" pitchFamily="18" charset="0"/>
                          </a:rPr>
                          <m:t>ℝ</m:t>
                        </m:r>
                      </m:e>
                      <m:sup>
                        <m:r>
                          <m:rPr>
                            <m:sty m:val="p"/>
                          </m:rPr>
                          <a:rPr lang="en-US" altLang="zh-CN" sz="1500" b="0" i="0" smtClean="0">
                            <a:latin typeface="Cambria Math" panose="02040503050406030204" pitchFamily="18" charset="0"/>
                            <a:cs typeface="Times New Roman" panose="02020603050405020304" pitchFamily="18" charset="0"/>
                          </a:rPr>
                          <m:t>M</m:t>
                        </m:r>
                      </m:sup>
                    </m:sSup>
                  </m:oMath>
                </a14:m>
                <a:r>
                  <a:rPr lang="en-US" altLang="zh-CN" sz="15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altLang="zh-CN" sz="1500" dirty="0">
                        <a:latin typeface="Cambria Math" panose="02040503050406030204" pitchFamily="18" charset="0"/>
                        <a:cs typeface="Times New Roman" panose="02020603050405020304" pitchFamily="18" charset="0"/>
                      </a:rPr>
                      <m:t>Φ</m:t>
                    </m:r>
                  </m:oMath>
                </a14:m>
                <a:r>
                  <a:rPr lang="en-US" altLang="zh-CN" sz="1500" dirty="0">
                    <a:latin typeface="Times New Roman" panose="02020603050405020304" pitchFamily="18" charset="0"/>
                    <a:cs typeface="Times New Roman" panose="02020603050405020304" pitchFamily="18" charset="0"/>
                  </a:rPr>
                  <a:t> is </a:t>
                </a:r>
                <a:r>
                  <a:rPr lang="en-US" altLang="zh-CN" sz="1500" dirty="0" smtClean="0">
                    <a:latin typeface="Times New Roman" panose="02020603050405020304" pitchFamily="18" charset="0"/>
                    <a:cs typeface="Times New Roman" panose="02020603050405020304" pitchFamily="18" charset="0"/>
                  </a:rPr>
                  <a:t>a </a:t>
                </a:r>
                <a14:m>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𝑀</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𝑁</m:t>
                    </m:r>
                  </m:oMath>
                </a14:m>
                <a:r>
                  <a:rPr lang="en-US" altLang="zh-CN" sz="1500" dirty="0" smtClean="0">
                    <a:latin typeface="Times New Roman" panose="02020603050405020304" pitchFamily="18" charset="0"/>
                    <a:cs typeface="Times New Roman" panose="02020603050405020304" pitchFamily="18" charset="0"/>
                  </a:rPr>
                  <a:t> measurement </a:t>
                </a:r>
                <a:r>
                  <a:rPr lang="en-US" altLang="zh-CN" sz="1500" dirty="0">
                    <a:latin typeface="Times New Roman" panose="02020603050405020304" pitchFamily="18" charset="0"/>
                    <a:cs typeface="Times New Roman" panose="02020603050405020304" pitchFamily="18" charset="0"/>
                  </a:rPr>
                  <a:t>matrix. The compressive sensing problem is that, given y and </a:t>
                </a:r>
                <a14:m>
                  <m:oMath xmlns:m="http://schemas.openxmlformats.org/officeDocument/2006/math">
                    <m:r>
                      <m:rPr>
                        <m:sty m:val="p"/>
                      </m:rPr>
                      <a:rPr lang="el-GR" altLang="zh-CN" sz="1500" dirty="0">
                        <a:latin typeface="Cambria Math" panose="02040503050406030204" pitchFamily="18" charset="0"/>
                        <a:cs typeface="Times New Roman" panose="02020603050405020304" pitchFamily="18" charset="0"/>
                      </a:rPr>
                      <m:t>Φ</m:t>
                    </m:r>
                  </m:oMath>
                </a14:m>
                <a:r>
                  <a:rPr lang="en-US" altLang="zh-CN" sz="1500" dirty="0">
                    <a:latin typeface="Times New Roman" panose="02020603050405020304" pitchFamily="18" charset="0"/>
                    <a:cs typeface="Times New Roman" panose="02020603050405020304" pitchFamily="18" charset="0"/>
                  </a:rPr>
                  <a:t>,  solving x.</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A general signal is not sparse, which can be represented by sparse linear combinations of basis: </a:t>
                </a:r>
                <a14:m>
                  <m:oMath xmlns:m="http://schemas.openxmlformats.org/officeDocument/2006/math">
                    <m:r>
                      <a:rPr lang="en-US" altLang="zh-CN" sz="1500" dirty="0">
                        <a:latin typeface="Cambria Math" panose="02040503050406030204" pitchFamily="18" charset="0"/>
                        <a:cs typeface="Times New Roman" panose="02020603050405020304" pitchFamily="18" charset="0"/>
                      </a:rPr>
                      <m:t>𝑥</m:t>
                    </m:r>
                    <m:r>
                      <a:rPr lang="en-US" altLang="zh-CN" sz="1500" dirty="0">
                        <a:latin typeface="Cambria Math" panose="02040503050406030204" pitchFamily="18" charset="0"/>
                        <a:cs typeface="Times New Roman" panose="02020603050405020304" pitchFamily="18" charset="0"/>
                      </a:rPr>
                      <m:t>=</m:t>
                    </m:r>
                    <m:r>
                      <m:rPr>
                        <m:sty m:val="p"/>
                      </m:rPr>
                      <a:rPr lang="el-GR" altLang="zh-CN" sz="1500" dirty="0">
                        <a:latin typeface="Cambria Math" panose="02040503050406030204" pitchFamily="18" charset="0"/>
                        <a:cs typeface="Times New Roman" panose="02020603050405020304" pitchFamily="18" charset="0"/>
                      </a:rPr>
                      <m:t>Ψ</m:t>
                    </m:r>
                    <m:r>
                      <a:rPr lang="en-US" altLang="zh-CN" sz="1500" dirty="0">
                        <a:latin typeface="Cambria Math" panose="02040503050406030204" pitchFamily="18" charset="0"/>
                        <a:cs typeface="Times New Roman" panose="02020603050405020304" pitchFamily="18" charset="0"/>
                      </a:rPr>
                      <m:t>𝑠</m:t>
                    </m:r>
                  </m:oMath>
                </a14:m>
                <a:r>
                  <a:rPr lang="en-US" altLang="zh-CN" sz="15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altLang="zh-CN" sz="1500" dirty="0">
                        <a:latin typeface="Cambria Math" panose="02040503050406030204" pitchFamily="18" charset="0"/>
                        <a:cs typeface="Times New Roman" panose="02020603050405020304" pitchFamily="18" charset="0"/>
                      </a:rPr>
                      <m:t>Ψ</m:t>
                    </m:r>
                  </m:oMath>
                </a14:m>
                <a:r>
                  <a:rPr lang="en-US" altLang="zh-CN" sz="1500" dirty="0">
                    <a:latin typeface="Times New Roman" panose="02020603050405020304" pitchFamily="18" charset="0"/>
                    <a:cs typeface="Times New Roman" panose="02020603050405020304" pitchFamily="18" charset="0"/>
                  </a:rPr>
                  <a:t> is a orthogonal basis matrix. </a:t>
                </a:r>
                <a14:m>
                  <m:oMath xmlns:m="http://schemas.openxmlformats.org/officeDocument/2006/math">
                    <m:r>
                      <a:rPr lang="en-US" altLang="zh-CN" sz="1500" dirty="0">
                        <a:latin typeface="Cambria Math" panose="02040503050406030204" pitchFamily="18" charset="0"/>
                        <a:cs typeface="Times New Roman" panose="02020603050405020304" pitchFamily="18" charset="0"/>
                      </a:rPr>
                      <m:t>𝑠</m:t>
                    </m:r>
                  </m:oMath>
                </a14:m>
                <a:r>
                  <a:rPr lang="en-US" altLang="zh-CN" sz="1500" dirty="0">
                    <a:latin typeface="Times New Roman" panose="02020603050405020304" pitchFamily="18" charset="0"/>
                    <a:cs typeface="Times New Roman" panose="02020603050405020304" pitchFamily="18" charset="0"/>
                  </a:rPr>
                  <a:t> is a </a:t>
                </a:r>
                <a:r>
                  <a:rPr lang="en-US" altLang="zh-CN" sz="1500" dirty="0" smtClean="0">
                    <a:latin typeface="Times New Roman" panose="02020603050405020304" pitchFamily="18" charset="0"/>
                    <a:cs typeface="Times New Roman" panose="02020603050405020304" pitchFamily="18" charset="0"/>
                  </a:rPr>
                  <a:t>K-sparse </a:t>
                </a:r>
                <a:r>
                  <a:rPr lang="en-US" altLang="zh-CN" sz="1500" dirty="0">
                    <a:latin typeface="Times New Roman" panose="02020603050405020304" pitchFamily="18" charset="0"/>
                    <a:cs typeface="Times New Roman" panose="02020603050405020304" pitchFamily="18" charset="0"/>
                  </a:rPr>
                  <a:t>signal. </a:t>
                </a:r>
              </a:p>
              <a:p>
                <a:pPr marL="285750" indent="-285750">
                  <a:lnSpc>
                    <a:spcPct val="130000"/>
                  </a:lnSpc>
                  <a:buFont typeface="Arial" panose="020B0604020202020204" pitchFamily="34" charset="0"/>
                  <a:buChar char="•"/>
                </a:pPr>
                <a14:m>
                  <m:oMath xmlns:m="http://schemas.openxmlformats.org/officeDocument/2006/math">
                    <m:r>
                      <m:rPr>
                        <m:sty m:val="p"/>
                      </m:rPr>
                      <a:rPr lang="el-GR" altLang="zh-CN" sz="1500" dirty="0">
                        <a:latin typeface="Cambria Math" panose="02040503050406030204" pitchFamily="18" charset="0"/>
                        <a:cs typeface="Times New Roman" panose="02020603050405020304" pitchFamily="18" charset="0"/>
                      </a:rPr>
                      <m:t>Θ</m:t>
                    </m:r>
                    <m:r>
                      <a:rPr lang="en-US" altLang="zh-CN" sz="1500" dirty="0">
                        <a:latin typeface="Cambria Math" panose="02040503050406030204" pitchFamily="18" charset="0"/>
                        <a:cs typeface="Times New Roman" panose="02020603050405020304" pitchFamily="18" charset="0"/>
                      </a:rPr>
                      <m:t>=</m:t>
                    </m:r>
                  </m:oMath>
                </a14:m>
                <a:r>
                  <a:rPr lang="el-GR" altLang="zh-CN" sz="15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altLang="zh-CN" sz="1500" dirty="0">
                        <a:latin typeface="Cambria Math" panose="02040503050406030204" pitchFamily="18" charset="0"/>
                        <a:cs typeface="Times New Roman" panose="02020603050405020304" pitchFamily="18" charset="0"/>
                      </a:rPr>
                      <m:t>ΦΨ</m:t>
                    </m:r>
                  </m:oMath>
                </a14:m>
                <a:r>
                  <a:rPr lang="en-US" altLang="zh-CN" sz="1500" dirty="0">
                    <a:latin typeface="Times New Roman" panose="02020603050405020304" pitchFamily="18" charset="0"/>
                    <a:cs typeface="Times New Roman" panose="02020603050405020304" pitchFamily="18" charset="0"/>
                  </a:rPr>
                  <a:t> is called sensing matrix.</a:t>
                </a:r>
              </a:p>
              <a:p>
                <a:pPr marL="285750" indent="-285750">
                  <a:lnSpc>
                    <a:spcPct val="130000"/>
                  </a:lnSpc>
                  <a:buFont typeface="Arial" panose="020B0604020202020204" pitchFamily="34" charset="0"/>
                  <a:buChar char="•"/>
                </a:pPr>
                <a14:m>
                  <m:oMath xmlns:m="http://schemas.openxmlformats.org/officeDocument/2006/math">
                    <m:r>
                      <a:rPr lang="en-US" altLang="zh-CN" sz="1500">
                        <a:latin typeface="Cambria Math" panose="02040503050406030204" pitchFamily="18" charset="0"/>
                        <a:cs typeface="Times New Roman" panose="02020603050405020304" pitchFamily="18" charset="0"/>
                      </a:rPr>
                      <m:t>𝐾</m:t>
                    </m:r>
                    <m:r>
                      <a:rPr lang="en-US" altLang="zh-CN" sz="1500">
                        <a:latin typeface="Cambria Math" panose="02040503050406030204" pitchFamily="18" charset="0"/>
                        <a:cs typeface="Times New Roman" panose="02020603050405020304" pitchFamily="18" charset="0"/>
                      </a:rPr>
                      <m:t>&lt;</m:t>
                    </m:r>
                    <m:r>
                      <a:rPr lang="en-US" altLang="zh-CN" sz="1500">
                        <a:latin typeface="Cambria Math" panose="02040503050406030204" pitchFamily="18" charset="0"/>
                        <a:cs typeface="Times New Roman" panose="02020603050405020304" pitchFamily="18" charset="0"/>
                      </a:rPr>
                      <m:t>𝑀</m:t>
                    </m:r>
                    <m:r>
                      <a:rPr lang="en-US" altLang="zh-CN" sz="1500">
                        <a:latin typeface="Cambria Math" panose="02040503050406030204" pitchFamily="18" charset="0"/>
                        <a:cs typeface="Times New Roman" panose="02020603050405020304" pitchFamily="18" charset="0"/>
                      </a:rPr>
                      <m:t>≪</m:t>
                    </m:r>
                    <m:r>
                      <a:rPr lang="en-US" altLang="zh-CN" sz="1500">
                        <a:latin typeface="Cambria Math" panose="02040503050406030204" pitchFamily="18" charset="0"/>
                        <a:cs typeface="Times New Roman" panose="02020603050405020304" pitchFamily="18" charset="0"/>
                      </a:rPr>
                      <m:t>𝑁</m:t>
                    </m:r>
                  </m:oMath>
                </a14:m>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endParaRPr lang="en-US" altLang="zh-CN" sz="1500" dirty="0">
                  <a:latin typeface="Times New Roman" panose="02020603050405020304" pitchFamily="18" charset="0"/>
                  <a:cs typeface="Times New Roman" panose="02020603050405020304" pitchFamily="18" charset="0"/>
                </a:endParaRPr>
              </a:p>
              <a:p>
                <a:endParaRPr lang="en-US" altLang="zh-CN" sz="1500" dirty="0">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418028" y="987675"/>
                <a:ext cx="10625655" cy="5159169"/>
              </a:xfrm>
              <a:prstGeom prst="rect">
                <a:avLst/>
              </a:prstGeom>
              <a:blipFill rotWithShape="1">
                <a:blip r:embed="rId1"/>
                <a:stretch>
                  <a:fillRect l="-229"/>
                </a:stretch>
              </a:blipFill>
            </p:spPr>
            <p:txBody>
              <a:bodyPr/>
              <a:lstStyle/>
              <a:p>
                <a:r>
                  <a:rPr lang="zh-CN" altLang="en-US">
                    <a:noFill/>
                  </a:rPr>
                  <a:t> </a:t>
                </a:r>
              </a:p>
            </p:txBody>
          </p:sp>
        </mc:Fallback>
      </mc:AlternateContent>
      <p:pic>
        <p:nvPicPr>
          <p:cNvPr id="1026" name="Picture 2" descr="http://img.my.csdn.net/uploads/201210/27/1351314307_6943.jpg"/>
          <p:cNvPicPr>
            <a:picLocks noChangeAspect="1" noChangeArrowheads="1"/>
          </p:cNvPicPr>
          <p:nvPr/>
        </p:nvPicPr>
        <p:blipFill>
          <a:blip r:embed="rId2">
            <a:clrChange>
              <a:clrFrom>
                <a:srgbClr val="DDE8AE"/>
              </a:clrFrom>
              <a:clrTo>
                <a:srgbClr val="DDE8AE">
                  <a:alpha val="0"/>
                </a:srgbClr>
              </a:clrTo>
            </a:clrChange>
            <a:extLst>
              <a:ext uri="{28A0092B-C50C-407E-A947-70E740481C1C}">
                <a14:useLocalDpi xmlns:a14="http://schemas.microsoft.com/office/drawing/2010/main" val="0"/>
              </a:ext>
            </a:extLst>
          </a:blip>
          <a:srcRect/>
          <a:stretch>
            <a:fillRect/>
          </a:stretch>
        </p:blipFill>
        <p:spPr bwMode="auto">
          <a:xfrm>
            <a:off x="2922879" y="5095937"/>
            <a:ext cx="5915025" cy="1447801"/>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0" y="149176"/>
            <a:ext cx="3328416" cy="707887"/>
            <a:chOff x="0" y="149176"/>
            <a:chExt cx="3328416" cy="707887"/>
          </a:xfrm>
        </p:grpSpPr>
        <p:grpSp>
          <p:nvGrpSpPr>
            <p:cNvPr id="19" name="组合 18"/>
            <p:cNvGrpSpPr/>
            <p:nvPr/>
          </p:nvGrpSpPr>
          <p:grpSpPr>
            <a:xfrm>
              <a:off x="0" y="149176"/>
              <a:ext cx="2487167" cy="707887"/>
              <a:chOff x="-1" y="276767"/>
              <a:chExt cx="2487167" cy="707887"/>
            </a:xfrm>
          </p:grpSpPr>
          <p:sp>
            <p:nvSpPr>
              <p:cNvPr id="21" name="文本框 20"/>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22" name="文本框 21"/>
              <p:cNvSpPr txBox="1"/>
              <p:nvPr/>
            </p:nvSpPr>
            <p:spPr>
              <a:xfrm>
                <a:off x="0" y="676877"/>
                <a:ext cx="200436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3.4 Compressive Sensing</a:t>
                </a:r>
                <a:endParaRPr lang="en-US" altLang="zh-CN" sz="1400" dirty="0">
                  <a:latin typeface="Times New Roman" pitchFamily="18" charset="0"/>
                  <a:cs typeface="Times New Roman" pitchFamily="18" charset="0"/>
                </a:endParaRPr>
              </a:p>
            </p:txBody>
          </p:sp>
        </p:grpSp>
        <p:sp>
          <p:nvSpPr>
            <p:cNvPr id="20" name="矩形 19"/>
            <p:cNvSpPr/>
            <p:nvPr/>
          </p:nvSpPr>
          <p:spPr>
            <a:xfrm>
              <a:off x="2004365" y="549286"/>
              <a:ext cx="1324051"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3.4.2 Algorithm</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654902" y="6301437"/>
            <a:ext cx="3452038" cy="556563"/>
          </a:xfrm>
          <a:prstGeom prst="rect">
            <a:avLst/>
          </a:prstGeom>
        </p:spPr>
        <p:txBody>
          <a:bodyPr wrap="square">
            <a:spAutoFit/>
          </a:bodyPr>
          <a:lstStyle/>
          <a:p>
            <a:pPr algn="r">
              <a:lnSpc>
                <a:spcPct val="130000"/>
              </a:lnSpc>
              <a:spcBef>
                <a:spcPts val="500"/>
              </a:spcBef>
            </a:pPr>
            <a:r>
              <a:rPr lang="en-US" altLang="zh-CN" sz="1000" b="1" i="1" dirty="0" smtClean="0">
                <a:solidFill>
                  <a:prstClr val="black"/>
                </a:solidFill>
                <a:latin typeface="Times New Roman" pitchFamily="18" charset="0"/>
                <a:cs typeface="Times New Roman" pitchFamily="18" charset="0"/>
              </a:rPr>
              <a:t>Source1 </a:t>
            </a:r>
            <a:r>
              <a:rPr lang="en-US" altLang="zh-CN" sz="1000" i="1" dirty="0">
                <a:solidFill>
                  <a:prstClr val="black"/>
                </a:solidFill>
                <a:latin typeface="Times New Roman" pitchFamily="18" charset="0"/>
                <a:cs typeface="Times New Roman" pitchFamily="18" charset="0"/>
              </a:rPr>
              <a:t>http://</a:t>
            </a:r>
            <a:r>
              <a:rPr lang="en-US" altLang="zh-CN" sz="1000" i="1" dirty="0" smtClean="0">
                <a:solidFill>
                  <a:prstClr val="black"/>
                </a:solidFill>
                <a:latin typeface="Times New Roman" pitchFamily="18" charset="0"/>
                <a:cs typeface="Times New Roman" pitchFamily="18" charset="0"/>
              </a:rPr>
              <a:t>blog.csdn.net/zouxy09/article/details/8118329</a:t>
            </a:r>
            <a:endParaRPr lang="en-US" altLang="zh-CN" sz="1000" i="1" dirty="0" smtClean="0">
              <a:solidFill>
                <a:prstClr val="black"/>
              </a:solidFill>
              <a:latin typeface="Times New Roman" pitchFamily="18" charset="0"/>
              <a:cs typeface="Times New Roman" pitchFamily="18" charset="0"/>
            </a:endParaRPr>
          </a:p>
          <a:p>
            <a:pPr algn="r">
              <a:lnSpc>
                <a:spcPct val="130000"/>
              </a:lnSpc>
              <a:spcBef>
                <a:spcPts val="500"/>
              </a:spcBef>
            </a:pPr>
            <a:r>
              <a:rPr lang="en-US" altLang="zh-CN" sz="1000" b="1" i="1" dirty="0" smtClean="0">
                <a:solidFill>
                  <a:prstClr val="black"/>
                </a:solidFill>
                <a:latin typeface="Times New Roman" pitchFamily="18" charset="0"/>
                <a:cs typeface="Times New Roman" pitchFamily="18" charset="0"/>
              </a:rPr>
              <a:t>Source2</a:t>
            </a:r>
            <a:r>
              <a:rPr lang="en-US" altLang="zh-CN" sz="1000" i="1" dirty="0" smtClean="0">
                <a:solidFill>
                  <a:prstClr val="black"/>
                </a:solidFill>
                <a:latin typeface="Times New Roman" pitchFamily="18" charset="0"/>
                <a:cs typeface="Times New Roman" pitchFamily="18" charset="0"/>
              </a:rPr>
              <a:t> http</a:t>
            </a:r>
            <a:r>
              <a:rPr lang="en-US" altLang="zh-CN" sz="1000" i="1" dirty="0">
                <a:solidFill>
                  <a:prstClr val="black"/>
                </a:solidFill>
                <a:latin typeface="Times New Roman" pitchFamily="18" charset="0"/>
                <a:cs typeface="Times New Roman" pitchFamily="18" charset="0"/>
              </a:rPr>
              <a:t>://blog.csdn.net/jbb0523/article/details/44565647</a:t>
            </a:r>
          </a:p>
        </p:txBody>
      </p:sp>
      <mc:AlternateContent xmlns:mc="http://schemas.openxmlformats.org/markup-compatibility/2006">
        <mc:Choice xmlns:a14="http://schemas.microsoft.com/office/drawing/2010/main" Requires="a14">
          <p:sp>
            <p:nvSpPr>
              <p:cNvPr id="6" name="矩形 5"/>
              <p:cNvSpPr/>
              <p:nvPr/>
            </p:nvSpPr>
            <p:spPr>
              <a:xfrm>
                <a:off x="418028" y="987675"/>
                <a:ext cx="10625655" cy="2811219"/>
              </a:xfrm>
              <a:prstGeom prst="rect">
                <a:avLst/>
              </a:prstGeom>
            </p:spPr>
            <p:txBody>
              <a:bodyPr wrap="square">
                <a:spAutoFit/>
              </a:bodyPr>
              <a:lstStyle/>
              <a:p>
                <a:pPr>
                  <a:lnSpc>
                    <a:spcPct val="130000"/>
                  </a:lnSpc>
                </a:pPr>
                <a:r>
                  <a:rPr lang="en-US" altLang="zh-CN" sz="1500" b="1" dirty="0" smtClean="0">
                    <a:latin typeface="Times New Roman" panose="02020603050405020304" pitchFamily="18" charset="0"/>
                    <a:cs typeface="Times New Roman" panose="02020603050405020304" pitchFamily="18" charset="0"/>
                  </a:rPr>
                  <a:t>Process</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Find a orthogonal</a:t>
                </a:r>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basis </a:t>
                </a:r>
                <a14:m>
                  <m:oMath xmlns:m="http://schemas.openxmlformats.org/officeDocument/2006/math">
                    <m:r>
                      <m:rPr>
                        <m:sty m:val="p"/>
                      </m:rPr>
                      <a:rPr lang="el-GR" altLang="zh-CN" sz="1500" dirty="0">
                        <a:latin typeface="Cambria Math" panose="02040503050406030204" pitchFamily="18" charset="0"/>
                      </a:rPr>
                      <m:t>Ψ</m:t>
                    </m:r>
                  </m:oMath>
                </a14:m>
                <a:r>
                  <a:rPr lang="en-US" altLang="zh-CN" sz="1500" dirty="0" smtClean="0">
                    <a:latin typeface="Times New Roman" panose="02020603050405020304" pitchFamily="18" charset="0"/>
                    <a:cs typeface="Times New Roman" panose="02020603050405020304" pitchFamily="18" charset="0"/>
                  </a:rPr>
                  <a:t>, to make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𝑥</m:t>
                    </m:r>
                  </m:oMath>
                </a14:m>
                <a:r>
                  <a:rPr lang="en-US" altLang="zh-CN" sz="1500" dirty="0" smtClean="0">
                    <a:latin typeface="Times New Roman" panose="02020603050405020304" pitchFamily="18" charset="0"/>
                    <a:cs typeface="Times New Roman" panose="02020603050405020304" pitchFamily="18" charset="0"/>
                  </a:rPr>
                  <a:t> can be represented by a </a:t>
                </a:r>
                <a:r>
                  <a:rPr lang="en-US" altLang="zh-CN" sz="1500" dirty="0">
                    <a:latin typeface="Times New Roman" panose="02020603050405020304" pitchFamily="18" charset="0"/>
                    <a:cs typeface="Times New Roman" panose="02020603050405020304" pitchFamily="18" charset="0"/>
                  </a:rPr>
                  <a:t>K-sparse </a:t>
                </a:r>
                <a:r>
                  <a:rPr lang="en-US" altLang="zh-CN" sz="1500" dirty="0" smtClean="0">
                    <a:latin typeface="Times New Roman" panose="02020603050405020304" pitchFamily="18" charset="0"/>
                    <a:cs typeface="Times New Roman" panose="02020603050405020304" pitchFamily="18" charset="0"/>
                  </a:rPr>
                  <a:t>signal </a:t>
                </a:r>
                <a:r>
                  <a:rPr lang="zh-CN" altLang="en-US" sz="1500" dirty="0" smtClean="0">
                    <a:latin typeface="Times New Roman" panose="02020603050405020304" pitchFamily="18" charset="0"/>
                    <a:cs typeface="Times New Roman" panose="02020603050405020304" pitchFamily="18" charset="0"/>
                  </a:rPr>
                  <a:t>𝑠</a:t>
                </a:r>
                <a:r>
                  <a:rPr lang="en-US" altLang="zh-CN" sz="1500" dirty="0" smtClean="0">
                    <a:latin typeface="Times New Roman" panose="02020603050405020304" pitchFamily="18" charset="0"/>
                    <a:cs typeface="Times New Roman" panose="02020603050405020304" pitchFamily="18" charset="0"/>
                  </a:rPr>
                  <a:t>.</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Find a measurement matrix </a:t>
                </a:r>
                <a14:m>
                  <m:oMath xmlns:m="http://schemas.openxmlformats.org/officeDocument/2006/math">
                    <m:r>
                      <m:rPr>
                        <m:sty m:val="p"/>
                      </m:rPr>
                      <a:rPr lang="el-GR" altLang="zh-CN" sz="1500" dirty="0">
                        <a:latin typeface="Cambria Math" panose="02040503050406030204" pitchFamily="18" charset="0"/>
                      </a:rPr>
                      <m:t>Φ</m:t>
                    </m:r>
                  </m:oMath>
                </a14:m>
                <a:r>
                  <a:rPr lang="en-US" altLang="zh-CN" sz="1500" dirty="0" smtClean="0">
                    <a:latin typeface="Times New Roman" panose="02020603050405020304" pitchFamily="18" charset="0"/>
                    <a:cs typeface="Times New Roman" panose="02020603050405020304" pitchFamily="18" charset="0"/>
                  </a:rPr>
                  <a:t>, to make sensing matrix </a:t>
                </a:r>
                <a14:m>
                  <m:oMath xmlns:m="http://schemas.openxmlformats.org/officeDocument/2006/math">
                    <m:r>
                      <m:rPr>
                        <m:sty m:val="p"/>
                      </m:rPr>
                      <a:rPr lang="el-GR" altLang="zh-CN" sz="1500" dirty="0">
                        <a:latin typeface="Cambria Math" panose="02040503050406030204" pitchFamily="18" charset="0"/>
                      </a:rPr>
                      <m:t>Θ</m:t>
                    </m:r>
                    <m:r>
                      <a:rPr lang="el-GR" altLang="zh-CN" sz="1500" i="1" dirty="0">
                        <a:latin typeface="Cambria Math" panose="02040503050406030204" pitchFamily="18" charset="0"/>
                      </a:rPr>
                      <m:t> </m:t>
                    </m:r>
                  </m:oMath>
                </a14:m>
                <a:r>
                  <a:rPr lang="en-US" altLang="zh-CN" sz="1500" dirty="0" smtClean="0">
                    <a:latin typeface="Times New Roman" panose="02020603050405020304" pitchFamily="18" charset="0"/>
                    <a:cs typeface="Times New Roman" panose="02020603050405020304" pitchFamily="18" charset="0"/>
                  </a:rPr>
                  <a:t>satisfy </a:t>
                </a:r>
                <a:r>
                  <a:rPr lang="en-US" altLang="zh-CN" sz="1500" dirty="0">
                    <a:latin typeface="Times New Roman" panose="02020603050405020304" pitchFamily="18" charset="0"/>
                    <a:cs typeface="Times New Roman" panose="02020603050405020304" pitchFamily="18" charset="0"/>
                  </a:rPr>
                  <a:t>Restricted Isometry </a:t>
                </a:r>
                <a:r>
                  <a:rPr lang="en-US" altLang="zh-CN" sz="1500" dirty="0" smtClean="0">
                    <a:latin typeface="Times New Roman" panose="02020603050405020304" pitchFamily="18" charset="0"/>
                    <a:cs typeface="Times New Roman" panose="02020603050405020304" pitchFamily="18" charset="0"/>
                  </a:rPr>
                  <a:t>Property(RIP), which ensure a unique map from </a:t>
                </a:r>
                <a14:m>
                  <m:oMath xmlns:m="http://schemas.openxmlformats.org/officeDocument/2006/math">
                    <m:r>
                      <a:rPr lang="en-US" altLang="zh-CN" sz="1500" i="1" dirty="0">
                        <a:latin typeface="Cambria Math" panose="02040503050406030204" pitchFamily="18" charset="0"/>
                      </a:rPr>
                      <m:t>𝑠</m:t>
                    </m:r>
                  </m:oMath>
                </a14:m>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Get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𝑦</m:t>
                    </m:r>
                  </m:oMath>
                </a14:m>
                <a:r>
                  <a:rPr lang="en-US" altLang="zh-CN" sz="15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𝑦</m:t>
                    </m:r>
                    <m:r>
                      <a:rPr lang="en-US" altLang="zh-CN" sz="1500" i="1" dirty="0" smtClean="0">
                        <a:latin typeface="Cambria Math" panose="02040503050406030204" pitchFamily="18" charset="0"/>
                        <a:cs typeface="Times New Roman" panose="02020603050405020304" pitchFamily="18" charset="0"/>
                      </a:rPr>
                      <m:t> </m:t>
                    </m:r>
                    <m:r>
                      <a:rPr lang="zh-CN" altLang="en-US" sz="1500">
                        <a:latin typeface="Cambria Math" panose="02040503050406030204" pitchFamily="18" charset="0"/>
                        <a:cs typeface="Times New Roman" panose="02020603050405020304" pitchFamily="18" charset="0"/>
                      </a:rPr>
                      <m:t>𝜖</m:t>
                    </m:r>
                    <m:r>
                      <a:rPr lang="en-US" altLang="zh-CN" sz="1500">
                        <a:latin typeface="Cambria Math" panose="02040503050406030204" pitchFamily="18" charset="0"/>
                        <a:cs typeface="Times New Roman" panose="02020603050405020304" pitchFamily="18" charset="0"/>
                      </a:rPr>
                      <m:t> </m:t>
                    </m:r>
                    <m:sSup>
                      <m:sSupPr>
                        <m:ctrlPr>
                          <a:rPr lang="en-US" altLang="zh-CN" sz="1500" i="1">
                            <a:latin typeface="Cambria Math" panose="02040503050406030204" pitchFamily="18" charset="0"/>
                            <a:cs typeface="Times New Roman" panose="02020603050405020304" pitchFamily="18" charset="0"/>
                          </a:rPr>
                        </m:ctrlPr>
                      </m:sSupPr>
                      <m:e>
                        <m:r>
                          <a:rPr lang="en-US" altLang="zh-CN" sz="1500">
                            <a:latin typeface="Cambria Math" panose="02040503050406030204" pitchFamily="18" charset="0"/>
                            <a:cs typeface="Times New Roman" panose="02020603050405020304" pitchFamily="18" charset="0"/>
                          </a:rPr>
                          <m:t>ℝ</m:t>
                        </m:r>
                      </m:e>
                      <m:sup>
                        <m:r>
                          <m:rPr>
                            <m:sty m:val="p"/>
                          </m:rPr>
                          <a:rPr lang="en-US" altLang="zh-CN" sz="1500">
                            <a:latin typeface="Cambria Math" panose="02040503050406030204" pitchFamily="18" charset="0"/>
                            <a:cs typeface="Times New Roman" panose="02020603050405020304" pitchFamily="18" charset="0"/>
                          </a:rPr>
                          <m:t>M</m:t>
                        </m:r>
                      </m:sup>
                    </m:sSup>
                  </m:oMath>
                </a14:m>
                <a:r>
                  <a:rPr lang="en-US" altLang="zh-CN" sz="1500" dirty="0" smtClean="0">
                    <a:latin typeface="Times New Roman" panose="02020603050405020304" pitchFamily="18" charset="0"/>
                    <a:cs typeface="Times New Roman" panose="02020603050405020304" pitchFamily="18" charset="0"/>
                  </a:rPr>
                  <a:t>) from </a:t>
                </a:r>
                <a14:m>
                  <m:oMath xmlns:m="http://schemas.openxmlformats.org/officeDocument/2006/math">
                    <m:r>
                      <m:rPr>
                        <m:sty m:val="p"/>
                      </m:rPr>
                      <a:rPr lang="el-GR" altLang="zh-CN" sz="1500" dirty="0">
                        <a:latin typeface="Cambria Math" panose="02040503050406030204" pitchFamily="18" charset="0"/>
                      </a:rPr>
                      <m:t>Φ</m:t>
                    </m:r>
                  </m:oMath>
                </a14:m>
                <a:r>
                  <a:rPr lang="en-US" altLang="zh-CN" sz="1500"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altLang="zh-CN" sz="1500" i="1" dirty="0">
                        <a:latin typeface="Cambria Math" panose="02040503050406030204" pitchFamily="18" charset="0"/>
                        <a:cs typeface="Times New Roman" panose="02020603050405020304" pitchFamily="18" charset="0"/>
                      </a:rPr>
                      <m:t>𝑥</m:t>
                    </m:r>
                  </m:oMath>
                </a14:m>
                <a:r>
                  <a:rPr lang="en-US" altLang="zh-CN" sz="15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1500">
                        <a:latin typeface="Cambria Math" panose="02040503050406030204" pitchFamily="18" charset="0"/>
                        <a:cs typeface="Times New Roman" panose="02020603050405020304" pitchFamily="18" charset="0"/>
                      </a:rPr>
                      <m:t>𝑥</m:t>
                    </m:r>
                    <m:r>
                      <a:rPr lang="en-US" altLang="zh-CN" sz="1500">
                        <a:latin typeface="Cambria Math" panose="02040503050406030204" pitchFamily="18" charset="0"/>
                        <a:cs typeface="Times New Roman" panose="02020603050405020304" pitchFamily="18" charset="0"/>
                      </a:rPr>
                      <m:t> </m:t>
                    </m:r>
                    <m:r>
                      <a:rPr lang="zh-CN" altLang="en-US" sz="1500">
                        <a:latin typeface="Cambria Math" panose="02040503050406030204" pitchFamily="18" charset="0"/>
                        <a:cs typeface="Times New Roman" panose="02020603050405020304" pitchFamily="18" charset="0"/>
                      </a:rPr>
                      <m:t>𝜖</m:t>
                    </m:r>
                    <m:r>
                      <a:rPr lang="en-US" altLang="zh-CN" sz="1500">
                        <a:latin typeface="Cambria Math" panose="02040503050406030204" pitchFamily="18" charset="0"/>
                        <a:cs typeface="Times New Roman" panose="02020603050405020304" pitchFamily="18" charset="0"/>
                      </a:rPr>
                      <m:t> </m:t>
                    </m:r>
                    <m:sSup>
                      <m:sSupPr>
                        <m:ctrlPr>
                          <a:rPr lang="en-US" altLang="zh-CN" sz="1500" i="1">
                            <a:latin typeface="Cambria Math" panose="02040503050406030204" pitchFamily="18" charset="0"/>
                            <a:cs typeface="Times New Roman" panose="02020603050405020304" pitchFamily="18" charset="0"/>
                          </a:rPr>
                        </m:ctrlPr>
                      </m:sSupPr>
                      <m:e>
                        <m:r>
                          <a:rPr lang="en-US" altLang="zh-CN" sz="1500">
                            <a:latin typeface="Cambria Math" panose="02040503050406030204" pitchFamily="18" charset="0"/>
                            <a:cs typeface="Times New Roman" panose="02020603050405020304" pitchFamily="18" charset="0"/>
                          </a:rPr>
                          <m:t>ℝ</m:t>
                        </m:r>
                      </m:e>
                      <m:sup>
                        <m:r>
                          <m:rPr>
                            <m:sty m:val="p"/>
                          </m:rPr>
                          <a:rPr lang="en-US" altLang="zh-CN" sz="1500">
                            <a:latin typeface="Cambria Math" panose="02040503050406030204" pitchFamily="18" charset="0"/>
                            <a:cs typeface="Times New Roman" panose="02020603050405020304" pitchFamily="18" charset="0"/>
                          </a:rPr>
                          <m:t>N</m:t>
                        </m:r>
                      </m:sup>
                    </m:sSup>
                  </m:oMath>
                </a14:m>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1500">
                        <a:latin typeface="Cambria Math" panose="02040503050406030204" pitchFamily="18" charset="0"/>
                        <a:cs typeface="Times New Roman" panose="02020603050405020304" pitchFamily="18" charset="0"/>
                      </a:rPr>
                      <m:t>𝐾</m:t>
                    </m:r>
                    <m:r>
                      <a:rPr lang="en-US" altLang="zh-CN" sz="1500">
                        <a:latin typeface="Cambria Math" panose="02040503050406030204" pitchFamily="18" charset="0"/>
                        <a:cs typeface="Times New Roman" panose="02020603050405020304" pitchFamily="18" charset="0"/>
                      </a:rPr>
                      <m:t>&lt;</m:t>
                    </m:r>
                    <m:r>
                      <a:rPr lang="en-US" altLang="zh-CN" sz="1500">
                        <a:latin typeface="Cambria Math" panose="02040503050406030204" pitchFamily="18" charset="0"/>
                        <a:cs typeface="Times New Roman" panose="02020603050405020304" pitchFamily="18" charset="0"/>
                      </a:rPr>
                      <m:t>𝑀</m:t>
                    </m:r>
                    <m:r>
                      <a:rPr lang="en-US" altLang="zh-CN" sz="1500">
                        <a:latin typeface="Cambria Math" panose="02040503050406030204" pitchFamily="18" charset="0"/>
                        <a:cs typeface="Times New Roman" panose="02020603050405020304" pitchFamily="18" charset="0"/>
                      </a:rPr>
                      <m:t>≪</m:t>
                    </m:r>
                    <m:r>
                      <a:rPr lang="en-US" altLang="zh-CN" sz="1500">
                        <a:latin typeface="Cambria Math" panose="02040503050406030204" pitchFamily="18" charset="0"/>
                        <a:cs typeface="Times New Roman" panose="02020603050405020304" pitchFamily="18" charset="0"/>
                      </a:rPr>
                      <m:t>𝑁</m:t>
                    </m:r>
                  </m:oMath>
                </a14:m>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Recover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𝑥</m:t>
                    </m:r>
                  </m:oMath>
                </a14:m>
                <a:r>
                  <a:rPr lang="en-US" altLang="zh-CN" sz="1500" dirty="0" smtClean="0">
                    <a:latin typeface="Times New Roman" panose="02020603050405020304" pitchFamily="18" charset="0"/>
                    <a:cs typeface="Times New Roman" panose="02020603050405020304" pitchFamily="18" charset="0"/>
                  </a:rPr>
                  <a:t> from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𝑦</m:t>
                    </m:r>
                  </m:oMath>
                </a14:m>
                <a:endParaRPr lang="en-US" altLang="zh-CN" sz="1500" dirty="0">
                  <a:latin typeface="Times New Roman" panose="02020603050405020304" pitchFamily="18" charset="0"/>
                  <a:cs typeface="Times New Roman" panose="02020603050405020304" pitchFamily="18" charset="0"/>
                </a:endParaRP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500" i="1" dirty="0">
                          <a:latin typeface="Cambria Math" panose="02040503050406030204" pitchFamily="18" charset="0"/>
                        </a:rPr>
                        <m:t>𝑦</m:t>
                      </m:r>
                      <m:r>
                        <a:rPr lang="en-US" altLang="zh-CN" sz="1500" i="1" dirty="0">
                          <a:latin typeface="Cambria Math" panose="02040503050406030204" pitchFamily="18" charset="0"/>
                        </a:rPr>
                        <m:t>=</m:t>
                      </m:r>
                      <m:r>
                        <m:rPr>
                          <m:sty m:val="p"/>
                        </m:rPr>
                        <a:rPr lang="el-GR" altLang="zh-CN" sz="1500" dirty="0">
                          <a:latin typeface="Cambria Math" panose="02040503050406030204" pitchFamily="18" charset="0"/>
                        </a:rPr>
                        <m:t>Φ</m:t>
                      </m:r>
                      <m:r>
                        <a:rPr lang="en-US" altLang="zh-CN" sz="1500" i="1" dirty="0">
                          <a:latin typeface="Cambria Math" panose="02040503050406030204" pitchFamily="18" charset="0"/>
                        </a:rPr>
                        <m:t>𝑥</m:t>
                      </m:r>
                      <m:r>
                        <a:rPr lang="en-US" altLang="zh-CN" sz="1500" i="1" dirty="0">
                          <a:latin typeface="Cambria Math" panose="02040503050406030204" pitchFamily="18" charset="0"/>
                        </a:rPr>
                        <m:t>=</m:t>
                      </m:r>
                      <m:r>
                        <m:rPr>
                          <m:sty m:val="p"/>
                        </m:rPr>
                        <a:rPr lang="el-GR" altLang="zh-CN" sz="1500" dirty="0">
                          <a:latin typeface="Cambria Math" panose="02040503050406030204" pitchFamily="18" charset="0"/>
                        </a:rPr>
                        <m:t>ΦΨ</m:t>
                      </m:r>
                      <m:r>
                        <a:rPr lang="en-US" altLang="zh-CN" sz="1500" i="1" dirty="0">
                          <a:latin typeface="Cambria Math" panose="02040503050406030204" pitchFamily="18" charset="0"/>
                        </a:rPr>
                        <m:t>𝑠</m:t>
                      </m:r>
                      <m:r>
                        <a:rPr lang="en-US" altLang="zh-CN" sz="1500" i="1" dirty="0">
                          <a:latin typeface="Cambria Math" panose="02040503050406030204" pitchFamily="18" charset="0"/>
                        </a:rPr>
                        <m:t>=</m:t>
                      </m:r>
                      <m:r>
                        <m:rPr>
                          <m:sty m:val="p"/>
                        </m:rPr>
                        <a:rPr lang="el-GR" altLang="zh-CN" sz="1500" dirty="0">
                          <a:latin typeface="Cambria Math" panose="02040503050406030204" pitchFamily="18" charset="0"/>
                        </a:rPr>
                        <m:t>Θ</m:t>
                      </m:r>
                      <m:r>
                        <a:rPr lang="en-US" altLang="zh-CN" sz="1500" i="1" dirty="0">
                          <a:latin typeface="Cambria Math" panose="02040503050406030204" pitchFamily="18" charset="0"/>
                        </a:rPr>
                        <m:t>𝑠</m:t>
                      </m:r>
                    </m:oMath>
                  </m:oMathPara>
                </a14:m>
                <a:endParaRPr lang="en-US" altLang="zh-CN" sz="1500" dirty="0">
                  <a:latin typeface="Times New Roman" panose="02020603050405020304" pitchFamily="18" charset="0"/>
                  <a:cs typeface="Times New Roman" panose="02020603050405020304" pitchFamily="18" charset="0"/>
                </a:endParaRPr>
              </a:p>
              <a:p>
                <a:pPr>
                  <a:lnSpc>
                    <a:spcPct val="130000"/>
                  </a:lnSpc>
                </a:pPr>
                <a:endParaRPr lang="en-US" altLang="zh-CN" sz="1500" dirty="0">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418028" y="987675"/>
                <a:ext cx="10625655" cy="2811219"/>
              </a:xfrm>
              <a:prstGeom prst="rect">
                <a:avLst/>
              </a:prstGeom>
              <a:blipFill rotWithShape="1">
                <a:blip r:embed="rId1"/>
                <a:stretch>
                  <a:fillRect l="-229" r="-287"/>
                </a:stretch>
              </a:blipFill>
            </p:spPr>
            <p:txBody>
              <a:bodyPr/>
              <a:lstStyle/>
              <a:p>
                <a:r>
                  <a:rPr lang="zh-CN" altLang="en-US">
                    <a:noFill/>
                  </a:rPr>
                  <a:t> </a:t>
                </a:r>
              </a:p>
            </p:txBody>
          </p:sp>
        </mc:Fallback>
      </mc:AlternateContent>
      <p:pic>
        <p:nvPicPr>
          <p:cNvPr id="13" name="Picture 2" descr="http://img.my.csdn.net/uploads/201210/27/1351314307_6943.jpg"/>
          <p:cNvPicPr>
            <a:picLocks noChangeAspect="1" noChangeArrowheads="1"/>
          </p:cNvPicPr>
          <p:nvPr/>
        </p:nvPicPr>
        <p:blipFill>
          <a:blip r:embed="rId2">
            <a:clrChange>
              <a:clrFrom>
                <a:srgbClr val="DDE8AE"/>
              </a:clrFrom>
              <a:clrTo>
                <a:srgbClr val="DDE8AE">
                  <a:alpha val="0"/>
                </a:srgbClr>
              </a:clrTo>
            </a:clrChange>
            <a:extLst>
              <a:ext uri="{28A0092B-C50C-407E-A947-70E740481C1C}">
                <a14:useLocalDpi xmlns:a14="http://schemas.microsoft.com/office/drawing/2010/main" val="0"/>
              </a:ext>
            </a:extLst>
          </a:blip>
          <a:srcRect/>
          <a:stretch>
            <a:fillRect/>
          </a:stretch>
        </p:blipFill>
        <p:spPr bwMode="auto">
          <a:xfrm>
            <a:off x="2773342" y="3541216"/>
            <a:ext cx="5915025" cy="1447801"/>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23"/>
          <p:cNvGrpSpPr/>
          <p:nvPr/>
        </p:nvGrpSpPr>
        <p:grpSpPr>
          <a:xfrm>
            <a:off x="0" y="149176"/>
            <a:ext cx="3328416" cy="707887"/>
            <a:chOff x="0" y="149176"/>
            <a:chExt cx="3328416" cy="707887"/>
          </a:xfrm>
        </p:grpSpPr>
        <p:grpSp>
          <p:nvGrpSpPr>
            <p:cNvPr id="25" name="组合 24"/>
            <p:cNvGrpSpPr/>
            <p:nvPr/>
          </p:nvGrpSpPr>
          <p:grpSpPr>
            <a:xfrm>
              <a:off x="0" y="149176"/>
              <a:ext cx="2487167" cy="707887"/>
              <a:chOff x="-1" y="276767"/>
              <a:chExt cx="2487167" cy="707887"/>
            </a:xfrm>
          </p:grpSpPr>
          <p:sp>
            <p:nvSpPr>
              <p:cNvPr id="27" name="文本框 26"/>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28" name="文本框 27"/>
              <p:cNvSpPr txBox="1"/>
              <p:nvPr/>
            </p:nvSpPr>
            <p:spPr>
              <a:xfrm>
                <a:off x="0" y="676877"/>
                <a:ext cx="200436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3.4 Compressive Sensing</a:t>
                </a:r>
                <a:endParaRPr lang="en-US" altLang="zh-CN" sz="1400" dirty="0">
                  <a:latin typeface="Times New Roman" pitchFamily="18" charset="0"/>
                  <a:cs typeface="Times New Roman" pitchFamily="18" charset="0"/>
                </a:endParaRPr>
              </a:p>
            </p:txBody>
          </p:sp>
        </p:grpSp>
        <p:sp>
          <p:nvSpPr>
            <p:cNvPr id="26" name="矩形 25"/>
            <p:cNvSpPr/>
            <p:nvPr/>
          </p:nvSpPr>
          <p:spPr>
            <a:xfrm>
              <a:off x="2004365" y="549286"/>
              <a:ext cx="1324051"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3.4.2 Algorithm</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654902" y="6301437"/>
            <a:ext cx="3452038" cy="556563"/>
          </a:xfrm>
          <a:prstGeom prst="rect">
            <a:avLst/>
          </a:prstGeom>
        </p:spPr>
        <p:txBody>
          <a:bodyPr wrap="square">
            <a:spAutoFit/>
          </a:bodyPr>
          <a:lstStyle/>
          <a:p>
            <a:pPr algn="r">
              <a:lnSpc>
                <a:spcPct val="130000"/>
              </a:lnSpc>
              <a:spcBef>
                <a:spcPts val="500"/>
              </a:spcBef>
            </a:pPr>
            <a:r>
              <a:rPr lang="en-US" altLang="zh-CN" sz="1000" b="1" i="1" dirty="0" smtClean="0">
                <a:solidFill>
                  <a:prstClr val="black"/>
                </a:solidFill>
                <a:latin typeface="Times New Roman" pitchFamily="18" charset="0"/>
                <a:cs typeface="Times New Roman" pitchFamily="18" charset="0"/>
              </a:rPr>
              <a:t>Source1 </a:t>
            </a:r>
            <a:r>
              <a:rPr lang="en-US" altLang="zh-CN" sz="1000" i="1" dirty="0">
                <a:solidFill>
                  <a:prstClr val="black"/>
                </a:solidFill>
                <a:latin typeface="Times New Roman" pitchFamily="18" charset="0"/>
                <a:cs typeface="Times New Roman" pitchFamily="18" charset="0"/>
              </a:rPr>
              <a:t>http://</a:t>
            </a:r>
            <a:r>
              <a:rPr lang="en-US" altLang="zh-CN" sz="1000" i="1" dirty="0" smtClean="0">
                <a:solidFill>
                  <a:prstClr val="black"/>
                </a:solidFill>
                <a:latin typeface="Times New Roman" pitchFamily="18" charset="0"/>
                <a:cs typeface="Times New Roman" pitchFamily="18" charset="0"/>
              </a:rPr>
              <a:t>blog.csdn.net/zouxy09/article/details/8118329</a:t>
            </a:r>
            <a:endParaRPr lang="en-US" altLang="zh-CN" sz="1000" i="1" dirty="0" smtClean="0">
              <a:solidFill>
                <a:prstClr val="black"/>
              </a:solidFill>
              <a:latin typeface="Times New Roman" pitchFamily="18" charset="0"/>
              <a:cs typeface="Times New Roman" pitchFamily="18" charset="0"/>
            </a:endParaRPr>
          </a:p>
          <a:p>
            <a:pPr algn="r">
              <a:lnSpc>
                <a:spcPct val="130000"/>
              </a:lnSpc>
              <a:spcBef>
                <a:spcPts val="500"/>
              </a:spcBef>
            </a:pPr>
            <a:r>
              <a:rPr lang="en-US" altLang="zh-CN" sz="1000" b="1" i="1" dirty="0" smtClean="0">
                <a:solidFill>
                  <a:prstClr val="black"/>
                </a:solidFill>
                <a:latin typeface="Times New Roman" pitchFamily="18" charset="0"/>
                <a:cs typeface="Times New Roman" pitchFamily="18" charset="0"/>
              </a:rPr>
              <a:t>Source2 </a:t>
            </a:r>
            <a:r>
              <a:rPr lang="en-US" altLang="zh-CN" sz="1000" i="1" dirty="0" smtClean="0">
                <a:solidFill>
                  <a:prstClr val="black"/>
                </a:solidFill>
                <a:latin typeface="Times New Roman" pitchFamily="18" charset="0"/>
                <a:cs typeface="Times New Roman" pitchFamily="18" charset="0"/>
              </a:rPr>
              <a:t>https</a:t>
            </a:r>
            <a:r>
              <a:rPr lang="en-US" altLang="zh-CN" sz="1000" i="1" dirty="0">
                <a:solidFill>
                  <a:prstClr val="black"/>
                </a:solidFill>
                <a:latin typeface="Times New Roman" pitchFamily="18" charset="0"/>
                <a:cs typeface="Times New Roman" pitchFamily="18" charset="0"/>
              </a:rPr>
              <a:t>://en.wikipedia.org/wiki/Compressed_sensing</a:t>
            </a:r>
            <a:r>
              <a:rPr lang="en-US" altLang="zh-CN" sz="1000" i="1" dirty="0" smtClean="0">
                <a:solidFill>
                  <a:prstClr val="black"/>
                </a:solidFill>
                <a:latin typeface="Times New Roman" pitchFamily="18" charset="0"/>
                <a:cs typeface="Times New Roman" pitchFamily="18" charset="0"/>
              </a:rPr>
              <a:t> </a:t>
            </a:r>
            <a:endParaRPr lang="en-US" altLang="zh-CN" sz="1000" i="1" dirty="0">
              <a:solidFill>
                <a:prstClr val="black"/>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6" name="矩形 5"/>
              <p:cNvSpPr/>
              <p:nvPr/>
            </p:nvSpPr>
            <p:spPr>
              <a:xfrm>
                <a:off x="418028" y="987675"/>
                <a:ext cx="10625655" cy="5074594"/>
              </a:xfrm>
              <a:prstGeom prst="rect">
                <a:avLst/>
              </a:prstGeom>
            </p:spPr>
            <p:txBody>
              <a:bodyPr wrap="square">
                <a:spAutoFit/>
              </a:bodyPr>
              <a:lstStyle/>
              <a:p>
                <a:pPr>
                  <a:lnSpc>
                    <a:spcPct val="130000"/>
                  </a:lnSpc>
                </a:pPr>
                <a:r>
                  <a:rPr lang="en-US" altLang="zh-CN" sz="1500" b="1" dirty="0" smtClean="0">
                    <a:latin typeface="Times New Roman" panose="02020603050405020304" pitchFamily="18" charset="0"/>
                    <a:cs typeface="Times New Roman" panose="02020603050405020304" pitchFamily="18" charset="0"/>
                  </a:rPr>
                  <a:t>Recovery Algorithm </a:t>
                </a:r>
              </a:p>
              <a:p>
                <a:pPr>
                  <a:lnSpc>
                    <a:spcPct val="130000"/>
                  </a:lnSpc>
                </a:pPr>
                <a:r>
                  <a:rPr lang="en-US" altLang="zh-CN" sz="1500" dirty="0" smtClean="0">
                    <a:latin typeface="Times New Roman" panose="02020603050405020304" pitchFamily="18" charset="0"/>
                    <a:cs typeface="Times New Roman" panose="02020603050405020304" pitchFamily="18" charset="0"/>
                  </a:rPr>
                  <a:t>Mainly two categories:</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Greedy Algorithms, including  matching pursuit, orthogonal matching pursuit, complementary matching pursuit</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Convex Optimization</a:t>
                </a:r>
                <a:r>
                  <a:rPr lang="en-US" altLang="zh-CN" sz="1500" dirty="0">
                    <a:latin typeface="Times New Roman" panose="02020603050405020304" pitchFamily="18" charset="0"/>
                    <a:cs typeface="Times New Roman" panose="02020603050405020304" pitchFamily="18" charset="0"/>
                  </a:rPr>
                  <a:t> Algorithms, </a:t>
                </a:r>
                <a:r>
                  <a:rPr lang="en-US" altLang="zh-CN" sz="1500" dirty="0" smtClean="0">
                    <a:latin typeface="Times New Roman" panose="02020603050405020304" pitchFamily="18" charset="0"/>
                    <a:cs typeface="Times New Roman" panose="02020603050405020304" pitchFamily="18" charset="0"/>
                  </a:rPr>
                  <a:t>which transform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𝑙</m:t>
                        </m:r>
                      </m:e>
                      <m:sub>
                        <m:r>
                          <a:rPr lang="en-US" altLang="zh-CN" sz="1500" i="1">
                            <a:latin typeface="Cambria Math" panose="02040503050406030204" pitchFamily="18" charset="0"/>
                            <a:cs typeface="Times New Roman" panose="02020603050405020304" pitchFamily="18" charset="0"/>
                          </a:rPr>
                          <m:t>0</m:t>
                        </m:r>
                      </m:sub>
                    </m:sSub>
                    <m:r>
                      <a:rPr lang="en-US" altLang="zh-CN" sz="1500" i="1">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norm </a:t>
                </a:r>
                <a:r>
                  <a:rPr lang="en-US" altLang="zh-CN" sz="1500" dirty="0" smtClean="0">
                    <a:latin typeface="Times New Roman" panose="02020603050405020304" pitchFamily="18" charset="0"/>
                    <a:cs typeface="Times New Roman" panose="02020603050405020304" pitchFamily="18" charset="0"/>
                  </a:rPr>
                  <a:t>to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𝑙</m:t>
                        </m:r>
                      </m:e>
                      <m:sub>
                        <m:r>
                          <a:rPr lang="en-US" altLang="zh-CN" sz="1500" i="1">
                            <a:latin typeface="Cambria Math" panose="02040503050406030204" pitchFamily="18" charset="0"/>
                            <a:cs typeface="Times New Roman" panose="02020603050405020304" pitchFamily="18" charset="0"/>
                          </a:rPr>
                          <m:t>1</m:t>
                        </m:r>
                      </m:sub>
                    </m:sSub>
                    <m:r>
                      <a:rPr lang="en-US" altLang="zh-CN" sz="1500" i="1">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norm problem, including gradient projection method, basis pursuit, least angle regression.</a:t>
                </a:r>
              </a:p>
              <a:p>
                <a:pPr>
                  <a:lnSpc>
                    <a:spcPct val="130000"/>
                  </a:lnSpc>
                </a:pPr>
                <a:r>
                  <a:rPr lang="en-US" altLang="zh-CN" sz="1500" dirty="0" smtClean="0">
                    <a:latin typeface="Times New Roman" panose="02020603050405020304" pitchFamily="18" charset="0"/>
                    <a:cs typeface="Times New Roman" panose="02020603050405020304" pitchFamily="18" charset="0"/>
                  </a:rPr>
                  <a:t>Solution by Convex </a:t>
                </a:r>
                <a:r>
                  <a:rPr lang="en-US" altLang="zh-CN" sz="1500" dirty="0">
                    <a:latin typeface="Times New Roman" panose="02020603050405020304" pitchFamily="18" charset="0"/>
                    <a:cs typeface="Times New Roman" panose="02020603050405020304" pitchFamily="18" charset="0"/>
                  </a:rPr>
                  <a:t>Optimization </a:t>
                </a:r>
                <a:r>
                  <a:rPr lang="en-US" altLang="zh-CN" sz="1500" dirty="0" smtClean="0">
                    <a:latin typeface="Times New Roman" panose="02020603050405020304" pitchFamily="18" charset="0"/>
                    <a:cs typeface="Times New Roman" panose="02020603050405020304" pitchFamily="18" charset="0"/>
                  </a:rPr>
                  <a:t>Algorithms is more precise, with more computational complexity</a:t>
                </a: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Note</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To </a:t>
                </a:r>
                <a:r>
                  <a:rPr lang="en-US" altLang="zh-CN" sz="1500" dirty="0">
                    <a:latin typeface="Times New Roman" panose="02020603050405020304" pitchFamily="18" charset="0"/>
                    <a:cs typeface="Times New Roman" panose="02020603050405020304" pitchFamily="18" charset="0"/>
                  </a:rPr>
                  <a:t>enforce the sparsity constraint when solving for the underdetermined system of linear equations, one can minimize the number of nonzero components of the solution. The function counting the number of non-zero components of a vector was called the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𝑙</m:t>
                        </m:r>
                      </m:e>
                      <m:sub>
                        <m:r>
                          <a:rPr lang="en-US" altLang="zh-CN" sz="1500" i="1">
                            <a:latin typeface="Cambria Math" panose="02040503050406030204" pitchFamily="18" charset="0"/>
                            <a:cs typeface="Times New Roman" panose="02020603050405020304" pitchFamily="18" charset="0"/>
                          </a:rPr>
                          <m:t>0</m:t>
                        </m:r>
                      </m:sub>
                    </m:sSub>
                  </m:oMath>
                </a14:m>
                <a:r>
                  <a:rPr lang="en-US" altLang="zh-CN" sz="1500" dirty="0">
                    <a:latin typeface="Times New Roman" panose="02020603050405020304" pitchFamily="18" charset="0"/>
                    <a:cs typeface="Times New Roman" panose="02020603050405020304" pitchFamily="18" charset="0"/>
                  </a:rPr>
                  <a:t> norm. It’s a NP-hard problem(non-deterministic polynomial-time hard).</a:t>
                </a:r>
              </a:p>
              <a:p>
                <a:pPr>
                  <a:lnSpc>
                    <a:spcPct val="130000"/>
                  </a:lnSpc>
                </a:pPr>
                <a14:m>
                  <m:oMathPara xmlns:m="http://schemas.openxmlformats.org/officeDocument/2006/math">
                    <m:oMathParaPr>
                      <m:jc m:val="centerGroup"/>
                    </m:oMathParaPr>
                    <m:oMath xmlns:m="http://schemas.openxmlformats.org/officeDocument/2006/math">
                      <m:func>
                        <m:funcPr>
                          <m:ctrlPr>
                            <a:rPr lang="en-US" altLang="zh-CN" sz="1500" i="1">
                              <a:latin typeface="Cambria Math" panose="02040503050406030204" pitchFamily="18" charset="0"/>
                              <a:cs typeface="Times New Roman" panose="02020603050405020304" pitchFamily="18" charset="0"/>
                            </a:rPr>
                          </m:ctrlPr>
                        </m:funcPr>
                        <m:fName>
                          <m:limLow>
                            <m:limLowPr>
                              <m:ctrlPr>
                                <a:rPr lang="en-US" altLang="zh-CN" sz="1500" i="1">
                                  <a:latin typeface="Cambria Math" panose="02040503050406030204" pitchFamily="18" charset="0"/>
                                  <a:cs typeface="Times New Roman" panose="02020603050405020304" pitchFamily="18" charset="0"/>
                                </a:rPr>
                              </m:ctrlPr>
                            </m:limLowPr>
                            <m:e>
                              <m:r>
                                <m:rPr>
                                  <m:sty m:val="p"/>
                                </m:rPr>
                                <a:rPr lang="en-US" altLang="zh-CN" sz="1500">
                                  <a:latin typeface="Cambria Math" panose="02040503050406030204" pitchFamily="18" charset="0"/>
                                  <a:cs typeface="Times New Roman" panose="02020603050405020304" pitchFamily="18" charset="0"/>
                                </a:rPr>
                                <m:t>min</m:t>
                              </m:r>
                            </m:e>
                            <m:lim>
                              <m:r>
                                <a:rPr lang="zh-CN" altLang="en-US" sz="1500" i="1">
                                  <a:latin typeface="Cambria Math" panose="02040503050406030204" pitchFamily="18" charset="0"/>
                                  <a:cs typeface="Times New Roman" panose="02020603050405020304" pitchFamily="18" charset="0"/>
                                </a:rPr>
                                <m:t>𝛼</m:t>
                              </m:r>
                            </m:lim>
                          </m:limLow>
                        </m:fName>
                        <m:e>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m:t>
                              </m:r>
                              <m:r>
                                <a:rPr lang="zh-CN" altLang="en-US" sz="1500" i="1">
                                  <a:latin typeface="Cambria Math" panose="02040503050406030204" pitchFamily="18" charset="0"/>
                                  <a:cs typeface="Times New Roman" panose="02020603050405020304" pitchFamily="18" charset="0"/>
                                </a:rPr>
                                <m:t>𝛼</m:t>
                              </m:r>
                              <m:r>
                                <a:rPr lang="en-US" altLang="zh-CN" sz="1500" i="1">
                                  <a:latin typeface="Cambria Math" panose="02040503050406030204" pitchFamily="18" charset="0"/>
                                  <a:cs typeface="Times New Roman" panose="02020603050405020304" pitchFamily="18" charset="0"/>
                                </a:rPr>
                                <m:t>||</m:t>
                              </m:r>
                            </m:e>
                            <m:sub>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𝑙</m:t>
                                  </m:r>
                                </m:e>
                                <m:sub>
                                  <m:r>
                                    <a:rPr lang="en-US" altLang="zh-CN" sz="1500" i="1">
                                      <a:latin typeface="Cambria Math" panose="02040503050406030204" pitchFamily="18" charset="0"/>
                                      <a:cs typeface="Times New Roman" panose="02020603050405020304" pitchFamily="18" charset="0"/>
                                    </a:rPr>
                                    <m:t>0</m:t>
                                  </m:r>
                                </m:sub>
                              </m:sSub>
                            </m:sub>
                          </m:sSub>
                        </m:e>
                      </m:func>
                      <m:r>
                        <a:rPr lang="en-US" altLang="zh-CN" sz="1500" i="1">
                          <a:latin typeface="Cambria Math" panose="02040503050406030204" pitchFamily="18" charset="0"/>
                          <a:cs typeface="Times New Roman" panose="02020603050405020304" pitchFamily="18" charset="0"/>
                        </a:rPr>
                        <m:t>        </m:t>
                      </m:r>
                      <m:r>
                        <a:rPr lang="en-US" altLang="zh-CN" sz="1500" i="1">
                          <a:latin typeface="Cambria Math" panose="02040503050406030204" pitchFamily="18" charset="0"/>
                          <a:cs typeface="Times New Roman" panose="02020603050405020304" pitchFamily="18" charset="0"/>
                        </a:rPr>
                        <m:t>𝑠</m:t>
                      </m:r>
                      <m:r>
                        <a:rPr lang="en-US" altLang="zh-CN" sz="1500" i="1">
                          <a:latin typeface="Cambria Math" panose="02040503050406030204" pitchFamily="18" charset="0"/>
                          <a:cs typeface="Times New Roman" panose="02020603050405020304" pitchFamily="18" charset="0"/>
                        </a:rPr>
                        <m:t>.</m:t>
                      </m:r>
                      <m:r>
                        <a:rPr lang="en-US" altLang="zh-CN" sz="1500" i="1">
                          <a:latin typeface="Cambria Math" panose="02040503050406030204" pitchFamily="18" charset="0"/>
                          <a:cs typeface="Times New Roman" panose="02020603050405020304" pitchFamily="18" charset="0"/>
                        </a:rPr>
                        <m:t>𝑡</m:t>
                      </m:r>
                      <m:r>
                        <a:rPr lang="en-US" altLang="zh-CN" sz="1500" i="1">
                          <a:latin typeface="Cambria Math" panose="02040503050406030204" pitchFamily="18" charset="0"/>
                          <a:cs typeface="Times New Roman" panose="02020603050405020304" pitchFamily="18" charset="0"/>
                        </a:rPr>
                        <m:t>. </m:t>
                      </m:r>
                      <m:r>
                        <a:rPr lang="en-US" altLang="zh-CN" sz="1500" i="1">
                          <a:latin typeface="Cambria Math" panose="02040503050406030204" pitchFamily="18" charset="0"/>
                          <a:cs typeface="Times New Roman" panose="02020603050405020304" pitchFamily="18" charset="0"/>
                        </a:rPr>
                        <m:t>𝑦</m:t>
                      </m:r>
                      <m:r>
                        <a:rPr lang="en-US" altLang="zh-CN" sz="1500" i="1">
                          <a:latin typeface="Cambria Math" panose="02040503050406030204" pitchFamily="18" charset="0"/>
                          <a:cs typeface="Times New Roman" panose="02020603050405020304" pitchFamily="18" charset="0"/>
                        </a:rPr>
                        <m:t>=</m:t>
                      </m:r>
                      <m:r>
                        <m:rPr>
                          <m:sty m:val="p"/>
                        </m:rPr>
                        <a:rPr lang="el-GR" altLang="zh-CN" sz="1500" dirty="0">
                          <a:latin typeface="Cambria Math" panose="02040503050406030204" pitchFamily="18" charset="0"/>
                        </a:rPr>
                        <m:t>ΦΨ</m:t>
                      </m:r>
                      <m:r>
                        <m:rPr>
                          <m:sty m:val="p"/>
                        </m:rPr>
                        <a:rPr lang="el-GR" altLang="zh-CN" sz="1500" i="1" dirty="0">
                          <a:latin typeface="Cambria Math" panose="02040503050406030204" pitchFamily="18" charset="0"/>
                          <a:ea typeface="Cambria Math" panose="02040503050406030204" pitchFamily="18" charset="0"/>
                        </a:rPr>
                        <m:t>α</m:t>
                      </m:r>
                    </m:oMath>
                  </m:oMathPara>
                </a14:m>
                <a:endParaRPr lang="en-US" altLang="zh-CN" sz="1500" dirty="0">
                  <a:latin typeface="Times New Roman" panose="02020603050405020304" pitchFamily="18" charset="0"/>
                  <a:cs typeface="Times New Roman" panose="02020603050405020304" pitchFamily="18" charset="0"/>
                </a:endParaRPr>
              </a:p>
              <a:p>
                <a:pPr>
                  <a:lnSpc>
                    <a:spcPct val="130000"/>
                  </a:lnSpc>
                </a:pP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It is proved that for many problems it is probable that the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𝑙</m:t>
                        </m:r>
                      </m:e>
                      <m:sub>
                        <m:r>
                          <a:rPr lang="en-US" altLang="zh-CN" sz="1500" i="1">
                            <a:latin typeface="Cambria Math" panose="02040503050406030204" pitchFamily="18" charset="0"/>
                            <a:cs typeface="Times New Roman" panose="02020603050405020304" pitchFamily="18" charset="0"/>
                          </a:rPr>
                          <m:t>0</m:t>
                        </m:r>
                      </m:sub>
                    </m:sSub>
                    <m:r>
                      <a:rPr lang="en-US" altLang="zh-CN" sz="1500" i="1">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norm is equivalent to the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𝑙</m:t>
                        </m:r>
                      </m:e>
                      <m:sub>
                        <m:r>
                          <a:rPr lang="en-US" altLang="zh-CN" sz="1500" i="1">
                            <a:latin typeface="Cambria Math" panose="02040503050406030204" pitchFamily="18" charset="0"/>
                            <a:cs typeface="Times New Roman" panose="02020603050405020304" pitchFamily="18" charset="0"/>
                          </a:rPr>
                          <m:t>1</m:t>
                        </m:r>
                      </m:sub>
                    </m:sSub>
                    <m:r>
                      <a:rPr lang="en-US" altLang="zh-CN" sz="1500" i="1">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 norm, in a technical sense: This equivalence result allows one to solve the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𝑙</m:t>
                        </m:r>
                      </m:e>
                      <m:sub>
                        <m:r>
                          <a:rPr lang="en-US" altLang="zh-CN" sz="1500" i="1">
                            <a:latin typeface="Cambria Math" panose="02040503050406030204" pitchFamily="18" charset="0"/>
                            <a:cs typeface="Times New Roman" panose="02020603050405020304" pitchFamily="18" charset="0"/>
                          </a:rPr>
                          <m:t>1</m:t>
                        </m:r>
                      </m:sub>
                    </m:sSub>
                    <m:r>
                      <a:rPr lang="en-US" altLang="zh-CN" sz="1500" i="1">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problem, which is easier than the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𝑙</m:t>
                        </m:r>
                      </m:e>
                      <m:sub>
                        <m:r>
                          <a:rPr lang="en-US" altLang="zh-CN" sz="1500" i="1">
                            <a:latin typeface="Cambria Math" panose="02040503050406030204" pitchFamily="18" charset="0"/>
                            <a:cs typeface="Times New Roman" panose="02020603050405020304" pitchFamily="18" charset="0"/>
                          </a:rPr>
                          <m:t>0</m:t>
                        </m:r>
                      </m:sub>
                    </m:sSub>
                    <m:r>
                      <a:rPr lang="en-US" altLang="zh-CN" sz="1500" i="1">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problem. </a:t>
                </a:r>
              </a:p>
              <a:p>
                <a:pPr>
                  <a:lnSpc>
                    <a:spcPct val="130000"/>
                  </a:lnSpc>
                </a:pPr>
                <a14:m>
                  <m:oMathPara xmlns:m="http://schemas.openxmlformats.org/officeDocument/2006/math">
                    <m:oMathParaPr>
                      <m:jc m:val="centerGroup"/>
                    </m:oMathParaPr>
                    <m:oMath xmlns:m="http://schemas.openxmlformats.org/officeDocument/2006/math">
                      <m:func>
                        <m:funcPr>
                          <m:ctrlPr>
                            <a:rPr lang="en-US" altLang="zh-CN" sz="1500" i="1">
                              <a:latin typeface="Cambria Math" panose="02040503050406030204" pitchFamily="18" charset="0"/>
                              <a:cs typeface="Times New Roman" panose="02020603050405020304" pitchFamily="18" charset="0"/>
                            </a:rPr>
                          </m:ctrlPr>
                        </m:funcPr>
                        <m:fName>
                          <m:limLow>
                            <m:limLowPr>
                              <m:ctrlPr>
                                <a:rPr lang="en-US" altLang="zh-CN" sz="1500" i="1">
                                  <a:latin typeface="Cambria Math" panose="02040503050406030204" pitchFamily="18" charset="0"/>
                                  <a:cs typeface="Times New Roman" panose="02020603050405020304" pitchFamily="18" charset="0"/>
                                </a:rPr>
                              </m:ctrlPr>
                            </m:limLowPr>
                            <m:e>
                              <m:r>
                                <m:rPr>
                                  <m:sty m:val="p"/>
                                </m:rPr>
                                <a:rPr lang="en-US" altLang="zh-CN" sz="1500">
                                  <a:latin typeface="Cambria Math" panose="02040503050406030204" pitchFamily="18" charset="0"/>
                                  <a:cs typeface="Times New Roman" panose="02020603050405020304" pitchFamily="18" charset="0"/>
                                </a:rPr>
                                <m:t>min</m:t>
                              </m:r>
                            </m:e>
                            <m:lim>
                              <m:r>
                                <a:rPr lang="zh-CN" altLang="en-US" sz="1500" i="1">
                                  <a:latin typeface="Cambria Math" panose="02040503050406030204" pitchFamily="18" charset="0"/>
                                  <a:cs typeface="Times New Roman" panose="02020603050405020304" pitchFamily="18" charset="0"/>
                                </a:rPr>
                                <m:t>𝛼</m:t>
                              </m:r>
                            </m:lim>
                          </m:limLow>
                        </m:fName>
                        <m:e>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m:t>
                              </m:r>
                              <m:r>
                                <a:rPr lang="zh-CN" altLang="en-US" sz="1500" i="1">
                                  <a:latin typeface="Cambria Math" panose="02040503050406030204" pitchFamily="18" charset="0"/>
                                  <a:cs typeface="Times New Roman" panose="02020603050405020304" pitchFamily="18" charset="0"/>
                                </a:rPr>
                                <m:t>𝛼</m:t>
                              </m:r>
                              <m:r>
                                <a:rPr lang="en-US" altLang="zh-CN" sz="1500" i="1">
                                  <a:latin typeface="Cambria Math" panose="02040503050406030204" pitchFamily="18" charset="0"/>
                                  <a:cs typeface="Times New Roman" panose="02020603050405020304" pitchFamily="18" charset="0"/>
                                </a:rPr>
                                <m:t>||</m:t>
                              </m:r>
                            </m:e>
                            <m:sub>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𝑙</m:t>
                                  </m:r>
                                </m:e>
                                <m:sub>
                                  <m:r>
                                    <a:rPr lang="en-US" altLang="zh-CN" sz="1500" i="1">
                                      <a:latin typeface="Cambria Math" panose="02040503050406030204" pitchFamily="18" charset="0"/>
                                      <a:cs typeface="Times New Roman" panose="02020603050405020304" pitchFamily="18" charset="0"/>
                                    </a:rPr>
                                    <m:t>1</m:t>
                                  </m:r>
                                </m:sub>
                              </m:sSub>
                            </m:sub>
                          </m:sSub>
                        </m:e>
                      </m:func>
                      <m:r>
                        <a:rPr lang="en-US" altLang="zh-CN" sz="1500" i="1">
                          <a:latin typeface="Cambria Math" panose="02040503050406030204" pitchFamily="18" charset="0"/>
                          <a:cs typeface="Times New Roman" panose="02020603050405020304" pitchFamily="18" charset="0"/>
                        </a:rPr>
                        <m:t>        </m:t>
                      </m:r>
                      <m:r>
                        <a:rPr lang="en-US" altLang="zh-CN" sz="1500" i="1">
                          <a:latin typeface="Cambria Math" panose="02040503050406030204" pitchFamily="18" charset="0"/>
                          <a:cs typeface="Times New Roman" panose="02020603050405020304" pitchFamily="18" charset="0"/>
                        </a:rPr>
                        <m:t>𝑠</m:t>
                      </m:r>
                      <m:r>
                        <a:rPr lang="en-US" altLang="zh-CN" sz="1500" i="1">
                          <a:latin typeface="Cambria Math" panose="02040503050406030204" pitchFamily="18" charset="0"/>
                          <a:cs typeface="Times New Roman" panose="02020603050405020304" pitchFamily="18" charset="0"/>
                        </a:rPr>
                        <m:t>.</m:t>
                      </m:r>
                      <m:r>
                        <a:rPr lang="en-US" altLang="zh-CN" sz="1500" i="1">
                          <a:latin typeface="Cambria Math" panose="02040503050406030204" pitchFamily="18" charset="0"/>
                          <a:cs typeface="Times New Roman" panose="02020603050405020304" pitchFamily="18" charset="0"/>
                        </a:rPr>
                        <m:t>𝑡</m:t>
                      </m:r>
                      <m:r>
                        <a:rPr lang="en-US" altLang="zh-CN" sz="1500" i="1">
                          <a:latin typeface="Cambria Math" panose="02040503050406030204" pitchFamily="18" charset="0"/>
                          <a:cs typeface="Times New Roman" panose="02020603050405020304" pitchFamily="18" charset="0"/>
                        </a:rPr>
                        <m:t>. </m:t>
                      </m:r>
                      <m:r>
                        <a:rPr lang="en-US" altLang="zh-CN" sz="1500" i="1">
                          <a:latin typeface="Cambria Math" panose="02040503050406030204" pitchFamily="18" charset="0"/>
                          <a:cs typeface="Times New Roman" panose="02020603050405020304" pitchFamily="18" charset="0"/>
                        </a:rPr>
                        <m:t>𝑦</m:t>
                      </m:r>
                      <m:r>
                        <a:rPr lang="en-US" altLang="zh-CN" sz="1500" i="1">
                          <a:latin typeface="Cambria Math" panose="02040503050406030204" pitchFamily="18" charset="0"/>
                          <a:cs typeface="Times New Roman" panose="02020603050405020304" pitchFamily="18" charset="0"/>
                        </a:rPr>
                        <m:t>=</m:t>
                      </m:r>
                      <m:r>
                        <m:rPr>
                          <m:sty m:val="p"/>
                        </m:rPr>
                        <a:rPr lang="el-GR" altLang="zh-CN" sz="1500" dirty="0">
                          <a:latin typeface="Cambria Math" panose="02040503050406030204" pitchFamily="18" charset="0"/>
                        </a:rPr>
                        <m:t>ΦΨ</m:t>
                      </m:r>
                      <m:r>
                        <m:rPr>
                          <m:sty m:val="p"/>
                        </m:rPr>
                        <a:rPr lang="el-GR" altLang="zh-CN" sz="1500" i="1" dirty="0">
                          <a:latin typeface="Cambria Math" panose="02040503050406030204" pitchFamily="18" charset="0"/>
                          <a:ea typeface="Cambria Math" panose="02040503050406030204" pitchFamily="18" charset="0"/>
                        </a:rPr>
                        <m:t>α</m:t>
                      </m:r>
                    </m:oMath>
                  </m:oMathPara>
                </a14:m>
                <a:endParaRPr lang="en-US" altLang="zh-CN" sz="1500" dirty="0">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405328" y="974975"/>
                <a:ext cx="10625655" cy="5074594"/>
              </a:xfrm>
              <a:prstGeom prst="rect">
                <a:avLst/>
              </a:prstGeom>
              <a:blipFill rotWithShape="1">
                <a:blip r:embed="rId1"/>
                <a:stretch>
                  <a:fillRect l="-229" r="-287"/>
                </a:stretch>
              </a:blipFill>
            </p:spPr>
            <p:txBody>
              <a:bodyPr/>
              <a:lstStyle/>
              <a:p>
                <a:r>
                  <a:rPr lang="zh-CN" altLang="en-US">
                    <a:noFill/>
                  </a:rPr>
                  <a:t> </a:t>
                </a:r>
              </a:p>
            </p:txBody>
          </p:sp>
        </mc:Fallback>
      </mc:AlternateContent>
      <p:grpSp>
        <p:nvGrpSpPr>
          <p:cNvPr id="18" name="组合 17"/>
          <p:cNvGrpSpPr/>
          <p:nvPr/>
        </p:nvGrpSpPr>
        <p:grpSpPr>
          <a:xfrm>
            <a:off x="0" y="149176"/>
            <a:ext cx="3328416" cy="707887"/>
            <a:chOff x="0" y="149176"/>
            <a:chExt cx="3328416" cy="707887"/>
          </a:xfrm>
        </p:grpSpPr>
        <p:grpSp>
          <p:nvGrpSpPr>
            <p:cNvPr id="19" name="组合 18"/>
            <p:cNvGrpSpPr/>
            <p:nvPr/>
          </p:nvGrpSpPr>
          <p:grpSpPr>
            <a:xfrm>
              <a:off x="0" y="149176"/>
              <a:ext cx="2487167" cy="707887"/>
              <a:chOff x="-1" y="276767"/>
              <a:chExt cx="2487167" cy="707887"/>
            </a:xfrm>
          </p:grpSpPr>
          <p:sp>
            <p:nvSpPr>
              <p:cNvPr id="21" name="文本框 20"/>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22" name="文本框 21"/>
              <p:cNvSpPr txBox="1"/>
              <p:nvPr/>
            </p:nvSpPr>
            <p:spPr>
              <a:xfrm>
                <a:off x="0" y="676877"/>
                <a:ext cx="200436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3.4 Compressive Sensing</a:t>
                </a:r>
                <a:endParaRPr lang="en-US" altLang="zh-CN" sz="1400" dirty="0">
                  <a:latin typeface="Times New Roman" pitchFamily="18" charset="0"/>
                  <a:cs typeface="Times New Roman" pitchFamily="18" charset="0"/>
                </a:endParaRPr>
              </a:p>
            </p:txBody>
          </p:sp>
        </p:grpSp>
        <p:sp>
          <p:nvSpPr>
            <p:cNvPr id="20" name="矩形 19"/>
            <p:cNvSpPr/>
            <p:nvPr/>
          </p:nvSpPr>
          <p:spPr>
            <a:xfrm>
              <a:off x="2004365" y="549286"/>
              <a:ext cx="1324051"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3.4.2 Algorithm</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1924</Words>
  <Application>Kingsoft Office WPP</Application>
  <PresentationFormat>Widescreen</PresentationFormat>
  <Paragraphs>57</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neil</dc:creator>
  <cp:lastModifiedBy>neil</cp:lastModifiedBy>
  <cp:revision>1</cp:revision>
  <dcterms:created xsi:type="dcterms:W3CDTF">2017-07-21T08:24:28Z</dcterms:created>
  <dcterms:modified xsi:type="dcterms:W3CDTF">2017-07-21T08:24:28Z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