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9D3E9C-A4BF-4BEC-A8A1-248E9CAB75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88DD-982A-4ACB-9654-E3E5B51AC8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image" Target="../media/image24.GIF"/><Relationship Id="rId1" Type="http://schemas.openxmlformats.org/officeDocument/2006/relationships/image" Target="../media/image23.GI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image" Target="../media/image26.GIF"/><Relationship Id="rId1" Type="http://schemas.openxmlformats.org/officeDocument/2006/relationships/image" Target="../media/image25.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2.xml"/><Relationship Id="rId3" Type="http://schemas.openxmlformats.org/officeDocument/2006/relationships/image" Target="../media/image25.GIF"/><Relationship Id="rId2" Type="http://schemas.openxmlformats.org/officeDocument/2006/relationships/image" Target="../media/image30.GIF"/><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image" Target="../media/image25.GIF"/><Relationship Id="rId2" Type="http://schemas.openxmlformats.org/officeDocument/2006/relationships/image" Target="../media/image32.GIF"/><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2.xml"/><Relationship Id="rId3" Type="http://schemas.openxmlformats.org/officeDocument/2006/relationships/image" Target="../media/image25.GIF"/><Relationship Id="rId2" Type="http://schemas.openxmlformats.org/officeDocument/2006/relationships/image" Target="../media/image34.GIF"/><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2.xml"/><Relationship Id="rId3" Type="http://schemas.openxmlformats.org/officeDocument/2006/relationships/image" Target="../media/image34.GIF"/><Relationship Id="rId2" Type="http://schemas.openxmlformats.org/officeDocument/2006/relationships/image" Target="../media/image25.GIF"/><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image" Target="../media/image37.GIF"/><Relationship Id="rId1" Type="http://schemas.openxmlformats.org/officeDocument/2006/relationships/image" Target="../media/image36.GI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38.GI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459" y="1257173"/>
            <a:ext cx="10333309" cy="3885679"/>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500" dirty="0">
                <a:solidFill>
                  <a:prstClr val="black"/>
                </a:solidFill>
                <a:latin typeface="Times New Roman" pitchFamily="18" charset="0"/>
                <a:cs typeface="Times New Roman" pitchFamily="18" charset="0"/>
              </a:rPr>
              <a:t>In reinforcement learning, the algorithm gets to choose an action in response to each data point. The learning algorithm also receives a reward signal a short time later, indicating how good the decision was. Based on this, the algorithm modifies its strategy in order to achieve the highest reward. </a:t>
            </a:r>
            <a:endParaRPr lang="en-US" altLang="zh-CN" sz="1500" dirty="0" smtClean="0">
              <a:solidFill>
                <a:prstClr val="black"/>
              </a:solidFill>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solidFill>
                  <a:prstClr val="black"/>
                </a:solidFill>
                <a:latin typeface="Times New Roman" pitchFamily="18" charset="0"/>
                <a:cs typeface="Times New Roman" pitchFamily="18" charset="0"/>
              </a:rPr>
              <a:t>Reinforcement </a:t>
            </a:r>
            <a:r>
              <a:rPr lang="en-US" altLang="zh-CN" sz="1500" dirty="0">
                <a:solidFill>
                  <a:prstClr val="black"/>
                </a:solidFill>
                <a:latin typeface="Times New Roman" pitchFamily="18" charset="0"/>
                <a:cs typeface="Times New Roman" pitchFamily="18" charset="0"/>
              </a:rPr>
              <a:t>learning is common in robotics, where the set of sensor readings at one point in time is a data point, and the algorithm must choose the robot's next action. It is also a natural fit for Internet of Things applications</a:t>
            </a:r>
            <a:r>
              <a:rPr lang="en-US" altLang="zh-CN" sz="1500" dirty="0" smtClean="0">
                <a:solidFill>
                  <a:prstClr val="black"/>
                </a:solidFill>
                <a:latin typeface="Times New Roman" pitchFamily="18" charset="0"/>
                <a:cs typeface="Times New Roman" pitchFamily="18" charset="0"/>
              </a:rPr>
              <a:t>.</a:t>
            </a:r>
            <a:endParaRPr lang="en-US" altLang="zh-CN" sz="1500" dirty="0" smtClean="0">
              <a:solidFill>
                <a:prstClr val="black"/>
              </a:solidFill>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solidFill>
                  <a:prstClr val="black"/>
                </a:solidFill>
                <a:latin typeface="Times New Roman" pitchFamily="18" charset="0"/>
                <a:cs typeface="Times New Roman" pitchFamily="18" charset="0"/>
              </a:rPr>
              <a:t>In machine learning, the environment is typically formulated as a Markov decision process (MDP) as many reinforcement learning algorithms for this context utilize dynamic programming techniques. The main difference between the classical techniques and reinforcement learning algorithms is that the latter do not need knowledge about the MDP and they target large MDPs where exact methods become infeasible.</a:t>
            </a:r>
            <a:endParaRPr lang="en-US" altLang="zh-CN" sz="1500" dirty="0" smtClean="0">
              <a:solidFill>
                <a:prstClr val="black"/>
              </a:solidFill>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solidFill>
                  <a:prstClr val="black"/>
                </a:solidFill>
                <a:latin typeface="Times New Roman" pitchFamily="18" charset="0"/>
                <a:cs typeface="Times New Roman" pitchFamily="18" charset="0"/>
              </a:rPr>
              <a:t>Reinforcement learning differs from standard supervised learning in that correct input/output pairs are never presented, nor sub-optimal actions explicitly corrected. Further, there is a focus on on-line performance, which involves finding a balance between exploration (of uncharted territory) and exploitation (of current knowledge). </a:t>
            </a:r>
          </a:p>
        </p:txBody>
      </p:sp>
      <p:sp>
        <p:nvSpPr>
          <p:cNvPr id="8" name="矩形 7"/>
          <p:cNvSpPr/>
          <p:nvPr/>
        </p:nvSpPr>
        <p:spPr>
          <a:xfrm>
            <a:off x="6730999" y="6301437"/>
            <a:ext cx="5461001" cy="556563"/>
          </a:xfrm>
          <a:prstGeom prst="rect">
            <a:avLst/>
          </a:prstGeom>
        </p:spPr>
        <p:txBody>
          <a:bodyPr wrap="square">
            <a:spAutoFit/>
          </a:bodyPr>
          <a:lstStyle/>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Source1 </a:t>
            </a:r>
            <a:r>
              <a:rPr lang="en-US" altLang="zh-CN" sz="1000" i="1" dirty="0" smtClean="0">
                <a:solidFill>
                  <a:prstClr val="black"/>
                </a:solidFill>
                <a:latin typeface="Times New Roman" pitchFamily="18" charset="0"/>
                <a:cs typeface="Times New Roman" pitchFamily="18" charset="0"/>
              </a:rPr>
              <a:t>https</a:t>
            </a:r>
            <a:r>
              <a:rPr lang="en-US" altLang="zh-CN" sz="1000" i="1" dirty="0">
                <a:solidFill>
                  <a:prstClr val="black"/>
                </a:solidFill>
                <a:latin typeface="Times New Roman" pitchFamily="18" charset="0"/>
                <a:cs typeface="Times New Roman" pitchFamily="18" charset="0"/>
              </a:rPr>
              <a:t>://azure.microsoft.com/en-us/documentation/articles/machine-learning-algorithm-choice</a:t>
            </a:r>
            <a:r>
              <a:rPr lang="en-US" altLang="zh-CN" sz="1000" i="1" dirty="0" smtClean="0">
                <a:solidFill>
                  <a:prstClr val="black"/>
                </a:solidFill>
                <a:latin typeface="Times New Roman" pitchFamily="18" charset="0"/>
                <a:cs typeface="Times New Roman" pitchFamily="18" charset="0"/>
              </a:rPr>
              <a:t>/</a:t>
            </a:r>
            <a:endParaRPr lang="en-US" altLang="zh-CN" sz="1000" i="1" dirty="0" smtClean="0">
              <a:solidFill>
                <a:prstClr val="black"/>
              </a:solidFill>
              <a:latin typeface="Times New Roman" pitchFamily="18" charset="0"/>
              <a:cs typeface="Times New Roman" pitchFamily="18" charset="0"/>
            </a:endParaRPr>
          </a:p>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Source2 </a:t>
            </a:r>
            <a:r>
              <a:rPr lang="en-US" altLang="zh-CN" sz="1000" i="1" dirty="0">
                <a:solidFill>
                  <a:prstClr val="black"/>
                </a:solidFill>
                <a:latin typeface="Times New Roman" pitchFamily="18" charset="0"/>
                <a:cs typeface="Times New Roman" pitchFamily="18" charset="0"/>
              </a:rPr>
              <a:t>https://en.wikipedia.org/wiki/Reinforcement_learning</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369238"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.1 Introduction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72447"/>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http://www.cnblogs.com/jinxulin/p/3517377.html</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3" y="549286"/>
            <a:ext cx="1368057"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.2.5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2" name="矩形 1"/>
              <p:cNvSpPr/>
              <p:nvPr/>
            </p:nvSpPr>
            <p:spPr>
              <a:xfrm>
                <a:off x="755632" y="1124628"/>
                <a:ext cx="11181187" cy="1616853"/>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left-bottom grid is the starting point, the right-top grid is the destination, which is called the absorbing state. </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For the action that enters the destination grid, the reward is 100, and for the other actions, the reward is 0.</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We choose γ to be 0.9.</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For convenience, denote the state of </a:t>
                </a:r>
                <a:r>
                  <a:rPr lang="en-US" altLang="zh-CN" sz="1500" dirty="0" err="1" smtClean="0">
                    <a:latin typeface="Times New Roman" panose="02020603050405020304" pitchFamily="18" charset="0"/>
                    <a:cs typeface="Times New Roman" panose="02020603050405020304" pitchFamily="18" charset="0"/>
                  </a:rPr>
                  <a:t>i-th</a:t>
                </a:r>
                <a:r>
                  <a:rPr lang="en-US" altLang="zh-CN" sz="1500" dirty="0" smtClean="0">
                    <a:latin typeface="Times New Roman" panose="02020603050405020304" pitchFamily="18" charset="0"/>
                    <a:cs typeface="Times New Roman" panose="02020603050405020304" pitchFamily="18" charset="0"/>
                  </a:rPr>
                  <a:t> row, and j-</a:t>
                </a:r>
                <a:r>
                  <a:rPr lang="en-US" altLang="zh-CN" sz="1500" dirty="0" err="1" smtClean="0">
                    <a:latin typeface="Times New Roman" panose="02020603050405020304" pitchFamily="18" charset="0"/>
                    <a:cs typeface="Times New Roman" panose="02020603050405020304" pitchFamily="18" charset="0"/>
                  </a:rPr>
                  <a:t>th</a:t>
                </a:r>
                <a:r>
                  <a:rPr lang="en-US" altLang="zh-CN" sz="1500" dirty="0" smtClean="0">
                    <a:latin typeface="Times New Roman" panose="02020603050405020304" pitchFamily="18" charset="0"/>
                    <a:cs typeface="Times New Roman" panose="02020603050405020304" pitchFamily="18" charset="0"/>
                  </a:rPr>
                  <a:t> column as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𝑖𝑗</m:t>
                        </m:r>
                      </m:sub>
                    </m:sSub>
                  </m:oMath>
                </a14:m>
                <a:r>
                  <a:rPr lang="en-US" altLang="zh-CN" sz="1500" dirty="0" smtClean="0">
                    <a:latin typeface="Times New Roman" panose="02020603050405020304" pitchFamily="18" charset="0"/>
                    <a:cs typeface="Times New Roman" panose="02020603050405020304" pitchFamily="18" charset="0"/>
                  </a:rPr>
                  <a:t> and denote the action of up, down, left and right as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𝑢</m:t>
                        </m:r>
                      </m:sub>
                    </m:sSub>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𝑑</m:t>
                        </m:r>
                      </m:sub>
                    </m:sSub>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𝑙</m:t>
                        </m:r>
                      </m:sub>
                    </m:sSub>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𝑟</m:t>
                        </m:r>
                      </m:sub>
                    </m:sSub>
                  </m:oMath>
                </a14:m>
                <a:r>
                  <a:rPr lang="en-US" altLang="zh-CN" sz="1500" dirty="0" smtClean="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Transition probability is 1.</a:t>
                </a:r>
              </a:p>
            </p:txBody>
          </p:sp>
        </mc:Choice>
        <mc:Fallback>
          <p:sp>
            <p:nvSpPr>
              <p:cNvPr id="2" name="矩形 1"/>
              <p:cNvSpPr>
                <a:spLocks noRot="1" noChangeAspect="1" noMove="1" noResize="1" noEditPoints="1" noAdjustHandles="1" noChangeArrowheads="1" noChangeShapeType="1" noTextEdit="1"/>
              </p:cNvSpPr>
              <p:nvPr/>
            </p:nvSpPr>
            <p:spPr>
              <a:xfrm>
                <a:off x="755632" y="1124628"/>
                <a:ext cx="11181187" cy="1616853"/>
              </a:xfrm>
              <a:prstGeom prst="rect">
                <a:avLst/>
              </a:prstGeom>
              <a:blipFill rotWithShape="1">
                <a:blip r:embed="rId1"/>
                <a:stretch>
                  <a:fillRect l="-164" b="-1128"/>
                </a:stretch>
              </a:blipFill>
            </p:spPr>
            <p:txBody>
              <a:bodyPr/>
              <a:lstStyle/>
              <a:p>
                <a:r>
                  <a:rPr lang="zh-CN" altLang="en-US">
                    <a:noFill/>
                  </a:rPr>
                  <a:t> </a:t>
                </a:r>
              </a:p>
            </p:txBody>
          </p:sp>
        </mc:Fallback>
      </mc:AlternateContent>
      <p:grpSp>
        <p:nvGrpSpPr>
          <p:cNvPr id="4" name="组合 3"/>
          <p:cNvGrpSpPr/>
          <p:nvPr/>
        </p:nvGrpSpPr>
        <p:grpSpPr>
          <a:xfrm>
            <a:off x="833603" y="3009046"/>
            <a:ext cx="4132967" cy="2867214"/>
            <a:chOff x="3782366" y="3065753"/>
            <a:chExt cx="4132967" cy="2867214"/>
          </a:xfrm>
        </p:grpSpPr>
        <p:pic>
          <p:nvPicPr>
            <p:cNvPr id="1028" name="Picture 4" descr="http://images.cnitblog.com/blog/489049/201401/1323235873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366" y="3065753"/>
              <a:ext cx="4132967" cy="26722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523973" y="5649433"/>
              <a:ext cx="692529" cy="283534"/>
            </a:xfrm>
            <a:prstGeom prst="rect">
              <a:avLst/>
            </a:prstGeom>
            <a:noFill/>
          </p:spPr>
          <p:txBody>
            <a:bodyPr wrap="square" rtlCol="0">
              <a:spAutoFit/>
            </a:bodyPr>
            <a:lstStyle/>
            <a:p>
              <a:r>
                <a:rPr lang="en-US" altLang="zh-CN" sz="1200" dirty="0" smtClean="0">
                  <a:latin typeface="Times New Roman" pitchFamily="18" charset="0"/>
                  <a:cs typeface="Times New Roman" pitchFamily="18" charset="0"/>
                </a:rPr>
                <a:t>Reward</a:t>
              </a:r>
              <a:endParaRPr lang="zh-CN" altLang="en-US" sz="1200" dirty="0">
                <a:latin typeface="Times New Roman" pitchFamily="18" charset="0"/>
                <a:cs typeface="Times New Roman" pitchFamily="18" charset="0"/>
              </a:endParaRPr>
            </a:p>
          </p:txBody>
        </p:sp>
      </p:grpSp>
      <p:grpSp>
        <p:nvGrpSpPr>
          <p:cNvPr id="13" name="组合 12"/>
          <p:cNvGrpSpPr/>
          <p:nvPr/>
        </p:nvGrpSpPr>
        <p:grpSpPr>
          <a:xfrm>
            <a:off x="6308652" y="3009046"/>
            <a:ext cx="4231758" cy="2789242"/>
            <a:chOff x="2068617" y="2555135"/>
            <a:chExt cx="4321324" cy="3076187"/>
          </a:xfrm>
        </p:grpSpPr>
        <p:pic>
          <p:nvPicPr>
            <p:cNvPr id="14" name="Picture 2" descr="http://images.cnitblog.com/blog/489049/201401/1612540798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617" y="2555135"/>
              <a:ext cx="4321324" cy="280362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3705415" y="5300058"/>
              <a:ext cx="1163861" cy="331264"/>
            </a:xfrm>
            <a:prstGeom prst="rect">
              <a:avLst/>
            </a:prstGeom>
            <a:noFill/>
          </p:spPr>
          <p:txBody>
            <a:bodyPr wrap="square" rtlCol="0">
              <a:spAutoFit/>
            </a:bodyPr>
            <a:lstStyle/>
            <a:p>
              <a:r>
                <a:rPr lang="en-US" altLang="zh-CN" sz="1200" dirty="0" smtClean="0">
                  <a:latin typeface="Times New Roman" pitchFamily="18" charset="0"/>
                  <a:cs typeface="Times New Roman" pitchFamily="18" charset="0"/>
                </a:rPr>
                <a:t>A fixed policy</a:t>
              </a:r>
              <a:endParaRPr lang="zh-CN" altLang="en-US" sz="12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72447"/>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http://www.cnblogs.com/jinxulin/p/3517377.html</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3" y="549286"/>
            <a:ext cx="1368057"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.2.5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14" name="矩形 13"/>
              <p:cNvSpPr/>
              <p:nvPr/>
            </p:nvSpPr>
            <p:spPr>
              <a:xfrm>
                <a:off x="755633" y="1124628"/>
                <a:ext cx="5297838" cy="2229521"/>
              </a:xfrm>
              <a:prstGeom prst="rect">
                <a:avLst/>
              </a:prstGeom>
            </p:spPr>
            <p:txBody>
              <a:bodyPr wrap="square">
                <a:spAutoFit/>
              </a:bodyPr>
              <a:lstStyle/>
              <a:p>
                <a:pPr>
                  <a:lnSpc>
                    <a:spcPct val="130000"/>
                  </a:lnSpc>
                </a:pPr>
                <a:r>
                  <a:rPr lang="en-US" altLang="zh-CN" sz="1500" dirty="0" smtClean="0">
                    <a:latin typeface="Times New Roman" panose="02020603050405020304" pitchFamily="18" charset="0"/>
                    <a:cs typeface="Times New Roman" panose="02020603050405020304" pitchFamily="18" charset="0"/>
                  </a:rPr>
                  <a:t>Calculate the value function:</a:t>
                </a:r>
              </a:p>
              <a:p>
                <a:pPr>
                  <a:lnSpc>
                    <a:spcPct val="130000"/>
                  </a:lnSpc>
                </a:pPr>
                <a14:m>
                  <m:oMathPara xmlns:m="http://schemas.openxmlformats.org/officeDocument/2006/math">
                    <m:oMathParaPr>
                      <m:jc m:val="left"/>
                    </m:oMathParaPr>
                    <m:oMath xmlns:m="http://schemas.openxmlformats.org/officeDocument/2006/math">
                      <m:r>
                        <a:rPr lang="pt-BR" altLang="zh-CN" sz="1500" i="1" dirty="0" smtClean="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12</m:t>
                      </m:r>
                      <m:r>
                        <a:rPr lang="pt-BR" altLang="zh-CN" sz="1500" i="1" dirty="0">
                          <a:latin typeface="Cambria Math" panose="02040503050406030204" pitchFamily="18" charset="0"/>
                          <a:ea typeface="Cambria Math" panose="02040503050406030204" pitchFamily="18" charset="0"/>
                        </a:rPr>
                        <m:t>) = </m:t>
                      </m:r>
                      <m:r>
                        <a:rPr lang="pt-BR" altLang="zh-CN" sz="1500" i="1" dirty="0">
                          <a:latin typeface="Cambria Math" panose="02040503050406030204" pitchFamily="18" charset="0"/>
                          <a:ea typeface="Cambria Math" panose="02040503050406030204" pitchFamily="18" charset="0"/>
                        </a:rPr>
                        <m:t>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12</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𝑎𝑟</m:t>
                      </m:r>
                      <m:r>
                        <a:rPr lang="pt-BR" altLang="zh-CN" sz="1500" i="1" dirty="0">
                          <a:latin typeface="Cambria Math" panose="02040503050406030204" pitchFamily="18" charset="0"/>
                          <a:ea typeface="Cambria Math" panose="02040503050406030204" pitchFamily="18" charset="0"/>
                        </a:rPr>
                        <m:t>) = </m:t>
                      </m:r>
                      <m:r>
                        <a:rPr lang="pt-BR" altLang="zh-CN" sz="1500" i="1" dirty="0">
                          <a:latin typeface="Cambria Math" panose="02040503050406030204" pitchFamily="18" charset="0"/>
                          <a:ea typeface="Cambria Math" panose="02040503050406030204" pitchFamily="18" charset="0"/>
                        </a:rPr>
                        <m:t>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13</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12</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𝑎𝑟</m:t>
                      </m:r>
                      <m:r>
                        <a:rPr lang="pt-BR" altLang="zh-CN" sz="1500" i="1" dirty="0">
                          <a:latin typeface="Cambria Math" panose="02040503050406030204" pitchFamily="18" charset="0"/>
                          <a:ea typeface="Cambria Math" panose="02040503050406030204" pitchFamily="18" charset="0"/>
                        </a:rPr>
                        <m:t>) = 100</m:t>
                      </m:r>
                    </m:oMath>
                  </m:oMathPara>
                </a14:m>
                <a:endParaRPr lang="pt-BR" altLang="zh-CN" sz="1500" dirty="0">
                  <a:latin typeface="Cambria Math" panose="02040503050406030204" pitchFamily="18" charset="0"/>
                  <a:ea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r>
                        <a:rPr lang="pt-BR" altLang="zh-CN" sz="1500" i="1" dirty="0" smtClean="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11</m:t>
                      </m:r>
                      <m:r>
                        <a:rPr lang="pt-BR" altLang="zh-CN" sz="1500" i="1" dirty="0">
                          <a:latin typeface="Cambria Math" panose="02040503050406030204" pitchFamily="18" charset="0"/>
                          <a:ea typeface="Cambria Math" panose="02040503050406030204" pitchFamily="18" charset="0"/>
                        </a:rPr>
                        <m:t>)= </m:t>
                      </m:r>
                      <m:r>
                        <a:rPr lang="pt-BR" altLang="zh-CN" sz="1500" i="1" dirty="0">
                          <a:latin typeface="Cambria Math" panose="02040503050406030204" pitchFamily="18" charset="0"/>
                          <a:ea typeface="Cambria Math" panose="02040503050406030204" pitchFamily="18" charset="0"/>
                        </a:rPr>
                        <m:t>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11</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𝑎𝑟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𝛾</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12</m:t>
                      </m:r>
                      <m:r>
                        <a:rPr lang="pt-BR" altLang="zh-CN" sz="1500" i="1" dirty="0">
                          <a:latin typeface="Cambria Math" panose="02040503050406030204" pitchFamily="18" charset="0"/>
                          <a:ea typeface="Cambria Math" panose="02040503050406030204" pitchFamily="18" charset="0"/>
                        </a:rPr>
                        <m:t>) = 0+0.9∗100 = 90</m:t>
                      </m:r>
                    </m:oMath>
                  </m:oMathPara>
                </a14:m>
                <a:endParaRPr lang="pt-BR" altLang="zh-CN" sz="1500" dirty="0">
                  <a:latin typeface="Cambria Math" panose="02040503050406030204" pitchFamily="18" charset="0"/>
                  <a:ea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r>
                        <a:rPr lang="pt-BR" altLang="zh-CN" sz="1500" i="1" dirty="0" smtClean="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sSub>
                        <m:sSubPr>
                          <m:ctrlPr>
                            <a:rPr lang="en-US" altLang="zh-CN" sz="1500" i="1" dirty="0" smtClean="0">
                              <a:latin typeface="Cambria Math" panose="02040503050406030204" pitchFamily="18" charset="0"/>
                              <a:ea typeface="Cambria Math" panose="02040503050406030204" pitchFamily="18" charset="0"/>
                            </a:rPr>
                          </m:ctrlPr>
                        </m:sSubPr>
                        <m:e>
                          <m:r>
                            <a:rPr lang="en-US" altLang="zh-CN" sz="1500" b="0" i="1" dirty="0" smtClean="0">
                              <a:latin typeface="Cambria Math" panose="02040503050406030204" pitchFamily="18" charset="0"/>
                              <a:ea typeface="Cambria Math" panose="02040503050406030204" pitchFamily="18" charset="0"/>
                            </a:rPr>
                            <m:t>𝑠</m:t>
                          </m:r>
                        </m:e>
                        <m:sub>
                          <m:r>
                            <a:rPr lang="en-US" altLang="zh-CN" sz="1500" b="0" i="1" dirty="0" smtClean="0">
                              <a:latin typeface="Cambria Math" panose="02040503050406030204" pitchFamily="18" charset="0"/>
                              <a:ea typeface="Cambria Math" panose="02040503050406030204" pitchFamily="18" charset="0"/>
                            </a:rPr>
                            <m:t>23</m:t>
                          </m:r>
                        </m:sub>
                      </m:sSub>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𝑟</m:t>
                      </m:r>
                      <m:d>
                        <m:dPr>
                          <m:ctrlPr>
                            <a:rPr lang="pt-BR" altLang="zh-CN" sz="1500" i="1" dirty="0">
                              <a:latin typeface="Cambria Math" panose="02040503050406030204" pitchFamily="18" charset="0"/>
                              <a:ea typeface="Cambria Math" panose="02040503050406030204" pitchFamily="18" charset="0"/>
                            </a:rPr>
                          </m:ctrlPr>
                        </m:dPr>
                        <m:e>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23</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𝑎𝑢</m:t>
                          </m:r>
                        </m:e>
                      </m:d>
                      <m:r>
                        <a:rPr lang="pt-BR" altLang="zh-CN" sz="1500" i="1" dirty="0">
                          <a:latin typeface="Cambria Math" panose="02040503050406030204" pitchFamily="18" charset="0"/>
                          <a:ea typeface="Cambria Math" panose="02040503050406030204" pitchFamily="18" charset="0"/>
                        </a:rPr>
                        <m:t>= 100</m:t>
                      </m:r>
                    </m:oMath>
                  </m:oMathPara>
                </a14:m>
                <a:endParaRPr lang="en-US" altLang="zh-CN" sz="1500" i="1" dirty="0" smtClean="0">
                  <a:latin typeface="Cambria Math" panose="02040503050406030204" pitchFamily="18" charset="0"/>
                  <a:ea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r>
                        <a:rPr lang="pt-BR" altLang="zh-CN" sz="1500" i="1" dirty="0" smtClean="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22</m:t>
                      </m:r>
                      <m:r>
                        <a:rPr lang="pt-BR" altLang="zh-CN" sz="1500" i="1" dirty="0">
                          <a:latin typeface="Cambria Math" panose="02040503050406030204" pitchFamily="18" charset="0"/>
                          <a:ea typeface="Cambria Math" panose="02040503050406030204" pitchFamily="18" charset="0"/>
                        </a:rPr>
                        <m:t>)= </m:t>
                      </m:r>
                      <m:r>
                        <a:rPr lang="pt-BR" altLang="zh-CN" sz="1500" i="1" dirty="0">
                          <a:latin typeface="Cambria Math" panose="02040503050406030204" pitchFamily="18" charset="0"/>
                          <a:ea typeface="Cambria Math" panose="02040503050406030204" pitchFamily="18" charset="0"/>
                        </a:rPr>
                        <m:t>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22</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𝑎𝑟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𝛾</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23</m:t>
                      </m:r>
                      <m:r>
                        <a:rPr lang="pt-BR" altLang="zh-CN" sz="1500" i="1" dirty="0">
                          <a:latin typeface="Cambria Math" panose="02040503050406030204" pitchFamily="18" charset="0"/>
                          <a:ea typeface="Cambria Math" panose="02040503050406030204" pitchFamily="18" charset="0"/>
                        </a:rPr>
                        <m:t>) = 90</m:t>
                      </m:r>
                    </m:oMath>
                  </m:oMathPara>
                </a14:m>
                <a:endParaRPr lang="pt-BR" altLang="zh-CN" sz="1500" dirty="0">
                  <a:latin typeface="Cambria Math" panose="02040503050406030204" pitchFamily="18" charset="0"/>
                  <a:ea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r>
                        <a:rPr lang="pt-BR" altLang="zh-CN" sz="1500" i="1" dirty="0" smtClean="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21</m:t>
                      </m:r>
                      <m:r>
                        <a:rPr lang="pt-BR" altLang="zh-CN" sz="1500" i="1" dirty="0">
                          <a:latin typeface="Cambria Math" panose="02040503050406030204" pitchFamily="18" charset="0"/>
                          <a:ea typeface="Cambria Math" panose="02040503050406030204" pitchFamily="18" charset="0"/>
                        </a:rPr>
                        <m:t>)= </m:t>
                      </m:r>
                      <m:r>
                        <a:rPr lang="pt-BR" altLang="zh-CN" sz="1500" i="1" dirty="0">
                          <a:latin typeface="Cambria Math" panose="02040503050406030204" pitchFamily="18" charset="0"/>
                          <a:ea typeface="Cambria Math" panose="02040503050406030204" pitchFamily="18" charset="0"/>
                        </a:rPr>
                        <m:t>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21</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𝑎𝑟</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𝛾</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𝑉</m:t>
                      </m:r>
                      <m:r>
                        <a:rPr lang="pt-BR" altLang="zh-CN" sz="1500" i="1" baseline="30000" dirty="0">
                          <a:latin typeface="Cambria Math" panose="02040503050406030204" pitchFamily="18" charset="0"/>
                          <a:ea typeface="Cambria Math" panose="02040503050406030204" pitchFamily="18" charset="0"/>
                        </a:rPr>
                        <m:t>𝜋</m:t>
                      </m:r>
                      <m:r>
                        <a:rPr lang="pt-BR" altLang="zh-CN" sz="1500" i="1" dirty="0">
                          <a:latin typeface="Cambria Math" panose="02040503050406030204" pitchFamily="18" charset="0"/>
                          <a:ea typeface="Cambria Math" panose="02040503050406030204" pitchFamily="18" charset="0"/>
                        </a:rPr>
                        <m:t>(</m:t>
                      </m:r>
                      <m:r>
                        <a:rPr lang="pt-BR" altLang="zh-CN" sz="1500" i="1" dirty="0">
                          <a:latin typeface="Cambria Math" panose="02040503050406030204" pitchFamily="18" charset="0"/>
                          <a:ea typeface="Cambria Math" panose="02040503050406030204" pitchFamily="18" charset="0"/>
                        </a:rPr>
                        <m:t>𝑠</m:t>
                      </m:r>
                      <m:r>
                        <a:rPr lang="pt-BR" altLang="zh-CN" sz="1500" i="1" baseline="-25000" dirty="0">
                          <a:latin typeface="Cambria Math" panose="02040503050406030204" pitchFamily="18" charset="0"/>
                          <a:ea typeface="Cambria Math" panose="02040503050406030204" pitchFamily="18" charset="0"/>
                        </a:rPr>
                        <m:t>22</m:t>
                      </m:r>
                      <m:r>
                        <a:rPr lang="pt-BR" altLang="zh-CN" sz="1500" i="1" dirty="0">
                          <a:latin typeface="Cambria Math" panose="02040503050406030204" pitchFamily="18" charset="0"/>
                          <a:ea typeface="Cambria Math" panose="02040503050406030204" pitchFamily="18" charset="0"/>
                        </a:rPr>
                        <m:t>) = 81</m:t>
                      </m:r>
                    </m:oMath>
                  </m:oMathPara>
                </a14:m>
                <a:endParaRPr lang="pt-BR" altLang="zh-CN" sz="1500" dirty="0">
                  <a:latin typeface="Cambria Math" panose="02040503050406030204" pitchFamily="18" charset="0"/>
                  <a:ea typeface="Cambria Math" panose="020405030504060302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p:txBody>
          </p:sp>
        </mc:Choice>
        <mc:Fallback>
          <p:sp>
            <p:nvSpPr>
              <p:cNvPr id="14" name="矩形 13"/>
              <p:cNvSpPr>
                <a:spLocks noRot="1" noChangeAspect="1" noMove="1" noResize="1" noEditPoints="1" noAdjustHandles="1" noChangeArrowheads="1" noChangeShapeType="1" noTextEdit="1"/>
              </p:cNvSpPr>
              <p:nvPr/>
            </p:nvSpPr>
            <p:spPr>
              <a:xfrm>
                <a:off x="755633" y="1124628"/>
                <a:ext cx="5297838" cy="2229521"/>
              </a:xfrm>
              <a:prstGeom prst="rect">
                <a:avLst/>
              </a:prstGeom>
              <a:blipFill rotWithShape="1">
                <a:blip r:embed="rId1"/>
                <a:stretch>
                  <a:fillRect l="-460"/>
                </a:stretch>
              </a:blipFill>
            </p:spPr>
            <p:txBody>
              <a:bodyPr/>
              <a:lstStyle/>
              <a:p>
                <a:r>
                  <a:rPr lang="zh-CN" altLang="en-US">
                    <a:noFill/>
                  </a:rPr>
                  <a:t> </a:t>
                </a:r>
              </a:p>
            </p:txBody>
          </p:sp>
        </mc:Fallback>
      </mc:AlternateContent>
      <p:grpSp>
        <p:nvGrpSpPr>
          <p:cNvPr id="6" name="组合 5"/>
          <p:cNvGrpSpPr/>
          <p:nvPr/>
        </p:nvGrpSpPr>
        <p:grpSpPr>
          <a:xfrm>
            <a:off x="6451611" y="485355"/>
            <a:ext cx="3600764" cy="2510246"/>
            <a:chOff x="7164331" y="703174"/>
            <a:chExt cx="3600764" cy="2510246"/>
          </a:xfrm>
        </p:grpSpPr>
        <p:pic>
          <p:nvPicPr>
            <p:cNvPr id="2052" name="Picture 4" descr="http://images.cnitblog.com/blog/489049/201401/1323240648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31" y="703174"/>
              <a:ext cx="3600764" cy="2342963"/>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8491195" y="2936421"/>
              <a:ext cx="1099372" cy="276999"/>
            </a:xfrm>
            <a:prstGeom prst="rect">
              <a:avLst/>
            </a:prstGeom>
            <a:noFill/>
          </p:spPr>
          <p:txBody>
            <a:bodyPr wrap="square" rtlCol="0">
              <a:spAutoFit/>
            </a:bodyPr>
            <a:lstStyle/>
            <a:p>
              <a:r>
                <a:rPr lang="en-US" altLang="zh-CN" sz="1200" dirty="0" smtClean="0">
                  <a:latin typeface="Times New Roman" pitchFamily="18" charset="0"/>
                  <a:cs typeface="Times New Roman" pitchFamily="18" charset="0"/>
                </a:rPr>
                <a:t>Value function</a:t>
              </a:r>
              <a:endParaRPr lang="zh-CN" altLang="en-US" sz="1200" dirty="0">
                <a:latin typeface="Times New Roman" pitchFamily="18" charset="0"/>
                <a:cs typeface="Times New Roman" pitchFamily="18" charset="0"/>
              </a:endParaRPr>
            </a:p>
          </p:txBody>
        </p:sp>
      </p:grpSp>
      <p:grpSp>
        <p:nvGrpSpPr>
          <p:cNvPr id="7" name="组合 6"/>
          <p:cNvGrpSpPr/>
          <p:nvPr/>
        </p:nvGrpSpPr>
        <p:grpSpPr>
          <a:xfrm>
            <a:off x="6490935" y="3467591"/>
            <a:ext cx="3810071" cy="2665324"/>
            <a:chOff x="6490935" y="3467591"/>
            <a:chExt cx="3810071" cy="2665324"/>
          </a:xfrm>
        </p:grpSpPr>
        <p:pic>
          <p:nvPicPr>
            <p:cNvPr id="2054" name="Picture 6" descr="http://images.cnitblog.com/blog/489049/201401/1323450029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935" y="3467591"/>
              <a:ext cx="3810071" cy="245874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8037200" y="5855916"/>
              <a:ext cx="908325" cy="276999"/>
            </a:xfrm>
            <a:prstGeom prst="rect">
              <a:avLst/>
            </a:prstGeom>
            <a:noFill/>
          </p:spPr>
          <p:txBody>
            <a:bodyPr wrap="square" rtlCol="0">
              <a:spAutoFit/>
            </a:bodyPr>
            <a:lstStyle/>
            <a:p>
              <a:r>
                <a:rPr lang="en-US" altLang="zh-CN" sz="1200" dirty="0" smtClean="0">
                  <a:latin typeface="Times New Roman" pitchFamily="18" charset="0"/>
                  <a:cs typeface="Times New Roman" pitchFamily="18" charset="0"/>
                </a:rPr>
                <a:t>Q function</a:t>
              </a:r>
              <a:endParaRPr lang="zh-CN" altLang="en-US" sz="1200" dirty="0">
                <a:latin typeface="Times New Roman" pitchFamily="18" charset="0"/>
                <a:cs typeface="Times New Roman" pitchFamily="18" charset="0"/>
              </a:endParaRPr>
            </a:p>
          </p:txBody>
        </p:sp>
      </p:grpSp>
      <mc:AlternateContent xmlns:mc="http://schemas.openxmlformats.org/markup-compatibility/2006">
        <mc:Choice xmlns:a14="http://schemas.microsoft.com/office/drawing/2010/main" Requires="a14">
          <p:sp>
            <p:nvSpPr>
              <p:cNvPr id="21" name="矩形 20"/>
              <p:cNvSpPr/>
              <p:nvPr/>
            </p:nvSpPr>
            <p:spPr>
              <a:xfrm>
                <a:off x="755633" y="4181696"/>
                <a:ext cx="5297838" cy="1065805"/>
              </a:xfrm>
              <a:prstGeom prst="rect">
                <a:avLst/>
              </a:prstGeom>
            </p:spPr>
            <p:txBody>
              <a:bodyPr wrap="square">
                <a:spAutoFit/>
              </a:bodyPr>
              <a:lstStyle/>
              <a:p>
                <a:pPr>
                  <a:lnSpc>
                    <a:spcPct val="130000"/>
                  </a:lnSpc>
                </a:pPr>
                <a:r>
                  <a:rPr lang="en-US" altLang="zh-CN" sz="1500" dirty="0" smtClean="0">
                    <a:latin typeface="Times New Roman" panose="02020603050405020304" pitchFamily="18" charset="0"/>
                    <a:cs typeface="Times New Roman" panose="02020603050405020304" pitchFamily="18" charset="0"/>
                  </a:rPr>
                  <a:t>Calculate the Q function:</a:t>
                </a:r>
              </a:p>
              <a:p>
                <a:pPr>
                  <a:lnSpc>
                    <a:spcPct val="130000"/>
                  </a:lnSpc>
                </a:pPr>
                <a14:m>
                  <m:oMathPara xmlns:m="http://schemas.openxmlformats.org/officeDocument/2006/math">
                    <m:oMathParaPr>
                      <m:jc m:val="left"/>
                    </m:oMathParaPr>
                    <m:oMath xmlns:m="http://schemas.openxmlformats.org/officeDocument/2006/math">
                      <m:r>
                        <a:rPr lang="pt-BR" altLang="zh-CN" sz="1500" i="1" dirty="0">
                          <a:latin typeface="Cambria Math" panose="02040503050406030204" pitchFamily="18" charset="0"/>
                        </a:rPr>
                        <m:t>𝑄</m:t>
                      </m:r>
                      <m:r>
                        <a:rPr lang="pt-BR" altLang="zh-CN" sz="1500" i="1" baseline="30000" dirty="0">
                          <a:latin typeface="Cambria Math" panose="02040503050406030204" pitchFamily="18" charset="0"/>
                        </a:rPr>
                        <m:t>𝜋</m:t>
                      </m:r>
                      <m:r>
                        <a:rPr lang="pt-BR" altLang="zh-CN" sz="1500" i="1" dirty="0">
                          <a:latin typeface="Cambria Math" panose="02040503050406030204" pitchFamily="18" charset="0"/>
                        </a:rPr>
                        <m:t>(</m:t>
                      </m:r>
                      <m:r>
                        <a:rPr lang="pt-BR" altLang="zh-CN" sz="1500" i="1" dirty="0">
                          <a:latin typeface="Cambria Math" panose="02040503050406030204" pitchFamily="18" charset="0"/>
                        </a:rPr>
                        <m:t>𝑠</m:t>
                      </m:r>
                      <m:r>
                        <a:rPr lang="pt-BR" altLang="zh-CN" sz="1500" i="1" baseline="-25000" dirty="0">
                          <a:latin typeface="Cambria Math" panose="02040503050406030204" pitchFamily="18" charset="0"/>
                        </a:rPr>
                        <m:t>11</m:t>
                      </m:r>
                      <m:r>
                        <a:rPr lang="pt-BR" altLang="zh-CN" sz="1500" i="1" dirty="0">
                          <a:latin typeface="Cambria Math" panose="02040503050406030204" pitchFamily="18" charset="0"/>
                        </a:rPr>
                        <m:t>,</m:t>
                      </m:r>
                      <m:sSub>
                        <m:sSubPr>
                          <m:ctrlPr>
                            <a:rPr lang="en-US" altLang="zh-CN" sz="1500" i="1" dirty="0" smtClean="0">
                              <a:latin typeface="Cambria Math" panose="02040503050406030204" pitchFamily="18" charset="0"/>
                            </a:rPr>
                          </m:ctrlPr>
                        </m:sSubPr>
                        <m:e>
                          <m:r>
                            <a:rPr lang="en-US" altLang="zh-CN" sz="1500" b="0" i="1" dirty="0" smtClean="0">
                              <a:latin typeface="Cambria Math" panose="02040503050406030204" pitchFamily="18" charset="0"/>
                            </a:rPr>
                            <m:t>𝑎</m:t>
                          </m:r>
                        </m:e>
                        <m:sub>
                          <m:r>
                            <a:rPr lang="en-US" altLang="zh-CN" sz="1500" b="0" i="1" dirty="0" smtClean="0">
                              <a:latin typeface="Cambria Math" panose="02040503050406030204" pitchFamily="18" charset="0"/>
                            </a:rPr>
                            <m:t>𝑟</m:t>
                          </m:r>
                        </m:sub>
                      </m:sSub>
                      <m:r>
                        <a:rPr lang="pt-BR" altLang="zh-CN" sz="1500" i="1" dirty="0">
                          <a:latin typeface="Cambria Math" panose="02040503050406030204" pitchFamily="18" charset="0"/>
                        </a:rPr>
                        <m:t>)=</m:t>
                      </m:r>
                      <m:r>
                        <a:rPr lang="pt-BR" altLang="zh-CN" sz="1500" i="1" dirty="0">
                          <a:latin typeface="Cambria Math" panose="02040503050406030204" pitchFamily="18" charset="0"/>
                        </a:rPr>
                        <m:t>𝑟</m:t>
                      </m:r>
                      <m:d>
                        <m:dPr>
                          <m:ctrlPr>
                            <a:rPr lang="pt-BR" altLang="zh-CN" sz="1500" i="1" dirty="0">
                              <a:latin typeface="Cambria Math" panose="02040503050406030204" pitchFamily="18" charset="0"/>
                            </a:rPr>
                          </m:ctrlPr>
                        </m:dPr>
                        <m:e>
                          <m:r>
                            <a:rPr lang="pt-BR" altLang="zh-CN" sz="1500" i="1" dirty="0">
                              <a:latin typeface="Cambria Math" panose="02040503050406030204" pitchFamily="18" charset="0"/>
                            </a:rPr>
                            <m:t>𝑠</m:t>
                          </m:r>
                          <m:r>
                            <a:rPr lang="pt-BR" altLang="zh-CN" sz="1500" i="1" baseline="-25000" dirty="0">
                              <a:latin typeface="Cambria Math" panose="02040503050406030204" pitchFamily="18" charset="0"/>
                            </a:rPr>
                            <m:t>11</m:t>
                          </m:r>
                          <m:r>
                            <a:rPr lang="pt-BR" altLang="zh-CN" sz="1500" i="1" dirty="0">
                              <a:latin typeface="Cambria Math" panose="02040503050406030204" pitchFamily="18" charset="0"/>
                            </a:rPr>
                            <m:t>,</m:t>
                          </m:r>
                          <m:r>
                            <a:rPr lang="pt-BR" altLang="zh-CN" sz="1500" i="1" dirty="0">
                              <a:latin typeface="Cambria Math" panose="02040503050406030204" pitchFamily="18" charset="0"/>
                            </a:rPr>
                            <m:t>𝑎𝑟</m:t>
                          </m:r>
                        </m:e>
                      </m:d>
                      <m:r>
                        <a:rPr lang="pt-BR" altLang="zh-CN" sz="1500" i="1" dirty="0">
                          <a:latin typeface="Cambria Math" panose="02040503050406030204" pitchFamily="18" charset="0"/>
                        </a:rPr>
                        <m:t>+ </m:t>
                      </m:r>
                      <m:r>
                        <a:rPr lang="pt-BR" altLang="zh-CN" sz="1500" i="1" dirty="0">
                          <a:latin typeface="Cambria Math" panose="02040503050406030204" pitchFamily="18" charset="0"/>
                        </a:rPr>
                        <m:t>𝛾</m:t>
                      </m:r>
                      <m:r>
                        <a:rPr lang="pt-BR" altLang="zh-CN" sz="1500" i="1" dirty="0">
                          <a:latin typeface="Cambria Math" panose="02040503050406030204" pitchFamily="18" charset="0"/>
                        </a:rPr>
                        <m:t> ∗</m:t>
                      </m:r>
                      <m:r>
                        <a:rPr lang="pt-BR" altLang="zh-CN" sz="1500" i="1" dirty="0">
                          <a:latin typeface="Cambria Math" panose="02040503050406030204" pitchFamily="18" charset="0"/>
                        </a:rPr>
                        <m:t>𝑉</m:t>
                      </m:r>
                      <m:r>
                        <a:rPr lang="pt-BR" altLang="zh-CN" sz="1500" i="1" baseline="30000" dirty="0">
                          <a:latin typeface="Cambria Math" panose="02040503050406030204" pitchFamily="18" charset="0"/>
                        </a:rPr>
                        <m:t>𝜋</m:t>
                      </m:r>
                      <m:r>
                        <a:rPr lang="pt-BR" altLang="zh-CN" sz="1500" i="1" dirty="0">
                          <a:latin typeface="Cambria Math" panose="02040503050406030204" pitchFamily="18" charset="0"/>
                        </a:rPr>
                        <m:t> </m:t>
                      </m:r>
                      <m:r>
                        <a:rPr lang="en-US" altLang="zh-CN" sz="1500" b="0" i="1" dirty="0" smtClean="0">
                          <a:latin typeface="Cambria Math" panose="02040503050406030204" pitchFamily="18" charset="0"/>
                        </a:rPr>
                        <m:t>(</m:t>
                      </m:r>
                      <m:sSub>
                        <m:sSubPr>
                          <m:ctrlPr>
                            <a:rPr lang="en-US" altLang="zh-CN" sz="1500" b="0" i="1" dirty="0" smtClean="0">
                              <a:latin typeface="Cambria Math" panose="02040503050406030204" pitchFamily="18" charset="0"/>
                            </a:rPr>
                          </m:ctrlPr>
                        </m:sSubPr>
                        <m:e>
                          <m:r>
                            <a:rPr lang="en-US" altLang="zh-CN" sz="1500" b="0" i="1" dirty="0" smtClean="0">
                              <a:latin typeface="Cambria Math" panose="02040503050406030204" pitchFamily="18" charset="0"/>
                            </a:rPr>
                            <m:t>𝑠</m:t>
                          </m:r>
                        </m:e>
                        <m:sub>
                          <m:r>
                            <a:rPr lang="en-US" altLang="zh-CN" sz="1500" b="0" i="1" dirty="0" smtClean="0">
                              <a:latin typeface="Cambria Math" panose="02040503050406030204" pitchFamily="18" charset="0"/>
                            </a:rPr>
                            <m:t>12</m:t>
                          </m:r>
                        </m:sub>
                      </m:sSub>
                      <m:r>
                        <a:rPr lang="en-US" altLang="zh-CN" sz="1500" b="0" i="1" dirty="0" smtClean="0">
                          <a:latin typeface="Cambria Math" panose="02040503050406030204" pitchFamily="18" charset="0"/>
                        </a:rPr>
                        <m:t>)</m:t>
                      </m:r>
                      <m:r>
                        <a:rPr lang="pt-BR" altLang="zh-CN" sz="1500" i="1" dirty="0">
                          <a:latin typeface="Cambria Math" panose="02040503050406030204" pitchFamily="18" charset="0"/>
                        </a:rPr>
                        <m:t> =0+0.9∗100 = 90</m:t>
                      </m:r>
                    </m:oMath>
                  </m:oMathPara>
                </a14:m>
                <a:endParaRPr lang="en-US" altLang="zh-CN" sz="1500" i="1" dirty="0" smtClean="0">
                  <a:latin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r>
                        <a:rPr lang="pt-BR" altLang="zh-CN" sz="1500" i="1" dirty="0" smtClean="0">
                          <a:latin typeface="Cambria Math" panose="02040503050406030204" pitchFamily="18" charset="0"/>
                        </a:rPr>
                        <m:t>𝑄</m:t>
                      </m:r>
                      <m:r>
                        <a:rPr lang="pt-BR" altLang="zh-CN" sz="1500" i="1" baseline="30000" dirty="0">
                          <a:latin typeface="Cambria Math" panose="02040503050406030204" pitchFamily="18" charset="0"/>
                        </a:rPr>
                        <m:t>𝜋</m:t>
                      </m:r>
                      <m:r>
                        <a:rPr lang="pt-BR" altLang="zh-CN" sz="1500" i="1" dirty="0">
                          <a:latin typeface="Cambria Math" panose="02040503050406030204" pitchFamily="18" charset="0"/>
                        </a:rPr>
                        <m:t>(</m:t>
                      </m:r>
                      <m:r>
                        <a:rPr lang="pt-BR" altLang="zh-CN" sz="1500" i="1" dirty="0">
                          <a:latin typeface="Cambria Math" panose="02040503050406030204" pitchFamily="18" charset="0"/>
                        </a:rPr>
                        <m:t>𝑠</m:t>
                      </m:r>
                      <m:r>
                        <a:rPr lang="pt-BR" altLang="zh-CN" sz="1500" i="1" baseline="-25000" dirty="0">
                          <a:latin typeface="Cambria Math" panose="02040503050406030204" pitchFamily="18" charset="0"/>
                        </a:rPr>
                        <m:t>11</m:t>
                      </m:r>
                      <m:r>
                        <a:rPr lang="pt-BR" altLang="zh-CN" sz="1500" i="1" dirty="0">
                          <a:latin typeface="Cambria Math" panose="02040503050406030204" pitchFamily="18" charset="0"/>
                        </a:rPr>
                        <m:t>,</m:t>
                      </m:r>
                      <m:r>
                        <a:rPr lang="pt-BR" altLang="zh-CN" sz="1500" i="1" dirty="0">
                          <a:latin typeface="Cambria Math" panose="02040503050406030204" pitchFamily="18" charset="0"/>
                        </a:rPr>
                        <m:t>𝑎𝑑</m:t>
                      </m:r>
                      <m:r>
                        <a:rPr lang="pt-BR" altLang="zh-CN" sz="1500" i="1" dirty="0">
                          <a:latin typeface="Cambria Math" panose="02040503050406030204" pitchFamily="18" charset="0"/>
                        </a:rPr>
                        <m:t>)=</m:t>
                      </m:r>
                      <m:r>
                        <a:rPr lang="pt-BR" altLang="zh-CN" sz="1500" i="1" dirty="0">
                          <a:latin typeface="Cambria Math" panose="02040503050406030204" pitchFamily="18" charset="0"/>
                        </a:rPr>
                        <m:t>𝑟</m:t>
                      </m:r>
                      <m:r>
                        <a:rPr lang="pt-BR" altLang="zh-CN" sz="1500" i="1" dirty="0">
                          <a:latin typeface="Cambria Math" panose="02040503050406030204" pitchFamily="18" charset="0"/>
                        </a:rPr>
                        <m:t>(</m:t>
                      </m:r>
                      <m:r>
                        <a:rPr lang="pt-BR" altLang="zh-CN" sz="1500" i="1" dirty="0">
                          <a:latin typeface="Cambria Math" panose="02040503050406030204" pitchFamily="18" charset="0"/>
                        </a:rPr>
                        <m:t>𝑠</m:t>
                      </m:r>
                      <m:r>
                        <a:rPr lang="pt-BR" altLang="zh-CN" sz="1500" i="1" baseline="-25000" dirty="0">
                          <a:latin typeface="Cambria Math" panose="02040503050406030204" pitchFamily="18" charset="0"/>
                        </a:rPr>
                        <m:t>11</m:t>
                      </m:r>
                      <m:r>
                        <a:rPr lang="pt-BR" altLang="zh-CN" sz="1500" i="1" dirty="0">
                          <a:latin typeface="Cambria Math" panose="02040503050406030204" pitchFamily="18" charset="0"/>
                        </a:rPr>
                        <m:t>,</m:t>
                      </m:r>
                      <m:r>
                        <a:rPr lang="pt-BR" altLang="zh-CN" sz="1500" i="1" dirty="0">
                          <a:latin typeface="Cambria Math" panose="02040503050406030204" pitchFamily="18" charset="0"/>
                        </a:rPr>
                        <m:t>𝑎𝑑</m:t>
                      </m:r>
                      <m:r>
                        <a:rPr lang="pt-BR" altLang="zh-CN" sz="1500" i="1" dirty="0">
                          <a:latin typeface="Cambria Math" panose="02040503050406030204" pitchFamily="18" charset="0"/>
                        </a:rPr>
                        <m:t>)+ </m:t>
                      </m:r>
                      <m:r>
                        <a:rPr lang="pt-BR" altLang="zh-CN" sz="1500" i="1" dirty="0">
                          <a:latin typeface="Cambria Math" panose="02040503050406030204" pitchFamily="18" charset="0"/>
                        </a:rPr>
                        <m:t>𝛾</m:t>
                      </m:r>
                      <m:r>
                        <a:rPr lang="pt-BR" altLang="zh-CN" sz="1500" i="1" dirty="0">
                          <a:latin typeface="Cambria Math" panose="02040503050406030204" pitchFamily="18" charset="0"/>
                        </a:rPr>
                        <m:t> ∗</m:t>
                      </m:r>
                      <m:r>
                        <a:rPr lang="pt-BR" altLang="zh-CN" sz="1500" i="1" dirty="0">
                          <a:latin typeface="Cambria Math" panose="02040503050406030204" pitchFamily="18" charset="0"/>
                        </a:rPr>
                        <m:t>𝑉</m:t>
                      </m:r>
                      <m:r>
                        <a:rPr lang="pt-BR" altLang="zh-CN" sz="1500" i="1" baseline="30000" dirty="0">
                          <a:latin typeface="Cambria Math" panose="02040503050406030204" pitchFamily="18" charset="0"/>
                        </a:rPr>
                        <m:t>𝜋</m:t>
                      </m:r>
                      <m:r>
                        <a:rPr lang="pt-BR" altLang="zh-CN" sz="1500" i="1" dirty="0">
                          <a:latin typeface="Cambria Math" panose="02040503050406030204" pitchFamily="18" charset="0"/>
                        </a:rPr>
                        <m:t>(</m:t>
                      </m:r>
                      <m:r>
                        <a:rPr lang="pt-BR" altLang="zh-CN" sz="1500" i="1" dirty="0">
                          <a:latin typeface="Cambria Math" panose="02040503050406030204" pitchFamily="18" charset="0"/>
                        </a:rPr>
                        <m:t>𝑠</m:t>
                      </m:r>
                      <m:r>
                        <a:rPr lang="pt-BR" altLang="zh-CN" sz="1500" i="1" baseline="-25000" dirty="0">
                          <a:latin typeface="Cambria Math" panose="02040503050406030204" pitchFamily="18" charset="0"/>
                        </a:rPr>
                        <m:t>21</m:t>
                      </m:r>
                      <m:r>
                        <a:rPr lang="pt-BR" altLang="zh-CN" sz="1500" i="1" dirty="0">
                          <a:latin typeface="Cambria Math" panose="02040503050406030204" pitchFamily="18" charset="0"/>
                        </a:rPr>
                        <m:t>)  = 72</m:t>
                      </m:r>
                    </m:oMath>
                  </m:oMathPara>
                </a14:m>
                <a:endParaRPr lang="pt-BR" altLang="zh-CN" sz="1500" dirty="0"/>
              </a:p>
            </p:txBody>
          </p:sp>
        </mc:Choice>
        <mc:Fallback>
          <p:sp>
            <p:nvSpPr>
              <p:cNvPr id="21" name="矩形 20"/>
              <p:cNvSpPr>
                <a:spLocks noRot="1" noChangeAspect="1" noMove="1" noResize="1" noEditPoints="1" noAdjustHandles="1" noChangeArrowheads="1" noChangeShapeType="1" noTextEdit="1"/>
              </p:cNvSpPr>
              <p:nvPr/>
            </p:nvSpPr>
            <p:spPr>
              <a:xfrm>
                <a:off x="755633" y="4181696"/>
                <a:ext cx="5297838" cy="1065805"/>
              </a:xfrm>
              <a:prstGeom prst="rect">
                <a:avLst/>
              </a:prstGeom>
              <a:blipFill rotWithShape="1">
                <a:blip r:embed="rId4"/>
                <a:stretch>
                  <a:fillRect l="-460" b="-114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https://en.wikipedia.org/wiki/Reinforcement_learning</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1473692"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.3.1 </a:t>
            </a:r>
            <a:r>
              <a:rPr lang="en-US" altLang="zh-CN" sz="1400" dirty="0">
                <a:latin typeface="Times New Roman" pitchFamily="18" charset="0"/>
                <a:cs typeface="Times New Roman" pitchFamily="18" charset="0"/>
              </a:rPr>
              <a:t>Introduction</a:t>
            </a:r>
          </a:p>
        </p:txBody>
      </p:sp>
      <mc:AlternateContent xmlns:mc="http://schemas.openxmlformats.org/markup-compatibility/2006">
        <mc:Choice xmlns:a14="http://schemas.microsoft.com/office/drawing/2010/main" Requires="a14">
          <p:sp>
            <p:nvSpPr>
              <p:cNvPr id="3" name="矩形 2"/>
              <p:cNvSpPr/>
              <p:nvPr/>
            </p:nvSpPr>
            <p:spPr>
              <a:xfrm>
                <a:off x="837460" y="1170464"/>
                <a:ext cx="10188606" cy="3393237"/>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The basic reinforcement learning model consists of:</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 set of environment states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𝑆</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 set of actions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𝐴</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rules of transitioning between states;</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rules that determine the scalar immediate reward of a transition; and</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rules that describe what the agent observes</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rules are often stochastic. The observation typically involves the scalar immediate reward associated with the last transition. In many works, the agent is also assumed to observe the current environmental state, in which case we talk about full observability, whereas in the opposing case we talk about partial observability. Sometimes the set of actions available to the agent is restricted (e.g., you cannot spend more money than what you possess).</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837460" y="1170464"/>
                <a:ext cx="10188606" cy="3393237"/>
              </a:xfrm>
              <a:prstGeom prst="rect">
                <a:avLst/>
              </a:prstGeom>
              <a:blipFill rotWithShape="1">
                <a:blip r:embed="rId1"/>
                <a:stretch>
                  <a:fillRect l="-239" r="-299" b="-18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9232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.3.2 Algorithm</a:t>
            </a:r>
            <a:r>
              <a:rPr lang="en-US" altLang="zh-CN" sz="1400" dirty="0">
                <a:latin typeface="Times New Roman" pitchFamily="18" charset="0"/>
                <a:cs typeface="Times New Roman" pitchFamily="18" charset="0"/>
              </a:rPr>
              <a:t>: Monte Carlo methods</a:t>
            </a:r>
          </a:p>
        </p:txBody>
      </p:sp>
      <mc:AlternateContent xmlns:mc="http://schemas.openxmlformats.org/markup-compatibility/2006">
        <mc:Choice xmlns:a14="http://schemas.microsoft.com/office/drawing/2010/main" Requires="a14">
          <p:sp>
            <p:nvSpPr>
              <p:cNvPr id="6" name="矩形 5"/>
              <p:cNvSpPr/>
              <p:nvPr/>
            </p:nvSpPr>
            <p:spPr>
              <a:xfrm>
                <a:off x="453470" y="1374723"/>
                <a:ext cx="11568409" cy="4593565"/>
              </a:xfrm>
              <a:prstGeom prst="rect">
                <a:avLst/>
              </a:prstGeom>
            </p:spPr>
            <p:txBody>
              <a:bodyPr wrap="square">
                <a:spAutoFit/>
              </a:bodyPr>
              <a:lstStyle/>
              <a:p>
                <a:pPr>
                  <a:lnSpc>
                    <a:spcPct val="130000"/>
                  </a:lnSpc>
                </a:pPr>
                <a:r>
                  <a:rPr lang="en-US" altLang="zh-CN" sz="1500" dirty="0" smtClean="0">
                    <a:latin typeface="Times New Roman" panose="02020603050405020304" pitchFamily="18" charset="0"/>
                    <a:cs typeface="Times New Roman" panose="02020603050405020304" pitchFamily="18" charset="0"/>
                  </a:rPr>
                  <a:t>The simplest Monte Carlo methods can be used in an algorithm that mimics </a:t>
                </a:r>
                <a:r>
                  <a:rPr lang="en-US" altLang="zh-CN" sz="1500" b="1" dirty="0" smtClean="0">
                    <a:latin typeface="Times New Roman" panose="02020603050405020304" pitchFamily="18" charset="0"/>
                    <a:cs typeface="Times New Roman" panose="02020603050405020304" pitchFamily="18" charset="0"/>
                  </a:rPr>
                  <a:t>policy iteration</a:t>
                </a:r>
                <a:r>
                  <a:rPr lang="en-US" altLang="zh-CN" sz="1500" dirty="0" smtClean="0">
                    <a:latin typeface="Times New Roman" panose="02020603050405020304" pitchFamily="18" charset="0"/>
                    <a:cs typeface="Times New Roman" panose="02020603050405020304" pitchFamily="18" charset="0"/>
                  </a:rPr>
                  <a:t>. </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Policy </a:t>
                </a:r>
                <a:r>
                  <a:rPr lang="en-US" altLang="zh-CN" sz="1500" dirty="0">
                    <a:latin typeface="Times New Roman" panose="02020603050405020304" pitchFamily="18" charset="0"/>
                    <a:cs typeface="Times New Roman" panose="02020603050405020304" pitchFamily="18" charset="0"/>
                  </a:rPr>
                  <a:t>iteration consists of two steps: policy evaluation and policy improvement. </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Monte Carlo methods are used in the policy evaluation step. In this step, given a stationary, deterministic policy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the goal is to compute the function values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50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𝑄</m:t>
                        </m:r>
                      </m:e>
                      <m:sup>
                        <m:r>
                          <a:rPr lang="zh-CN" altLang="en-US" sz="1500" i="1" smtClean="0">
                            <a:latin typeface="Cambria Math" panose="02040503050406030204" pitchFamily="18" charset="0"/>
                            <a:cs typeface="Times New Roman" panose="02020603050405020304" pitchFamily="18" charset="0"/>
                          </a:rPr>
                          <m:t>𝜋</m:t>
                        </m:r>
                      </m:sup>
                    </m:sSup>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𝑎</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a:t>
                </a:r>
                <a:r>
                  <a:rPr lang="en-US" altLang="zh-CN" sz="1500" dirty="0">
                    <a:latin typeface="Times New Roman" panose="02020603050405020304" pitchFamily="18" charset="0"/>
                    <a:cs typeface="Times New Roman" panose="02020603050405020304" pitchFamily="18" charset="0"/>
                  </a:rPr>
                  <a:t>or a good approximation to them) for all state-action pairs </a:t>
                </a:r>
                <a14:m>
                  <m:oMath xmlns:m="http://schemas.openxmlformats.org/officeDocument/2006/math">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𝑎</m:t>
                    </m:r>
                    <m:r>
                      <a:rPr lang="en-US" altLang="zh-CN" sz="1500" i="1">
                        <a:latin typeface="Cambria Math" panose="02040503050406030204" pitchFamily="18" charset="0"/>
                        <a:cs typeface="Times New Roman" panose="02020603050405020304" pitchFamily="18" charset="0"/>
                      </a:rPr>
                      <m:t>)</m:t>
                    </m:r>
                  </m:oMath>
                </a14:m>
                <a:r>
                  <a:rPr lang="en-US" altLang="zh-CN" sz="1500" dirty="0">
                    <a:latin typeface="Times New Roman" panose="02020603050405020304" pitchFamily="18" charset="0"/>
                    <a:cs typeface="Times New Roman" panose="02020603050405020304" pitchFamily="18" charset="0"/>
                  </a:rPr>
                  <a:t>.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Assume </a:t>
                </a:r>
                <a:r>
                  <a:rPr lang="en-US" altLang="zh-CN" sz="1500" dirty="0">
                    <a:latin typeface="Times New Roman" panose="02020603050405020304" pitchFamily="18" charset="0"/>
                    <a:cs typeface="Times New Roman" panose="02020603050405020304" pitchFamily="18" charset="0"/>
                  </a:rPr>
                  <a:t>(for simplicity) that the MDP is finite and in fact a table representing the action-values fits into the memory. </a:t>
                </a:r>
                <a:r>
                  <a:rPr lang="en-US" altLang="zh-CN" sz="1500" dirty="0" smtClean="0">
                    <a:latin typeface="Times New Roman" panose="02020603050405020304" pitchFamily="18" charset="0"/>
                    <a:cs typeface="Times New Roman" panose="02020603050405020304" pitchFamily="18" charset="0"/>
                  </a:rPr>
                  <a:t>Further</a:t>
                </a:r>
                <a:r>
                  <a:rPr lang="en-US" altLang="zh-CN" sz="1500" dirty="0">
                    <a:latin typeface="Times New Roman" panose="02020603050405020304" pitchFamily="18" charset="0"/>
                    <a:cs typeface="Times New Roman" panose="02020603050405020304" pitchFamily="18" charset="0"/>
                  </a:rPr>
                  <a:t>, assume that the problem is episodic and after each episode a new one starts from some random initial state.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Then</a:t>
                </a:r>
                <a:r>
                  <a:rPr lang="en-US" altLang="zh-CN" sz="1500" dirty="0">
                    <a:latin typeface="Times New Roman" panose="02020603050405020304" pitchFamily="18" charset="0"/>
                    <a:cs typeface="Times New Roman" panose="02020603050405020304" pitchFamily="18" charset="0"/>
                  </a:rPr>
                  <a:t>, the estimate of the value of a given state-action pair </a:t>
                </a:r>
                <a14:m>
                  <m:oMath xmlns:m="http://schemas.openxmlformats.org/officeDocument/2006/math">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𝑎</m:t>
                    </m:r>
                    <m:r>
                      <a:rPr lang="en-US" altLang="zh-CN" sz="1500" i="1">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can be computed by </a:t>
                </a:r>
                <a:r>
                  <a:rPr lang="en-US" altLang="zh-CN" sz="1500" b="1" dirty="0">
                    <a:latin typeface="Times New Roman" panose="02020603050405020304" pitchFamily="18" charset="0"/>
                    <a:cs typeface="Times New Roman" panose="02020603050405020304" pitchFamily="18" charset="0"/>
                  </a:rPr>
                  <a:t>simply averaging the sampled returns which originated from </a:t>
                </a:r>
                <a14:m>
                  <m:oMath xmlns:m="http://schemas.openxmlformats.org/officeDocument/2006/math">
                    <m:d>
                      <m:dPr>
                        <m:ctrlPr>
                          <a:rPr lang="en-US" altLang="zh-CN" sz="1500" b="1" i="1">
                            <a:latin typeface="Cambria Math" panose="02040503050406030204" pitchFamily="18" charset="0"/>
                            <a:cs typeface="Times New Roman" panose="02020603050405020304" pitchFamily="18" charset="0"/>
                          </a:rPr>
                        </m:ctrlPr>
                      </m:dPr>
                      <m:e>
                        <m:r>
                          <a:rPr lang="en-US" altLang="zh-CN" sz="1500" b="1" i="1">
                            <a:latin typeface="Cambria Math" panose="02040503050406030204" pitchFamily="18" charset="0"/>
                            <a:cs typeface="Times New Roman" panose="02020603050405020304" pitchFamily="18" charset="0"/>
                          </a:rPr>
                          <m:t>𝒔</m:t>
                        </m:r>
                        <m:r>
                          <a:rPr lang="en-US" altLang="zh-CN" sz="1500" b="1" i="1">
                            <a:latin typeface="Cambria Math" panose="02040503050406030204" pitchFamily="18" charset="0"/>
                            <a:cs typeface="Times New Roman" panose="02020603050405020304" pitchFamily="18" charset="0"/>
                          </a:rPr>
                          <m:t>,</m:t>
                        </m:r>
                        <m:r>
                          <a:rPr lang="en-US" altLang="zh-CN" sz="1500" b="1" i="1">
                            <a:latin typeface="Cambria Math" panose="02040503050406030204" pitchFamily="18" charset="0"/>
                            <a:cs typeface="Times New Roman" panose="02020603050405020304" pitchFamily="18" charset="0"/>
                          </a:rPr>
                          <m:t>𝒂</m:t>
                        </m:r>
                      </m:e>
                    </m:d>
                  </m:oMath>
                </a14:m>
                <a:r>
                  <a:rPr lang="en-US" altLang="zh-CN" sz="1500" b="1" dirty="0" smtClean="0">
                    <a:latin typeface="Times New Roman" panose="02020603050405020304" pitchFamily="18" charset="0"/>
                    <a:cs typeface="Times New Roman" panose="02020603050405020304" pitchFamily="18" charset="0"/>
                  </a:rPr>
                  <a:t> over </a:t>
                </a:r>
                <a:r>
                  <a:rPr lang="en-US" altLang="zh-CN" sz="1500" b="1" dirty="0">
                    <a:latin typeface="Times New Roman" panose="02020603050405020304" pitchFamily="18" charset="0"/>
                    <a:cs typeface="Times New Roman" panose="02020603050405020304" pitchFamily="18" charset="0"/>
                  </a:rPr>
                  <a:t>time</a:t>
                </a:r>
                <a:r>
                  <a:rPr lang="en-US" altLang="zh-CN" sz="1500" dirty="0">
                    <a:latin typeface="Times New Roman" panose="02020603050405020304" pitchFamily="18" charset="0"/>
                    <a:cs typeface="Times New Roman" panose="02020603050405020304" pitchFamily="18" charset="0"/>
                  </a:rPr>
                  <a:t>. Given enough time, this procedure can thus construct a precise </a:t>
                </a:r>
                <a:r>
                  <a:rPr lang="en-US" altLang="zh-CN" sz="1500" dirty="0" smtClean="0">
                    <a:latin typeface="Times New Roman" panose="02020603050405020304" pitchFamily="18" charset="0"/>
                    <a:cs typeface="Times New Roman" panose="02020603050405020304" pitchFamily="18" charset="0"/>
                  </a:rPr>
                  <a:t>estimate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𝑄</m:t>
                    </m:r>
                  </m:oMath>
                </a14:m>
                <a:r>
                  <a:rPr lang="en-US" altLang="zh-CN" sz="1500" dirty="0" smtClean="0">
                    <a:latin typeface="Times New Roman" panose="02020603050405020304" pitchFamily="18" charset="0"/>
                    <a:cs typeface="Times New Roman" panose="02020603050405020304" pitchFamily="18" charset="0"/>
                  </a:rPr>
                  <a:t> of </a:t>
                </a:r>
                <a:r>
                  <a:rPr lang="en-US" altLang="zh-CN" sz="1500" dirty="0">
                    <a:latin typeface="Times New Roman" panose="02020603050405020304" pitchFamily="18" charset="0"/>
                    <a:cs typeface="Times New Roman" panose="02020603050405020304" pitchFamily="18" charset="0"/>
                  </a:rPr>
                  <a:t>the action-value function </a:t>
                </a:r>
                <a14:m>
                  <m:oMath xmlns:m="http://schemas.openxmlformats.org/officeDocument/2006/math">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𝑄</m:t>
                        </m:r>
                      </m:e>
                      <m:sup>
                        <m:r>
                          <a:rPr lang="zh-CN" altLang="en-US" sz="1500" i="1">
                            <a:latin typeface="Cambria Math" panose="02040503050406030204" pitchFamily="18" charset="0"/>
                            <a:cs typeface="Times New Roman" panose="02020603050405020304" pitchFamily="18" charset="0"/>
                          </a:rPr>
                          <m:t>𝜋</m:t>
                        </m:r>
                      </m:sup>
                    </m:sSup>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This finishes the description of the policy evaluation step. </a:t>
                </a: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In </a:t>
                </a:r>
                <a:r>
                  <a:rPr lang="en-US" altLang="zh-CN" sz="1500" dirty="0">
                    <a:latin typeface="Times New Roman" panose="02020603050405020304" pitchFamily="18" charset="0"/>
                    <a:cs typeface="Times New Roman" panose="02020603050405020304" pitchFamily="18" charset="0"/>
                  </a:rPr>
                  <a:t>the policy improvement step, as it is done in the standard policy iteration algorithm, the next policy is obtained by computing a greedy policy with respect to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𝑄</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Given a state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𝑠</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this new policy returns an action that maximizes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𝑄</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In practice one often avoids computing and storing the new policy, but uses lazy evaluation to defer the computation of the maximizing actions to when they are actually needed</a:t>
                </a:r>
                <a:r>
                  <a:rPr lang="en-US" altLang="zh-CN" sz="1500"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453470" y="1374723"/>
                <a:ext cx="11568409" cy="4593565"/>
              </a:xfrm>
              <a:prstGeom prst="rect">
                <a:avLst/>
              </a:prstGeom>
              <a:blipFill rotWithShape="1">
                <a:blip r:embed="rId1"/>
                <a:stretch>
                  <a:fillRect l="-211" r="-15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9232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.3.2 Algorithm</a:t>
            </a:r>
            <a:r>
              <a:rPr lang="en-US" altLang="zh-CN" sz="1400" dirty="0">
                <a:latin typeface="Times New Roman" pitchFamily="18" charset="0"/>
                <a:cs typeface="Times New Roman" pitchFamily="18" charset="0"/>
              </a:rPr>
              <a:t>: Monte Carlo methods</a:t>
            </a:r>
          </a:p>
        </p:txBody>
      </p:sp>
      <p:sp>
        <p:nvSpPr>
          <p:cNvPr id="6" name="矩形 5"/>
          <p:cNvSpPr/>
          <p:nvPr/>
        </p:nvSpPr>
        <p:spPr>
          <a:xfrm>
            <a:off x="737005" y="1700788"/>
            <a:ext cx="9278865" cy="2192908"/>
          </a:xfrm>
          <a:prstGeom prst="rect">
            <a:avLst/>
          </a:prstGeom>
        </p:spPr>
        <p:txBody>
          <a:bodyPr wrap="square">
            <a:spAutoFit/>
          </a:bodyPr>
          <a:lstStyle/>
          <a:p>
            <a:pPr>
              <a:lnSpc>
                <a:spcPct val="130000"/>
              </a:lnSpc>
            </a:pPr>
            <a:r>
              <a:rPr lang="en-US" altLang="zh-CN" sz="1500" dirty="0" smtClean="0">
                <a:latin typeface="Times New Roman" pitchFamily="18" charset="0"/>
                <a:cs typeface="Times New Roman" pitchFamily="18" charset="0"/>
              </a:rPr>
              <a:t>A </a:t>
            </a:r>
            <a:r>
              <a:rPr lang="en-US" altLang="zh-CN" sz="1500" dirty="0">
                <a:latin typeface="Times New Roman" pitchFamily="18" charset="0"/>
                <a:cs typeface="Times New Roman" pitchFamily="18" charset="0"/>
              </a:rPr>
              <a:t>few problems with this procedure are as follows:</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The procedure may waste too much time on evaluating a suboptimal policy;</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It uses samples inefficiently in that a long trajectory is used to improve the estimate only of the single state-action pair that started the trajectory;</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When the returns along the trajectories have high variance, convergence will be slow;</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It works in episodic problems only;</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It works in small, finite MDPs only.</a:t>
            </a:r>
            <a:endParaRPr lang="zh-CN" altLang="en-US" sz="1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72447"/>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https://en.wikipedia.org/wiki/Q-learning</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19842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645042" y="1468176"/>
                <a:ext cx="10271051" cy="3400098"/>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Q-learning is a model-free reinforcement learning </a:t>
                </a:r>
                <a:r>
                  <a:rPr lang="en-US" altLang="zh-CN" sz="1500" dirty="0">
                    <a:latin typeface="Times New Roman" panose="02020603050405020304" pitchFamily="18" charset="0"/>
                    <a:cs typeface="Times New Roman" panose="02020603050405020304" pitchFamily="18" charset="0"/>
                  </a:rPr>
                  <a:t>technique based on value iteration. </a:t>
                </a:r>
                <a:r>
                  <a:rPr lang="en-US" altLang="zh-CN" sz="1500" dirty="0" smtClean="0">
                    <a:latin typeface="Times New Roman" panose="02020603050405020304" pitchFamily="18" charset="0"/>
                    <a:cs typeface="Times New Roman" panose="02020603050405020304" pitchFamily="18" charset="0"/>
                  </a:rPr>
                  <a:t>Specifically, Q-learning can be used to find an optimal action-selection policy for any given (finite) Markov decision process (MDP). </a:t>
                </a: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problem model consists of an agent, states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𝑆</m:t>
                    </m:r>
                  </m:oMath>
                </a14:m>
                <a:r>
                  <a:rPr lang="en-US" altLang="zh-CN" sz="1500" dirty="0">
                    <a:latin typeface="Times New Roman" panose="02020603050405020304" pitchFamily="18" charset="0"/>
                    <a:cs typeface="Times New Roman" panose="02020603050405020304" pitchFamily="18" charset="0"/>
                  </a:rPr>
                  <a:t> and a set of actions per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𝐴</m:t>
                    </m:r>
                  </m:oMath>
                </a14:m>
                <a:r>
                  <a:rPr lang="en-US" altLang="zh-CN" sz="1500" dirty="0">
                    <a:latin typeface="Times New Roman" panose="02020603050405020304" pitchFamily="18" charset="0"/>
                    <a:cs typeface="Times New Roman" panose="02020603050405020304" pitchFamily="18" charset="0"/>
                  </a:rPr>
                  <a:t>. By performing an </a:t>
                </a:r>
                <a:r>
                  <a:rPr lang="en-US" altLang="zh-CN" sz="1500" dirty="0" smtClean="0">
                    <a:latin typeface="Times New Roman" panose="02020603050405020304" pitchFamily="18" charset="0"/>
                    <a:cs typeface="Times New Roman" panose="02020603050405020304" pitchFamily="18" charset="0"/>
                  </a:rPr>
                  <a:t>action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𝑎</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𝐴</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the agent can move from state to state. Executing an action in a specific state provides the agent with a reward (a numerical score). The goal of the agent is to maximize its total reward. It does this by learning which action is optimal for each state. The action that is optimal for each state is the action that has the highest long-term reward.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This </a:t>
                </a:r>
                <a:r>
                  <a:rPr lang="en-US" altLang="zh-CN" sz="1500" dirty="0">
                    <a:latin typeface="Times New Roman" panose="02020603050405020304" pitchFamily="18" charset="0"/>
                    <a:cs typeface="Times New Roman" panose="02020603050405020304" pitchFamily="18" charset="0"/>
                  </a:rPr>
                  <a:t>reward is a weighted sum of the expected values of the rewards of all future steps starting from the current state, where the weight for a step from a state </a:t>
                </a:r>
                <a14:m>
                  <m:oMath xmlns:m="http://schemas.openxmlformats.org/officeDocument/2006/math">
                    <m:r>
                      <a:rPr lang="en-US" altLang="zh-CN" sz="15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steps into the future is calculated as </a:t>
                </a:r>
                <a14:m>
                  <m:oMath xmlns:m="http://schemas.openxmlformats.org/officeDocument/2006/math">
                    <m:sSup>
                      <m:sSupPr>
                        <m:ctrlPr>
                          <a:rPr lang="en-US" altLang="zh-CN" sz="1500" i="1" smtClean="0">
                            <a:latin typeface="Cambria Math" panose="02040503050406030204" pitchFamily="18" charset="0"/>
                            <a:cs typeface="Times New Roman" panose="02020603050405020304" pitchFamily="18" charset="0"/>
                          </a:rPr>
                        </m:ctrlPr>
                      </m:sSupPr>
                      <m:e>
                        <m:r>
                          <a:rPr lang="zh-CN" altLang="en-US" sz="1500" i="1" smtClean="0">
                            <a:latin typeface="Cambria Math" panose="02040503050406030204" pitchFamily="18" charset="0"/>
                            <a:cs typeface="Times New Roman" panose="02020603050405020304" pitchFamily="18" charset="0"/>
                          </a:rPr>
                          <m:t>𝛾</m:t>
                        </m:r>
                      </m:e>
                      <m:sup>
                        <m: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𝑡</m:t>
                        </m:r>
                      </m:sup>
                    </m:sSup>
                  </m:oMath>
                </a14:m>
                <a:r>
                  <a:rPr lang="en-US" altLang="zh-CN" sz="1500" dirty="0" smtClean="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algorithm therefore has a function that calculates the Quantity of a state-action combination:</a:t>
                </a:r>
              </a:p>
              <a:p>
                <a:pPr>
                  <a:lnSpc>
                    <a:spcPct val="130000"/>
                  </a:lnSpc>
                </a:pPr>
                <a14:m>
                  <m:oMathPara xmlns:m="http://schemas.openxmlformats.org/officeDocument/2006/math">
                    <m:oMathParaPr>
                      <m:jc m:val="centerGroup"/>
                    </m:oMathParaPr>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cs typeface="Times New Roman" panose="02020603050405020304" pitchFamily="18" charset="0"/>
                        </a:rPr>
                        <m:t>𝑆</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ℝ</m:t>
                      </m:r>
                    </m:oMath>
                  </m:oMathPara>
                </a14:m>
                <a:endParaRPr lang="en-US" altLang="zh-CN" sz="1500" dirty="0" smtClean="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645042" y="1468176"/>
                <a:ext cx="10271051" cy="3400098"/>
              </a:xfrm>
              <a:prstGeom prst="rect">
                <a:avLst/>
              </a:prstGeom>
              <a:blipFill rotWithShape="1">
                <a:blip r:embed="rId1"/>
                <a:stretch>
                  <a:fillRect l="-17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https://en.wikipedia.org/wiki/Q-learning</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19842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453656" y="1205906"/>
                <a:ext cx="10738883" cy="4956806"/>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Before </a:t>
                </a:r>
                <a:r>
                  <a:rPr lang="en-US" altLang="zh-CN" sz="1500" dirty="0">
                    <a:latin typeface="Times New Roman" panose="02020603050405020304" pitchFamily="18" charset="0"/>
                    <a:cs typeface="Times New Roman" panose="02020603050405020304" pitchFamily="18" charset="0"/>
                  </a:rPr>
                  <a:t>learning has started,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oMath>
                </a14:m>
                <a:r>
                  <a:rPr lang="en-US" altLang="zh-CN" sz="1500" dirty="0">
                    <a:latin typeface="Times New Roman" panose="02020603050405020304" pitchFamily="18" charset="0"/>
                    <a:cs typeface="Times New Roman" panose="02020603050405020304" pitchFamily="18" charset="0"/>
                  </a:rPr>
                  <a:t> returns an (arbitrary) fixed value, chosen by the designer.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Then</a:t>
                </a:r>
                <a:r>
                  <a:rPr lang="en-US" altLang="zh-CN" sz="1500" dirty="0">
                    <a:latin typeface="Times New Roman" panose="02020603050405020304" pitchFamily="18" charset="0"/>
                    <a:cs typeface="Times New Roman" panose="02020603050405020304" pitchFamily="18" charset="0"/>
                  </a:rPr>
                  <a:t>, each time the agent selects an action, and observes a reward and a new state that may depend on both the previous state and the selected action,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oMath>
                </a14:m>
                <a:r>
                  <a:rPr lang="en-US" altLang="zh-CN" sz="1500" dirty="0">
                    <a:latin typeface="Times New Roman" panose="02020603050405020304" pitchFamily="18" charset="0"/>
                    <a:cs typeface="Times New Roman" panose="02020603050405020304" pitchFamily="18" charset="0"/>
                  </a:rPr>
                  <a:t> is updated. </a:t>
                </a: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core of the algorithm is a simple value iteration update. It assumes the old value and makes a correction based on the new information.</a:t>
                </a:r>
              </a:p>
              <a:p>
                <a:pPr>
                  <a:lnSpc>
                    <a:spcPct val="130000"/>
                  </a:lnSpc>
                </a:pPr>
                <a14:m>
                  <m:oMathPara xmlns:m="http://schemas.openxmlformats.org/officeDocument/2006/math">
                    <m:oMathParaPr>
                      <m:jc m:val="centerGroup"/>
                    </m:oMathParaPr>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𝑄</m:t>
                      </m:r>
                      <m:d>
                        <m:dPr>
                          <m:ctrlPr>
                            <a:rPr lang="en-US" altLang="zh-CN" sz="1500" b="0" i="1" smtClean="0">
                              <a:latin typeface="Cambria Math" panose="02040503050406030204" pitchFamily="18" charset="0"/>
                              <a:cs typeface="Times New Roman" panose="02020603050405020304" pitchFamily="18" charset="0"/>
                            </a:rPr>
                          </m:ctrlPr>
                        </m:dPr>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𝑡</m:t>
                              </m:r>
                            </m:sub>
                          </m:sSub>
                        </m:e>
                      </m:d>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500" i="1">
                                  <a:latin typeface="Cambria Math" panose="02040503050406030204" pitchFamily="18" charset="0"/>
                                  <a:cs typeface="Times New Roman" panose="02020603050405020304" pitchFamily="18" charset="0"/>
                                </a:rPr>
                                <m:t>𝑄</m:t>
                              </m:r>
                              <m:d>
                                <m:dPr>
                                  <m:ctrlPr>
                                    <a:rPr lang="en-US" altLang="zh-CN" sz="1500" i="1">
                                      <a:latin typeface="Cambria Math" panose="02040503050406030204" pitchFamily="18" charset="0"/>
                                      <a:cs typeface="Times New Roman" panose="02020603050405020304" pitchFamily="18" charset="0"/>
                                    </a:rPr>
                                  </m:ctrlPr>
                                </m:dPr>
                                <m:e>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𝑠</m:t>
                                      </m:r>
                                    </m:e>
                                    <m:sub>
                                      <m:r>
                                        <a:rPr lang="en-US" altLang="zh-CN" sz="1500" i="1">
                                          <a:latin typeface="Cambria Math" panose="02040503050406030204" pitchFamily="18" charset="0"/>
                                          <a:cs typeface="Times New Roman" panose="02020603050405020304" pitchFamily="18" charset="0"/>
                                        </a:rPr>
                                        <m:t>𝑡</m:t>
                                      </m:r>
                                    </m:sub>
                                  </m:sSub>
                                  <m:r>
                                    <a:rPr lang="en-US" altLang="zh-CN" sz="1500" i="1">
                                      <a:latin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𝑎</m:t>
                                      </m:r>
                                    </m:e>
                                    <m:sub>
                                      <m:r>
                                        <a:rPr lang="en-US" altLang="zh-CN" sz="1500" i="1">
                                          <a:latin typeface="Cambria Math" panose="02040503050406030204" pitchFamily="18" charset="0"/>
                                          <a:cs typeface="Times New Roman" panose="02020603050405020304" pitchFamily="18" charset="0"/>
                                        </a:rPr>
                                        <m:t>𝑡</m:t>
                                      </m:r>
                                    </m:sub>
                                  </m:sSub>
                                </m:e>
                              </m:d>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𝑜𝑙𝑑</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𝑣𝑎𝑙𝑢𝑒</m:t>
                          </m:r>
                        </m:lim>
                      </m:limLow>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500" b="0" i="1" smtClean="0">
                          <a:latin typeface="Cambria Math" panose="02040503050406030204" pitchFamily="18" charset="0"/>
                          <a:ea typeface="Cambria Math" panose="02040503050406030204" pitchFamily="18" charset="0"/>
                          <a:cs typeface="Times New Roman" panose="02020603050405020304" pitchFamily="18" charset="0"/>
                        </a:rPr>
                        <m:t>𝛼</m:t>
                      </m:r>
                      <m:r>
                        <a:rPr lang="zh-CN" altLang="en-US" sz="1500" b="0" i="1" smtClean="0">
                          <a:latin typeface="Cambria Math" panose="02040503050406030204" pitchFamily="18" charset="0"/>
                          <a:ea typeface="Cambria Math" panose="02040503050406030204" pitchFamily="18" charset="0"/>
                          <a:cs typeface="Times New Roman" panose="02020603050405020304" pitchFamily="18" charset="0"/>
                        </a:rPr>
                        <m:t>∙(</m:t>
                      </m:r>
                      <m:limUpp>
                        <m:limUpp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limUppPr>
                        <m:e>
                          <m:groupChr>
                            <m:groupChrPr>
                              <m:chr m:val="⏞"/>
                              <m:pos m:val="top"/>
                              <m:vertJc m:val="bot"/>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groupChrPr>
                            <m:e>
                              <m:limLow>
                                <m:limLow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+1</m:t>
                                          </m:r>
                                        </m:sub>
                                      </m:sSub>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𝑟𝑤𝑎𝑟𝑑</m:t>
                                  </m:r>
                                </m:lim>
                              </m:limLow>
                              <m:r>
                                <m:rPr>
                                  <m:brk/>
                                </m:r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groupChrPr>
                                    <m:e>
                                      <m:r>
                                        <a:rPr lang="zh-CN" altLang="en-US" sz="1500" i="1" smtClean="0">
                                          <a:latin typeface="Cambria Math" panose="02040503050406030204" pitchFamily="18" charset="0"/>
                                          <a:ea typeface="Cambria Math" panose="02040503050406030204" pitchFamily="18" charset="0"/>
                                          <a:cs typeface="Times New Roman" panose="02020603050405020304" pitchFamily="18" charset="0"/>
                                        </a:rPr>
                                        <m:t>𝛾</m:t>
                                      </m:r>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𝑑𝑖𝑠𝑐𝑜𝑢𝑛𝑡</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𝑓𝑎𝑐𝑡𝑜𝑟</m:t>
                                  </m:r>
                                </m:lim>
                              </m:limLow>
                              <m: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groupChrPr>
                                    <m:e>
                                      <m:func>
                                        <m:funcPr>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500" i="0" smtClean="0">
                                                  <a:latin typeface="Cambria Math" panose="02040503050406030204" pitchFamily="18" charset="0"/>
                                                  <a:ea typeface="Cambria Math" panose="02040503050406030204" pitchFamily="18" charset="0"/>
                                                  <a:cs typeface="Times New Roman" panose="02020603050405020304" pitchFamily="18" charset="0"/>
                                                </a:rPr>
                                                <m:t>max</m:t>
                                              </m: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𝑎</m:t>
                                              </m:r>
                                            </m:lim>
                                          </m:limLow>
                                        </m:fName>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𝑄</m:t>
                                          </m:r>
                                          <m:d>
                                            <m:d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𝑎</m:t>
                                              </m:r>
                                            </m:e>
                                          </m:d>
                                        </m:e>
                                      </m:func>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𝑒𝑠𝑡𝑖𝑚𝑎𝑡𝑒</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𝑜𝑓</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𝑜𝑝𝑡𝑖𝑚𝑎𝑙</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𝑓𝑢𝑡𝑢𝑟𝑒</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𝑣𝑎𝑙𝑢𝑒</m:t>
                                  </m:r>
                                </m:lim>
                              </m:limLow>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𝑙𝑒𝑎𝑟𝑛𝑒𝑑</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𝑣𝑎𝑙𝑢𝑒</m:t>
                          </m:r>
                        </m:lim>
                      </m:limUpp>
                      <m:r>
                        <a:rPr lang="en-US" altLang="zh-CN" sz="1500" i="1">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𝑄</m:t>
                              </m:r>
                              <m:d>
                                <m:d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𝑡</m:t>
                                      </m:r>
                                    </m:sub>
                                  </m:sSub>
                                </m:e>
                              </m:d>
                            </m:e>
                          </m:groupChr>
                        </m:e>
                        <m:lim>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𝑜𝑙𝑑</m:t>
                          </m:r>
                          <m:r>
                            <a:rPr lang="en-US" altLang="zh-CN" sz="15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𝑣𝑎𝑙𝑢𝑒</m:t>
                          </m:r>
                        </m:lim>
                      </m:limLow>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500" i="1">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the reward observed after performing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𝑡</m:t>
                        </m:r>
                      </m:sub>
                    </m:sSub>
                  </m:oMath>
                </a14:m>
                <a:r>
                  <a:rPr lang="en-US" altLang="zh-CN" sz="1500" dirty="0" smtClean="0">
                    <a:latin typeface="Times New Roman" panose="02020603050405020304" pitchFamily="18" charset="0"/>
                    <a:cs typeface="Times New Roman" panose="02020603050405020304" pitchFamily="18" charset="0"/>
                  </a:rPr>
                  <a:t> in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sub>
                    </m:sSub>
                  </m:oMath>
                </a14:m>
                <a:r>
                  <a:rPr lang="en-US" altLang="zh-CN" sz="1500" dirty="0" smtClean="0">
                    <a:latin typeface="Times New Roman" panose="02020603050405020304" pitchFamily="18" charset="0"/>
                    <a:cs typeface="Times New Roman" panose="02020603050405020304" pitchFamily="18" charset="0"/>
                  </a:rPr>
                  <a:t>, and </a:t>
                </a:r>
                <a:r>
                  <a:rPr lang="en-US" altLang="zh-CN" sz="15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zh-CN" altLang="en-US" sz="1500" i="1" smtClean="0">
                            <a:latin typeface="Cambria Math" panose="02040503050406030204" pitchFamily="18" charset="0"/>
                            <a:cs typeface="Times New Roman" panose="02020603050405020304" pitchFamily="18" charset="0"/>
                          </a:rPr>
                          <m:t>𝛼</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𝑎</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1500" b="0" i="0" smtClean="0">
                        <a:latin typeface="Cambria Math" panose="02040503050406030204" pitchFamily="18" charset="0"/>
                        <a:cs typeface="Times New Roman" panose="02020603050405020304" pitchFamily="18" charset="0"/>
                      </a:rPr>
                      <m:t>0&lt;</m:t>
                    </m:r>
                    <m:r>
                      <a:rPr lang="zh-CN" altLang="en-US" sz="1500" i="1" smtClean="0">
                        <a:latin typeface="Cambria Math" panose="02040503050406030204" pitchFamily="18" charset="0"/>
                        <a:cs typeface="Times New Roman" panose="02020603050405020304" pitchFamily="18" charset="0"/>
                      </a:rPr>
                      <m:t>𝛼</m:t>
                    </m:r>
                    <m:r>
                      <a:rPr lang="zh-CN" altLang="en-US" sz="1500" i="1" smtClean="0">
                        <a:latin typeface="Cambria Math" panose="02040503050406030204" pitchFamily="18" charset="0"/>
                        <a:cs typeface="Times New Roman" panose="02020603050405020304" pitchFamily="18" charset="0"/>
                      </a:rPr>
                      <m:t>≤1</m:t>
                    </m:r>
                  </m:oMath>
                </a14:m>
                <a:r>
                  <a:rPr lang="en-US" altLang="zh-CN" sz="1500" dirty="0">
                    <a:latin typeface="Times New Roman" panose="02020603050405020304" pitchFamily="18" charset="0"/>
                    <a:cs typeface="Times New Roman" panose="02020603050405020304" pitchFamily="18" charset="0"/>
                  </a:rPr>
                  <a:t>) is the learning rate (may be the same for all pairs</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An episode of the algorithm ends when state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cs typeface="Times New Roman" panose="02020603050405020304" pitchFamily="18" charset="0"/>
                          </a:rPr>
                          <m:t>+1</m:t>
                        </m:r>
                      </m:sub>
                    </m:sSub>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a final state (or, "absorbing state"). However, Q-learning can also learn in non-episodic tasks. If the discount factor is lower than 1, the action values are finite even if the problem can contain infinite loops.</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Note that for all final </a:t>
                </a:r>
                <a:r>
                  <a:rPr lang="en-US" altLang="zh-CN" sz="1500" dirty="0" smtClean="0">
                    <a:latin typeface="Times New Roman" panose="02020603050405020304" pitchFamily="18" charset="0"/>
                    <a:cs typeface="Times New Roman" panose="02020603050405020304" pitchFamily="18" charset="0"/>
                  </a:rPr>
                  <a:t>states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𝑓</m:t>
                        </m:r>
                      </m:sub>
                    </m:sSub>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sSub>
                      <m:sSubPr>
                        <m:ctrlPr>
                          <a:rPr lang="en-US" altLang="zh-CN" sz="1500" i="1" dirty="0" smtClean="0">
                            <a:latin typeface="Cambria Math" panose="02040503050406030204" pitchFamily="18" charset="0"/>
                            <a:cs typeface="Times New Roman" panose="02020603050405020304" pitchFamily="18" charset="0"/>
                          </a:rPr>
                        </m:ctrlPr>
                      </m:sSubPr>
                      <m:e>
                        <m:r>
                          <a:rPr lang="en-US" altLang="zh-CN" sz="1500" b="0" i="1" dirty="0" smtClean="0">
                            <a:latin typeface="Cambria Math" panose="02040503050406030204" pitchFamily="18" charset="0"/>
                            <a:cs typeface="Times New Roman" panose="02020603050405020304" pitchFamily="18" charset="0"/>
                          </a:rPr>
                          <m:t>𝑠</m:t>
                        </m:r>
                      </m:e>
                      <m:sub>
                        <m:r>
                          <a:rPr lang="en-US" altLang="zh-CN" sz="1500" b="0" i="1" dirty="0" smtClean="0">
                            <a:latin typeface="Cambria Math" panose="02040503050406030204" pitchFamily="18" charset="0"/>
                            <a:cs typeface="Times New Roman" panose="02020603050405020304" pitchFamily="18" charset="0"/>
                          </a:rPr>
                          <m:t>𝑓</m:t>
                        </m:r>
                      </m:sub>
                    </m:sSub>
                    <m:r>
                      <a:rPr lang="en-US" altLang="zh-CN" sz="1500" b="0" i="1" dirty="0" smtClean="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𝑎</m:t>
                    </m:r>
                    <m:r>
                      <a:rPr lang="en-US" altLang="zh-CN" sz="1500" i="1" dirty="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is never updated but is set to the reward value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𝑟</m:t>
                    </m:r>
                  </m:oMath>
                </a14:m>
                <a:r>
                  <a:rPr lang="en-US" altLang="zh-CN" sz="1500" dirty="0">
                    <a:latin typeface="Times New Roman" panose="02020603050405020304" pitchFamily="18" charset="0"/>
                    <a:cs typeface="Times New Roman" panose="02020603050405020304" pitchFamily="18" charset="0"/>
                  </a:rPr>
                  <a:t>. In most cases, </a:t>
                </a:r>
                <a14:m>
                  <m:oMath xmlns:m="http://schemas.openxmlformats.org/officeDocument/2006/math">
                    <m:r>
                      <a:rPr lang="en-US" altLang="zh-CN" sz="1500" i="1" dirty="0">
                        <a:latin typeface="Cambria Math" panose="02040503050406030204" pitchFamily="18" charset="0"/>
                        <a:cs typeface="Times New Roman" panose="02020603050405020304" pitchFamily="18" charset="0"/>
                      </a:rPr>
                      <m:t>𝑄</m:t>
                    </m:r>
                    <m:r>
                      <a:rPr lang="en-US" altLang="zh-CN" sz="1500" i="1" dirty="0">
                        <a:latin typeface="Cambria Math" panose="02040503050406030204" pitchFamily="18" charset="0"/>
                        <a:cs typeface="Times New Roman" panose="02020603050405020304" pitchFamily="18" charset="0"/>
                      </a:rPr>
                      <m:t>(</m:t>
                    </m:r>
                    <m:sSub>
                      <m:sSubPr>
                        <m:ctrlPr>
                          <a:rPr lang="en-US" altLang="zh-CN" sz="1500" i="1" dirty="0">
                            <a:latin typeface="Cambria Math" panose="02040503050406030204" pitchFamily="18" charset="0"/>
                            <a:cs typeface="Times New Roman" panose="02020603050405020304" pitchFamily="18" charset="0"/>
                          </a:rPr>
                        </m:ctrlPr>
                      </m:sSubPr>
                      <m:e>
                        <m:r>
                          <a:rPr lang="en-US" altLang="zh-CN" sz="1500" i="1" dirty="0">
                            <a:latin typeface="Cambria Math" panose="02040503050406030204" pitchFamily="18" charset="0"/>
                            <a:cs typeface="Times New Roman" panose="02020603050405020304" pitchFamily="18" charset="0"/>
                          </a:rPr>
                          <m:t>𝑠</m:t>
                        </m:r>
                      </m:e>
                      <m:sub>
                        <m:r>
                          <a:rPr lang="en-US" altLang="zh-CN" sz="1500" i="1" dirty="0">
                            <a:latin typeface="Cambria Math" panose="02040503050406030204" pitchFamily="18" charset="0"/>
                            <a:cs typeface="Times New Roman" panose="02020603050405020304" pitchFamily="18" charset="0"/>
                          </a:rPr>
                          <m:t>𝑓</m:t>
                        </m:r>
                      </m:sub>
                    </m:sSub>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𝑎</m:t>
                    </m:r>
                    <m:r>
                      <a:rPr lang="en-US" altLang="zh-CN" sz="1500" i="1" dirty="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can be taken to be equal to zero.</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453656" y="1205906"/>
                <a:ext cx="10738883" cy="4956806"/>
              </a:xfrm>
              <a:prstGeom prst="rect">
                <a:avLst/>
              </a:prstGeom>
              <a:blipFill rotWithShape="1">
                <a:blip r:embed="rId1"/>
                <a:stretch>
                  <a:fillRect l="-22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72447"/>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https</a:t>
            </a:r>
            <a:r>
              <a:rPr lang="en-US" altLang="zh-CN" sz="1000" i="1" dirty="0">
                <a:solidFill>
                  <a:prstClr val="black"/>
                </a:solidFill>
                <a:latin typeface="Times New Roman" pitchFamily="18" charset="0"/>
                <a:cs typeface="Times New Roman" pitchFamily="18" charset="0"/>
              </a:rPr>
              <a:t>://en.wikipedia.org/wiki/Q-learningt</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19842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290623" y="857063"/>
                <a:ext cx="7442792" cy="5793894"/>
              </a:xfrm>
              <a:prstGeom prst="rect">
                <a:avLst/>
              </a:prstGeom>
            </p:spPr>
            <p:txBody>
              <a:bodyPr wrap="square">
                <a:spAutoFit/>
              </a:bodyPr>
              <a:lstStyle/>
              <a:p>
                <a:pPr>
                  <a:lnSpc>
                    <a:spcPct val="130000"/>
                  </a:lnSpc>
                </a:pPr>
                <a:r>
                  <a:rPr lang="en-US" altLang="zh-CN" sz="1500" b="1" dirty="0" smtClean="0">
                    <a:latin typeface="Times New Roman" panose="02020603050405020304" pitchFamily="18" charset="0"/>
                    <a:cs typeface="Times New Roman" panose="02020603050405020304" pitchFamily="18" charset="0"/>
                  </a:rPr>
                  <a:t>Influence of variables on the algorithm</a:t>
                </a:r>
              </a:p>
              <a:p>
                <a:pPr>
                  <a:lnSpc>
                    <a:spcPct val="130000"/>
                  </a:lnSpc>
                </a:pPr>
                <a:r>
                  <a:rPr lang="en-US" altLang="zh-CN" sz="1500" dirty="0" smtClean="0">
                    <a:latin typeface="Times New Roman" panose="02020603050405020304" pitchFamily="18" charset="0"/>
                    <a:cs typeface="Times New Roman" panose="02020603050405020304" pitchFamily="18" charset="0"/>
                  </a:rPr>
                  <a:t>1. Learning rate</a:t>
                </a:r>
              </a:p>
              <a:p>
                <a:pPr>
                  <a:lnSpc>
                    <a:spcPct val="130000"/>
                  </a:lnSpc>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learning rate determines to what extent the newly acquired information will override the old information. A factor of 0 will make the agent not learn anything, while a factor of 1 would make the agent consider only the most recent information. In fully deterministic environments, a learning rate of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zh-CN" altLang="en-US" sz="1500" i="1" smtClean="0">
                            <a:latin typeface="Cambria Math" panose="02040503050406030204" pitchFamily="18" charset="0"/>
                            <a:cs typeface="Times New Roman" panose="02020603050405020304" pitchFamily="18" charset="0"/>
                          </a:rPr>
                          <m:t>𝛼</m:t>
                        </m:r>
                      </m:e>
                      <m:sub>
                        <m:r>
                          <a:rPr lang="en-US" altLang="zh-CN" sz="1500" b="0" i="1" smtClean="0">
                            <a:latin typeface="Cambria Math" panose="02040503050406030204" pitchFamily="18" charset="0"/>
                            <a:cs typeface="Times New Roman" panose="02020603050405020304" pitchFamily="18" charset="0"/>
                          </a:rPr>
                          <m:t>𝑡</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𝑎</m:t>
                        </m:r>
                      </m:e>
                    </m:d>
                    <m:r>
                      <a:rPr lang="en-US" altLang="zh-CN" sz="1500" b="0" i="1" smtClean="0">
                        <a:latin typeface="Cambria Math" panose="02040503050406030204" pitchFamily="18" charset="0"/>
                        <a:cs typeface="Times New Roman" panose="02020603050405020304" pitchFamily="18" charset="0"/>
                      </a:rPr>
                      <m:t>=1</m:t>
                    </m:r>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optimal. When the problem is stochastic, the algorithm still converges under some technical conditions on the learning rate, that require it to decrease to zero. In practice, often a constant learning rate is used, such as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zh-CN" altLang="en-US" sz="1500" i="1">
                            <a:latin typeface="Cambria Math" panose="02040503050406030204" pitchFamily="18" charset="0"/>
                            <a:cs typeface="Times New Roman" panose="02020603050405020304" pitchFamily="18" charset="0"/>
                          </a:rPr>
                          <m:t>𝛼</m:t>
                        </m:r>
                      </m:e>
                      <m:sub>
                        <m:r>
                          <a:rPr lang="en-US" altLang="zh-CN" sz="1500" i="1">
                            <a:latin typeface="Cambria Math" panose="02040503050406030204" pitchFamily="18" charset="0"/>
                            <a:cs typeface="Times New Roman" panose="02020603050405020304" pitchFamily="18" charset="0"/>
                          </a:rPr>
                          <m:t>𝑡</m:t>
                        </m:r>
                      </m:sub>
                    </m:sSub>
                    <m:d>
                      <m:dPr>
                        <m:ctrlPr>
                          <a:rPr lang="en-US" altLang="zh-CN" sz="1500" i="1">
                            <a:latin typeface="Cambria Math" panose="02040503050406030204" pitchFamily="18" charset="0"/>
                            <a:cs typeface="Times New Roman" panose="02020603050405020304" pitchFamily="18" charset="0"/>
                          </a:rPr>
                        </m:ctrlPr>
                      </m:dPr>
                      <m:e>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𝑎</m:t>
                        </m:r>
                      </m:e>
                    </m:d>
                    <m:r>
                      <a:rPr lang="en-US" altLang="zh-CN" sz="1500" i="1">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0.</m:t>
                    </m:r>
                    <m:r>
                      <a:rPr lang="en-US" altLang="zh-CN" sz="1500" i="1">
                        <a:latin typeface="Cambria Math" panose="02040503050406030204" pitchFamily="18" charset="0"/>
                        <a:cs typeface="Times New Roman" panose="02020603050405020304" pitchFamily="18" charset="0"/>
                      </a:rPr>
                      <m:t>1</m:t>
                    </m:r>
                  </m:oMath>
                </a14:m>
                <a:r>
                  <a:rPr lang="en-US" altLang="zh-CN" sz="1500" dirty="0">
                    <a:latin typeface="Times New Roman" panose="02020603050405020304" pitchFamily="18" charset="0"/>
                    <a:cs typeface="Times New Roman" panose="02020603050405020304" pitchFamily="18" charset="0"/>
                  </a:rPr>
                  <a:t> for all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𝑡</m:t>
                    </m:r>
                  </m:oMath>
                </a14:m>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2. Discount factor</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The discount factor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determines </a:t>
                </a:r>
                <a:r>
                  <a:rPr lang="en-US" altLang="zh-CN" sz="1500" dirty="0">
                    <a:latin typeface="Times New Roman" panose="02020603050405020304" pitchFamily="18" charset="0"/>
                    <a:cs typeface="Times New Roman" panose="02020603050405020304" pitchFamily="18" charset="0"/>
                  </a:rPr>
                  <a:t>the importance of future rewards. A factor of 0 will make the agent "myopic" (or short-sighted) by only considering current rewards, while a factor approaching 1 will make it strive for a long-term high reward. If the discount factor meets or exceeds 1, the action values may diverge. </a:t>
                </a:r>
                <a:r>
                  <a:rPr lang="en-US" altLang="zh-CN" sz="1500" dirty="0" smtClean="0">
                    <a:latin typeface="Times New Roman" panose="02020603050405020304" pitchFamily="18" charset="0"/>
                    <a:cs typeface="Times New Roman" panose="02020603050405020304" pitchFamily="18" charset="0"/>
                  </a:rPr>
                  <a:t>For </a:t>
                </a:r>
                <a14:m>
                  <m:oMath xmlns:m="http://schemas.openxmlformats.org/officeDocument/2006/math">
                    <m:r>
                      <a:rPr lang="zh-CN" altLang="en-US" sz="1500" i="1">
                        <a:latin typeface="Cambria Math" panose="02040503050406030204" pitchFamily="18" charset="0"/>
                        <a:cs typeface="Times New Roman" panose="02020603050405020304" pitchFamily="18" charset="0"/>
                      </a:rPr>
                      <m:t>𝛾</m:t>
                    </m:r>
                    <m:r>
                      <a:rPr lang="en-US" altLang="zh-CN" sz="1500" b="0" i="1" smtClean="0">
                        <a:latin typeface="Cambria Math" panose="02040503050406030204" pitchFamily="18" charset="0"/>
                        <a:cs typeface="Times New Roman" panose="02020603050405020304" pitchFamily="18" charset="0"/>
                      </a:rPr>
                      <m:t>=1</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without a terminal state, or if the agent never reaches one, all environment histories will be infinitely long, and utilities with additive, undiscounted rewards will generally be infinite</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Even with a discount factor only slightly lower than 1, the Q-function learning leads to propagation of errors and instabilities when the value function is approximated with an artificial neural network</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In that case, it is known that starting with a lower discount factor and increasing it towards its final value yields accelerated learning</a:t>
                </a:r>
                <a:r>
                  <a:rPr lang="en-US" altLang="zh-CN" sz="1500"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290623" y="857063"/>
                <a:ext cx="7442792" cy="5793894"/>
              </a:xfrm>
              <a:prstGeom prst="rect">
                <a:avLst/>
              </a:prstGeom>
              <a:blipFill rotWithShape="1">
                <a:blip r:embed="rId1"/>
                <a:stretch>
                  <a:fillRect l="-328" r="-9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8024037" y="1113700"/>
                <a:ext cx="4033284" cy="5493812"/>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3. Initial conditions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𝑄</m:t>
                        </m:r>
                      </m:e>
                      <m:sub>
                        <m:r>
                          <a:rPr lang="en-US" altLang="zh-CN" sz="1500" i="1">
                            <a:latin typeface="Cambria Math" panose="02040503050406030204" pitchFamily="18" charset="0"/>
                            <a:cs typeface="Times New Roman" panose="02020603050405020304" pitchFamily="18" charset="0"/>
                          </a:rPr>
                          <m:t>0</m:t>
                        </m:r>
                      </m:sub>
                    </m:sSub>
                  </m:oMath>
                </a14:m>
                <a:r>
                  <a:rPr lang="en-US" altLang="zh-CN" sz="1500" dirty="0">
                    <a:latin typeface="Times New Roman" panose="02020603050405020304" pitchFamily="18" charset="0"/>
                    <a:cs typeface="Times New Roman" panose="02020603050405020304" pitchFamily="18" charset="0"/>
                  </a:rPr>
                  <a:t>)</a:t>
                </a:r>
              </a:p>
              <a:p>
                <a:pPr>
                  <a:lnSpc>
                    <a:spcPct val="130000"/>
                  </a:lnSpc>
                </a:pPr>
                <a:r>
                  <a:rPr lang="en-US" altLang="zh-CN" sz="1500" dirty="0">
                    <a:latin typeface="Times New Roman" panose="02020603050405020304" pitchFamily="18" charset="0"/>
                    <a:cs typeface="Times New Roman" panose="02020603050405020304" pitchFamily="18" charset="0"/>
                  </a:rPr>
                  <a:t>Since Q-learning is an iterative algorithm, it implicitly assumes an initial condition before the first update occurs. High initial values, also known as "optimistic initial conditions", can encourage exploration: no matter what action is selected, the update rule will cause it to have lower values than the other alternative, thus increasing their choice probability. Recently, it was suggested that the first reward r could be used to reset the initial conditions. According to this idea, the first time an action is taken the reward is used to set the value of Q. This will allow immediate learning in case of fixed deterministic rewards. Surprisingly, this resetting-of-initial-conditions (RIC) approach seems to be consistent with human </a:t>
                </a:r>
                <a:r>
                  <a:rPr lang="en-US" altLang="zh-CN" sz="1500" dirty="0" err="1">
                    <a:latin typeface="Times New Roman" panose="02020603050405020304" pitchFamily="18" charset="0"/>
                    <a:cs typeface="Times New Roman" panose="02020603050405020304" pitchFamily="18" charset="0"/>
                  </a:rPr>
                  <a:t>behaviour</a:t>
                </a:r>
                <a:r>
                  <a:rPr lang="en-US" altLang="zh-CN" sz="1500" dirty="0">
                    <a:latin typeface="Times New Roman" panose="02020603050405020304" pitchFamily="18" charset="0"/>
                    <a:cs typeface="Times New Roman" panose="02020603050405020304" pitchFamily="18" charset="0"/>
                  </a:rPr>
                  <a:t> in repeated binary choice experiments.</a:t>
                </a:r>
              </a:p>
            </p:txBody>
          </p:sp>
        </mc:Choice>
        <mc:Fallback>
          <p:sp>
            <p:nvSpPr>
              <p:cNvPr id="4" name="矩形 3"/>
              <p:cNvSpPr>
                <a:spLocks noRot="1" noChangeAspect="1" noMove="1" noResize="1" noEditPoints="1" noAdjustHandles="1" noChangeArrowheads="1" noChangeShapeType="1" noTextEdit="1"/>
              </p:cNvSpPr>
              <p:nvPr/>
            </p:nvSpPr>
            <p:spPr>
              <a:xfrm>
                <a:off x="8024037" y="1113700"/>
                <a:ext cx="4033284" cy="5493812"/>
              </a:xfrm>
              <a:prstGeom prst="rect">
                <a:avLst/>
              </a:prstGeom>
              <a:blipFill rotWithShape="1">
                <a:blip r:embed="rId2"/>
                <a:stretch>
                  <a:fillRect l="-604" r="-151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sp>
        <p:nvSpPr>
          <p:cNvPr id="3" name="矩形 2"/>
          <p:cNvSpPr/>
          <p:nvPr/>
        </p:nvSpPr>
        <p:spPr>
          <a:xfrm>
            <a:off x="347331" y="1257173"/>
            <a:ext cx="5564371" cy="1892826"/>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New Roman" pitchFamily="18" charset="0"/>
                <a:cs typeface="Times New Roman" pitchFamily="18" charset="0"/>
              </a:rPr>
              <a:t>Suppose we have 5 rooms in a building connected by doors as shown in the figure below.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We'll </a:t>
            </a:r>
            <a:r>
              <a:rPr lang="en-US" altLang="zh-CN" sz="1500" dirty="0">
                <a:latin typeface="Times New Roman" pitchFamily="18" charset="0"/>
                <a:cs typeface="Times New Roman" pitchFamily="18" charset="0"/>
              </a:rPr>
              <a:t>number each room 0 through 4.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The </a:t>
            </a:r>
            <a:r>
              <a:rPr lang="en-US" altLang="zh-CN" sz="1500" dirty="0">
                <a:latin typeface="Times New Roman" pitchFamily="18" charset="0"/>
                <a:cs typeface="Times New Roman" pitchFamily="18" charset="0"/>
              </a:rPr>
              <a:t>outside of the building can be thought of as one big room (5).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Notice </a:t>
            </a:r>
            <a:r>
              <a:rPr lang="en-US" altLang="zh-CN" sz="1500" dirty="0">
                <a:latin typeface="Times New Roman" pitchFamily="18" charset="0"/>
                <a:cs typeface="Times New Roman" pitchFamily="18" charset="0"/>
              </a:rPr>
              <a:t>that doors 1 and 4 lead into the building from room 5 (outside).</a:t>
            </a:r>
          </a:p>
        </p:txBody>
      </p:sp>
      <p:pic>
        <p:nvPicPr>
          <p:cNvPr id="1026" name="Picture 2" descr="http://mnemstudio.org/ai/path/images/modeling_environment_clip_image002a.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302" y="3384262"/>
            <a:ext cx="5486400" cy="31813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925340" y="1332137"/>
            <a:ext cx="3884428" cy="692497"/>
          </a:xfrm>
          <a:prstGeom prst="rect">
            <a:avLst/>
          </a:prstGeom>
        </p:spPr>
        <p:txBody>
          <a:bodyPr wrap="square">
            <a:spAutoFit/>
          </a:bodyPr>
          <a:lstStyle/>
          <a:p>
            <a:pPr>
              <a:lnSpc>
                <a:spcPct val="130000"/>
              </a:lnSpc>
            </a:pPr>
            <a:r>
              <a:rPr lang="en-US" altLang="zh-CN" sz="1500" dirty="0">
                <a:latin typeface="Times New Roman" pitchFamily="18" charset="0"/>
                <a:cs typeface="Times New Roman" pitchFamily="18" charset="0"/>
              </a:rPr>
              <a:t>We can represent the rooms on a graph, each room as a node, and each door as a link.</a:t>
            </a:r>
            <a:endParaRPr lang="zh-CN" altLang="en-US" sz="1500" dirty="0">
              <a:latin typeface="Times New Roman" pitchFamily="18" charset="0"/>
              <a:cs typeface="Times New Roman" pitchFamily="18" charset="0"/>
            </a:endParaRPr>
          </a:p>
        </p:txBody>
      </p:sp>
      <p:pic>
        <p:nvPicPr>
          <p:cNvPr id="1028" name="Picture 4" descr="http://mnemstudio.org/ai/path/images/map1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340" y="2203586"/>
            <a:ext cx="4581525" cy="2943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sp>
        <p:nvSpPr>
          <p:cNvPr id="3" name="矩形 2"/>
          <p:cNvSpPr/>
          <p:nvPr/>
        </p:nvSpPr>
        <p:spPr>
          <a:xfrm>
            <a:off x="506635" y="1547796"/>
            <a:ext cx="5323367" cy="3993401"/>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New Roman" pitchFamily="18" charset="0"/>
                <a:cs typeface="Times New Roman" pitchFamily="18" charset="0"/>
              </a:rPr>
              <a:t>For this example, we'd like to put an agent in any room, and from that room, go outside the building (this will be our target room). In other words, the goal room is number 5.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To </a:t>
            </a:r>
            <a:r>
              <a:rPr lang="en-US" altLang="zh-CN" sz="1500" dirty="0">
                <a:latin typeface="Times New Roman" pitchFamily="18" charset="0"/>
                <a:cs typeface="Times New Roman" pitchFamily="18" charset="0"/>
              </a:rPr>
              <a:t>set this room as a goal, we'll associate a reward value to each door (i.e. link between nodes). The doors that lead immediately to the goal have an instant reward of 100</a:t>
            </a:r>
            <a:r>
              <a:rPr lang="en-US" altLang="zh-CN" sz="1500" dirty="0" smtClean="0">
                <a:latin typeface="Times New Roman" pitchFamily="18" charset="0"/>
                <a:cs typeface="Times New Roman" pitchFamily="18" charset="0"/>
              </a:rPr>
              <a:t>. Other </a:t>
            </a:r>
            <a:r>
              <a:rPr lang="en-US" altLang="zh-CN" sz="1500" dirty="0">
                <a:latin typeface="Times New Roman" pitchFamily="18" charset="0"/>
                <a:cs typeface="Times New Roman" pitchFamily="18" charset="0"/>
              </a:rPr>
              <a:t>doors not directly connected to the target room have zero reward.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Because </a:t>
            </a:r>
            <a:r>
              <a:rPr lang="en-US" altLang="zh-CN" sz="1500" dirty="0">
                <a:latin typeface="Times New Roman" pitchFamily="18" charset="0"/>
                <a:cs typeface="Times New Roman" pitchFamily="18" charset="0"/>
              </a:rPr>
              <a:t>doors are two-way ( 0 leads to 4, and 4 leads back to 0 ), two arrows are assigned to each room. Each arrow contains an instant reward </a:t>
            </a:r>
            <a:r>
              <a:rPr lang="en-US" altLang="zh-CN" sz="1500" dirty="0" smtClean="0">
                <a:latin typeface="Times New Roman" pitchFamily="18" charset="0"/>
                <a:cs typeface="Times New Roman" pitchFamily="18" charset="0"/>
              </a:rPr>
              <a:t>value.</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We can put the state diagram and the instant reward values into the following reward table, "matrix R</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p:txBody>
      </p:sp>
      <p:pic>
        <p:nvPicPr>
          <p:cNvPr id="2050" name="Picture 2" descr="http://mnemstudio.org/ai/path/images/map2a.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42199" y="313932"/>
            <a:ext cx="4610100" cy="300990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7114954" y="3782642"/>
            <a:ext cx="3848025" cy="2324161"/>
            <a:chOff x="6959010" y="3748090"/>
            <a:chExt cx="3848025" cy="2324161"/>
          </a:xfrm>
        </p:grpSpPr>
        <p:pic>
          <p:nvPicPr>
            <p:cNvPr id="2052" name="Picture 4" descr="http://mnemstudio.org/ai/path/images/r_matrix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042" y="3748090"/>
              <a:ext cx="2895600" cy="192405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959010" y="5672141"/>
              <a:ext cx="3848025" cy="400110"/>
            </a:xfrm>
            <a:prstGeom prst="rect">
              <a:avLst/>
            </a:prstGeom>
          </p:spPr>
          <p:txBody>
            <a:bodyPr wrap="square">
              <a:spAutoFit/>
            </a:bodyPr>
            <a:lstStyle/>
            <a:p>
              <a:r>
                <a:rPr lang="en-US" altLang="zh-CN" sz="1000" dirty="0" smtClean="0">
                  <a:latin typeface="Times New Roman" pitchFamily="18" charset="0"/>
                  <a:cs typeface="Times New Roman" pitchFamily="18" charset="0"/>
                </a:rPr>
                <a:t>Note: The </a:t>
              </a:r>
              <a:r>
                <a:rPr lang="en-US" altLang="zh-CN" sz="1000" dirty="0">
                  <a:latin typeface="Times New Roman" pitchFamily="18" charset="0"/>
                  <a:cs typeface="Times New Roman" pitchFamily="18" charset="0"/>
                </a:rPr>
                <a:t>-1's in the table represent null values (i.e.; where there isn't a link between nodes). For example, State 0 cannot go to State 1.</a:t>
              </a:r>
              <a:endParaRPr lang="zh-CN" altLang="en-US" sz="10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85190" y="6565612"/>
            <a:ext cx="8406810" cy="292388"/>
          </a:xfrm>
          <a:prstGeom prst="rect">
            <a:avLst/>
          </a:prstGeom>
        </p:spPr>
        <p:txBody>
          <a:bodyPr wrap="square">
            <a:spAutoFit/>
          </a:bodyPr>
          <a:lstStyle/>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Marc </a:t>
            </a:r>
            <a:r>
              <a:rPr lang="en-US" altLang="zh-CN" sz="1000" i="1" dirty="0" err="1" smtClean="0">
                <a:solidFill>
                  <a:prstClr val="black"/>
                </a:solidFill>
                <a:latin typeface="Times New Roman" pitchFamily="18" charset="0"/>
                <a:cs typeface="Times New Roman" pitchFamily="18" charset="0"/>
              </a:rPr>
              <a:t>Deisenroth</a:t>
            </a:r>
            <a:r>
              <a:rPr lang="en-US" altLang="zh-CN" sz="1000" i="1" dirty="0">
                <a:solidFill>
                  <a:prstClr val="black"/>
                </a:solidFill>
                <a:latin typeface="Times New Roman" pitchFamily="18" charset="0"/>
                <a:cs typeface="Times New Roman" pitchFamily="18" charset="0"/>
              </a:rPr>
              <a:t>, Imperial College London, Tutorial on Reinforcement Learning, </a:t>
            </a:r>
            <a:r>
              <a:rPr lang="en-US" altLang="zh-CN" sz="1000" i="1" dirty="0" smtClean="0">
                <a:solidFill>
                  <a:prstClr val="black"/>
                </a:solidFill>
                <a:latin typeface="Times New Roman" pitchFamily="18" charset="0"/>
                <a:cs typeface="Times New Roman" pitchFamily="18" charset="0"/>
              </a:rPr>
              <a:t> http</a:t>
            </a:r>
            <a:r>
              <a:rPr lang="en-US" altLang="zh-CN" sz="1000" i="1" dirty="0">
                <a:solidFill>
                  <a:prstClr val="black"/>
                </a:solidFill>
                <a:latin typeface="Times New Roman" pitchFamily="18" charset="0"/>
                <a:cs typeface="Times New Roman" pitchFamily="18" charset="0"/>
              </a:rPr>
              <a:t>://www.doc.ic.ac.uk/~mpd37/teaching/tutorials/2013-09-17-rl.pdf </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369238"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.1 Introduction</a:t>
              </a:r>
            </a:p>
          </p:txBody>
        </p:sp>
      </p:grpSp>
      <p:pic>
        <p:nvPicPr>
          <p:cNvPr id="2" name="图片 1"/>
          <p:cNvPicPr>
            <a:picLocks noChangeAspect="1"/>
          </p:cNvPicPr>
          <p:nvPr/>
        </p:nvPicPr>
        <p:blipFill>
          <a:blip r:embed="rId1"/>
          <a:stretch>
            <a:fillRect/>
          </a:stretch>
        </p:blipFill>
        <p:spPr>
          <a:xfrm>
            <a:off x="614022" y="1736651"/>
            <a:ext cx="5609790" cy="3654533"/>
          </a:xfrm>
          <a:prstGeom prst="rect">
            <a:avLst/>
          </a:prstGeom>
        </p:spPr>
      </p:pic>
      <p:sp>
        <p:nvSpPr>
          <p:cNvPr id="4" name="矩形 3"/>
          <p:cNvSpPr/>
          <p:nvPr/>
        </p:nvSpPr>
        <p:spPr>
          <a:xfrm>
            <a:off x="6882810" y="2617504"/>
            <a:ext cx="4827181" cy="1892826"/>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New Roman" pitchFamily="18" charset="0"/>
                <a:cs typeface="Times New Roman" pitchFamily="18" charset="0"/>
              </a:rPr>
              <a:t>Learning system in an unknown </a:t>
            </a:r>
            <a:r>
              <a:rPr lang="en-US" altLang="zh-CN" sz="1500" dirty="0" smtClean="0">
                <a:latin typeface="Times New Roman" pitchFamily="18" charset="0"/>
                <a:cs typeface="Times New Roman" pitchFamily="18" charset="0"/>
              </a:rPr>
              <a:t>environment</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Knowledge </a:t>
            </a:r>
            <a:r>
              <a:rPr lang="en-US" altLang="zh-CN" sz="1500" dirty="0">
                <a:latin typeface="Times New Roman" pitchFamily="18" charset="0"/>
                <a:cs typeface="Times New Roman" pitchFamily="18" charset="0"/>
              </a:rPr>
              <a:t>only through interacting with </a:t>
            </a:r>
            <a:r>
              <a:rPr lang="en-US" altLang="zh-CN" sz="1500" dirty="0" smtClean="0">
                <a:latin typeface="Times New Roman" pitchFamily="18" charset="0"/>
                <a:cs typeface="Times New Roman" pitchFamily="18" charset="0"/>
              </a:rPr>
              <a:t>environment</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Explores </a:t>
            </a:r>
            <a:r>
              <a:rPr lang="en-US" altLang="zh-CN" sz="1500" dirty="0">
                <a:latin typeface="Times New Roman" pitchFamily="18" charset="0"/>
                <a:cs typeface="Times New Roman" pitchFamily="18" charset="0"/>
              </a:rPr>
              <a:t>the environment and receives rewards</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Find strategy/policy, which maximizes overall reward</a:t>
            </a:r>
            <a:endParaRPr lang="en-US" altLang="zh-CN" sz="1500" dirty="0">
              <a:latin typeface="Times New Roman" pitchFamily="18" charset="0"/>
              <a:cs typeface="Times New Roman" pitchFamily="18" charset="0"/>
            </a:endParaRPr>
          </a:p>
          <a:p>
            <a:pPr>
              <a:lnSpc>
                <a:spcPct val="130000"/>
              </a:lnSpc>
            </a:pP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Goal: Optimal behavior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832700" y="1257173"/>
                <a:ext cx="10090481" cy="4593565"/>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Now we'll add a similar matrix, "Q", to the brain of our agent, representing the memory of what the agent has learned through experience.  The rows of matrix Q represent the current state of the agent, and the columns represent the possible actions leading to the next state (the links between the nodes).</a:t>
                </a: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agent starts out knowing nothing, the matrix Q is initialized to zero.  In this example, for the simplicity of explanation, we assume the number of states is known (to be six).  If we didn't know how many states were involved, the matrix Q could start out with only one element.  It is a simple task to add more columns and rows in matrix Q if a new state is found.</a:t>
                </a: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transition rule of Q learning is a very simple formula:</a:t>
                </a:r>
              </a:p>
              <a:p>
                <a:pPr>
                  <a:lnSpc>
                    <a:spcPct val="130000"/>
                  </a:lnSpc>
                </a:pPr>
                <a14:m>
                  <m:oMathPara xmlns:m="http://schemas.openxmlformats.org/officeDocument/2006/math">
                    <m:oMathParaPr>
                      <m:jc m:val="centerGroup"/>
                    </m:oMathParaPr>
                    <m:oMath xmlns:m="http://schemas.openxmlformats.org/officeDocument/2006/math">
                      <m:r>
                        <a:rPr lang="en-US" altLang="zh-CN" sz="1500" i="1" smtClean="0">
                          <a:latin typeface="Cambria Math" panose="02040503050406030204" pitchFamily="18" charset="0"/>
                          <a:cs typeface="Times New Roman" panose="02020603050405020304" pitchFamily="18" charset="0"/>
                        </a:rPr>
                        <m:t>𝑄</m:t>
                      </m:r>
                      <m:r>
                        <a:rPr lang="en-US" altLang="zh-CN" sz="1500" i="1" smtClean="0">
                          <a:latin typeface="Cambria Math" panose="02040503050406030204" pitchFamily="18" charset="0"/>
                          <a:cs typeface="Times New Roman" panose="02020603050405020304" pitchFamily="18" charset="0"/>
                        </a:rPr>
                        <m:t>(</m:t>
                      </m:r>
                      <m:r>
                        <a:rPr lang="en-US" altLang="zh-CN" sz="1500" i="1" smtClean="0">
                          <a:latin typeface="Cambria Math" panose="02040503050406030204" pitchFamily="18" charset="0"/>
                          <a:cs typeface="Times New Roman" panose="02020603050405020304" pitchFamily="18" charset="0"/>
                        </a:rPr>
                        <m:t>𝑠𝑡𝑎𝑡𝑒</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𝑎𝑐𝑡𝑖𝑜𝑛</m:t>
                      </m:r>
                      <m:r>
                        <a:rPr lang="en-US" altLang="zh-CN" sz="1500" i="1" dirty="0">
                          <a:latin typeface="Cambria Math" panose="02040503050406030204" pitchFamily="18" charset="0"/>
                          <a:cs typeface="Times New Roman" panose="02020603050405020304" pitchFamily="18" charset="0"/>
                        </a:rPr>
                        <m:t>) = </m:t>
                      </m:r>
                      <m:r>
                        <a:rPr lang="en-US" altLang="zh-CN" sz="1500" i="1" dirty="0">
                          <a:latin typeface="Cambria Math" panose="02040503050406030204" pitchFamily="18" charset="0"/>
                          <a:cs typeface="Times New Roman" panose="02020603050405020304" pitchFamily="18" charset="0"/>
                        </a:rPr>
                        <m:t>𝑅</m:t>
                      </m:r>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𝑠𝑡𝑎𝑡𝑒</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𝑎𝑐𝑡𝑖𝑜𝑛</m:t>
                      </m:r>
                      <m:r>
                        <a:rPr lang="en-US" altLang="zh-CN" sz="1500" i="1" dirty="0">
                          <a:latin typeface="Cambria Math" panose="02040503050406030204" pitchFamily="18" charset="0"/>
                          <a:cs typeface="Times New Roman" panose="02020603050405020304" pitchFamily="18" charset="0"/>
                        </a:rPr>
                        <m:t>) + </m:t>
                      </m:r>
                      <m:r>
                        <a:rPr lang="zh-CN" altLang="en-US" sz="1500" i="1" dirty="0" smtClean="0">
                          <a:latin typeface="Cambria Math" panose="02040503050406030204" pitchFamily="18" charset="0"/>
                          <a:cs typeface="Times New Roman" panose="02020603050405020304" pitchFamily="18" charset="0"/>
                        </a:rPr>
                        <m:t>𝛾</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𝑀𝑎𝑥</m:t>
                      </m:r>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𝑄</m:t>
                      </m:r>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𝑛𝑒𝑥𝑡</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𝑠𝑡𝑎𝑡𝑒</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𝑎𝑙𝑙</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𝑎𝑐𝑡𝑖𝑜𝑛𝑠</m:t>
                      </m:r>
                      <m:r>
                        <a:rPr lang="en-US" altLang="zh-CN" sz="1500" i="1" dirty="0">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Our </a:t>
                </a:r>
                <a:r>
                  <a:rPr lang="en-US" altLang="zh-CN" sz="1500" dirty="0">
                    <a:latin typeface="Times New Roman" panose="02020603050405020304" pitchFamily="18" charset="0"/>
                    <a:cs typeface="Times New Roman" panose="02020603050405020304" pitchFamily="18" charset="0"/>
                  </a:rPr>
                  <a:t>virtual agent will learn through experience, without a teacher (this is called unsupervised learning).  The agent will explore from state to state until it reaches the goal. We'll call each exploration an episode.  Each episode consists of the agent moving from the initial state to the goal state.  Each time the agent arrives at the goal state, the program goes to the next episode.</a:t>
                </a:r>
              </a:p>
            </p:txBody>
          </p:sp>
        </mc:Choice>
        <mc:Fallback>
          <p:sp>
            <p:nvSpPr>
              <p:cNvPr id="3" name="矩形 2"/>
              <p:cNvSpPr>
                <a:spLocks noRot="1" noChangeAspect="1" noMove="1" noResize="1" noEditPoints="1" noAdjustHandles="1" noChangeArrowheads="1" noChangeShapeType="1" noTextEdit="1"/>
              </p:cNvSpPr>
              <p:nvPr/>
            </p:nvSpPr>
            <p:spPr>
              <a:xfrm>
                <a:off x="832700" y="1257173"/>
                <a:ext cx="10090481" cy="4593565"/>
              </a:xfrm>
              <a:prstGeom prst="rect">
                <a:avLst/>
              </a:prstGeom>
              <a:blipFill rotWithShape="1">
                <a:blip r:embed="rId1"/>
                <a:stretch>
                  <a:fillRect l="-181" r="-66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2" name="矩形 1"/>
              <p:cNvSpPr/>
              <p:nvPr/>
            </p:nvSpPr>
            <p:spPr>
              <a:xfrm>
                <a:off x="1378858" y="1523509"/>
                <a:ext cx="7269126" cy="3993401"/>
              </a:xfrm>
              <a:prstGeom prst="rect">
                <a:avLst/>
              </a:prstGeom>
            </p:spPr>
            <p:txBody>
              <a:bodyPr wrap="square">
                <a:spAutoFit/>
              </a:bodyPr>
              <a:lstStyle/>
              <a:p>
                <a:pPr>
                  <a:lnSpc>
                    <a:spcPct val="130000"/>
                  </a:lnSpc>
                </a:pPr>
                <a:r>
                  <a:rPr lang="en-US" altLang="zh-CN" sz="1500" b="1" dirty="0">
                    <a:latin typeface="Times New Roman" panose="02020603050405020304" pitchFamily="18" charset="0"/>
                    <a:cs typeface="Times New Roman" panose="02020603050405020304" pitchFamily="18" charset="0"/>
                  </a:rPr>
                  <a:t>The Q-Learning algorithm goes as follows</a:t>
                </a:r>
                <a:r>
                  <a:rPr lang="en-US" altLang="zh-CN" sz="1500" b="1"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Set </a:t>
                </a:r>
                <a:r>
                  <a:rPr lang="en-US" altLang="zh-CN" sz="1500" dirty="0">
                    <a:latin typeface="Times New Roman" panose="02020603050405020304" pitchFamily="18" charset="0"/>
                    <a:cs typeface="Times New Roman" panose="02020603050405020304" pitchFamily="18" charset="0"/>
                  </a:rPr>
                  <a:t>the </a:t>
                </a:r>
                <a14:m>
                  <m:oMath xmlns:m="http://schemas.openxmlformats.org/officeDocument/2006/math">
                    <m:r>
                      <a:rPr lang="zh-CN" altLang="en-US" sz="1500" i="1" dirty="0"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parameter, and environment rewards in matrix R</a:t>
                </a:r>
                <a:r>
                  <a:rPr lang="en-US" altLang="zh-CN" sz="1500"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Initialize </a:t>
                </a:r>
                <a:r>
                  <a:rPr lang="en-US" altLang="zh-CN" sz="1500" dirty="0">
                    <a:latin typeface="Times New Roman" panose="02020603050405020304" pitchFamily="18" charset="0"/>
                    <a:cs typeface="Times New Roman" panose="02020603050405020304" pitchFamily="18" charset="0"/>
                  </a:rPr>
                  <a:t>matrix Q to zero.</a:t>
                </a:r>
              </a:p>
              <a:p>
                <a:pPr>
                  <a:lnSpc>
                    <a:spcPct val="130000"/>
                  </a:lnSpc>
                </a:pP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each episode:</a:t>
                </a:r>
              </a:p>
              <a:p>
                <a:pPr>
                  <a:lnSpc>
                    <a:spcPct val="130000"/>
                  </a:lnSpc>
                </a:pPr>
                <a:r>
                  <a:rPr lang="en-US" altLang="zh-CN" sz="1500" dirty="0" smtClean="0">
                    <a:latin typeface="Times New Roman" panose="02020603050405020304" pitchFamily="18" charset="0"/>
                    <a:cs typeface="Times New Roman" panose="02020603050405020304" pitchFamily="18" charset="0"/>
                  </a:rPr>
                  <a:t>    Select </a:t>
                </a:r>
                <a:r>
                  <a:rPr lang="en-US" altLang="zh-CN" sz="1500" dirty="0">
                    <a:latin typeface="Times New Roman" panose="02020603050405020304" pitchFamily="18" charset="0"/>
                    <a:cs typeface="Times New Roman" panose="02020603050405020304" pitchFamily="18" charset="0"/>
                  </a:rPr>
                  <a:t>a random initial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Do </a:t>
                </a:r>
                <a:r>
                  <a:rPr lang="en-US" altLang="zh-CN" sz="1500" dirty="0">
                    <a:latin typeface="Times New Roman" panose="02020603050405020304" pitchFamily="18" charset="0"/>
                    <a:cs typeface="Times New Roman" panose="02020603050405020304" pitchFamily="18" charset="0"/>
                  </a:rPr>
                  <a:t>While the goal state hasn't been reached.</a:t>
                </a:r>
              </a:p>
              <a:p>
                <a:pPr>
                  <a:lnSpc>
                    <a:spcPct val="130000"/>
                  </a:lnSpc>
                </a:pPr>
                <a:r>
                  <a:rPr lang="en-US" altLang="zh-CN" sz="1500" dirty="0" smtClean="0">
                    <a:latin typeface="Times New Roman" panose="02020603050405020304" pitchFamily="18" charset="0"/>
                    <a:cs typeface="Times New Roman" panose="02020603050405020304" pitchFamily="18" charset="0"/>
                  </a:rPr>
                  <a:t>        Select </a:t>
                </a:r>
                <a:r>
                  <a:rPr lang="en-US" altLang="zh-CN" sz="1500" dirty="0">
                    <a:latin typeface="Times New Roman" panose="02020603050405020304" pitchFamily="18" charset="0"/>
                    <a:cs typeface="Times New Roman" panose="02020603050405020304" pitchFamily="18" charset="0"/>
                  </a:rPr>
                  <a:t>one among all possible actions for the current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Using </a:t>
                </a:r>
                <a:r>
                  <a:rPr lang="en-US" altLang="zh-CN" sz="1500" dirty="0">
                    <a:latin typeface="Times New Roman" panose="02020603050405020304" pitchFamily="18" charset="0"/>
                    <a:cs typeface="Times New Roman" panose="02020603050405020304" pitchFamily="18" charset="0"/>
                  </a:rPr>
                  <a:t>this possible action, consider going to the next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Get </a:t>
                </a:r>
                <a:r>
                  <a:rPr lang="en-US" altLang="zh-CN" sz="1500" dirty="0">
                    <a:latin typeface="Times New Roman" panose="02020603050405020304" pitchFamily="18" charset="0"/>
                    <a:cs typeface="Times New Roman" panose="02020603050405020304" pitchFamily="18" charset="0"/>
                  </a:rPr>
                  <a:t>maximum Q value for this next state based on all possible actions.</a:t>
                </a:r>
              </a:p>
              <a:p>
                <a:pPr>
                  <a:lnSpc>
                    <a:spcPct val="130000"/>
                  </a:lnSpc>
                </a:pPr>
                <a:r>
                  <a:rPr lang="en-US" altLang="zh-CN" sz="1500" dirty="0" smtClean="0">
                    <a:latin typeface="Times New Roman" panose="02020603050405020304" pitchFamily="18" charset="0"/>
                    <a:cs typeface="Times New Roman" panose="02020603050405020304" pitchFamily="18" charset="0"/>
                  </a:rPr>
                  <a:t>        Compute</a:t>
                </a:r>
                <a:r>
                  <a:rPr lang="en-US" altLang="zh-CN" sz="1500" dirty="0">
                    <a:latin typeface="Times New Roman" panose="02020603050405020304" pitchFamily="18" charset="0"/>
                    <a:cs typeface="Times New Roman" panose="02020603050405020304" pitchFamily="18" charset="0"/>
                  </a:rPr>
                  <a:t>: Q(state, action) = R(state, action) + Gamma * Max[Q(next state, all actions)]</a:t>
                </a:r>
              </a:p>
              <a:p>
                <a:pPr>
                  <a:lnSpc>
                    <a:spcPct val="130000"/>
                  </a:lnSpc>
                </a:pPr>
                <a:r>
                  <a:rPr lang="en-US" altLang="zh-CN" sz="1500" dirty="0" smtClean="0">
                    <a:latin typeface="Times New Roman" panose="02020603050405020304" pitchFamily="18" charset="0"/>
                    <a:cs typeface="Times New Roman" panose="02020603050405020304" pitchFamily="18" charset="0"/>
                  </a:rPr>
                  <a:t>        Set </a:t>
                </a:r>
                <a:r>
                  <a:rPr lang="en-US" altLang="zh-CN" sz="1500" dirty="0">
                    <a:latin typeface="Times New Roman" panose="02020603050405020304" pitchFamily="18" charset="0"/>
                    <a:cs typeface="Times New Roman" panose="02020603050405020304" pitchFamily="18" charset="0"/>
                  </a:rPr>
                  <a:t>the next state as the current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End Do</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End For</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1378858" y="1523509"/>
                <a:ext cx="7269126" cy="3993401"/>
              </a:xfrm>
              <a:prstGeom prst="rect">
                <a:avLst/>
              </a:prstGeom>
              <a:blipFill rotWithShape="1">
                <a:blip r:embed="rId1"/>
                <a:stretch>
                  <a:fillRect l="-33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sp>
        <p:nvSpPr>
          <p:cNvPr id="4" name="矩形 3"/>
          <p:cNvSpPr/>
          <p:nvPr/>
        </p:nvSpPr>
        <p:spPr>
          <a:xfrm>
            <a:off x="1363063" y="1591071"/>
            <a:ext cx="5706141" cy="3693319"/>
          </a:xfrm>
          <a:prstGeom prst="rect">
            <a:avLst/>
          </a:prstGeom>
        </p:spPr>
        <p:txBody>
          <a:bodyPr wrap="square">
            <a:spAutoFit/>
          </a:bodyPr>
          <a:lstStyle/>
          <a:p>
            <a:pPr>
              <a:lnSpc>
                <a:spcPct val="130000"/>
              </a:lnSpc>
            </a:pPr>
            <a:r>
              <a:rPr lang="en-US" altLang="zh-CN" sz="1500" dirty="0">
                <a:latin typeface="Times New Roman" pitchFamily="18" charset="0"/>
                <a:cs typeface="Times New Roman" pitchFamily="18" charset="0"/>
              </a:rPr>
              <a:t>To use the matrix Q, the agent simply traces the sequence of states, from the initial state to goal state.  The algorithm finds the actions with the highest reward values recorded in matrix Q for current </a:t>
            </a:r>
            <a:r>
              <a:rPr lang="en-US" altLang="zh-CN" sz="1500" dirty="0" smtClean="0">
                <a:latin typeface="Times New Roman" pitchFamily="18" charset="0"/>
                <a:cs typeface="Times New Roman" pitchFamily="18" charset="0"/>
              </a:rPr>
              <a:t>state.</a:t>
            </a:r>
            <a:endParaRPr lang="en-US" altLang="zh-CN" sz="1500" dirty="0" smtClean="0">
              <a:latin typeface="Times New Roman" pitchFamily="18" charset="0"/>
              <a:cs typeface="Times New Roman" pitchFamily="18" charset="0"/>
            </a:endParaRPr>
          </a:p>
          <a:p>
            <a:pPr>
              <a:lnSpc>
                <a:spcPct val="130000"/>
              </a:lnSpc>
            </a:pPr>
            <a:endParaRPr lang="en-US" altLang="zh-CN" sz="1500" dirty="0">
              <a:latin typeface="Times New Roman" pitchFamily="18" charset="0"/>
              <a:cs typeface="Times New Roman" pitchFamily="18" charset="0"/>
            </a:endParaRPr>
          </a:p>
          <a:p>
            <a:pPr>
              <a:lnSpc>
                <a:spcPct val="130000"/>
              </a:lnSpc>
            </a:pPr>
            <a:r>
              <a:rPr lang="en-US" altLang="zh-CN" sz="1500" b="1" dirty="0">
                <a:latin typeface="Times New Roman" pitchFamily="18" charset="0"/>
                <a:cs typeface="Times New Roman" pitchFamily="18" charset="0"/>
              </a:rPr>
              <a:t>Algorithm to utilize the Q matrix</a:t>
            </a:r>
            <a:r>
              <a:rPr lang="en-US" altLang="zh-CN" sz="1500" b="1" dirty="0" smtClean="0">
                <a:latin typeface="Times New Roman" pitchFamily="18" charset="0"/>
                <a:cs typeface="Times New Roman" pitchFamily="18" charset="0"/>
              </a:rPr>
              <a:t>:</a:t>
            </a:r>
            <a:endParaRPr lang="en-US" altLang="zh-CN" sz="1500" b="1"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Set </a:t>
            </a:r>
            <a:r>
              <a:rPr lang="en-US" altLang="zh-CN" sz="1500" dirty="0">
                <a:latin typeface="Times New Roman" pitchFamily="18" charset="0"/>
                <a:cs typeface="Times New Roman" pitchFamily="18" charset="0"/>
              </a:rPr>
              <a:t>current state = initial state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From </a:t>
            </a:r>
            <a:r>
              <a:rPr lang="en-US" altLang="zh-CN" sz="1500" dirty="0">
                <a:latin typeface="Times New Roman" pitchFamily="18" charset="0"/>
                <a:cs typeface="Times New Roman" pitchFamily="18" charset="0"/>
              </a:rPr>
              <a:t>current state, find the action with the highest Q value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Set </a:t>
            </a:r>
            <a:r>
              <a:rPr lang="en-US" altLang="zh-CN" sz="1500" dirty="0">
                <a:latin typeface="Times New Roman" pitchFamily="18" charset="0"/>
                <a:cs typeface="Times New Roman" pitchFamily="18" charset="0"/>
              </a:rPr>
              <a:t>current state = next state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Repeat </a:t>
            </a:r>
            <a:r>
              <a:rPr lang="en-US" altLang="zh-CN" sz="1500" dirty="0">
                <a:latin typeface="Times New Roman" pitchFamily="18" charset="0"/>
                <a:cs typeface="Times New Roman" pitchFamily="18" charset="0"/>
              </a:rPr>
              <a:t>Steps 2 and 3 until current state = goal state</a:t>
            </a:r>
            <a:r>
              <a:rPr lang="en-US" altLang="zh-CN" sz="1500" dirty="0" smtClean="0">
                <a:latin typeface="Times New Roman" pitchFamily="18" charset="0"/>
                <a:cs typeface="Times New Roman" pitchFamily="18" charset="0"/>
              </a:rPr>
              <a:t>.</a:t>
            </a:r>
            <a:endParaRPr lang="en-US" altLang="zh-CN" sz="1500" dirty="0" smtClean="0">
              <a:latin typeface="Times New Roman" pitchFamily="18" charset="0"/>
              <a:cs typeface="Times New Roman" pitchFamily="18" charset="0"/>
            </a:endParaRPr>
          </a:p>
          <a:p>
            <a:pPr>
              <a:lnSpc>
                <a:spcPct val="130000"/>
              </a:lnSpc>
            </a:pP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The algorithm above will return the sequence of states from the initial state to the goal state.</a:t>
            </a:r>
            <a:endParaRPr lang="zh-CN" altLang="en-US" sz="1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4.3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grpSp>
        <p:nvGrpSpPr>
          <p:cNvPr id="5" name="组合 4"/>
          <p:cNvGrpSpPr/>
          <p:nvPr/>
        </p:nvGrpSpPr>
        <p:grpSpPr>
          <a:xfrm>
            <a:off x="396948" y="1039142"/>
            <a:ext cx="5507666" cy="4893647"/>
            <a:chOff x="396948" y="1039142"/>
            <a:chExt cx="5507666" cy="4893647"/>
          </a:xfrm>
        </p:grpSpPr>
        <mc:AlternateContent xmlns:mc="http://schemas.openxmlformats.org/markup-compatibility/2006">
          <mc:Choice xmlns:a14="http://schemas.microsoft.com/office/drawing/2010/main" Requires="a14">
            <p:sp>
              <p:nvSpPr>
                <p:cNvPr id="4" name="矩形 3"/>
                <p:cNvSpPr/>
                <p:nvPr/>
              </p:nvSpPr>
              <p:spPr>
                <a:xfrm>
                  <a:off x="396948" y="1039142"/>
                  <a:ext cx="5507666" cy="4893647"/>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To understand how the Q-learning algorithm works, we'll go through a few episodes step by step. </a:t>
                  </a:r>
                </a:p>
                <a:p>
                  <a:pPr>
                    <a:lnSpc>
                      <a:spcPct val="130000"/>
                    </a:lnSpc>
                  </a:pPr>
                  <a:r>
                    <a:rPr lang="en-US" altLang="zh-CN" sz="1500" dirty="0">
                      <a:latin typeface="Times New Roman" panose="02020603050405020304" pitchFamily="18" charset="0"/>
                      <a:cs typeface="Times New Roman" panose="02020603050405020304" pitchFamily="18" charset="0"/>
                    </a:rPr>
                    <a:t>We'll start by setting the value of the learning </a:t>
                  </a:r>
                  <a:r>
                    <a:rPr lang="en-US" altLang="zh-CN" sz="1500" dirty="0" smtClean="0">
                      <a:latin typeface="Times New Roman" panose="02020603050405020304" pitchFamily="18" charset="0"/>
                      <a:cs typeface="Times New Roman" panose="02020603050405020304" pitchFamily="18" charset="0"/>
                    </a:rPr>
                    <a:t>parameter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0.8, and the initial state as Room 1.</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Initialize matrix Q as a zero matrix</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Look at the second row (state 1) of matrix R.  There are two possible actions for the current state 1: go to state 3, or go to state 5. By random selection, we select to go to 5 as our action</a:t>
                  </a:r>
                  <a:r>
                    <a:rPr lang="en-US" altLang="zh-CN" sz="1500" dirty="0" smtClean="0">
                      <a:latin typeface="Times New Roman" panose="02020603050405020304" pitchFamily="18" charset="0"/>
                      <a:cs typeface="Times New Roman" panose="02020603050405020304" pitchFamily="18" charset="0"/>
                    </a:rPr>
                    <a:t>.</a:t>
                  </a:r>
                </a:p>
              </p:txBody>
            </p:sp>
          </mc:Choice>
          <mc:Fallback>
            <p:sp>
              <p:nvSpPr>
                <p:cNvPr id="4" name="矩形 3"/>
                <p:cNvSpPr>
                  <a:spLocks noRot="1" noChangeAspect="1" noMove="1" noResize="1" noEditPoints="1" noAdjustHandles="1" noChangeArrowheads="1" noChangeShapeType="1" noTextEdit="1"/>
                </p:cNvSpPr>
                <p:nvPr/>
              </p:nvSpPr>
              <p:spPr>
                <a:xfrm>
                  <a:off x="396948" y="1039142"/>
                  <a:ext cx="5507666" cy="4893647"/>
                </a:xfrm>
                <a:prstGeom prst="rect">
                  <a:avLst/>
                </a:prstGeom>
                <a:blipFill rotWithShape="1">
                  <a:blip r:embed="rId1"/>
                  <a:stretch>
                    <a:fillRect l="-442"/>
                  </a:stretch>
                </a:blipFill>
              </p:spPr>
              <p:txBody>
                <a:bodyPr/>
                <a:lstStyle/>
                <a:p>
                  <a:r>
                    <a:rPr lang="zh-CN" altLang="en-US">
                      <a:noFill/>
                    </a:rPr>
                    <a:t> </a:t>
                  </a:r>
                </a:p>
              </p:txBody>
            </p:sp>
          </mc:Fallback>
        </mc:AlternateContent>
        <p:pic>
          <p:nvPicPr>
            <p:cNvPr id="3074" name="Picture 2" descr="http://mnemstudio.org/ai/path/images/q_matrix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71" y="3137554"/>
              <a:ext cx="2162175" cy="1685926"/>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2" descr="http://mnemstudio.org/ai/path/images/map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111" y="1632603"/>
            <a:ext cx="4610100"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grpSp>
        <p:nvGrpSpPr>
          <p:cNvPr id="7" name="组合 6"/>
          <p:cNvGrpSpPr/>
          <p:nvPr/>
        </p:nvGrpSpPr>
        <p:grpSpPr>
          <a:xfrm>
            <a:off x="248093" y="1179045"/>
            <a:ext cx="7215962" cy="5221375"/>
            <a:chOff x="5117805" y="1821809"/>
            <a:chExt cx="7215962" cy="5221375"/>
          </a:xfrm>
        </p:grpSpPr>
        <mc:AlternateContent xmlns:mc="http://schemas.openxmlformats.org/markup-compatibility/2006">
          <mc:Choice xmlns:a14="http://schemas.microsoft.com/office/drawing/2010/main" Requires="a14">
            <p:sp>
              <p:nvSpPr>
                <p:cNvPr id="6" name="矩形 5"/>
                <p:cNvSpPr/>
                <p:nvPr/>
              </p:nvSpPr>
              <p:spPr>
                <a:xfrm>
                  <a:off x="5117805" y="1821809"/>
                  <a:ext cx="7215962" cy="3363293"/>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Now let's imagine what would happen if our agent were in state 5.  Look at the sixth row of the reward matrix R (i.e. state 5).  It has 3 possible actions</a:t>
                  </a:r>
                  <a:r>
                    <a:rPr lang="en-US" altLang="zh-CN" sz="1500" dirty="0" smtClean="0">
                      <a:latin typeface="Times New Roman" panose="02020603050405020304" pitchFamily="18" charset="0"/>
                      <a:cs typeface="Times New Roman" panose="02020603050405020304" pitchFamily="18" charset="0"/>
                    </a:rPr>
                    <a:t>: go to state 1, 4 or 5.</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𝑠𝑡𝑎𝑡𝑒</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𝑎𝑐𝑡𝑖𝑜𝑛</m:t>
                        </m:r>
                        <m:r>
                          <a:rPr lang="en-US" altLang="zh-CN" sz="1500" i="1" dirty="0" smtClean="0">
                            <a:latin typeface="Cambria Math" panose="02040503050406030204" pitchFamily="18" charset="0"/>
                            <a:cs typeface="Times New Roman" panose="02020603050405020304" pitchFamily="18" charset="0"/>
                          </a:rPr>
                          <m:t>) = </m:t>
                        </m:r>
                        <m:r>
                          <a:rPr lang="en-US" altLang="zh-CN" sz="1500" i="1" dirty="0" smtClean="0">
                            <a:latin typeface="Cambria Math" panose="02040503050406030204" pitchFamily="18" charset="0"/>
                            <a:cs typeface="Times New Roman" panose="02020603050405020304" pitchFamily="18" charset="0"/>
                          </a:rPr>
                          <m:t>𝑅</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𝑠𝑡𝑎𝑡𝑒</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𝑎𝑐𝑡𝑖𝑜𝑛</m:t>
                        </m:r>
                        <m:r>
                          <a:rPr lang="en-US" altLang="zh-CN" sz="1500" i="1" dirty="0" smtClean="0">
                            <a:latin typeface="Cambria Math" panose="02040503050406030204" pitchFamily="18" charset="0"/>
                            <a:cs typeface="Times New Roman" panose="02020603050405020304" pitchFamily="18" charset="0"/>
                          </a:rPr>
                          <m:t>) +</m:t>
                        </m:r>
                        <m:r>
                          <a:rPr lang="zh-CN" altLang="en-US" sz="1500" i="1" dirty="0" smtClean="0">
                            <a:latin typeface="Cambria Math" panose="02040503050406030204" pitchFamily="18" charset="0"/>
                            <a:cs typeface="Times New Roman" panose="02020603050405020304" pitchFamily="18" charset="0"/>
                          </a:rPr>
                          <m:t>𝛾</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𝑀𝑎𝑥</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𝑛𝑒𝑥𝑡</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𝑠𝑡𝑎𝑡𝑒</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𝑎𝑙𝑙</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𝑎𝑐𝑡𝑖𝑜𝑛𝑠</m:t>
                        </m:r>
                        <m:r>
                          <a:rPr lang="en-US" altLang="zh-CN" sz="1500" i="1" dirty="0" smtClean="0">
                            <a:latin typeface="Cambria Math" panose="02040503050406030204" pitchFamily="18" charset="0"/>
                            <a:cs typeface="Times New Roman" panose="02020603050405020304" pitchFamily="18" charset="0"/>
                          </a:rPr>
                          <m:t>)]</m:t>
                        </m:r>
                      </m:oMath>
                    </m:oMathPara>
                  </a14:m>
                  <a:endParaRPr lang="en-US" altLang="zh-CN" sz="1500" dirty="0" smtClean="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(1, 5) = </m:t>
                        </m:r>
                        <m:r>
                          <a:rPr lang="en-US" altLang="zh-CN" sz="1500" i="1" dirty="0" smtClean="0">
                            <a:latin typeface="Cambria Math" panose="02040503050406030204" pitchFamily="18" charset="0"/>
                            <a:cs typeface="Times New Roman" panose="02020603050405020304" pitchFamily="18" charset="0"/>
                          </a:rPr>
                          <m:t>𝑅</m:t>
                        </m:r>
                        <m:r>
                          <a:rPr lang="en-US" altLang="zh-CN" sz="1500" i="1" dirty="0" smtClean="0">
                            <a:latin typeface="Cambria Math" panose="02040503050406030204" pitchFamily="18" charset="0"/>
                            <a:cs typeface="Times New Roman" panose="02020603050405020304" pitchFamily="18" charset="0"/>
                          </a:rPr>
                          <m:t>(1, 5) + 0.8 ∗ </m:t>
                        </m:r>
                        <m:r>
                          <a:rPr lang="en-US" altLang="zh-CN" sz="1500" i="1" dirty="0" smtClean="0">
                            <a:latin typeface="Cambria Math" panose="02040503050406030204" pitchFamily="18" charset="0"/>
                            <a:cs typeface="Times New Roman" panose="02020603050405020304" pitchFamily="18" charset="0"/>
                          </a:rPr>
                          <m:t>𝑀𝑎𝑥</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(5, 1), </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(5, 4), </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(5, 5)] = 100 + 0.8 ∗ 0 = 100</m:t>
                        </m:r>
                      </m:oMath>
                    </m:oMathPara>
                  </a14:m>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Since matrix Q is still initialized to zero, Q(5, 1), Q(5, 4), Q(5, 5), are all zero.  The result of this computation for Q(1, 5) is 100 because of the instant reward from R(5, 1).</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The next state, 5, now becomes the current state.  Because 5 is the goal state, we've finished one episode.  Our agent's brain now contains an updated matrix Q as:</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5117805" y="1821809"/>
                  <a:ext cx="7215962" cy="3363293"/>
                </a:xfrm>
                <a:prstGeom prst="rect">
                  <a:avLst/>
                </a:prstGeom>
                <a:blipFill rotWithShape="1">
                  <a:blip r:embed="rId1"/>
                  <a:stretch>
                    <a:fillRect l="-338" r="-845" b="-1087"/>
                  </a:stretch>
                </a:blipFill>
              </p:spPr>
              <p:txBody>
                <a:bodyPr/>
                <a:lstStyle/>
                <a:p>
                  <a:r>
                    <a:rPr lang="zh-CN" altLang="en-US">
                      <a:noFill/>
                    </a:rPr>
                    <a:t> </a:t>
                  </a:r>
                </a:p>
              </p:txBody>
            </p:sp>
          </mc:Fallback>
        </mc:AlternateContent>
        <p:pic>
          <p:nvPicPr>
            <p:cNvPr id="3080" name="Picture 8" descr="http://mnemstudio.org/ai/path/images/q_matrix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010" y="5366784"/>
              <a:ext cx="2571750" cy="1676400"/>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2" descr="http://mnemstudio.org/ai/path/images/map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1285272"/>
            <a:ext cx="4610100"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grpSp>
        <p:nvGrpSpPr>
          <p:cNvPr id="2" name="组合 1"/>
          <p:cNvGrpSpPr/>
          <p:nvPr/>
        </p:nvGrpSpPr>
        <p:grpSpPr>
          <a:xfrm>
            <a:off x="368410" y="1109011"/>
            <a:ext cx="7386270" cy="5373779"/>
            <a:chOff x="2580167" y="1127615"/>
            <a:chExt cx="7386270" cy="5373779"/>
          </a:xfrm>
        </p:grpSpPr>
        <mc:AlternateContent xmlns:mc="http://schemas.openxmlformats.org/markup-compatibility/2006">
          <mc:Choice xmlns:a14="http://schemas.microsoft.com/office/drawing/2010/main" Requires="a14">
            <p:sp>
              <p:nvSpPr>
                <p:cNvPr id="6" name="矩形 5"/>
                <p:cNvSpPr/>
                <p:nvPr/>
              </p:nvSpPr>
              <p:spPr>
                <a:xfrm>
                  <a:off x="2580167" y="1127615"/>
                  <a:ext cx="7386270" cy="5373779"/>
                </a:xfrm>
                <a:prstGeom prst="rect">
                  <a:avLst/>
                </a:prstGeom>
              </p:spPr>
              <p:txBody>
                <a:bodyPr wrap="square">
                  <a:spAutoFit/>
                </a:bodyPr>
                <a:lstStyle/>
                <a:p>
                  <a:pPr>
                    <a:lnSpc>
                      <a:spcPct val="130000"/>
                    </a:lnSpc>
                  </a:pPr>
                  <a:r>
                    <a:rPr lang="en-US" altLang="zh-CN" sz="1200" dirty="0">
                      <a:latin typeface="Times New Roman" panose="02020603050405020304" pitchFamily="18" charset="0"/>
                      <a:cs typeface="Times New Roman" panose="02020603050405020304" pitchFamily="18" charset="0"/>
                    </a:rPr>
                    <a:t>For the next episode, we start with a randomly chosen initial state.  This time, we have state 3 as our initial </a:t>
                  </a:r>
                  <a:r>
                    <a:rPr lang="en-US" altLang="zh-CN" sz="1200" dirty="0" smtClean="0">
                      <a:latin typeface="Times New Roman" panose="02020603050405020304" pitchFamily="18" charset="0"/>
                      <a:cs typeface="Times New Roman" panose="02020603050405020304" pitchFamily="18" charset="0"/>
                    </a:rPr>
                    <a:t>state.</a:t>
                  </a: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Look at the fourth row of matrix R; it has 3 possible actions: go to state 1, 2 or 4.  By random selection, we select to go to state 1 as our action</a:t>
                  </a:r>
                  <a:r>
                    <a:rPr lang="en-US" altLang="zh-CN" sz="1200" dirty="0" smtClean="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Now we imagine that we are in state 1.  Look at the second row of reward matrix R (i.e. state 1).  It has 2 possible actions: go to state 3 or state 5.  Then, we compute the Q value</a:t>
                  </a:r>
                  <a:r>
                    <a:rPr lang="en-US" altLang="zh-CN" sz="1200" dirty="0" smtClean="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zh-CN" altLang="en-US" sz="1200" i="1" dirty="0" smtClean="0">
                            <a:latin typeface="Cambria Math" panose="02040503050406030204" pitchFamily="18" charset="0"/>
                            <a:cs typeface="Times New Roman" panose="02020603050405020304" pitchFamily="18" charset="0"/>
                          </a:rPr>
                          <m:t>𝛾</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𝑛𝑒𝑥𝑡</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𝑎𝑙𝑙</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𝑎𝑐𝑡𝑖𝑜𝑛𝑠</m:t>
                        </m:r>
                        <m:r>
                          <a:rPr lang="en-US" altLang="zh-CN" sz="1200" i="1" dirty="0" smtClean="0">
                            <a:latin typeface="Cambria Math" panose="02040503050406030204" pitchFamily="18" charset="0"/>
                            <a:cs typeface="Times New Roman" panose="02020603050405020304" pitchFamily="18" charset="0"/>
                          </a:rPr>
                          <m:t>)]</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5)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(1, 5) + 0.8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2), </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5)] = 0 + 0.8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(0, 100) = 80</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We use the updated matrix Q from the last episode.  Q(1, 3) = 0 and Q(1, 5) = 100.  The result of the computation is Q(3, 1) = 80 because the reward is zero.  The matrix Q becomes:</a:t>
                  </a: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The next state, 1, now becomes the current state.  We repeat the inner loop of the Q learning algorithm because state 1 is not the goal state.</a:t>
                  </a:r>
                  <a:endParaRPr lang="zh-CN" altLang="en-US" sz="12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580167" y="1127615"/>
                  <a:ext cx="7386270" cy="5373779"/>
                </a:xfrm>
                <a:prstGeom prst="rect">
                  <a:avLst/>
                </a:prstGeom>
                <a:blipFill rotWithShape="1">
                  <a:blip r:embed="rId1"/>
                  <a:stretch>
                    <a:fillRect/>
                  </a:stretch>
                </a:blipFill>
              </p:spPr>
              <p:txBody>
                <a:bodyPr/>
                <a:lstStyle/>
                <a:p>
                  <a:r>
                    <a:rPr lang="zh-CN" altLang="en-US">
                      <a:noFill/>
                    </a:rPr>
                    <a:t> </a:t>
                  </a:r>
                </a:p>
              </p:txBody>
            </p:sp>
          </mc:Fallback>
        </mc:AlternateContent>
        <p:pic>
          <p:nvPicPr>
            <p:cNvPr id="1026" name="Picture 2" descr="http://mnemstudio.org/ai/path/images/q_matrix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800" y="3814504"/>
              <a:ext cx="3267075" cy="1724025"/>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2" descr="http://mnemstudio.org/ai/path/images/map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1285272"/>
            <a:ext cx="4610100"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368410" y="1109011"/>
                <a:ext cx="7386270" cy="2973122"/>
              </a:xfrm>
              <a:prstGeom prst="rect">
                <a:avLst/>
              </a:prstGeom>
            </p:spPr>
            <p:txBody>
              <a:bodyPr wrap="square">
                <a:spAutoFit/>
              </a:bodyPr>
              <a:lstStyle/>
              <a:p>
                <a:pPr>
                  <a:lnSpc>
                    <a:spcPct val="130000"/>
                  </a:lnSpc>
                </a:pPr>
                <a:r>
                  <a:rPr lang="en-US" altLang="zh-CN" sz="1200" dirty="0">
                    <a:latin typeface="Times New Roman" panose="02020603050405020304" pitchFamily="18" charset="0"/>
                    <a:cs typeface="Times New Roman" panose="02020603050405020304" pitchFamily="18" charset="0"/>
                  </a:rPr>
                  <a:t>So, starting the new loop with the current state 1, there are two possible actions: go to state 3, or go to state 5.  By lucky draw, our action selected is 5.</a:t>
                </a: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Now, imaging we're in state 5, there are three possible actions: go to state 1, 4 or 5.  We compute the Q value using the maximum value of these possible actions</a:t>
                </a:r>
                <a:r>
                  <a:rPr lang="en-US" altLang="zh-CN" sz="1200" dirty="0" smtClean="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zh-CN" altLang="en-US" sz="1200" i="1" dirty="0" smtClean="0">
                          <a:latin typeface="Cambria Math" panose="02040503050406030204" pitchFamily="18" charset="0"/>
                          <a:cs typeface="Times New Roman" panose="02020603050405020304" pitchFamily="18" charset="0"/>
                        </a:rPr>
                        <m:t>𝛾</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𝑛𝑒𝑥𝑡</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𝑎𝑙𝑙</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𝑎𝑐𝑡𝑖𝑜𝑛𝑠</m:t>
                      </m:r>
                      <m:r>
                        <a:rPr lang="en-US" altLang="zh-CN" sz="1200" i="1" dirty="0" smtClean="0">
                          <a:latin typeface="Cambria Math" panose="02040503050406030204" pitchFamily="18" charset="0"/>
                          <a:cs typeface="Times New Roman" panose="02020603050405020304" pitchFamily="18" charset="0"/>
                        </a:rPr>
                        <m:t>)]</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5)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(1, 5) + 0.8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(5, 1), </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(5, 4), </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(5, 5)] = 100 + 0.8 ∗ 0 = 100</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The updated entries of matrix Q, Q(5, 1), Q(5, 4), Q(5, 5), are all zero.  The result of this computation for Q(1, 5) is 100 because of the instant reward from R(5, 1).  This result does not change the Q matrix.</a:t>
                </a: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Because 5 is the goal state, we finish this episode.  Our agent's brain now contain updated matrix Q as:</a:t>
                </a:r>
                <a:endParaRPr lang="zh-CN" altLang="en-US" sz="12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368410" y="1109011"/>
                <a:ext cx="7386270" cy="2973122"/>
              </a:xfrm>
              <a:prstGeom prst="rect">
                <a:avLst/>
              </a:prstGeom>
              <a:blipFill rotWithShape="1">
                <a:blip r:embed="rId1"/>
                <a:stretch>
                  <a:fillRect/>
                </a:stretch>
              </a:blipFill>
            </p:spPr>
            <p:txBody>
              <a:bodyPr/>
              <a:lstStyle/>
              <a:p>
                <a:r>
                  <a:rPr lang="zh-CN" altLang="en-US">
                    <a:noFill/>
                  </a:rPr>
                  <a:t> </a:t>
                </a:r>
              </a:p>
            </p:txBody>
          </p:sp>
        </mc:Fallback>
      </mc:AlternateContent>
      <p:pic>
        <p:nvPicPr>
          <p:cNvPr id="13" name="Picture 2" descr="http://mnemstudio.org/ai/path/images/map2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1285272"/>
            <a:ext cx="4610100" cy="30099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mnemstudio.org/ai/path/images/q_matrix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541" y="4334081"/>
            <a:ext cx="3267075" cy="1724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4.3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grpSp>
        <p:nvGrpSpPr>
          <p:cNvPr id="2" name="组合 1"/>
          <p:cNvGrpSpPr/>
          <p:nvPr/>
        </p:nvGrpSpPr>
        <p:grpSpPr>
          <a:xfrm>
            <a:off x="885861" y="949396"/>
            <a:ext cx="10547683" cy="5373779"/>
            <a:chOff x="885861" y="949396"/>
            <a:chExt cx="10547683" cy="5373779"/>
          </a:xfrm>
        </p:grpSpPr>
        <p:sp>
          <p:nvSpPr>
            <p:cNvPr id="6" name="矩形 5"/>
            <p:cNvSpPr/>
            <p:nvPr/>
          </p:nvSpPr>
          <p:spPr>
            <a:xfrm>
              <a:off x="885861" y="949396"/>
              <a:ext cx="10547683" cy="5373779"/>
            </a:xfrm>
            <a:prstGeom prst="rect">
              <a:avLst/>
            </a:prstGeom>
          </p:spPr>
          <p:txBody>
            <a:bodyPr wrap="square">
              <a:spAutoFit/>
            </a:bodyPr>
            <a:lstStyle/>
            <a:p>
              <a:pPr>
                <a:lnSpc>
                  <a:spcPct val="130000"/>
                </a:lnSpc>
              </a:pPr>
              <a:r>
                <a:rPr lang="en-US" altLang="zh-CN" sz="1200" dirty="0">
                  <a:latin typeface="Times New Roman" pitchFamily="18" charset="0"/>
                  <a:cs typeface="Times New Roman" pitchFamily="18" charset="0"/>
                </a:rPr>
                <a:t>If our agent learns more through further episodes, it will finally reach convergence values in matrix Q like:</a:t>
              </a: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r>
                <a:rPr lang="en-US" altLang="zh-CN" sz="1200" dirty="0" smtClean="0">
                  <a:latin typeface="Times New Roman" pitchFamily="18" charset="0"/>
                  <a:cs typeface="Times New Roman" pitchFamily="18" charset="0"/>
                </a:rPr>
                <a:t>This </a:t>
              </a:r>
              <a:r>
                <a:rPr lang="en-US" altLang="zh-CN" sz="1200" dirty="0">
                  <a:latin typeface="Times New Roman" pitchFamily="18" charset="0"/>
                  <a:cs typeface="Times New Roman" pitchFamily="18" charset="0"/>
                </a:rPr>
                <a:t>matrix Q, can then be normalized (i.e.; converted to percentage) by dividing all non-zero entries by the highest number (500 in this case):</a:t>
              </a: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r>
                <a:rPr lang="en-US" altLang="zh-CN" sz="1200" dirty="0" smtClean="0">
                  <a:latin typeface="Times New Roman" pitchFamily="18" charset="0"/>
                  <a:cs typeface="Times New Roman" pitchFamily="18" charset="0"/>
                </a:rPr>
                <a:t>Once </a:t>
              </a:r>
              <a:r>
                <a:rPr lang="en-US" altLang="zh-CN" sz="1200" dirty="0">
                  <a:latin typeface="Times New Roman" pitchFamily="18" charset="0"/>
                  <a:cs typeface="Times New Roman" pitchFamily="18" charset="0"/>
                </a:rPr>
                <a:t>the matrix Q gets close enough to a state of convergence, we know our agent has learned the most optimal paths to the goal state.  Tracing the best sequences of states is as simple as following the links with the highest values at each state.</a:t>
              </a:r>
              <a:endParaRPr lang="zh-CN" altLang="en-US" sz="1200" dirty="0">
                <a:latin typeface="Times New Roman" pitchFamily="18" charset="0"/>
                <a:cs typeface="Times New Roman" pitchFamily="18" charset="0"/>
              </a:endParaRPr>
            </a:p>
          </p:txBody>
        </p:sp>
        <p:pic>
          <p:nvPicPr>
            <p:cNvPr id="3074" name="Picture 2" descr="http://mnemstudio.org/ai/path/images/q_matrix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8235" y="1454002"/>
              <a:ext cx="33051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mnemstudio.org/ai/path/images/q_matrix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417" y="3885314"/>
              <a:ext cx="3190875" cy="16764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2" name="组合 1"/>
          <p:cNvGrpSpPr/>
          <p:nvPr/>
        </p:nvGrpSpPr>
        <p:grpSpPr>
          <a:xfrm>
            <a:off x="0" y="149176"/>
            <a:ext cx="5117805" cy="707887"/>
            <a:chOff x="0" y="149176"/>
            <a:chExt cx="5117805" cy="707887"/>
          </a:xfrm>
        </p:grpSpPr>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4.3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grpSp>
      <p:sp>
        <p:nvSpPr>
          <p:cNvPr id="6" name="矩形 5"/>
          <p:cNvSpPr/>
          <p:nvPr/>
        </p:nvSpPr>
        <p:spPr>
          <a:xfrm>
            <a:off x="623591" y="2026853"/>
            <a:ext cx="5989859" cy="1892826"/>
          </a:xfrm>
          <a:prstGeom prst="rect">
            <a:avLst/>
          </a:prstGeom>
        </p:spPr>
        <p:txBody>
          <a:bodyPr wrap="square">
            <a:spAutoFit/>
          </a:bodyPr>
          <a:lstStyle/>
          <a:p>
            <a:pPr>
              <a:lnSpc>
                <a:spcPct val="130000"/>
              </a:lnSpc>
            </a:pPr>
            <a:r>
              <a:rPr lang="en-US" altLang="zh-CN" sz="1500" dirty="0">
                <a:latin typeface="Times New Roman" pitchFamily="18" charset="0"/>
                <a:cs typeface="Times New Roman" pitchFamily="18" charset="0"/>
              </a:rPr>
              <a:t>For example, from initial State 2, the agent can use the matrix Q as a guide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From State 2 the maximum Q values suggests the action to go to state 3</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From State 3 the maximum Q values suggest two alternatives: go to state 1 or 4.  Suppose we arbitrarily choose  to go to 1</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From State 1 the maximum Q values suggests the action to go to state 5</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Thus the sequence is 2 - 3 - 1 - 5.</a:t>
            </a:r>
            <a:endParaRPr lang="zh-CN" altLang="en-US" sz="1500" dirty="0">
              <a:latin typeface="Times New Roman" pitchFamily="18" charset="0"/>
              <a:cs typeface="Times New Roman" pitchFamily="18" charset="0"/>
            </a:endParaRPr>
          </a:p>
        </p:txBody>
      </p:sp>
      <p:pic>
        <p:nvPicPr>
          <p:cNvPr id="4098" name="Picture 2" descr="http://mnemstudio.org/ai/path/images/map5.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5091" y="1209490"/>
            <a:ext cx="4600575" cy="3038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https://en.wikipedia.org/wiki/Markov_decision_process</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3" y="549286"/>
            <a:ext cx="1325527"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.2.1 Definition</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2" name="矩形 1"/>
              <p:cNvSpPr/>
              <p:nvPr/>
            </p:nvSpPr>
            <p:spPr>
              <a:xfrm>
                <a:off x="782265" y="1508174"/>
                <a:ext cx="5716189" cy="3993401"/>
              </a:xfrm>
              <a:prstGeom prst="rect">
                <a:avLst/>
              </a:prstGeom>
            </p:spPr>
            <p:txBody>
              <a:bodyPr wrap="square">
                <a:spAutoFit/>
              </a:bodyPr>
              <a:lstStyle/>
              <a:p>
                <a:pPr>
                  <a:lnSpc>
                    <a:spcPct val="130000"/>
                  </a:lnSpc>
                </a:pPr>
                <a:r>
                  <a:rPr lang="en-US" altLang="zh-CN" sz="1500" dirty="0" smtClean="0">
                    <a:latin typeface="Times New Roman" panose="02020603050405020304" pitchFamily="18" charset="0"/>
                    <a:cs typeface="Times New Roman" panose="02020603050405020304" pitchFamily="18" charset="0"/>
                  </a:rPr>
                  <a:t>A Markov decision process is a 5-tuple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𝑆</m:t>
                    </m:r>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𝐴</m:t>
                    </m:r>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𝑃</m:t>
                    </m:r>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𝑅</m:t>
                    </m:r>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where</a:t>
                </a:r>
              </a:p>
              <a:p>
                <a:pPr marL="285750" indent="-285750">
                  <a:lnSpc>
                    <a:spcPct val="130000"/>
                  </a:lnSpc>
                  <a:buFont typeface="Arial" panose="020B0604020202020204" pitchFamily="34" charset="0"/>
                  <a:buChar char="•"/>
                </a:pPr>
                <a14:m>
                  <m:oMath xmlns:m="http://schemas.openxmlformats.org/officeDocument/2006/math">
                    <m:r>
                      <a:rPr lang="en-US" altLang="zh-CN" sz="1500" i="1" dirty="0">
                        <a:latin typeface="Cambria Math" panose="02040503050406030204" pitchFamily="18" charset="0"/>
                        <a:cs typeface="Times New Roman" panose="02020603050405020304" pitchFamily="18" charset="0"/>
                      </a:rPr>
                      <m:t>𝑆</m:t>
                    </m:r>
                    <m:r>
                      <a:rPr lang="en-US" altLang="zh-CN" sz="1500" i="1" dirty="0">
                        <a:latin typeface="Cambria Math" panose="02040503050406030204" pitchFamily="18" charset="0"/>
                        <a:cs typeface="Times New Roman" panose="02020603050405020304" pitchFamily="18" charset="0"/>
                      </a:rPr>
                      <m:t> </m:t>
                    </m:r>
                  </m:oMath>
                </a14:m>
                <a:r>
                  <a:rPr lang="en-US" altLang="zh-CN" sz="1500" dirty="0" smtClean="0">
                    <a:latin typeface="Times New Roman" panose="02020603050405020304" pitchFamily="18" charset="0"/>
                    <a:cs typeface="Times New Roman" panose="02020603050405020304" pitchFamily="18" charset="0"/>
                  </a:rPr>
                  <a:t>is </a:t>
                </a:r>
                <a:r>
                  <a:rPr lang="en-US" altLang="zh-CN" sz="1500" dirty="0">
                    <a:latin typeface="Times New Roman" panose="02020603050405020304" pitchFamily="18" charset="0"/>
                    <a:cs typeface="Times New Roman" panose="02020603050405020304" pitchFamily="18" charset="0"/>
                  </a:rPr>
                  <a:t>a finite set of states,</a:t>
                </a:r>
              </a:p>
              <a:p>
                <a:pPr marL="285750" indent="-285750">
                  <a:lnSpc>
                    <a:spcPct val="130000"/>
                  </a:lnSpc>
                  <a:buFont typeface="Arial" panose="020B0604020202020204" pitchFamily="34" charset="0"/>
                  <a:buChar char="•"/>
                </a:pPr>
                <a14:m>
                  <m:oMath xmlns:m="http://schemas.openxmlformats.org/officeDocument/2006/math">
                    <m:r>
                      <a:rPr lang="en-US" altLang="zh-CN" sz="1500" i="1" dirty="0">
                        <a:latin typeface="Cambria Math" panose="02040503050406030204" pitchFamily="18" charset="0"/>
                        <a:cs typeface="Times New Roman" panose="02020603050405020304" pitchFamily="18" charset="0"/>
                      </a:rPr>
                      <m:t>𝐴</m:t>
                    </m:r>
                    <m:r>
                      <a:rPr lang="en-US" altLang="zh-CN" sz="1500" i="1" dirty="0">
                        <a:latin typeface="Cambria Math" panose="02040503050406030204" pitchFamily="18" charset="0"/>
                        <a:cs typeface="Times New Roman" panose="02020603050405020304" pitchFamily="18" charset="0"/>
                      </a:rPr>
                      <m:t> </m:t>
                    </m:r>
                  </m:oMath>
                </a14:m>
                <a:r>
                  <a:rPr lang="en-US" altLang="zh-CN" sz="1500" dirty="0" smtClean="0">
                    <a:latin typeface="Times New Roman" panose="02020603050405020304" pitchFamily="18" charset="0"/>
                    <a:cs typeface="Times New Roman" panose="02020603050405020304" pitchFamily="18" charset="0"/>
                  </a:rPr>
                  <a:t>is </a:t>
                </a:r>
                <a:r>
                  <a:rPr lang="en-US" altLang="zh-CN" sz="1500" dirty="0">
                    <a:latin typeface="Times New Roman" panose="02020603050405020304" pitchFamily="18" charset="0"/>
                    <a:cs typeface="Times New Roman" panose="02020603050405020304" pitchFamily="18" charset="0"/>
                  </a:rPr>
                  <a:t>a finite set of actions (alternatively, </a:t>
                </a:r>
                <a14:m>
                  <m:oMath xmlns:m="http://schemas.openxmlformats.org/officeDocument/2006/math">
                    <m:sSub>
                      <m:sSubPr>
                        <m:ctrlPr>
                          <a:rPr lang="en-US" altLang="zh-CN" sz="1500" i="1" dirty="0" smtClean="0">
                            <a:latin typeface="Cambria Math" panose="02040503050406030204" pitchFamily="18" charset="0"/>
                            <a:cs typeface="Times New Roman" panose="02020603050405020304" pitchFamily="18" charset="0"/>
                          </a:rPr>
                        </m:ctrlPr>
                      </m:sSubPr>
                      <m:e>
                        <m:r>
                          <a:rPr lang="en-US" altLang="zh-CN" sz="1500" b="0" i="1" dirty="0" smtClean="0">
                            <a:latin typeface="Cambria Math" panose="02040503050406030204" pitchFamily="18" charset="0"/>
                            <a:cs typeface="Times New Roman" panose="02020603050405020304" pitchFamily="18" charset="0"/>
                          </a:rPr>
                          <m:t>𝐴</m:t>
                        </m:r>
                      </m:e>
                      <m:sub>
                        <m:r>
                          <a:rPr lang="en-US" altLang="zh-CN" sz="1500" b="0" i="1" dirty="0" smtClean="0">
                            <a:latin typeface="Cambria Math" panose="02040503050406030204" pitchFamily="18" charset="0"/>
                            <a:cs typeface="Times New Roman" panose="02020603050405020304" pitchFamily="18" charset="0"/>
                          </a:rPr>
                          <m:t>𝑠</m:t>
                        </m:r>
                      </m:sub>
                    </m:sSub>
                  </m:oMath>
                </a14:m>
                <a:r>
                  <a:rPr lang="en-US" altLang="zh-CN" sz="1500" dirty="0">
                    <a:latin typeface="Times New Roman" panose="02020603050405020304" pitchFamily="18" charset="0"/>
                    <a:cs typeface="Times New Roman" panose="02020603050405020304" pitchFamily="18" charset="0"/>
                  </a:rPr>
                  <a:t> is the finite set of actions available from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𝑃</m:t>
                        </m:r>
                      </m:e>
                      <m:sub>
                        <m:r>
                          <a:rPr lang="en-US" altLang="zh-CN" sz="1500" b="0" i="1" smtClean="0">
                            <a:latin typeface="Cambria Math" panose="02040503050406030204" pitchFamily="18" charset="0"/>
                            <a:cs typeface="Times New Roman" panose="02020603050405020304" pitchFamily="18" charset="0"/>
                          </a:rPr>
                          <m:t>𝑎</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r>
                      <a:rPr lang="en-US" altLang="zh-CN" sz="1500" b="0" i="1" smtClean="0">
                        <a:latin typeface="Cambria Math" panose="02040503050406030204" pitchFamily="18" charset="0"/>
                        <a:cs typeface="Times New Roman" panose="02020603050405020304" pitchFamily="18" charset="0"/>
                      </a:rPr>
                      <m:t>=</m:t>
                    </m:r>
                    <m:r>
                      <m:rPr>
                        <m:sty m:val="p"/>
                      </m:rPr>
                      <a:rPr lang="en-US" altLang="zh-CN" sz="1500" b="0" i="0" smtClean="0">
                        <a:latin typeface="Cambria Math" panose="02040503050406030204" pitchFamily="18" charset="0"/>
                        <a:cs typeface="Times New Roman" panose="02020603050405020304" pitchFamily="18" charset="0"/>
                      </a:rPr>
                      <m:t>Pr</m:t>
                    </m:r>
                    <m:r>
                      <a:rPr lang="en-US" altLang="zh-CN" sz="1500" b="0" i="1" smtClean="0">
                        <a:latin typeface="Cambria Math" panose="02040503050406030204" pitchFamily="18" charset="0"/>
                        <a:cs typeface="Times New Roman" panose="02020603050405020304" pitchFamily="18" charset="0"/>
                      </a:rPr>
                      <m:t>⁡(</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cs typeface="Times New Roman" panose="02020603050405020304" pitchFamily="18" charset="0"/>
                          </a:rPr>
                          <m:t>+1</m:t>
                        </m:r>
                      </m:sub>
                    </m:sSub>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r>
                      <a:rPr lang="en-US" altLang="zh-CN" sz="1500" b="0" i="1" smtClean="0">
                        <a:latin typeface="Cambria Math" panose="02040503050406030204" pitchFamily="18" charset="0"/>
                        <a:cs typeface="Times New Roman" panose="02020603050405020304" pitchFamily="18" charset="0"/>
                      </a:rPr>
                      <m:t>|</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𝑎</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the probability that action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𝑎</m:t>
                    </m:r>
                  </m:oMath>
                </a14:m>
                <a:r>
                  <a:rPr lang="en-US" altLang="zh-CN" sz="1500" dirty="0">
                    <a:latin typeface="Times New Roman" panose="02020603050405020304" pitchFamily="18" charset="0"/>
                    <a:cs typeface="Times New Roman" panose="02020603050405020304" pitchFamily="18" charset="0"/>
                  </a:rPr>
                  <a:t> in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 at time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𝑡</m:t>
                    </m:r>
                  </m:oMath>
                </a14:m>
                <a:r>
                  <a:rPr lang="en-US" altLang="zh-CN" sz="1500" dirty="0">
                    <a:latin typeface="Times New Roman" panose="02020603050405020304" pitchFamily="18" charset="0"/>
                    <a:cs typeface="Times New Roman" panose="02020603050405020304" pitchFamily="18" charset="0"/>
                  </a:rPr>
                  <a:t> will lead to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r>
                      <a:rPr lang="en-US" altLang="zh-CN" sz="1500" i="1" dirty="0" smtClean="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at time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𝑡</m:t>
                    </m:r>
                    <m:r>
                      <a:rPr lang="en-US" altLang="zh-CN" sz="1500" i="1" dirty="0" smtClean="0">
                        <a:latin typeface="Cambria Math" panose="02040503050406030204" pitchFamily="18" charset="0"/>
                        <a:cs typeface="Times New Roman" panose="02020603050405020304" pitchFamily="18" charset="0"/>
                      </a:rPr>
                      <m:t>+1</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𝑅</m:t>
                        </m:r>
                      </m:e>
                      <m:sub>
                        <m:r>
                          <a:rPr lang="en-US" altLang="zh-CN" sz="1500" i="1">
                            <a:latin typeface="Cambria Math" panose="02040503050406030204" pitchFamily="18" charset="0"/>
                            <a:cs typeface="Times New Roman" panose="02020603050405020304" pitchFamily="18" charset="0"/>
                          </a:rPr>
                          <m:t>𝑎</m:t>
                        </m:r>
                      </m:sub>
                    </m:sSub>
                    <m:d>
                      <m:dPr>
                        <m:ctrlPr>
                          <a:rPr lang="en-US" altLang="zh-CN" sz="1500" i="1">
                            <a:latin typeface="Cambria Math" panose="02040503050406030204" pitchFamily="18" charset="0"/>
                            <a:cs typeface="Times New Roman" panose="02020603050405020304" pitchFamily="18" charset="0"/>
                          </a:rPr>
                        </m:ctrlPr>
                      </m:dPr>
                      <m:e>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𝑠</m:t>
                            </m:r>
                          </m:e>
                          <m:sup>
                            <m:r>
                              <a:rPr lang="en-US" altLang="zh-CN" sz="1500" i="1">
                                <a:latin typeface="Cambria Math" panose="02040503050406030204" pitchFamily="18" charset="0"/>
                                <a:cs typeface="Times New Roman" panose="02020603050405020304" pitchFamily="18" charset="0"/>
                              </a:rPr>
                              <m:t>′</m:t>
                            </m:r>
                          </m:sup>
                        </m:sSup>
                      </m:e>
                    </m:d>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the immediate reward (or expected immediate reward) received after transition to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r>
                      <a:rPr lang="en-US" altLang="zh-CN" sz="1500" i="1" dirty="0" smtClean="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from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𝛾</m:t>
                    </m:r>
                    <m:r>
                      <a:rPr lang="zh-CN" altLang="en-US" sz="1500" i="1" smtClean="0">
                        <a:latin typeface="Cambria Math" panose="02040503050406030204" pitchFamily="18" charset="0"/>
                        <a:cs typeface="Times New Roman" panose="02020603050405020304" pitchFamily="18" charset="0"/>
                      </a:rPr>
                      <m:t>∈[0,1]</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is the discount factor, which represents the difference in importance between future rewards and present rewards.</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(Note: The theory of Markov decision processes does not state that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𝑆</m:t>
                    </m:r>
                  </m:oMath>
                </a14:m>
                <a:r>
                  <a:rPr lang="en-US" altLang="zh-CN" sz="1500" dirty="0">
                    <a:latin typeface="Times New Roman" panose="02020603050405020304" pitchFamily="18" charset="0"/>
                    <a:cs typeface="Times New Roman" panose="02020603050405020304" pitchFamily="18" charset="0"/>
                  </a:rPr>
                  <a:t> or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𝐴</m:t>
                    </m:r>
                  </m:oMath>
                </a14:m>
                <a:r>
                  <a:rPr lang="en-US" altLang="zh-CN" sz="1500" dirty="0">
                    <a:latin typeface="Times New Roman" panose="02020603050405020304" pitchFamily="18" charset="0"/>
                    <a:cs typeface="Times New Roman" panose="02020603050405020304" pitchFamily="18" charset="0"/>
                  </a:rPr>
                  <a:t> are finite, but the basic algorithms below assume that they are finite.)</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756865" y="1508174"/>
                <a:ext cx="5716189" cy="3993401"/>
              </a:xfrm>
              <a:prstGeom prst="rect">
                <a:avLst/>
              </a:prstGeom>
              <a:blipFill rotWithShape="1">
                <a:blip r:embed="rId1"/>
                <a:stretch>
                  <a:fillRect l="-426" r="-746" b="-153"/>
                </a:stretch>
              </a:blipFill>
            </p:spPr>
            <p:txBody>
              <a:bodyPr/>
              <a:lstStyle/>
              <a:p>
                <a:r>
                  <a:rPr lang="zh-CN" altLang="en-US">
                    <a:noFill/>
                  </a:rPr>
                  <a:t> </a:t>
                </a:r>
              </a:p>
            </p:txBody>
          </p:sp>
        </mc:Fallback>
      </mc:AlternateContent>
      <p:grpSp>
        <p:nvGrpSpPr>
          <p:cNvPr id="6" name="组合 5"/>
          <p:cNvGrpSpPr/>
          <p:nvPr/>
        </p:nvGrpSpPr>
        <p:grpSpPr>
          <a:xfrm>
            <a:off x="7373121" y="1332873"/>
            <a:ext cx="4443057" cy="3554447"/>
            <a:chOff x="7373121" y="1332873"/>
            <a:chExt cx="4443057" cy="3554447"/>
          </a:xfrm>
        </p:grpSpPr>
        <p:pic>
          <p:nvPicPr>
            <p:cNvPr id="1026" name="Picture 2" descr="https://upload.wikimedia.org/wikipedia/commons/thumb/2/21/Markov_Decision_Process_example.png/400px-Markov_Decision_Process_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121" y="1332873"/>
              <a:ext cx="4443057" cy="355444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776838" y="4610321"/>
              <a:ext cx="3932808" cy="276999"/>
            </a:xfrm>
            <a:prstGeom prst="rect">
              <a:avLst/>
            </a:prstGeom>
          </p:spPr>
          <p:txBody>
            <a:bodyPr wrap="square">
              <a:spAutoFit/>
            </a:bodyPr>
            <a:lstStyle/>
            <a:p>
              <a:r>
                <a:rPr lang="en-US" altLang="zh-CN" sz="1200" dirty="0">
                  <a:latin typeface="Times New Roman" pitchFamily="18" charset="0"/>
                  <a:cs typeface="Times New Roman" pitchFamily="18" charset="0"/>
                </a:rPr>
                <a:t>Example of a simple MDP with three states and two actions.</a:t>
              </a:r>
              <a:endParaRPr lang="zh-CN" altLang="en-US" sz="12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https://en.wikipedia.org/wiki/Markov_decision_process</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3" y="549286"/>
            <a:ext cx="1208259"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.2.2 Problem</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2" name="矩形 1"/>
              <p:cNvSpPr/>
              <p:nvPr/>
            </p:nvSpPr>
            <p:spPr>
              <a:xfrm>
                <a:off x="736741" y="1393959"/>
                <a:ext cx="10536763" cy="3911520"/>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core problem of MDPs is to find a "policy" for the decision maker: a function </a:t>
                </a:r>
                <a14:m>
                  <m:oMath xmlns:m="http://schemas.openxmlformats.org/officeDocument/2006/math">
                    <m:r>
                      <a:rPr lang="zh-CN" altLang="en-US" sz="1500" i="1" dirty="0" smtClean="0">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that specifies the action</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dirty="0">
                        <a:latin typeface="Cambria Math" panose="02040503050406030204" pitchFamily="18" charset="0"/>
                        <a:cs typeface="Times New Roman" panose="02020603050405020304" pitchFamily="18" charset="0"/>
                      </a:rPr>
                      <m:t>𝜋</m:t>
                    </m:r>
                    <m:r>
                      <a:rPr lang="en-US" altLang="zh-CN" sz="1500" b="0" i="0" dirty="0" smtClean="0">
                        <a:latin typeface="Cambria Math" panose="02040503050406030204" pitchFamily="18" charset="0"/>
                        <a:cs typeface="Times New Roman" panose="02020603050405020304" pitchFamily="18" charset="0"/>
                      </a:rPr>
                      <m:t>(</m:t>
                    </m:r>
                    <m:r>
                      <m:rPr>
                        <m:sty m:val="p"/>
                      </m:rPr>
                      <a:rPr lang="en-US" altLang="zh-CN" sz="1500" b="0" i="0" dirty="0" smtClean="0">
                        <a:latin typeface="Cambria Math" panose="02040503050406030204" pitchFamily="18" charset="0"/>
                        <a:cs typeface="Times New Roman" panose="02020603050405020304" pitchFamily="18" charset="0"/>
                      </a:rPr>
                      <m:t>s</m:t>
                    </m:r>
                    <m:r>
                      <a:rPr lang="en-US" altLang="zh-CN" sz="1500" b="0" i="0" dirty="0" smtClean="0">
                        <a:latin typeface="Cambria Math" panose="02040503050406030204" pitchFamily="18" charset="0"/>
                        <a:cs typeface="Times New Roman" panose="02020603050405020304" pitchFamily="18" charset="0"/>
                      </a:rPr>
                      <m:t>)</m:t>
                    </m:r>
                  </m:oMath>
                </a14:m>
                <a:r>
                  <a:rPr lang="en-US" altLang="zh-CN" sz="1500" dirty="0">
                    <a:latin typeface="Times New Roman" panose="02020603050405020304" pitchFamily="18" charset="0"/>
                    <a:cs typeface="Times New Roman" panose="02020603050405020304" pitchFamily="18" charset="0"/>
                  </a:rPr>
                  <a:t> that the decision maker will choose when in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 Note that once a Markov decision process is combined with a policy in this way, this fixes the action for each state and the resulting combination behaves like a Markov chain</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goal is to choose a policy</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dirty="0">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that will maximize some cumulative function of the random rewards, typically the expected discounted sum over a potentially infinite horizon</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14:m>
                  <m:oMathPara xmlns:m="http://schemas.openxmlformats.org/officeDocument/2006/math">
                    <m:oMathParaPr>
                      <m:jc m:val="centerGroup"/>
                    </m:oMathParaPr>
                    <m:oMath xmlns:m="http://schemas.openxmlformats.org/officeDocument/2006/math">
                      <m:nary>
                        <m:naryPr>
                          <m:chr m:val="∑"/>
                          <m:ctrlPr>
                            <a:rPr lang="en-US" altLang="zh-CN" sz="1500" i="1" smtClean="0">
                              <a:latin typeface="Cambria Math" panose="02040503050406030204" pitchFamily="18" charset="0"/>
                              <a:cs typeface="Times New Roman" panose="02020603050405020304" pitchFamily="18" charset="0"/>
                            </a:rPr>
                          </m:ctrlPr>
                        </m:naryPr>
                        <m:sub>
                          <m:r>
                            <m:rPr>
                              <m:brk m:alnAt="23"/>
                            </m:rPr>
                            <a:rPr lang="en-US" altLang="zh-CN" sz="1500" b="0" i="1" smtClean="0">
                              <a:latin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cs typeface="Times New Roman" panose="02020603050405020304" pitchFamily="18" charset="0"/>
                            </a:rPr>
                            <m:t>=0</m:t>
                          </m:r>
                        </m:sub>
                        <m:sup>
                          <m: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1500" i="1" smtClean="0">
                                  <a:latin typeface="Cambria Math" panose="02040503050406030204" pitchFamily="18" charset="0"/>
                                  <a:cs typeface="Times New Roman" panose="02020603050405020304" pitchFamily="18" charset="0"/>
                                </a:rPr>
                              </m:ctrlPr>
                            </m:sSupPr>
                            <m:e>
                              <m:r>
                                <a:rPr lang="zh-CN" altLang="en-US" sz="1500" i="1" smtClean="0">
                                  <a:latin typeface="Cambria Math" panose="02040503050406030204" pitchFamily="18" charset="0"/>
                                  <a:cs typeface="Times New Roman" panose="02020603050405020304" pitchFamily="18" charset="0"/>
                                </a:rPr>
                                <m:t>𝛾</m:t>
                              </m:r>
                            </m:e>
                            <m:sup>
                              <m:r>
                                <a:rPr lang="en-US" altLang="zh-CN" sz="1500" b="0" i="1" smtClean="0">
                                  <a:latin typeface="Cambria Math" panose="02040503050406030204" pitchFamily="18" charset="0"/>
                                  <a:cs typeface="Times New Roman" panose="02020603050405020304" pitchFamily="18" charset="0"/>
                                </a:rPr>
                                <m:t>𝑡</m:t>
                              </m:r>
                            </m:sup>
                          </m:sSup>
                        </m:e>
                      </m:nary>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𝑅</m:t>
                          </m:r>
                        </m:e>
                        <m:sub>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𝑡</m:t>
                              </m:r>
                            </m:sub>
                          </m:sSub>
                        </m:sub>
                      </m:sSub>
                      <m:d>
                        <m:dPr>
                          <m:ctrlPr>
                            <a:rPr lang="en-US" altLang="zh-CN" sz="1500" b="0" i="1" smtClean="0">
                              <a:latin typeface="Cambria Math" panose="02040503050406030204" pitchFamily="18" charset="0"/>
                              <a:cs typeface="Times New Roman" panose="02020603050405020304" pitchFamily="18" charset="0"/>
                            </a:rPr>
                          </m:ctrlPr>
                        </m:dPr>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cs typeface="Times New Roman" panose="02020603050405020304" pitchFamily="18" charset="0"/>
                                </a:rPr>
                                <m:t>+1</m:t>
                              </m:r>
                            </m:sub>
                          </m:sSub>
                        </m:e>
                      </m:d>
                      <m:r>
                        <a:rPr lang="en-US" altLang="zh-CN" sz="1500" b="0" i="1" smtClean="0">
                          <a:latin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cs typeface="Times New Roman" panose="02020603050405020304" pitchFamily="18" charset="0"/>
                        </a:rPr>
                        <m:t>𝑤h𝑒𝑟𝑒</m:t>
                      </m:r>
                      <m:r>
                        <a:rPr lang="en-US" altLang="zh-CN" sz="1500" b="0" i="1" smtClean="0">
                          <a:latin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cs typeface="Times New Roman" panose="02020603050405020304" pitchFamily="18" charset="0"/>
                        </a:rPr>
                        <m:t>𝑤𝑒</m:t>
                      </m:r>
                      <m:r>
                        <a:rPr lang="en-US" altLang="zh-CN" sz="1500" b="0" i="1" smtClean="0">
                          <a:latin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cs typeface="Times New Roman" panose="02020603050405020304" pitchFamily="18" charset="0"/>
                        </a:rPr>
                        <m:t>𝑐h𝑜𝑜𝑠𝑒</m:t>
                      </m:r>
                      <m:r>
                        <a:rPr lang="en-US" altLang="zh-CN" sz="1500" b="0" i="1" smtClean="0">
                          <a:latin typeface="Cambria Math" panose="02040503050406030204" pitchFamily="18" charset="0"/>
                          <a:cs typeface="Times New Roman" panose="02020603050405020304" pitchFamily="18" charset="0"/>
                        </a:rPr>
                        <m:t> </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r>
                        <a:rPr lang="zh-CN" altLang="en-US" sz="1500" b="0" i="1" smtClean="0">
                          <a:latin typeface="Cambria Math" panose="02040503050406030204" pitchFamily="18" charset="0"/>
                          <a:cs typeface="Times New Roman" panose="02020603050405020304" pitchFamily="18" charset="0"/>
                        </a:rPr>
                        <m:t>𝜋</m:t>
                      </m:r>
                      <m:d>
                        <m:dPr>
                          <m:ctrlPr>
                            <a:rPr lang="en-US" altLang="zh-CN" sz="1500" b="0" i="1" smtClean="0">
                              <a:latin typeface="Cambria Math" panose="02040503050406030204" pitchFamily="18" charset="0"/>
                              <a:cs typeface="Times New Roman" panose="02020603050405020304" pitchFamily="18" charset="0"/>
                            </a:rPr>
                          </m:ctrlPr>
                        </m:dPr>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sub>
                          </m:sSub>
                        </m:e>
                      </m:d>
                      <m:r>
                        <a:rPr lang="en-US" altLang="zh-CN" sz="1500" b="0" i="1" smtClean="0">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where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the discount factor and satisfies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0</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500" b="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a:latin typeface="Cambria Math" panose="02040503050406030204" pitchFamily="18" charset="0"/>
                        <a:ea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typically close to 1</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Because of the Markov property, the optimal policy for this particular problem can indeed be written as a function of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 only, as assumed above.</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736741" y="1393959"/>
                <a:ext cx="10536763" cy="3911520"/>
              </a:xfrm>
              <a:prstGeom prst="rect">
                <a:avLst/>
              </a:prstGeom>
              <a:blipFill rotWithShape="1">
                <a:blip r:embed="rId1"/>
                <a:stretch>
                  <a:fillRect l="-23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https://en.wikipedia.org/wiki/Markov_decision_process</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3" y="549286"/>
            <a:ext cx="1412445"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.2.3 </a:t>
            </a:r>
            <a:r>
              <a:rPr lang="en-US" altLang="zh-CN" sz="1400" dirty="0">
                <a:latin typeface="Times New Roman" pitchFamily="18" charset="0"/>
                <a:cs typeface="Times New Roman" pitchFamily="18" charset="0"/>
              </a:rPr>
              <a:t>Algorithms</a:t>
            </a:r>
          </a:p>
        </p:txBody>
      </p:sp>
      <mc:AlternateContent xmlns:mc="http://schemas.openxmlformats.org/markup-compatibility/2006">
        <mc:Choice xmlns:a14="http://schemas.microsoft.com/office/drawing/2010/main" Requires="a14">
          <p:sp>
            <p:nvSpPr>
              <p:cNvPr id="2" name="矩形 1"/>
              <p:cNvSpPr/>
              <p:nvPr/>
            </p:nvSpPr>
            <p:spPr>
              <a:xfrm>
                <a:off x="855844" y="1132815"/>
                <a:ext cx="10536763" cy="4869795"/>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MDPs can be solved by linear programming or dynamic programming. In what follows we present the latter approach.</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Suppose we know the state transition function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𝑃</m:t>
                    </m:r>
                  </m:oMath>
                </a14:m>
                <a:r>
                  <a:rPr lang="en-US" altLang="zh-CN" sz="1500" dirty="0">
                    <a:latin typeface="Times New Roman" panose="02020603050405020304" pitchFamily="18" charset="0"/>
                    <a:cs typeface="Times New Roman" panose="02020603050405020304" pitchFamily="18" charset="0"/>
                  </a:rPr>
                  <a:t> and the reward function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𝑅</m:t>
                    </m:r>
                  </m:oMath>
                </a14:m>
                <a:r>
                  <a:rPr lang="en-US" altLang="zh-CN" sz="1500" dirty="0">
                    <a:latin typeface="Times New Roman" panose="02020603050405020304" pitchFamily="18" charset="0"/>
                    <a:cs typeface="Times New Roman" panose="02020603050405020304" pitchFamily="18" charset="0"/>
                  </a:rPr>
                  <a:t>, and we wish to calculate the policy that maximizes the expected discounted reward.</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standard family of algorithms to calculate this optimal policy requires storage for two arrays indexed by state: value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𝑉</m:t>
                    </m:r>
                  </m:oMath>
                </a14:m>
                <a:r>
                  <a:rPr lang="en-US" altLang="zh-CN" sz="1500" dirty="0">
                    <a:latin typeface="Times New Roman" panose="02020603050405020304" pitchFamily="18" charset="0"/>
                    <a:cs typeface="Times New Roman" panose="02020603050405020304" pitchFamily="18" charset="0"/>
                  </a:rPr>
                  <a:t>, which contains real values, and </a:t>
                </a:r>
                <a:r>
                  <a:rPr lang="en-US" altLang="zh-CN" sz="15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which </a:t>
                </a:r>
                <a:r>
                  <a:rPr lang="en-US" altLang="zh-CN" sz="1500" dirty="0">
                    <a:latin typeface="Times New Roman" panose="02020603050405020304" pitchFamily="18" charset="0"/>
                    <a:cs typeface="Times New Roman" panose="02020603050405020304" pitchFamily="18" charset="0"/>
                  </a:rPr>
                  <a:t>contains actions. At the end of the algorithm,</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will </a:t>
                </a:r>
                <a:r>
                  <a:rPr lang="en-US" altLang="zh-CN" sz="1500" dirty="0">
                    <a:latin typeface="Times New Roman" panose="02020603050405020304" pitchFamily="18" charset="0"/>
                    <a:cs typeface="Times New Roman" panose="02020603050405020304" pitchFamily="18" charset="0"/>
                  </a:rPr>
                  <a:t>contain the solution and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𝑉</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m:t>
                    </m:r>
                    <m:r>
                      <a:rPr lang="en-US" altLang="zh-CN" sz="1500" i="1" dirty="0" smtClean="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will contain the discounted sum of the rewards to be earned (on average) by following that solution from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algorithm has the following two kinds of steps, which are repeated in some order for all the states until no further changes take place. They are defined recursively as follows:</a:t>
                </a:r>
              </a:p>
              <a:p>
                <a:pPr>
                  <a:lnSpc>
                    <a:spcPct val="130000"/>
                  </a:lnSpc>
                </a:pPr>
                <a14:m>
                  <m:oMathPara xmlns:m="http://schemas.openxmlformats.org/officeDocument/2006/math">
                    <m:oMathParaPr>
                      <m:jc m:val="centerGroup"/>
                    </m:oMathParaPr>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e>
                      </m:d>
                      <m:r>
                        <a:rPr lang="en-US" altLang="zh-CN" sz="1500" b="0" i="1" smtClean="0">
                          <a:latin typeface="Cambria Math" panose="02040503050406030204" pitchFamily="18" charset="0"/>
                          <a:cs typeface="Times New Roman" panose="02020603050405020304" pitchFamily="18" charset="0"/>
                        </a:rPr>
                        <m:t>≔</m:t>
                      </m:r>
                      <m:func>
                        <m:funcPr>
                          <m:ctrlPr>
                            <a:rPr lang="en-US" altLang="zh-CN" sz="1500" b="0" i="1" smtClean="0">
                              <a:latin typeface="Cambria Math" panose="02040503050406030204" pitchFamily="18" charset="0"/>
                              <a:cs typeface="Times New Roman" panose="02020603050405020304" pitchFamily="18" charset="0"/>
                            </a:rPr>
                          </m:ctrlPr>
                        </m:funcPr>
                        <m:fName>
                          <m:r>
                            <m:rPr>
                              <m:sty m:val="p"/>
                            </m:rPr>
                            <a:rPr lang="en-US" altLang="zh-CN" sz="1500" b="0" i="0" smtClean="0">
                              <a:latin typeface="Cambria Math" panose="02040503050406030204" pitchFamily="18" charset="0"/>
                              <a:cs typeface="Times New Roman" panose="02020603050405020304" pitchFamily="18" charset="0"/>
                            </a:rPr>
                            <m:t>arg</m:t>
                          </m:r>
                        </m:fName>
                        <m:e>
                          <m:func>
                            <m:funcPr>
                              <m:ctrlPr>
                                <a:rPr lang="en-US" altLang="zh-CN" sz="1500" b="0" i="1" smtClean="0">
                                  <a:latin typeface="Cambria Math" panose="02040503050406030204" pitchFamily="18" charset="0"/>
                                  <a:cs typeface="Times New Roman" panose="02020603050405020304" pitchFamily="18" charset="0"/>
                                </a:rPr>
                              </m:ctrlPr>
                            </m:funcPr>
                            <m:fName>
                              <m:limLow>
                                <m:limLowPr>
                                  <m:ctrlPr>
                                    <a:rPr lang="en-US" altLang="zh-CN" sz="1500" b="0" i="1" smtClean="0">
                                      <a:latin typeface="Cambria Math" panose="02040503050406030204" pitchFamily="18" charset="0"/>
                                      <a:cs typeface="Times New Roman" panose="02020603050405020304" pitchFamily="18" charset="0"/>
                                    </a:rPr>
                                  </m:ctrlPr>
                                </m:limLowPr>
                                <m:e>
                                  <m:r>
                                    <m:rPr>
                                      <m:sty m:val="p"/>
                                    </m:rPr>
                                    <a:rPr lang="en-US" altLang="zh-CN" sz="1500" b="0" i="0" smtClean="0">
                                      <a:latin typeface="Cambria Math" panose="02040503050406030204" pitchFamily="18" charset="0"/>
                                      <a:cs typeface="Times New Roman" panose="02020603050405020304" pitchFamily="18" charset="0"/>
                                    </a:rPr>
                                    <m:t>max</m:t>
                                  </m:r>
                                </m:e>
                                <m:lim>
                                  <m:r>
                                    <a:rPr lang="en-US" altLang="zh-CN" sz="1500" b="0" i="1" smtClean="0">
                                      <a:latin typeface="Cambria Math" panose="02040503050406030204" pitchFamily="18" charset="0"/>
                                      <a:cs typeface="Times New Roman" panose="02020603050405020304" pitchFamily="18" charset="0"/>
                                    </a:rPr>
                                    <m:t>𝑎</m:t>
                                  </m:r>
                                </m:lim>
                              </m:limLow>
                            </m:fName>
                            <m:e>
                              <m:r>
                                <a:rPr lang="en-US" altLang="zh-CN" sz="1500" b="0" i="1" smtClean="0">
                                  <a:latin typeface="Cambria Math" panose="02040503050406030204" pitchFamily="18" charset="0"/>
                                  <a:cs typeface="Times New Roman" panose="02020603050405020304" pitchFamily="18" charset="0"/>
                                </a:rPr>
                                <m:t>{</m:t>
                              </m:r>
                            </m:e>
                          </m:func>
                          <m:nary>
                            <m:naryPr>
                              <m:chr m:val="∑"/>
                              <m:supHide m:val="on"/>
                              <m:ctrlPr>
                                <a:rPr lang="en-US" altLang="zh-CN" sz="1500" b="0" i="1" smtClean="0">
                                  <a:latin typeface="Cambria Math" panose="02040503050406030204" pitchFamily="18" charset="0"/>
                                  <a:cs typeface="Times New Roman" panose="02020603050405020304" pitchFamily="18" charset="0"/>
                                </a:rPr>
                              </m:ctrlPr>
                            </m:naryPr>
                            <m:sub>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sub>
                            <m:sup/>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𝑃</m:t>
                                  </m:r>
                                </m:e>
                                <m:sub>
                                  <m:r>
                                    <a:rPr lang="en-US" altLang="zh-CN" sz="1500" b="0" i="1" smtClean="0">
                                      <a:latin typeface="Cambria Math" panose="02040503050406030204" pitchFamily="18" charset="0"/>
                                      <a:cs typeface="Times New Roman" panose="02020603050405020304" pitchFamily="18" charset="0"/>
                                    </a:rPr>
                                    <m:t>𝑎</m:t>
                                  </m:r>
                                </m:sub>
                              </m:sSub>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r>
                                <a:rPr lang="en-US" altLang="zh-CN" sz="1500" b="0" i="1" smtClean="0">
                                  <a:latin typeface="Cambria Math" panose="02040503050406030204" pitchFamily="18" charset="0"/>
                                  <a:cs typeface="Times New Roman" panose="02020603050405020304" pitchFamily="18" charset="0"/>
                                </a:rPr>
                                <m:t>)(</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𝑅</m:t>
                                  </m:r>
                                </m:e>
                                <m:sub>
                                  <m:r>
                                    <a:rPr lang="en-US" altLang="zh-CN" sz="1500" b="0" i="1" smtClean="0">
                                      <a:latin typeface="Cambria Math" panose="02040503050406030204" pitchFamily="18" charset="0"/>
                                      <a:cs typeface="Times New Roman" panose="02020603050405020304" pitchFamily="18" charset="0"/>
                                    </a:rPr>
                                    <m:t>𝑎</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r>
                                <a:rPr lang="en-US" altLang="zh-CN" sz="1500" b="0" i="1" smtClean="0">
                                  <a:latin typeface="Cambria Math" panose="02040503050406030204" pitchFamily="18" charset="0"/>
                                  <a:cs typeface="Times New Roman" panose="02020603050405020304" pitchFamily="18" charset="0"/>
                                </a:rPr>
                                <m:t>+</m:t>
                              </m:r>
                              <m:r>
                                <a:rPr lang="zh-CN" altLang="en-US" sz="1500" b="0" i="1" smtClean="0">
                                  <a:latin typeface="Cambria Math" panose="02040503050406030204" pitchFamily="18" charset="0"/>
                                  <a:cs typeface="Times New Roman" panose="02020603050405020304" pitchFamily="18" charset="0"/>
                                </a:rPr>
                                <m:t>𝛾</m:t>
                              </m:r>
                              <m:r>
                                <a:rPr lang="en-US" altLang="zh-CN" sz="1500" b="0" i="1" smtClean="0">
                                  <a:latin typeface="Cambria Math" panose="02040503050406030204" pitchFamily="18" charset="0"/>
                                  <a:cs typeface="Times New Roman" panose="02020603050405020304" pitchFamily="18" charset="0"/>
                                </a:rPr>
                                <m:t>𝑉</m:t>
                              </m:r>
                              <m:d>
                                <m:dPr>
                                  <m:ctrlPr>
                                    <a:rPr lang="en-US" altLang="zh-CN" sz="1500" b="0" i="1" smtClean="0">
                                      <a:latin typeface="Cambria Math" panose="02040503050406030204" pitchFamily="18" charset="0"/>
                                      <a:cs typeface="Times New Roman" panose="02020603050405020304" pitchFamily="18" charset="0"/>
                                    </a:rPr>
                                  </m:ctrlPr>
                                </m:dPr>
                                <m:e>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r>
                                <a:rPr lang="en-US" altLang="zh-CN" sz="1500" b="0" i="1" smtClean="0">
                                  <a:latin typeface="Cambria Math" panose="02040503050406030204" pitchFamily="18" charset="0"/>
                                  <a:cs typeface="Times New Roman" panose="02020603050405020304" pitchFamily="18" charset="0"/>
                                </a:rPr>
                                <m:t>)}</m:t>
                              </m:r>
                            </m:e>
                          </m:nary>
                        </m:e>
                      </m:func>
                    </m:oMath>
                  </m:oMathPara>
                </a14:m>
                <a:endParaRPr lang="en-US" altLang="zh-CN" sz="1500" b="0" dirty="0" smtClean="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𝑉</m:t>
                      </m:r>
                      <m:d>
                        <m:dPr>
                          <m:ctrlPr>
                            <a:rPr lang="en-US" altLang="zh-CN" sz="1500" i="1">
                              <a:latin typeface="Cambria Math" panose="02040503050406030204" pitchFamily="18" charset="0"/>
                              <a:cs typeface="Times New Roman" panose="02020603050405020304" pitchFamily="18" charset="0"/>
                            </a:rPr>
                          </m:ctrlPr>
                        </m:dPr>
                        <m:e>
                          <m:r>
                            <a:rPr lang="en-US" altLang="zh-CN" sz="1500" i="1">
                              <a:latin typeface="Cambria Math" panose="02040503050406030204" pitchFamily="18" charset="0"/>
                              <a:cs typeface="Times New Roman" panose="02020603050405020304" pitchFamily="18" charset="0"/>
                            </a:rPr>
                            <m:t>𝑠</m:t>
                          </m:r>
                        </m:e>
                      </m:d>
                      <m:r>
                        <a:rPr lang="en-US" altLang="zh-CN" sz="1500" i="1">
                          <a:latin typeface="Cambria Math" panose="02040503050406030204" pitchFamily="18" charset="0"/>
                          <a:cs typeface="Times New Roman" panose="02020603050405020304" pitchFamily="18" charset="0"/>
                        </a:rPr>
                        <m:t>≔</m:t>
                      </m:r>
                      <m:nary>
                        <m:naryPr>
                          <m:chr m:val="∑"/>
                          <m:supHide m:val="on"/>
                          <m:ctrlPr>
                            <a:rPr lang="en-US" altLang="zh-CN" sz="1500" i="1" smtClean="0">
                              <a:latin typeface="Cambria Math" panose="02040503050406030204" pitchFamily="18" charset="0"/>
                              <a:cs typeface="Times New Roman" panose="02020603050405020304" pitchFamily="18" charset="0"/>
                            </a:rPr>
                          </m:ctrlPr>
                        </m:naryPr>
                        <m:sub>
                          <m:sSup>
                            <m:sSupPr>
                              <m:ctrlPr>
                                <a:rPr lang="en-US" altLang="zh-CN" sz="150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sub>
                        <m:sup/>
                        <m:e>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𝑃</m:t>
                              </m:r>
                            </m:e>
                            <m:sub>
                              <m:r>
                                <a:rPr lang="zh-CN" altLang="en-US" sz="1500" i="1" smtClean="0">
                                  <a:latin typeface="Cambria Math" panose="02040503050406030204" pitchFamily="18" charset="0"/>
                                  <a:cs typeface="Times New Roman" panose="02020603050405020304" pitchFamily="18" charset="0"/>
                                </a:rPr>
                                <m:t>𝜋</m:t>
                              </m:r>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e>
                              </m:d>
                            </m:sub>
                          </m:sSub>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r>
                            <a:rPr lang="en-US" altLang="zh-CN" sz="1500" b="0" i="1" smtClean="0">
                              <a:latin typeface="Cambria Math" panose="02040503050406030204" pitchFamily="18" charset="0"/>
                              <a:cs typeface="Times New Roman" panose="02020603050405020304" pitchFamily="18" charset="0"/>
                            </a:rPr>
                            <m:t>)(</m:t>
                          </m:r>
                        </m:e>
                      </m:nary>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𝑅</m:t>
                          </m:r>
                        </m:e>
                        <m:sub>
                          <m:r>
                            <a:rPr lang="zh-CN" altLang="en-US" sz="1500" i="1" smtClean="0">
                              <a:latin typeface="Cambria Math" panose="02040503050406030204" pitchFamily="18" charset="0"/>
                              <a:cs typeface="Times New Roman" panose="02020603050405020304" pitchFamily="18" charset="0"/>
                            </a:rPr>
                            <m:t>𝜋</m:t>
                          </m:r>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e>
                          </m:d>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r>
                        <a:rPr lang="en-US" altLang="zh-CN" sz="1500" b="0" i="1" smtClean="0">
                          <a:latin typeface="Cambria Math" panose="02040503050406030204" pitchFamily="18" charset="0"/>
                          <a:cs typeface="Times New Roman" panose="02020603050405020304" pitchFamily="18" charset="0"/>
                        </a:rPr>
                        <m:t>+</m:t>
                      </m:r>
                      <m:r>
                        <a:rPr lang="zh-CN" altLang="en-US" sz="1500" b="0" i="1" smtClean="0">
                          <a:latin typeface="Cambria Math" panose="02040503050406030204" pitchFamily="18" charset="0"/>
                          <a:cs typeface="Times New Roman" panose="02020603050405020304" pitchFamily="18" charset="0"/>
                        </a:rPr>
                        <m:t>𝛾</m:t>
                      </m:r>
                      <m:r>
                        <a:rPr lang="en-US" altLang="zh-CN" sz="1500" b="0" i="1" smtClean="0">
                          <a:latin typeface="Cambria Math" panose="02040503050406030204" pitchFamily="18" charset="0"/>
                          <a:cs typeface="Times New Roman" panose="02020603050405020304" pitchFamily="18" charset="0"/>
                        </a:rPr>
                        <m:t>𝑉</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r>
                        <a:rPr lang="en-US" altLang="zh-CN" sz="1500" b="0" i="1" smtClean="0">
                          <a:latin typeface="Cambria Math" panose="02040503050406030204" pitchFamily="18" charset="0"/>
                          <a:cs typeface="Times New Roman" panose="02020603050405020304" pitchFamily="18" charset="0"/>
                        </a:rPr>
                        <m:t>))</m:t>
                      </m:r>
                    </m:oMath>
                  </m:oMathPara>
                </a14:m>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Their </a:t>
                </a:r>
                <a:r>
                  <a:rPr lang="en-US" altLang="zh-CN" sz="1500" dirty="0">
                    <a:latin typeface="Times New Roman" panose="02020603050405020304" pitchFamily="18" charset="0"/>
                    <a:cs typeface="Times New Roman" panose="02020603050405020304" pitchFamily="18" charset="0"/>
                  </a:rPr>
                  <a:t>order depends on the variant of the algorithm; one can also do </a:t>
                </a:r>
                <a:r>
                  <a:rPr lang="en-US" altLang="zh-CN" sz="1500" dirty="0" smtClean="0">
                    <a:latin typeface="Times New Roman" panose="02020603050405020304" pitchFamily="18" charset="0"/>
                    <a:cs typeface="Times New Roman" panose="02020603050405020304" pitchFamily="18" charset="0"/>
                  </a:rPr>
                  <a:t>them </a:t>
                </a:r>
                <a:r>
                  <a:rPr lang="en-US" altLang="zh-CN" sz="1500" dirty="0">
                    <a:latin typeface="Times New Roman" panose="02020603050405020304" pitchFamily="18" charset="0"/>
                    <a:cs typeface="Times New Roman" panose="02020603050405020304" pitchFamily="18" charset="0"/>
                  </a:rPr>
                  <a:t>for all states at once or state by state, and more often to some states than others. As long as no state is permanently excluded from either of the steps, the algorithm will eventually arrive at the correct solution.</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855844" y="1132815"/>
                <a:ext cx="10536763" cy="4869795"/>
              </a:xfrm>
              <a:prstGeom prst="rect">
                <a:avLst/>
              </a:prstGeom>
              <a:blipFill rotWithShape="1">
                <a:blip r:embed="rId1"/>
                <a:stretch>
                  <a:fillRect l="-17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https://en.wikipedia.org/wiki/Markov_decision_process</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2" y="549286"/>
            <a:ext cx="2522155"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.2.3 </a:t>
            </a:r>
            <a:r>
              <a:rPr lang="en-US" altLang="zh-CN" sz="1400" dirty="0">
                <a:latin typeface="Times New Roman" pitchFamily="18" charset="0"/>
                <a:cs typeface="Times New Roman" pitchFamily="18" charset="0"/>
              </a:rPr>
              <a:t>Algorithms</a:t>
            </a:r>
            <a:r>
              <a:rPr lang="en-US" altLang="zh-CN" sz="1400" dirty="0" smtClean="0">
                <a:latin typeface="Times New Roman" pitchFamily="18" charset="0"/>
                <a:cs typeface="Times New Roman" pitchFamily="18" charset="0"/>
              </a:rPr>
              <a:t>: Value </a:t>
            </a:r>
            <a:r>
              <a:rPr lang="en-US" altLang="zh-CN" sz="1400" dirty="0">
                <a:latin typeface="Times New Roman" pitchFamily="18" charset="0"/>
                <a:cs typeface="Times New Roman" pitchFamily="18" charset="0"/>
              </a:rPr>
              <a:t>iteration </a:t>
            </a:r>
          </a:p>
        </p:txBody>
      </p:sp>
      <mc:AlternateContent xmlns:mc="http://schemas.openxmlformats.org/markup-compatibility/2006">
        <mc:Choice xmlns:a14="http://schemas.microsoft.com/office/drawing/2010/main" Requires="a14">
          <p:sp>
            <p:nvSpPr>
              <p:cNvPr id="2" name="矩形 1"/>
              <p:cNvSpPr/>
              <p:nvPr/>
            </p:nvSpPr>
            <p:spPr>
              <a:xfrm>
                <a:off x="711243" y="1697237"/>
                <a:ext cx="10536763" cy="3451009"/>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In value iteration (Bellman 1957), which is also called backward induction, the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function </a:t>
                </a:r>
                <a:r>
                  <a:rPr lang="en-US" altLang="zh-CN" sz="1500" dirty="0">
                    <a:latin typeface="Times New Roman" panose="02020603050405020304" pitchFamily="18" charset="0"/>
                    <a:cs typeface="Times New Roman" panose="02020603050405020304" pitchFamily="18" charset="0"/>
                  </a:rPr>
                  <a:t>is not used; instead, the value of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calculated within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𝑉</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m:t>
                    </m:r>
                    <m:r>
                      <a:rPr lang="en-US" altLang="zh-CN" sz="1500" i="1" dirty="0" smtClean="0">
                        <a:latin typeface="Cambria Math" panose="02040503050406030204" pitchFamily="18" charset="0"/>
                        <a:cs typeface="Times New Roman" panose="02020603050405020304" pitchFamily="18" charset="0"/>
                      </a:rPr>
                      <m:t>)</m:t>
                    </m:r>
                  </m:oMath>
                </a14:m>
                <a:r>
                  <a:rPr lang="en-US" altLang="zh-CN" sz="1500" dirty="0">
                    <a:latin typeface="Times New Roman" panose="02020603050405020304" pitchFamily="18" charset="0"/>
                    <a:cs typeface="Times New Roman" panose="02020603050405020304" pitchFamily="18" charset="0"/>
                  </a:rPr>
                  <a:t> whenever it is needed. </a:t>
                </a: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Substituting </a:t>
                </a:r>
                <a:r>
                  <a:rPr lang="en-US" altLang="zh-CN" sz="1500" dirty="0">
                    <a:latin typeface="Times New Roman" panose="02020603050405020304" pitchFamily="18" charset="0"/>
                    <a:cs typeface="Times New Roman" panose="02020603050405020304" pitchFamily="18" charset="0"/>
                  </a:rPr>
                  <a:t>the calculation of</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a:latin typeface="Cambria Math" panose="02040503050406030204" pitchFamily="18" charset="0"/>
                        <a:cs typeface="Times New Roman" panose="02020603050405020304" pitchFamily="18" charset="0"/>
                      </a:rPr>
                      <m:t>𝜋</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oMath>
                </a14:m>
                <a:r>
                  <a:rPr lang="en-US" altLang="zh-CN" sz="1500" dirty="0">
                    <a:latin typeface="Times New Roman" panose="02020603050405020304" pitchFamily="18" charset="0"/>
                    <a:cs typeface="Times New Roman" panose="02020603050405020304" pitchFamily="18" charset="0"/>
                  </a:rPr>
                  <a:t> into the calculation of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𝑉</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m:t>
                    </m:r>
                    <m:r>
                      <a:rPr lang="en-US" altLang="zh-CN" sz="1500" i="1" dirty="0" smtClean="0">
                        <a:latin typeface="Cambria Math" panose="02040503050406030204" pitchFamily="18" charset="0"/>
                        <a:cs typeface="Times New Roman" panose="02020603050405020304" pitchFamily="18" charset="0"/>
                      </a:rPr>
                      <m:t>)</m:t>
                    </m:r>
                  </m:oMath>
                </a14:m>
                <a:r>
                  <a:rPr lang="en-US" altLang="zh-CN" sz="1500" dirty="0">
                    <a:latin typeface="Times New Roman" panose="02020603050405020304" pitchFamily="18" charset="0"/>
                    <a:cs typeface="Times New Roman" panose="02020603050405020304" pitchFamily="18" charset="0"/>
                  </a:rPr>
                  <a:t> gives the combined step:</a:t>
                </a:r>
              </a:p>
              <a:p>
                <a:pPr>
                  <a:lnSpc>
                    <a:spcPct val="130000"/>
                  </a:lnSpc>
                </a:pPr>
                <a14:m>
                  <m:oMathPara xmlns:m="http://schemas.openxmlformats.org/officeDocument/2006/math">
                    <m:oMathParaPr>
                      <m:jc m:val="centerGroup"/>
                    </m:oMathParaPr>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m:rPr>
                              <m:sty m:val="p"/>
                            </m:rPr>
                            <a:rPr lang="en-US" altLang="zh-CN" sz="1500" i="1">
                              <a:latin typeface="Cambria Math" panose="02040503050406030204" pitchFamily="18" charset="0"/>
                              <a:cs typeface="Times New Roman" panose="02020603050405020304" pitchFamily="18" charset="0"/>
                            </a:rPr>
                            <m:t>V</m:t>
                          </m:r>
                        </m:e>
                        <m:sub>
                          <m:r>
                            <m:rPr>
                              <m:sty m:val="p"/>
                            </m:rPr>
                            <a:rPr lang="en-US" altLang="zh-CN" sz="1500" i="1">
                              <a:latin typeface="Cambria Math" panose="02040503050406030204" pitchFamily="18" charset="0"/>
                              <a:cs typeface="Times New Roman" panose="02020603050405020304" pitchFamily="18" charset="0"/>
                            </a:rPr>
                            <m:t>i</m:t>
                          </m:r>
                          <m:r>
                            <a:rPr lang="en-US" altLang="zh-CN" sz="1500" i="1">
                              <a:latin typeface="Cambria Math" panose="02040503050406030204" pitchFamily="18" charset="0"/>
                              <a:cs typeface="Times New Roman" panose="02020603050405020304" pitchFamily="18" charset="0"/>
                            </a:rPr>
                            <m:t>+1</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e>
                      </m:d>
                      <m:r>
                        <a:rPr lang="en-US" altLang="zh-CN" sz="1500" b="0" i="1" smtClean="0">
                          <a:latin typeface="Cambria Math" panose="02040503050406030204" pitchFamily="18" charset="0"/>
                          <a:cs typeface="Times New Roman" panose="02020603050405020304" pitchFamily="18" charset="0"/>
                        </a:rPr>
                        <m:t>≔</m:t>
                      </m:r>
                      <m:func>
                        <m:funcPr>
                          <m:ctrlPr>
                            <a:rPr lang="en-US" altLang="zh-CN" sz="1500" b="0" i="1" smtClean="0">
                              <a:latin typeface="Cambria Math" panose="02040503050406030204" pitchFamily="18" charset="0"/>
                              <a:cs typeface="Times New Roman" panose="02020603050405020304" pitchFamily="18" charset="0"/>
                            </a:rPr>
                          </m:ctrlPr>
                        </m:funcPr>
                        <m:fName>
                          <m:limLow>
                            <m:limLowPr>
                              <m:ctrlPr>
                                <a:rPr lang="en-US" altLang="zh-CN" sz="1500" b="0" i="1" smtClean="0">
                                  <a:latin typeface="Cambria Math" panose="02040503050406030204" pitchFamily="18" charset="0"/>
                                  <a:cs typeface="Times New Roman" panose="02020603050405020304" pitchFamily="18" charset="0"/>
                                </a:rPr>
                              </m:ctrlPr>
                            </m:limLowPr>
                            <m:e>
                              <m:r>
                                <m:rPr>
                                  <m:sty m:val="p"/>
                                </m:rPr>
                                <a:rPr lang="en-US" altLang="zh-CN" sz="1500" b="0" i="0" smtClean="0">
                                  <a:latin typeface="Cambria Math" panose="02040503050406030204" pitchFamily="18" charset="0"/>
                                  <a:cs typeface="Times New Roman" panose="02020603050405020304" pitchFamily="18" charset="0"/>
                                </a:rPr>
                                <m:t>max</m:t>
                              </m:r>
                            </m:e>
                            <m:lim>
                              <m:r>
                                <a:rPr lang="en-US" altLang="zh-CN" sz="1500" b="0" i="1" smtClean="0">
                                  <a:latin typeface="Cambria Math" panose="02040503050406030204" pitchFamily="18" charset="0"/>
                                  <a:cs typeface="Times New Roman" panose="02020603050405020304" pitchFamily="18" charset="0"/>
                                </a:rPr>
                                <m:t>𝑎</m:t>
                              </m:r>
                            </m:lim>
                          </m:limLow>
                        </m:fName>
                        <m:e>
                          <m:d>
                            <m:dPr>
                              <m:begChr m:val="{"/>
                              <m:endChr m:val="}"/>
                              <m:ctrlPr>
                                <a:rPr lang="en-US" altLang="zh-CN" sz="1500" b="0" i="1" smtClean="0">
                                  <a:latin typeface="Cambria Math" panose="02040503050406030204" pitchFamily="18" charset="0"/>
                                  <a:cs typeface="Times New Roman" panose="02020603050405020304" pitchFamily="18" charset="0"/>
                                </a:rPr>
                              </m:ctrlPr>
                            </m:dPr>
                            <m:e>
                              <m:nary>
                                <m:naryPr>
                                  <m:chr m:val="∑"/>
                                  <m:supHide m:val="on"/>
                                  <m:ctrlPr>
                                    <a:rPr lang="en-US" altLang="zh-CN" sz="1500" b="0" i="1" smtClean="0">
                                      <a:latin typeface="Cambria Math" panose="02040503050406030204" pitchFamily="18" charset="0"/>
                                      <a:cs typeface="Times New Roman" panose="02020603050405020304" pitchFamily="18" charset="0"/>
                                    </a:rPr>
                                  </m:ctrlPr>
                                </m:naryPr>
                                <m:sub>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sub>
                                <m:sup/>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𝑃</m:t>
                                      </m:r>
                                    </m:e>
                                    <m:sub>
                                      <m:r>
                                        <a:rPr lang="en-US" altLang="zh-CN" sz="1500" b="0" i="1" smtClean="0">
                                          <a:latin typeface="Cambria Math" panose="02040503050406030204" pitchFamily="18" charset="0"/>
                                          <a:cs typeface="Times New Roman" panose="02020603050405020304" pitchFamily="18" charset="0"/>
                                        </a:rPr>
                                        <m:t>𝑎</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d>
                                    <m:dPr>
                                      <m:ctrlPr>
                                        <a:rPr lang="en-US" altLang="zh-CN" sz="1500" b="0" i="1" smtClean="0">
                                          <a:latin typeface="Cambria Math" panose="02040503050406030204" pitchFamily="18" charset="0"/>
                                          <a:cs typeface="Times New Roman" panose="02020603050405020304" pitchFamily="18" charset="0"/>
                                        </a:rPr>
                                      </m:ctrlPr>
                                    </m:dPr>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𝑅</m:t>
                                          </m:r>
                                        </m:e>
                                        <m:sub>
                                          <m:r>
                                            <a:rPr lang="en-US" altLang="zh-CN" sz="1500" b="0" i="1" smtClean="0">
                                              <a:latin typeface="Cambria Math" panose="02040503050406030204" pitchFamily="18" charset="0"/>
                                              <a:cs typeface="Times New Roman" panose="02020603050405020304" pitchFamily="18" charset="0"/>
                                            </a:rPr>
                                            <m:t>𝑎</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r>
                                        <a:rPr lang="en-US" altLang="zh-CN" sz="1500" b="0" i="1" smtClean="0">
                                          <a:latin typeface="Cambria Math" panose="02040503050406030204" pitchFamily="18" charset="0"/>
                                          <a:cs typeface="Times New Roman" panose="02020603050405020304" pitchFamily="18" charset="0"/>
                                        </a:rPr>
                                        <m:t>+</m:t>
                                      </m:r>
                                      <m:r>
                                        <a:rPr lang="zh-CN" altLang="en-US" sz="1500" b="0" i="1" smtClean="0">
                                          <a:latin typeface="Cambria Math" panose="02040503050406030204" pitchFamily="18" charset="0"/>
                                          <a:cs typeface="Times New Roman" panose="02020603050405020304" pitchFamily="18" charset="0"/>
                                        </a:rPr>
                                        <m:t>𝛾</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𝑉</m:t>
                                          </m:r>
                                        </m:e>
                                        <m:sub>
                                          <m:r>
                                            <a:rPr lang="en-US" altLang="zh-CN" sz="1500" b="0" i="1" smtClean="0">
                                              <a:latin typeface="Cambria Math" panose="02040503050406030204" pitchFamily="18" charset="0"/>
                                              <a:cs typeface="Times New Roman" panose="02020603050405020304" pitchFamily="18" charset="0"/>
                                            </a:rPr>
                                            <m:t>𝑖</m:t>
                                          </m:r>
                                        </m:sub>
                                      </m:sSub>
                                      <m:d>
                                        <m:dPr>
                                          <m:ctrlPr>
                                            <a:rPr lang="en-US" altLang="zh-CN" sz="1500" b="0" i="1" smtClean="0">
                                              <a:latin typeface="Cambria Math" panose="02040503050406030204" pitchFamily="18" charset="0"/>
                                              <a:cs typeface="Times New Roman" panose="02020603050405020304" pitchFamily="18" charset="0"/>
                                            </a:rPr>
                                          </m:ctrlPr>
                                        </m:dPr>
                                        <m:e>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e>
                                  </m:d>
                                </m:e>
                              </m:nary>
                            </m:e>
                          </m:d>
                        </m:e>
                      </m:func>
                      <m:r>
                        <a:rPr lang="en-US" altLang="zh-CN" sz="1500" b="0" i="1" smtClean="0">
                          <a:latin typeface="Cambria Math" panose="02040503050406030204" pitchFamily="18" charset="0"/>
                          <a:cs typeface="Times New Roman" panose="02020603050405020304" pitchFamily="18" charset="0"/>
                        </a:rPr>
                        <m:t>,</m:t>
                      </m:r>
                    </m:oMath>
                  </m:oMathPara>
                </a14:m>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where</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 </m:t>
                    </m:r>
                    <m:r>
                      <a:rPr lang="en-US" altLang="zh-CN" sz="1500" i="1" dirty="0" err="1">
                        <a:latin typeface="Cambria Math" panose="02040503050406030204" pitchFamily="18" charset="0"/>
                        <a:cs typeface="Times New Roman" panose="02020603050405020304" pitchFamily="18" charset="0"/>
                      </a:rPr>
                      <m:t>𝑖</m:t>
                    </m:r>
                    <m:r>
                      <a:rPr lang="en-US" altLang="zh-CN" sz="1500" i="1" dirty="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is the iteration number. </a:t>
                </a: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Value </a:t>
                </a:r>
                <a:r>
                  <a:rPr lang="en-US" altLang="zh-CN" sz="1500" dirty="0">
                    <a:latin typeface="Times New Roman" panose="02020603050405020304" pitchFamily="18" charset="0"/>
                    <a:cs typeface="Times New Roman" panose="02020603050405020304" pitchFamily="18" charset="0"/>
                  </a:rPr>
                  <a:t>iteration starts at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𝑖</m:t>
                    </m:r>
                    <m:r>
                      <a:rPr lang="en-US" altLang="zh-CN" sz="1500" i="1" dirty="0">
                        <a:latin typeface="Cambria Math" panose="02040503050406030204" pitchFamily="18" charset="0"/>
                        <a:cs typeface="Times New Roman" panose="02020603050405020304" pitchFamily="18" charset="0"/>
                      </a:rPr>
                      <m:t> = 0 </m:t>
                    </m:r>
                  </m:oMath>
                </a14:m>
                <a:r>
                  <a:rPr lang="en-US" altLang="zh-CN" sz="15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𝑉</m:t>
                        </m:r>
                      </m:e>
                      <m:sub>
                        <m:r>
                          <a:rPr lang="en-US" altLang="zh-CN" sz="1500" b="0" i="1" smtClean="0">
                            <a:latin typeface="Cambria Math" panose="02040503050406030204" pitchFamily="18" charset="0"/>
                            <a:cs typeface="Times New Roman" panose="02020603050405020304" pitchFamily="18" charset="0"/>
                          </a:rPr>
                          <m:t>0</m:t>
                        </m:r>
                      </m:sub>
                    </m:sSub>
                  </m:oMath>
                </a14:m>
                <a:r>
                  <a:rPr lang="en-US" altLang="zh-CN" sz="1500" dirty="0" smtClean="0">
                    <a:latin typeface="Times New Roman" panose="02020603050405020304" pitchFamily="18" charset="0"/>
                    <a:cs typeface="Times New Roman" panose="02020603050405020304" pitchFamily="18" charset="0"/>
                  </a:rPr>
                  <a:t> as a </a:t>
                </a:r>
                <a:r>
                  <a:rPr lang="en-US" altLang="zh-CN" sz="1500" dirty="0">
                    <a:latin typeface="Times New Roman" panose="02020603050405020304" pitchFamily="18" charset="0"/>
                    <a:cs typeface="Times New Roman" panose="02020603050405020304" pitchFamily="18" charset="0"/>
                  </a:rPr>
                  <a:t>guess of the value function. It then iterates, repeatedly computing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𝑉</m:t>
                        </m:r>
                      </m:e>
                      <m:sub>
                        <m:r>
                          <a:rPr lang="en-US" altLang="zh-CN" sz="1500" b="0" i="1" smtClean="0">
                            <a:latin typeface="Cambria Math" panose="02040503050406030204" pitchFamily="18" charset="0"/>
                            <a:cs typeface="Times New Roman" panose="02020603050405020304" pitchFamily="18" charset="0"/>
                          </a:rPr>
                          <m:t>𝑖</m:t>
                        </m:r>
                        <m:r>
                          <a:rPr lang="en-US" altLang="zh-CN" sz="1500" b="0" i="1" smtClean="0">
                            <a:latin typeface="Cambria Math" panose="02040503050406030204" pitchFamily="18" charset="0"/>
                            <a:cs typeface="Times New Roman" panose="02020603050405020304" pitchFamily="18" charset="0"/>
                          </a:rPr>
                          <m:t>+1</m:t>
                        </m:r>
                      </m:sub>
                    </m:sSub>
                  </m:oMath>
                </a14:m>
                <a:r>
                  <a:rPr lang="en-US" altLang="zh-CN" sz="1500" dirty="0" smtClean="0">
                    <a:latin typeface="Times New Roman" panose="02020603050405020304" pitchFamily="18" charset="0"/>
                    <a:cs typeface="Times New Roman" panose="02020603050405020304" pitchFamily="18" charset="0"/>
                  </a:rPr>
                  <a:t> for </a:t>
                </a:r>
                <a:r>
                  <a:rPr lang="en-US" altLang="zh-CN" sz="1500" dirty="0">
                    <a:latin typeface="Times New Roman" panose="02020603050405020304" pitchFamily="18" charset="0"/>
                    <a:cs typeface="Times New Roman" panose="02020603050405020304" pitchFamily="18" charset="0"/>
                  </a:rPr>
                  <a:t>all states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dirty="0">
                    <a:latin typeface="Times New Roman" panose="02020603050405020304" pitchFamily="18" charset="0"/>
                    <a:cs typeface="Times New Roman" panose="02020603050405020304" pitchFamily="18" charset="0"/>
                  </a:rPr>
                  <a:t>, until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𝑉</m:t>
                    </m:r>
                  </m:oMath>
                </a14:m>
                <a:r>
                  <a:rPr lang="en-US" altLang="zh-CN" sz="1500" dirty="0">
                    <a:latin typeface="Times New Roman" panose="02020603050405020304" pitchFamily="18" charset="0"/>
                    <a:cs typeface="Times New Roman" panose="02020603050405020304" pitchFamily="18" charset="0"/>
                  </a:rPr>
                  <a:t> converges with the left-hand side equal to the right-hand side (which is the "Bellman equation" for this problem).</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711243" y="1697237"/>
                <a:ext cx="10536763" cy="3451009"/>
              </a:xfrm>
              <a:prstGeom prst="rect">
                <a:avLst/>
              </a:prstGeom>
              <a:blipFill rotWithShape="1">
                <a:blip r:embed="rId1"/>
                <a:stretch>
                  <a:fillRect l="-23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2" y="549286"/>
            <a:ext cx="2573081"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.2.3 </a:t>
            </a:r>
            <a:r>
              <a:rPr lang="en-US" altLang="zh-CN" sz="1400" dirty="0">
                <a:latin typeface="Times New Roman" pitchFamily="18" charset="0"/>
                <a:cs typeface="Times New Roman" pitchFamily="18" charset="0"/>
              </a:rPr>
              <a:t>Algorithms</a:t>
            </a:r>
            <a:r>
              <a:rPr lang="en-US" altLang="zh-CN" sz="1400" dirty="0" smtClean="0">
                <a:latin typeface="Times New Roman" pitchFamily="18" charset="0"/>
                <a:cs typeface="Times New Roman" pitchFamily="18" charset="0"/>
              </a:rPr>
              <a:t>: Policy </a:t>
            </a:r>
            <a:r>
              <a:rPr lang="en-US" altLang="zh-CN" sz="1400" dirty="0">
                <a:latin typeface="Times New Roman" pitchFamily="18" charset="0"/>
                <a:cs typeface="Times New Roman" pitchFamily="18" charset="0"/>
              </a:rPr>
              <a:t>iteration </a:t>
            </a:r>
          </a:p>
        </p:txBody>
      </p:sp>
      <mc:AlternateContent xmlns:mc="http://schemas.openxmlformats.org/markup-compatibility/2006">
        <mc:Choice xmlns:a14="http://schemas.microsoft.com/office/drawing/2010/main" Requires="a14">
          <p:sp>
            <p:nvSpPr>
              <p:cNvPr id="14" name="矩形 13"/>
              <p:cNvSpPr/>
              <p:nvPr/>
            </p:nvSpPr>
            <p:spPr>
              <a:xfrm>
                <a:off x="652722" y="1609455"/>
                <a:ext cx="10536763" cy="3485698"/>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policy iteration algorithm proceeds as </a:t>
                </a:r>
                <a:r>
                  <a:rPr lang="en-US" altLang="zh-CN" sz="1500" dirty="0">
                    <a:latin typeface="Times New Roman" panose="02020603050405020304" pitchFamily="18" charset="0"/>
                    <a:cs typeface="Times New Roman" panose="02020603050405020304" pitchFamily="18" charset="0"/>
                  </a:rPr>
                  <a:t>follows:</a:t>
                </a:r>
              </a:p>
              <a:p>
                <a:pPr>
                  <a:lnSpc>
                    <a:spcPct val="130000"/>
                  </a:lnSpc>
                </a:pPr>
                <a:r>
                  <a:rPr lang="en-US" altLang="zh-CN" sz="1500" i="1" dirty="0">
                    <a:latin typeface="Times New Roman" panose="02020603050405020304" pitchFamily="18" charset="0"/>
                    <a:cs typeface="Times New Roman" panose="02020603050405020304" pitchFamily="18" charset="0"/>
                  </a:rPr>
                  <a:t>1. Initialize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oMath>
                </a14:m>
                <a:r>
                  <a:rPr lang="en-US" altLang="zh-CN" sz="1500" i="1" dirty="0" smtClean="0">
                    <a:latin typeface="Times New Roman" panose="02020603050405020304" pitchFamily="18" charset="0"/>
                    <a:cs typeface="Times New Roman" panose="02020603050405020304" pitchFamily="18" charset="0"/>
                  </a:rPr>
                  <a:t> </a:t>
                </a:r>
                <a:r>
                  <a:rPr lang="en-US" altLang="zh-CN" sz="1500" i="1" dirty="0">
                    <a:latin typeface="Times New Roman" panose="02020603050405020304" pitchFamily="18" charset="0"/>
                    <a:cs typeface="Times New Roman" panose="02020603050405020304" pitchFamily="18" charset="0"/>
                  </a:rPr>
                  <a:t>randomly.</a:t>
                </a:r>
              </a:p>
              <a:p>
                <a:pPr>
                  <a:lnSpc>
                    <a:spcPct val="130000"/>
                  </a:lnSpc>
                </a:pPr>
                <a:r>
                  <a:rPr lang="en-US" altLang="zh-CN" sz="1500" i="1" dirty="0">
                    <a:latin typeface="Times New Roman" panose="02020603050405020304" pitchFamily="18" charset="0"/>
                    <a:cs typeface="Times New Roman" panose="02020603050405020304" pitchFamily="18" charset="0"/>
                  </a:rPr>
                  <a:t>2. Repeat until </a:t>
                </a:r>
                <a:r>
                  <a:rPr lang="en-US" altLang="zh-CN" sz="1500" i="1" dirty="0" smtClean="0">
                    <a:latin typeface="Times New Roman" panose="02020603050405020304" pitchFamily="18" charset="0"/>
                    <a:cs typeface="Times New Roman" panose="02020603050405020304" pitchFamily="18" charset="0"/>
                  </a:rPr>
                  <a:t>convergence</a:t>
                </a:r>
              </a:p>
              <a:p>
                <a:pPr>
                  <a:lnSpc>
                    <a:spcPct val="130000"/>
                  </a:lnSpc>
                </a:pPr>
                <a:r>
                  <a:rPr lang="en-US" altLang="zh-CN" sz="1500" i="1" dirty="0" smtClean="0">
                    <a:latin typeface="Times New Roman" panose="02020603050405020304" pitchFamily="18" charset="0"/>
                    <a:cs typeface="Times New Roman" panose="02020603050405020304" pitchFamily="18" charset="0"/>
                  </a:rPr>
                  <a:t> {</a:t>
                </a:r>
                <a:endParaRPr lang="en-US" altLang="zh-CN" sz="1500" i="1" dirty="0">
                  <a:latin typeface="Times New Roman" panose="02020603050405020304" pitchFamily="18" charset="0"/>
                  <a:cs typeface="Times New Roman" panose="02020603050405020304" pitchFamily="18" charset="0"/>
                </a:endParaRPr>
              </a:p>
              <a:p>
                <a:pPr>
                  <a:lnSpc>
                    <a:spcPct val="130000"/>
                  </a:lnSpc>
                </a:pPr>
                <a:r>
                  <a:rPr lang="en-US" altLang="zh-CN" sz="1500" i="1" dirty="0" smtClean="0">
                    <a:latin typeface="Times New Roman" panose="02020603050405020304" pitchFamily="18" charset="0"/>
                    <a:cs typeface="Times New Roman" panose="02020603050405020304" pitchFamily="18" charset="0"/>
                  </a:rPr>
                  <a:t>  (</a:t>
                </a:r>
                <a:r>
                  <a:rPr lang="en-US" altLang="zh-CN" sz="1500" i="1" dirty="0">
                    <a:latin typeface="Times New Roman" panose="02020603050405020304" pitchFamily="18" charset="0"/>
                    <a:cs typeface="Times New Roman" panose="02020603050405020304" pitchFamily="18" charset="0"/>
                  </a:rPr>
                  <a:t>a) Let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𝑉</m:t>
                    </m:r>
                    <m:r>
                      <a:rPr lang="en-US" altLang="zh-CN" sz="1500" i="1" dirty="0" smtClean="0">
                        <a:latin typeface="Cambria Math" panose="02040503050406030204" pitchFamily="18" charset="0"/>
                        <a:cs typeface="Times New Roman" panose="02020603050405020304" pitchFamily="18" charset="0"/>
                      </a:rPr>
                      <m:t> := </m:t>
                    </m:r>
                    <m:sSup>
                      <m:sSupPr>
                        <m:ctrlPr>
                          <a:rPr lang="en-US" altLang="zh-CN" sz="1500" i="1" dirty="0" smtClean="0">
                            <a:latin typeface="Cambria Math" panose="02040503050406030204" pitchFamily="18" charset="0"/>
                            <a:cs typeface="Times New Roman" panose="02020603050405020304" pitchFamily="18" charset="0"/>
                          </a:rPr>
                        </m:ctrlPr>
                      </m:sSupPr>
                      <m:e>
                        <m:r>
                          <a:rPr lang="en-US" altLang="zh-CN" sz="1500" b="0" i="1" dirty="0" smtClean="0">
                            <a:latin typeface="Cambria Math" panose="02040503050406030204" pitchFamily="18" charset="0"/>
                            <a:cs typeface="Times New Roman" panose="02020603050405020304" pitchFamily="18" charset="0"/>
                          </a:rPr>
                          <m:t>𝑉</m:t>
                        </m:r>
                      </m:e>
                      <m:sup>
                        <m:r>
                          <a:rPr lang="zh-CN" altLang="en-US" sz="1500" i="1" dirty="0" smtClean="0">
                            <a:latin typeface="Cambria Math" panose="02040503050406030204" pitchFamily="18" charset="0"/>
                            <a:cs typeface="Times New Roman" panose="02020603050405020304" pitchFamily="18" charset="0"/>
                          </a:rPr>
                          <m:t>𝜋</m:t>
                        </m:r>
                      </m:sup>
                    </m:sSup>
                  </m:oMath>
                </a14:m>
                <a:r>
                  <a:rPr lang="en-US" altLang="zh-CN" sz="1500" i="1" dirty="0" smtClean="0">
                    <a:latin typeface="Times New Roman" panose="02020603050405020304" pitchFamily="18" charset="0"/>
                    <a:cs typeface="Times New Roman" panose="02020603050405020304" pitchFamily="18" charset="0"/>
                  </a:rPr>
                  <a:t> .</a:t>
                </a:r>
                <a:endParaRPr lang="en-US" altLang="zh-CN" sz="1500" i="1" dirty="0">
                  <a:latin typeface="Times New Roman" panose="02020603050405020304" pitchFamily="18" charset="0"/>
                  <a:cs typeface="Times New Roman" panose="02020603050405020304" pitchFamily="18" charset="0"/>
                </a:endParaRPr>
              </a:p>
              <a:p>
                <a:pPr>
                  <a:lnSpc>
                    <a:spcPct val="130000"/>
                  </a:lnSpc>
                </a:pPr>
                <a:r>
                  <a:rPr lang="en-US" altLang="zh-CN" sz="1500" i="1" dirty="0" smtClean="0">
                    <a:latin typeface="Times New Roman" panose="02020603050405020304" pitchFamily="18" charset="0"/>
                    <a:cs typeface="Times New Roman" panose="02020603050405020304" pitchFamily="18" charset="0"/>
                  </a:rPr>
                  <a:t>  (</a:t>
                </a:r>
                <a:r>
                  <a:rPr lang="en-US" altLang="zh-CN" sz="1500" i="1" dirty="0">
                    <a:latin typeface="Times New Roman" panose="02020603050405020304" pitchFamily="18" charset="0"/>
                    <a:cs typeface="Times New Roman" panose="02020603050405020304" pitchFamily="18" charset="0"/>
                  </a:rPr>
                  <a:t>b) For each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𝑠</m:t>
                    </m:r>
                  </m:oMath>
                </a14:m>
                <a:r>
                  <a:rPr lang="en-US" altLang="zh-CN" sz="1500" i="1" dirty="0">
                    <a:latin typeface="Times New Roman" panose="02020603050405020304" pitchFamily="18" charset="0"/>
                    <a:cs typeface="Times New Roman" panose="02020603050405020304" pitchFamily="18" charset="0"/>
                  </a:rPr>
                  <a:t>, </a:t>
                </a:r>
                <a:r>
                  <a:rPr lang="en-US" altLang="zh-CN" sz="1500" i="1" dirty="0" smtClean="0">
                    <a:latin typeface="Times New Roman" panose="02020603050405020304" pitchFamily="18" charset="0"/>
                    <a:cs typeface="Times New Roman" panose="02020603050405020304" pitchFamily="18" charset="0"/>
                  </a:rPr>
                  <a:t>let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e>
                    </m:d>
                    <m:r>
                      <a:rPr lang="en-US" altLang="zh-CN" sz="1500" b="0" i="1" smtClean="0">
                        <a:latin typeface="Cambria Math" panose="02040503050406030204" pitchFamily="18" charset="0"/>
                        <a:cs typeface="Times New Roman" panose="02020603050405020304" pitchFamily="18" charset="0"/>
                      </a:rPr>
                      <m:t>≔</m:t>
                    </m:r>
                    <m:func>
                      <m:funcPr>
                        <m:ctrlPr>
                          <a:rPr lang="en-US" altLang="zh-CN" sz="1500" b="0" i="1" smtClean="0">
                            <a:latin typeface="Cambria Math" panose="02040503050406030204" pitchFamily="18" charset="0"/>
                            <a:cs typeface="Times New Roman" panose="02020603050405020304" pitchFamily="18" charset="0"/>
                          </a:rPr>
                        </m:ctrlPr>
                      </m:funcPr>
                      <m:fName>
                        <m:r>
                          <a:rPr lang="en-US" altLang="zh-CN" sz="1500" b="0" i="1" smtClean="0">
                            <a:latin typeface="Cambria Math" panose="02040503050406030204" pitchFamily="18" charset="0"/>
                            <a:cs typeface="Times New Roman" panose="02020603050405020304" pitchFamily="18" charset="0"/>
                          </a:rPr>
                          <m:t>𝑎𝑟𝑔</m:t>
                        </m:r>
                      </m:fName>
                      <m:e>
                        <m:func>
                          <m:funcPr>
                            <m:ctrlPr>
                              <a:rPr lang="en-US" altLang="zh-CN" sz="1500" b="0" i="1" smtClean="0">
                                <a:latin typeface="Cambria Math" panose="02040503050406030204" pitchFamily="18" charset="0"/>
                                <a:cs typeface="Times New Roman" panose="02020603050405020304" pitchFamily="18" charset="0"/>
                              </a:rPr>
                            </m:ctrlPr>
                          </m:funcPr>
                          <m:fName>
                            <m:limLow>
                              <m:limLowPr>
                                <m:ctrlPr>
                                  <a:rPr lang="en-US" altLang="zh-CN" sz="1500" b="0" i="1" smtClean="0">
                                    <a:latin typeface="Cambria Math" panose="02040503050406030204" pitchFamily="18" charset="0"/>
                                    <a:cs typeface="Times New Roman" panose="02020603050405020304" pitchFamily="18" charset="0"/>
                                  </a:rPr>
                                </m:ctrlPr>
                              </m:limLowPr>
                              <m:e>
                                <m:r>
                                  <a:rPr lang="en-US" altLang="zh-CN" sz="1500" b="0" i="1" smtClean="0">
                                    <a:latin typeface="Cambria Math" panose="02040503050406030204" pitchFamily="18" charset="0"/>
                                    <a:cs typeface="Times New Roman" panose="02020603050405020304" pitchFamily="18" charset="0"/>
                                  </a:rPr>
                                  <m:t>𝑚𝑎𝑥</m:t>
                                </m:r>
                              </m:e>
                              <m:lim>
                                <m:r>
                                  <a:rPr lang="en-US" altLang="zh-CN" sz="1500" b="0" i="1" smtClean="0">
                                    <a:latin typeface="Cambria Math" panose="02040503050406030204" pitchFamily="18" charset="0"/>
                                    <a:cs typeface="Times New Roman" panose="02020603050405020304" pitchFamily="18" charset="0"/>
                                  </a:rPr>
                                  <m:t>𝑎</m:t>
                                </m:r>
                              </m:lim>
                            </m:limLow>
                          </m:fName>
                          <m:e>
                            <m:nary>
                              <m:naryPr>
                                <m:chr m:val="∑"/>
                                <m:supHide m:val="on"/>
                                <m:ctrlPr>
                                  <a:rPr lang="en-US" altLang="zh-CN" sz="1500" b="0" i="1" smtClean="0">
                                    <a:latin typeface="Cambria Math" panose="02040503050406030204" pitchFamily="18" charset="0"/>
                                    <a:cs typeface="Times New Roman" panose="02020603050405020304" pitchFamily="18" charset="0"/>
                                  </a:rPr>
                                </m:ctrlPr>
                              </m:naryPr>
                              <m:sub>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sub>
                              <m:sup/>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𝑃</m:t>
                                    </m:r>
                                  </m:e>
                                  <m:sub>
                                    <m:r>
                                      <a:rPr lang="en-US" altLang="zh-CN" sz="1500" b="0" i="1" smtClean="0">
                                        <a:latin typeface="Cambria Math" panose="02040503050406030204" pitchFamily="18" charset="0"/>
                                        <a:cs typeface="Times New Roman" panose="02020603050405020304" pitchFamily="18" charset="0"/>
                                      </a:rPr>
                                      <m:t>𝑎</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r>
                                  <a:rPr lang="en-US" altLang="zh-CN" sz="1500" b="0" i="1" smtClean="0">
                                    <a:latin typeface="Cambria Math" panose="02040503050406030204" pitchFamily="18" charset="0"/>
                                    <a:cs typeface="Times New Roman" panose="02020603050405020304" pitchFamily="18" charset="0"/>
                                  </a:rPr>
                                  <m:t>𝑉</m:t>
                                </m:r>
                                <m:d>
                                  <m:dPr>
                                    <m:ctrlPr>
                                      <a:rPr lang="en-US" altLang="zh-CN" sz="1500" b="0" i="1" smtClean="0">
                                        <a:latin typeface="Cambria Math" panose="02040503050406030204" pitchFamily="18" charset="0"/>
                                        <a:cs typeface="Times New Roman" panose="02020603050405020304" pitchFamily="18" charset="0"/>
                                      </a:rPr>
                                    </m:ctrlPr>
                                  </m:dPr>
                                  <m:e>
                                    <m:sSup>
                                      <m:sSupPr>
                                        <m:ctrlPr>
                                          <a:rPr lang="en-US" altLang="zh-CN" sz="1500" b="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𝑠</m:t>
                                        </m:r>
                                      </m:e>
                                      <m:sup>
                                        <m:r>
                                          <a:rPr lang="en-US" altLang="zh-CN" sz="1500" b="0" i="1" smtClean="0">
                                            <a:latin typeface="Cambria Math" panose="02040503050406030204" pitchFamily="18" charset="0"/>
                                            <a:cs typeface="Times New Roman" panose="02020603050405020304" pitchFamily="18" charset="0"/>
                                          </a:rPr>
                                          <m:t>′</m:t>
                                        </m:r>
                                      </m:sup>
                                    </m:sSup>
                                  </m:e>
                                </m:d>
                                <m:r>
                                  <a:rPr lang="en-US" altLang="zh-CN" sz="1500" b="0" i="1" smtClean="0">
                                    <a:latin typeface="Cambria Math" panose="02040503050406030204" pitchFamily="18" charset="0"/>
                                    <a:cs typeface="Times New Roman" panose="02020603050405020304" pitchFamily="18" charset="0"/>
                                  </a:rPr>
                                  <m:t>.</m:t>
                                </m:r>
                              </m:e>
                            </m:nary>
                          </m:e>
                        </m:func>
                      </m:e>
                    </m:func>
                  </m:oMath>
                </a14:m>
                <a:endParaRPr lang="en-US" altLang="zh-CN" sz="1500" i="1" dirty="0">
                  <a:latin typeface="Times New Roman" panose="02020603050405020304" pitchFamily="18" charset="0"/>
                  <a:cs typeface="Times New Roman" panose="02020603050405020304" pitchFamily="18" charset="0"/>
                </a:endParaRPr>
              </a:p>
              <a:p>
                <a:pPr>
                  <a:lnSpc>
                    <a:spcPct val="130000"/>
                  </a:lnSpc>
                </a:pPr>
                <a:r>
                  <a:rPr lang="en-US" altLang="zh-CN" sz="1500" i="1" dirty="0" smtClean="0">
                    <a:latin typeface="Times New Roman" panose="02020603050405020304" pitchFamily="18" charset="0"/>
                    <a:cs typeface="Times New Roman" panose="02020603050405020304" pitchFamily="18" charset="0"/>
                  </a:rPr>
                  <a:t>}</a:t>
                </a:r>
                <a:endParaRPr lang="en-US" altLang="zh-CN" sz="1500" i="1"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Thus, the inner-loop repeatedly computes the value function for the </a:t>
                </a:r>
                <a:r>
                  <a:rPr lang="en-US" altLang="zh-CN" sz="1500" dirty="0" smtClean="0">
                    <a:latin typeface="Times New Roman" panose="02020603050405020304" pitchFamily="18" charset="0"/>
                    <a:cs typeface="Times New Roman" panose="02020603050405020304" pitchFamily="18" charset="0"/>
                  </a:rPr>
                  <a:t>current policy</a:t>
                </a:r>
                <a:r>
                  <a:rPr lang="en-US" altLang="zh-CN" sz="1500" dirty="0">
                    <a:latin typeface="Times New Roman" panose="02020603050405020304" pitchFamily="18" charset="0"/>
                    <a:cs typeface="Times New Roman" panose="02020603050405020304" pitchFamily="18" charset="0"/>
                  </a:rPr>
                  <a:t>, and then updates the policy using the current value function. (</a:t>
                </a:r>
                <a:r>
                  <a:rPr lang="en-US" altLang="zh-CN" sz="1500" dirty="0" smtClean="0">
                    <a:latin typeface="Times New Roman" panose="02020603050405020304" pitchFamily="18" charset="0"/>
                    <a:cs typeface="Times New Roman" panose="02020603050405020304" pitchFamily="18" charset="0"/>
                  </a:rPr>
                  <a:t>The policy </a:t>
                </a:r>
                <a14:m>
                  <m:oMath xmlns:m="http://schemas.openxmlformats.org/officeDocument/2006/math">
                    <m:r>
                      <a:rPr lang="zh-CN" altLang="en-US" sz="1500" i="1">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found </a:t>
                </a:r>
                <a:r>
                  <a:rPr lang="en-US" altLang="zh-CN" sz="1500" dirty="0">
                    <a:latin typeface="Times New Roman" panose="02020603050405020304" pitchFamily="18" charset="0"/>
                    <a:cs typeface="Times New Roman" panose="02020603050405020304" pitchFamily="18" charset="0"/>
                  </a:rPr>
                  <a:t>in step (b) is also called the policy that is greedy with </a:t>
                </a:r>
                <a:r>
                  <a:rPr lang="en-US" altLang="zh-CN" sz="1500" dirty="0" smtClean="0">
                    <a:latin typeface="Times New Roman" panose="02020603050405020304" pitchFamily="18" charset="0"/>
                    <a:cs typeface="Times New Roman" panose="02020603050405020304" pitchFamily="18" charset="0"/>
                  </a:rPr>
                  <a:t>respect </a:t>
                </a:r>
                <a:r>
                  <a:rPr lang="en-US" altLang="zh-CN" sz="1500" dirty="0">
                    <a:latin typeface="Times New Roman" panose="02020603050405020304" pitchFamily="18" charset="0"/>
                    <a:cs typeface="Times New Roman" panose="02020603050405020304" pitchFamily="18" charset="0"/>
                  </a:rPr>
                  <a:t>to V .) Note that step (a) can be done via solving Bellman's </a:t>
                </a:r>
                <a:r>
                  <a:rPr lang="en-US" altLang="zh-CN" sz="1500" dirty="0" smtClean="0">
                    <a:latin typeface="Times New Roman" panose="02020603050405020304" pitchFamily="18" charset="0"/>
                    <a:cs typeface="Times New Roman" panose="02020603050405020304" pitchFamily="18" charset="0"/>
                  </a:rPr>
                  <a:t>equations, </a:t>
                </a:r>
                <a:r>
                  <a:rPr lang="en-US" altLang="zh-CN" sz="1500" dirty="0">
                    <a:latin typeface="Times New Roman" panose="02020603050405020304" pitchFamily="18" charset="0"/>
                    <a:cs typeface="Times New Roman" panose="02020603050405020304" pitchFamily="18" charset="0"/>
                  </a:rPr>
                  <a:t>which in the case of a </a:t>
                </a:r>
                <a:r>
                  <a:rPr lang="en-US" altLang="zh-CN" sz="1500" dirty="0" smtClean="0">
                    <a:latin typeface="Times New Roman" panose="02020603050405020304" pitchFamily="18" charset="0"/>
                    <a:cs typeface="Times New Roman" panose="02020603050405020304" pitchFamily="18" charset="0"/>
                  </a:rPr>
                  <a:t>fixed </a:t>
                </a:r>
                <a:r>
                  <a:rPr lang="en-US" altLang="zh-CN" sz="1500" dirty="0">
                    <a:latin typeface="Times New Roman" panose="02020603050405020304" pitchFamily="18" charset="0"/>
                    <a:cs typeface="Times New Roman" panose="02020603050405020304" pitchFamily="18" charset="0"/>
                  </a:rPr>
                  <a:t>policy, is just a set of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𝑆</m:t>
                    </m:r>
                    <m:r>
                      <a:rPr lang="en-US" altLang="zh-CN" sz="1500" i="1" dirty="0" smtClean="0">
                        <a:latin typeface="Cambria Math" panose="02040503050406030204" pitchFamily="18" charset="0"/>
                        <a:cs typeface="Times New Roman" panose="02020603050405020304" pitchFamily="18" charset="0"/>
                      </a:rPr>
                      <m:t>| </m:t>
                    </m:r>
                  </m:oMath>
                </a14:m>
                <a:r>
                  <a:rPr lang="en-US" altLang="zh-CN" sz="1500" dirty="0" smtClean="0">
                    <a:latin typeface="Times New Roman" panose="02020603050405020304" pitchFamily="18" charset="0"/>
                    <a:cs typeface="Times New Roman" panose="02020603050405020304" pitchFamily="18" charset="0"/>
                  </a:rPr>
                  <a:t>linear </a:t>
                </a:r>
                <a:r>
                  <a:rPr lang="en-US" altLang="zh-CN" sz="1500" dirty="0">
                    <a:latin typeface="Times New Roman" panose="02020603050405020304" pitchFamily="18" charset="0"/>
                    <a:cs typeface="Times New Roman" panose="02020603050405020304" pitchFamily="18" charset="0"/>
                  </a:rPr>
                  <a:t>equations in</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𝑆</m:t>
                    </m:r>
                    <m:r>
                      <a:rPr lang="en-US" altLang="zh-CN" sz="1500" i="1" dirty="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variables</a:t>
                </a:r>
                <a:r>
                  <a:rPr lang="en-US" altLang="zh-CN" sz="1500" dirty="0" smtClean="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After </a:t>
                </a:r>
                <a:r>
                  <a:rPr lang="en-US" altLang="zh-CN" sz="1500" dirty="0">
                    <a:latin typeface="Times New Roman" panose="02020603050405020304" pitchFamily="18" charset="0"/>
                    <a:cs typeface="Times New Roman" panose="02020603050405020304" pitchFamily="18" charset="0"/>
                  </a:rPr>
                  <a:t>at most a </a:t>
                </a:r>
                <a:r>
                  <a:rPr lang="en-US" altLang="zh-CN" sz="1500" dirty="0" smtClean="0">
                    <a:latin typeface="Times New Roman" panose="02020603050405020304" pitchFamily="18" charset="0"/>
                    <a:cs typeface="Times New Roman" panose="02020603050405020304" pitchFamily="18" charset="0"/>
                  </a:rPr>
                  <a:t>finite </a:t>
                </a:r>
                <a:r>
                  <a:rPr lang="en-US" altLang="zh-CN" sz="1500" dirty="0">
                    <a:latin typeface="Times New Roman" panose="02020603050405020304" pitchFamily="18" charset="0"/>
                    <a:cs typeface="Times New Roman" panose="02020603050405020304" pitchFamily="18" charset="0"/>
                  </a:rPr>
                  <a:t>number of iterations of this algorithm, V will </a:t>
                </a:r>
                <a:r>
                  <a:rPr lang="en-US" altLang="zh-CN" sz="1500" dirty="0" smtClean="0">
                    <a:latin typeface="Times New Roman" panose="02020603050405020304" pitchFamily="18" charset="0"/>
                    <a:cs typeface="Times New Roman" panose="02020603050405020304" pitchFamily="18" charset="0"/>
                  </a:rPr>
                  <a:t>converge </a:t>
                </a:r>
                <a:r>
                  <a:rPr lang="en-US" altLang="zh-CN" sz="1500" dirty="0">
                    <a:latin typeface="Times New Roman" panose="02020603050405020304" pitchFamily="18" charset="0"/>
                    <a:cs typeface="Times New Roman" panose="02020603050405020304" pitchFamily="18" charset="0"/>
                  </a:rPr>
                  <a:t>to </a:t>
                </a:r>
                <a14:m>
                  <m:oMath xmlns:m="http://schemas.openxmlformats.org/officeDocument/2006/math">
                    <m:sSup>
                      <m:sSupPr>
                        <m:ctrlPr>
                          <a:rPr lang="en-US" altLang="zh-CN" sz="150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𝑉</m:t>
                        </m:r>
                      </m:e>
                      <m:sup>
                        <m:r>
                          <a:rPr lang="en-US" altLang="zh-CN" sz="1500" b="0" i="1" smtClean="0">
                            <a:latin typeface="Cambria Math" panose="02040503050406030204" pitchFamily="18" charset="0"/>
                            <a:cs typeface="Times New Roman" panose="02020603050405020304" pitchFamily="18" charset="0"/>
                          </a:rPr>
                          <m:t>∗</m:t>
                        </m:r>
                      </m:sup>
                    </m:sSup>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and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will converge </a:t>
                </a:r>
                <a:r>
                  <a:rPr lang="en-US" altLang="zh-CN" sz="1500" dirty="0" smtClean="0">
                    <a:latin typeface="Times New Roman" panose="02020603050405020304" pitchFamily="18" charset="0"/>
                    <a:cs typeface="Times New Roman" panose="02020603050405020304" pitchFamily="18" charset="0"/>
                  </a:rPr>
                  <a:t>to </a:t>
                </a:r>
                <a14:m>
                  <m:oMath xmlns:m="http://schemas.openxmlformats.org/officeDocument/2006/math">
                    <m:sSup>
                      <m:sSupPr>
                        <m:ctrlPr>
                          <a:rPr lang="en-US" altLang="zh-CN" sz="1500" i="1" smtClean="0">
                            <a:latin typeface="Cambria Math" panose="02040503050406030204" pitchFamily="18" charset="0"/>
                            <a:cs typeface="Times New Roman" panose="02020603050405020304" pitchFamily="18" charset="0"/>
                          </a:rPr>
                        </m:ctrlPr>
                      </m:sSupPr>
                      <m:e>
                        <m:r>
                          <a:rPr lang="zh-CN" altLang="en-US" sz="1500" i="1" smtClean="0">
                            <a:latin typeface="Cambria Math" panose="02040503050406030204" pitchFamily="18" charset="0"/>
                            <a:cs typeface="Times New Roman" panose="02020603050405020304" pitchFamily="18" charset="0"/>
                          </a:rPr>
                          <m:t>𝜋</m:t>
                        </m:r>
                      </m:e>
                      <m:sup>
                        <m:r>
                          <a:rPr lang="en-US" altLang="zh-CN" sz="1500" b="0" i="1" smtClean="0">
                            <a:latin typeface="Cambria Math" panose="02040503050406030204" pitchFamily="18" charset="0"/>
                            <a:cs typeface="Times New Roman" panose="02020603050405020304" pitchFamily="18" charset="0"/>
                          </a:rPr>
                          <m:t>∗</m:t>
                        </m:r>
                      </m:sup>
                    </m:sSup>
                  </m:oMath>
                </a14:m>
                <a:r>
                  <a:rPr lang="en-US" altLang="zh-CN" sz="1500" dirty="0" smtClean="0">
                    <a:latin typeface="Times New Roman" panose="02020603050405020304" pitchFamily="18" charset="0"/>
                    <a:cs typeface="Times New Roman" panose="02020603050405020304" pitchFamily="18" charset="0"/>
                  </a:rPr>
                  <a:t>.</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14" name="矩形 13"/>
              <p:cNvSpPr>
                <a:spLocks noRot="1" noChangeAspect="1" noMove="1" noResize="1" noEditPoints="1" noAdjustHandles="1" noChangeArrowheads="1" noChangeShapeType="1" noTextEdit="1"/>
              </p:cNvSpPr>
              <p:nvPr/>
            </p:nvSpPr>
            <p:spPr>
              <a:xfrm>
                <a:off x="652722" y="1609455"/>
                <a:ext cx="10536763" cy="3485698"/>
              </a:xfrm>
              <a:prstGeom prst="rect">
                <a:avLst/>
              </a:prstGeom>
              <a:blipFill rotWithShape="1">
                <a:blip r:embed="rId1"/>
                <a:stretch>
                  <a:fillRect l="-231" b="-175"/>
                </a:stretch>
              </a:blipFill>
            </p:spPr>
            <p:txBody>
              <a:bodyPr/>
              <a:lstStyle/>
              <a:p>
                <a:r>
                  <a:rPr lang="zh-CN" altLang="en-US">
                    <a:noFill/>
                  </a:rPr>
                  <a:t> </a:t>
                </a:r>
              </a:p>
            </p:txBody>
          </p:sp>
        </mc:Fallback>
      </mc:AlternateContent>
      <p:sp>
        <p:nvSpPr>
          <p:cNvPr id="15" name="矩形 14"/>
          <p:cNvSpPr/>
          <p:nvPr/>
        </p:nvSpPr>
        <p:spPr>
          <a:xfrm>
            <a:off x="3785190" y="6565612"/>
            <a:ext cx="8406810" cy="292388"/>
          </a:xfrm>
          <a:prstGeom prst="rect">
            <a:avLst/>
          </a:prstGeom>
        </p:spPr>
        <p:txBody>
          <a:bodyPr wrap="square">
            <a:spAutoFit/>
          </a:bodyPr>
          <a:lstStyle/>
          <a:p>
            <a:pPr algn="r">
              <a:lnSpc>
                <a:spcPct val="130000"/>
              </a:lnSpc>
              <a:spcBef>
                <a:spcPts val="500"/>
              </a:spcBef>
            </a:pPr>
            <a:r>
              <a:rPr lang="en-US" altLang="zh-CN" sz="1000" b="1" i="1" dirty="0" smtClean="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Andrew Ng, </a:t>
            </a:r>
            <a:r>
              <a:rPr lang="en-US" altLang="zh-CN" sz="1000" i="1" dirty="0" smtClean="0">
                <a:solidFill>
                  <a:prstClr val="black"/>
                </a:solidFill>
                <a:latin typeface="Times New Roman" pitchFamily="18" charset="0"/>
                <a:cs typeface="Times New Roman" pitchFamily="18" charset="0"/>
              </a:rPr>
              <a:t>Stanford CS229 </a:t>
            </a:r>
            <a:r>
              <a:rPr lang="en-US" altLang="zh-CN" sz="1000" i="1" dirty="0">
                <a:solidFill>
                  <a:prstClr val="black"/>
                </a:solidFill>
                <a:latin typeface="Times New Roman" pitchFamily="18" charset="0"/>
                <a:cs typeface="Times New Roman" pitchFamily="18" charset="0"/>
              </a:rPr>
              <a:t>Lecture </a:t>
            </a:r>
            <a:r>
              <a:rPr lang="en-US" altLang="zh-CN" sz="1000" i="1" dirty="0" smtClean="0">
                <a:solidFill>
                  <a:prstClr val="black"/>
                </a:solidFill>
                <a:latin typeface="Times New Roman" pitchFamily="18" charset="0"/>
                <a:cs typeface="Times New Roman" pitchFamily="18" charset="0"/>
              </a:rPr>
              <a:t>notes, </a:t>
            </a:r>
            <a:r>
              <a:rPr lang="en-US" altLang="zh-CN" sz="1000" i="1" dirty="0">
                <a:solidFill>
                  <a:prstClr val="black"/>
                </a:solidFill>
                <a:latin typeface="Times New Roman" pitchFamily="18" charset="0"/>
                <a:cs typeface="Times New Roman" pitchFamily="18" charset="0"/>
              </a:rPr>
              <a:t>Reinforcement Learning </a:t>
            </a:r>
            <a:r>
              <a:rPr lang="en-US" altLang="zh-CN" sz="1000" i="1" dirty="0" smtClean="0">
                <a:solidFill>
                  <a:prstClr val="black"/>
                </a:solidFill>
                <a:latin typeface="Times New Roman" pitchFamily="18" charset="0"/>
                <a:cs typeface="Times New Roman" pitchFamily="18" charset="0"/>
              </a:rPr>
              <a:t>and Control</a:t>
            </a:r>
            <a:r>
              <a:rPr lang="en-US" altLang="zh-CN" sz="1000" i="1" dirty="0">
                <a:solidFill>
                  <a:prstClr val="black"/>
                </a:solidFill>
                <a:latin typeface="Times New Roman" pitchFamily="18" charset="0"/>
                <a:cs typeface="Times New Roman" pitchFamily="18" charset="0"/>
              </a:rPr>
              <a:t>, https://see.stanford.edu/materials/aimlcs229/cs229-notes12.pdf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https://en.wikipedia.org/wiki/Markov_decision_process</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3" y="549286"/>
            <a:ext cx="1412445"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.2.3 </a:t>
            </a:r>
            <a:r>
              <a:rPr lang="en-US" altLang="zh-CN" sz="1400" dirty="0">
                <a:latin typeface="Times New Roman" pitchFamily="18" charset="0"/>
                <a:cs typeface="Times New Roman" pitchFamily="18" charset="0"/>
              </a:rPr>
              <a:t>Algorithms</a:t>
            </a:r>
          </a:p>
        </p:txBody>
      </p:sp>
      <mc:AlternateContent xmlns:mc="http://schemas.openxmlformats.org/markup-compatibility/2006">
        <mc:Choice xmlns:a14="http://schemas.microsoft.com/office/drawing/2010/main" Requires="a14">
          <p:sp>
            <p:nvSpPr>
              <p:cNvPr id="2" name="矩形 1"/>
              <p:cNvSpPr/>
              <p:nvPr/>
            </p:nvSpPr>
            <p:spPr>
              <a:xfrm>
                <a:off x="885012" y="1384763"/>
                <a:ext cx="9596557" cy="1862882"/>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Both value iteration and policy iteration are standard algorithms for solving </a:t>
                </a:r>
                <a:r>
                  <a:rPr lang="en-US" altLang="zh-CN" sz="1500" dirty="0">
                    <a:latin typeface="Times New Roman" panose="02020603050405020304" pitchFamily="18" charset="0"/>
                    <a:cs typeface="Times New Roman" panose="02020603050405020304" pitchFamily="18" charset="0"/>
                  </a:rPr>
                  <a:t>MDPs, and there isn't currently universal agreement over which </a:t>
                </a:r>
                <a:r>
                  <a:rPr lang="en-US" altLang="zh-CN" sz="1500" dirty="0" smtClean="0">
                    <a:latin typeface="Times New Roman" panose="02020603050405020304" pitchFamily="18" charset="0"/>
                    <a:cs typeface="Times New Roman" panose="02020603050405020304" pitchFamily="18" charset="0"/>
                  </a:rPr>
                  <a:t>algorithm </a:t>
                </a:r>
                <a:r>
                  <a:rPr lang="en-US" altLang="zh-CN" sz="1500" dirty="0">
                    <a:latin typeface="Times New Roman" panose="02020603050405020304" pitchFamily="18" charset="0"/>
                    <a:cs typeface="Times New Roman" panose="02020603050405020304" pitchFamily="18" charset="0"/>
                  </a:rPr>
                  <a:t>is better.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small MDPs, policy iteration is often very fast </a:t>
                </a:r>
                <a:r>
                  <a:rPr lang="en-US" altLang="zh-CN" sz="1500" dirty="0" smtClean="0">
                    <a:latin typeface="Times New Roman" panose="02020603050405020304" pitchFamily="18" charset="0"/>
                    <a:cs typeface="Times New Roman" panose="02020603050405020304" pitchFamily="18" charset="0"/>
                  </a:rPr>
                  <a:t>and converges </a:t>
                </a:r>
                <a:r>
                  <a:rPr lang="en-US" altLang="zh-CN" sz="1500" dirty="0">
                    <a:latin typeface="Times New Roman" panose="02020603050405020304" pitchFamily="18" charset="0"/>
                    <a:cs typeface="Times New Roman" panose="02020603050405020304" pitchFamily="18" charset="0"/>
                  </a:rPr>
                  <a:t>with very few iterations.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However</a:t>
                </a:r>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for MDPs </a:t>
                </a:r>
                <a:r>
                  <a:rPr lang="en-US" altLang="zh-CN" sz="1500" dirty="0">
                    <a:latin typeface="Times New Roman" panose="02020603050405020304" pitchFamily="18" charset="0"/>
                    <a:cs typeface="Times New Roman" panose="02020603050405020304" pitchFamily="18" charset="0"/>
                  </a:rPr>
                  <a:t>with large </a:t>
                </a:r>
                <a:r>
                  <a:rPr lang="en-US" altLang="zh-CN" sz="1500" dirty="0" smtClean="0">
                    <a:latin typeface="Times New Roman" panose="02020603050405020304" pitchFamily="18" charset="0"/>
                    <a:cs typeface="Times New Roman" panose="02020603050405020304" pitchFamily="18" charset="0"/>
                  </a:rPr>
                  <a:t>state spaces</a:t>
                </a:r>
                <a:r>
                  <a:rPr lang="en-US" altLang="zh-CN" sz="1500" dirty="0">
                    <a:latin typeface="Times New Roman" panose="02020603050405020304" pitchFamily="18" charset="0"/>
                    <a:cs typeface="Times New Roman" panose="02020603050405020304" pitchFamily="18" charset="0"/>
                  </a:rPr>
                  <a:t>, solving for </a:t>
                </a:r>
                <a14:m>
                  <m:oMath xmlns:m="http://schemas.openxmlformats.org/officeDocument/2006/math">
                    <m:sSup>
                      <m:sSupPr>
                        <m:ctrlPr>
                          <a:rPr lang="en-US" altLang="zh-CN" sz="150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𝑉</m:t>
                        </m:r>
                      </m:e>
                      <m:sup>
                        <m:r>
                          <a:rPr lang="zh-CN" altLang="en-US" sz="1500" i="1" smtClean="0">
                            <a:latin typeface="Cambria Math" panose="02040503050406030204" pitchFamily="18" charset="0"/>
                            <a:cs typeface="Times New Roman" panose="02020603050405020304" pitchFamily="18" charset="0"/>
                          </a:rPr>
                          <m:t>𝜋</m:t>
                        </m:r>
                      </m:sup>
                    </m:sSup>
                  </m:oMath>
                </a14:m>
                <a:r>
                  <a:rPr lang="en-US" altLang="zh-CN" sz="1500" dirty="0" smtClean="0">
                    <a:latin typeface="Times New Roman" panose="02020603050405020304" pitchFamily="18" charset="0"/>
                    <a:cs typeface="Times New Roman" panose="02020603050405020304" pitchFamily="18" charset="0"/>
                  </a:rPr>
                  <a:t> explicitly </a:t>
                </a:r>
                <a:r>
                  <a:rPr lang="en-US" altLang="zh-CN" sz="1500" dirty="0">
                    <a:latin typeface="Times New Roman" panose="02020603050405020304" pitchFamily="18" charset="0"/>
                    <a:cs typeface="Times New Roman" panose="02020603050405020304" pitchFamily="18" charset="0"/>
                  </a:rPr>
                  <a:t>would involve solving a large system of </a:t>
                </a:r>
                <a:r>
                  <a:rPr lang="en-US" altLang="zh-CN" sz="1500" dirty="0" smtClean="0">
                    <a:latin typeface="Times New Roman" panose="02020603050405020304" pitchFamily="18" charset="0"/>
                    <a:cs typeface="Times New Roman" panose="02020603050405020304" pitchFamily="18" charset="0"/>
                  </a:rPr>
                  <a:t>linear </a:t>
                </a:r>
                <a:r>
                  <a:rPr lang="en-US" altLang="zh-CN" sz="1500" dirty="0">
                    <a:latin typeface="Times New Roman" panose="02020603050405020304" pitchFamily="18" charset="0"/>
                    <a:cs typeface="Times New Roman" panose="02020603050405020304" pitchFamily="18" charset="0"/>
                  </a:rPr>
                  <a:t>equations, and could be </a:t>
                </a:r>
                <a:r>
                  <a:rPr lang="en-US" altLang="zh-CN" sz="1500" dirty="0" smtClean="0">
                    <a:latin typeface="Times New Roman" panose="02020603050405020304" pitchFamily="18" charset="0"/>
                    <a:cs typeface="Times New Roman" panose="02020603050405020304" pitchFamily="18" charset="0"/>
                  </a:rPr>
                  <a:t>difficult</a:t>
                </a:r>
                <a:r>
                  <a:rPr lang="en-US" altLang="zh-CN" sz="1500" dirty="0">
                    <a:latin typeface="Times New Roman" panose="02020603050405020304" pitchFamily="18" charset="0"/>
                    <a:cs typeface="Times New Roman" panose="02020603050405020304" pitchFamily="18" charset="0"/>
                  </a:rPr>
                  <a:t>. In these problems, value iteration </a:t>
                </a:r>
                <a:r>
                  <a:rPr lang="en-US" altLang="zh-CN" sz="1500" dirty="0" smtClean="0">
                    <a:latin typeface="Times New Roman" panose="02020603050405020304" pitchFamily="18" charset="0"/>
                    <a:cs typeface="Times New Roman" panose="02020603050405020304" pitchFamily="18" charset="0"/>
                  </a:rPr>
                  <a:t>maybe </a:t>
                </a:r>
                <a:r>
                  <a:rPr lang="en-US" altLang="zh-CN" sz="1500" dirty="0">
                    <a:latin typeface="Times New Roman" panose="02020603050405020304" pitchFamily="18" charset="0"/>
                    <a:cs typeface="Times New Roman" panose="02020603050405020304" pitchFamily="18" charset="0"/>
                  </a:rPr>
                  <a:t>preferred. For this reason, in practice value iteration seems to be </a:t>
                </a:r>
                <a:r>
                  <a:rPr lang="en-US" altLang="zh-CN" sz="1500" dirty="0" smtClean="0">
                    <a:latin typeface="Times New Roman" panose="02020603050405020304" pitchFamily="18" charset="0"/>
                    <a:cs typeface="Times New Roman" panose="02020603050405020304" pitchFamily="18" charset="0"/>
                  </a:rPr>
                  <a:t>used more </a:t>
                </a:r>
                <a:r>
                  <a:rPr lang="en-US" altLang="zh-CN" sz="1500" dirty="0">
                    <a:latin typeface="Times New Roman" panose="02020603050405020304" pitchFamily="18" charset="0"/>
                    <a:cs typeface="Times New Roman" panose="02020603050405020304" pitchFamily="18" charset="0"/>
                  </a:rPr>
                  <a:t>often than policy iteration.</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885012" y="1384763"/>
                <a:ext cx="9596557" cy="1862882"/>
              </a:xfrm>
              <a:prstGeom prst="rect">
                <a:avLst/>
              </a:prstGeom>
              <a:blipFill rotWithShape="1">
                <a:blip r:embed="rId1"/>
                <a:stretch>
                  <a:fillRect l="-191" b="-261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https://en.wikipedia.org/wiki/Markov_decision_process</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1" y="676877"/>
              <a:ext cx="2289543"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 </a:t>
              </a:r>
              <a:r>
                <a:rPr lang="en-US" altLang="zh-CN" sz="1400" dirty="0">
                  <a:latin typeface="Times New Roman" pitchFamily="18" charset="0"/>
                  <a:cs typeface="Times New Roman" pitchFamily="18" charset="0"/>
                </a:rPr>
                <a:t>Markov Decision Process</a:t>
              </a:r>
              <a:endParaRPr lang="en-US" altLang="zh-CN" sz="1400" dirty="0" smtClean="0">
                <a:latin typeface="Times New Roman" pitchFamily="18" charset="0"/>
                <a:cs typeface="Times New Roman" pitchFamily="18" charset="0"/>
              </a:endParaRPr>
            </a:p>
          </p:txBody>
        </p:sp>
      </p:grpSp>
      <p:sp>
        <p:nvSpPr>
          <p:cNvPr id="10" name="矩形 9"/>
          <p:cNvSpPr/>
          <p:nvPr/>
        </p:nvSpPr>
        <p:spPr>
          <a:xfrm>
            <a:off x="2289543" y="549286"/>
            <a:ext cx="2282457"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.2.4 </a:t>
            </a:r>
            <a:r>
              <a:rPr lang="en-US" altLang="zh-CN" sz="1400" dirty="0">
                <a:latin typeface="Times New Roman" pitchFamily="18" charset="0"/>
                <a:cs typeface="Times New Roman" pitchFamily="18" charset="0"/>
              </a:rPr>
              <a:t>Reinforcement learning</a:t>
            </a:r>
          </a:p>
        </p:txBody>
      </p:sp>
      <mc:AlternateContent xmlns:mc="http://schemas.openxmlformats.org/markup-compatibility/2006">
        <mc:Choice xmlns:a14="http://schemas.microsoft.com/office/drawing/2010/main" Requires="a14">
          <p:sp>
            <p:nvSpPr>
              <p:cNvPr id="2" name="矩形 1"/>
              <p:cNvSpPr/>
              <p:nvPr/>
            </p:nvSpPr>
            <p:spPr>
              <a:xfrm>
                <a:off x="755632" y="1443604"/>
                <a:ext cx="10536763" cy="4202304"/>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If the probabilities or rewards are unknown, the problem is one of reinforcement learning (Sutton and </a:t>
                </a:r>
                <a:r>
                  <a:rPr lang="en-US" altLang="zh-CN" sz="1500" dirty="0" err="1">
                    <a:latin typeface="Times New Roman" panose="02020603050405020304" pitchFamily="18" charset="0"/>
                    <a:cs typeface="Times New Roman" panose="02020603050405020304" pitchFamily="18" charset="0"/>
                  </a:rPr>
                  <a:t>Barto</a:t>
                </a:r>
                <a:r>
                  <a:rPr lang="en-US" altLang="zh-CN" sz="1500" dirty="0">
                    <a:latin typeface="Times New Roman" panose="02020603050405020304" pitchFamily="18" charset="0"/>
                    <a:cs typeface="Times New Roman" panose="02020603050405020304" pitchFamily="18" charset="0"/>
                  </a:rPr>
                  <a:t>, 1998).</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For this purpose it is useful to define a further function, which corresponds to taking the action</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m:t>
                    </m:r>
                    <m:r>
                      <a:rPr lang="en-US" altLang="zh-CN" sz="1500" i="1" dirty="0" smtClean="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and then continuing optimally (or according to whatever policy one currently has):</a:t>
                </a:r>
              </a:p>
              <a:p>
                <a:pPr>
                  <a:lnSpc>
                    <a:spcPct val="130000"/>
                  </a:lnSpc>
                </a:pPr>
                <a14:m>
                  <m:oMathPara xmlns:m="http://schemas.openxmlformats.org/officeDocument/2006/math">
                    <m:oMathParaPr>
                      <m:jc m:val="centerGroup"/>
                    </m:oMathParaPr>
                    <m:oMath xmlns:m="http://schemas.openxmlformats.org/officeDocument/2006/math">
                      <m:r>
                        <m:rPr>
                          <m:sty m:val="p"/>
                        </m:rPr>
                        <a:rPr lang="en-US" altLang="zh-CN" sz="1500" i="1" dirty="0" smtClean="0">
                          <a:latin typeface="Cambria Math" panose="02040503050406030204" pitchFamily="18" charset="0"/>
                          <a:cs typeface="Times New Roman" panose="02020603050405020304" pitchFamily="18" charset="0"/>
                        </a:rPr>
                        <m:t>Q</m:t>
                      </m:r>
                      <m:d>
                        <m:dPr>
                          <m:ctrlPr>
                            <a:rPr lang="en-US" altLang="zh-CN" sz="1500" b="0" i="1" dirty="0" smtClean="0">
                              <a:latin typeface="Cambria Math" panose="02040503050406030204" pitchFamily="18" charset="0"/>
                              <a:cs typeface="Times New Roman" panose="02020603050405020304" pitchFamily="18" charset="0"/>
                            </a:rPr>
                          </m:ctrlPr>
                        </m:dPr>
                        <m:e>
                          <m:r>
                            <m:rPr>
                              <m:sty m:val="p"/>
                            </m:rPr>
                            <a:rPr lang="en-US" altLang="zh-CN" sz="1500" i="1" dirty="0">
                              <a:latin typeface="Cambria Math" panose="02040503050406030204" pitchFamily="18" charset="0"/>
                              <a:cs typeface="Times New Roman" panose="02020603050405020304" pitchFamily="18" charset="0"/>
                            </a:rPr>
                            <m:t>s</m:t>
                          </m:r>
                          <m:r>
                            <a:rPr lang="en-US" altLang="zh-CN" sz="1500" b="0" i="0" dirty="0" smtClean="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𝑎</m:t>
                          </m:r>
                        </m:e>
                      </m:d>
                      <m:r>
                        <a:rPr lang="en-US" altLang="zh-CN" sz="1500" b="0" i="0" dirty="0" smtClean="0">
                          <a:latin typeface="Cambria Math" panose="02040503050406030204" pitchFamily="18" charset="0"/>
                          <a:cs typeface="Times New Roman" panose="02020603050405020304" pitchFamily="18" charset="0"/>
                        </a:rPr>
                        <m:t>=</m:t>
                      </m:r>
                      <m:nary>
                        <m:naryPr>
                          <m:chr m:val="∑"/>
                          <m:supHide m:val="on"/>
                          <m:ctrlPr>
                            <a:rPr lang="en-US" altLang="zh-CN" sz="1500" b="0" i="1" dirty="0" smtClean="0">
                              <a:latin typeface="Cambria Math" panose="02040503050406030204" pitchFamily="18" charset="0"/>
                              <a:cs typeface="Times New Roman" panose="02020603050405020304" pitchFamily="18" charset="0"/>
                            </a:rPr>
                          </m:ctrlPr>
                        </m:naryPr>
                        <m:sub>
                          <m:sSup>
                            <m:sSupPr>
                              <m:ctrlPr>
                                <a:rPr lang="en-US" altLang="zh-CN" sz="1500" b="0" i="1" dirty="0" smtClean="0">
                                  <a:latin typeface="Cambria Math" panose="02040503050406030204" pitchFamily="18" charset="0"/>
                                  <a:cs typeface="Times New Roman" panose="02020603050405020304" pitchFamily="18" charset="0"/>
                                </a:rPr>
                              </m:ctrlPr>
                            </m:sSupPr>
                            <m:e>
                              <m:r>
                                <a:rPr lang="en-US" altLang="zh-CN" sz="1500" b="0" i="1" dirty="0" smtClean="0">
                                  <a:latin typeface="Cambria Math" panose="02040503050406030204" pitchFamily="18" charset="0"/>
                                  <a:cs typeface="Times New Roman" panose="02020603050405020304" pitchFamily="18" charset="0"/>
                                </a:rPr>
                                <m:t>𝑠</m:t>
                              </m:r>
                            </m:e>
                            <m:sup>
                              <m:r>
                                <a:rPr lang="en-US" altLang="zh-CN" sz="1500" b="0" i="1" dirty="0" smtClean="0">
                                  <a:latin typeface="Cambria Math" panose="02040503050406030204" pitchFamily="18" charset="0"/>
                                  <a:cs typeface="Times New Roman" panose="02020603050405020304" pitchFamily="18" charset="0"/>
                                </a:rPr>
                                <m:t>′</m:t>
                              </m:r>
                            </m:sup>
                          </m:sSup>
                        </m:sub>
                        <m:sup/>
                        <m:e>
                          <m:sSub>
                            <m:sSubPr>
                              <m:ctrlPr>
                                <a:rPr lang="en-US" altLang="zh-CN" sz="1500" b="0" i="1" dirty="0" smtClean="0">
                                  <a:latin typeface="Cambria Math" panose="02040503050406030204" pitchFamily="18" charset="0"/>
                                  <a:cs typeface="Times New Roman" panose="02020603050405020304" pitchFamily="18" charset="0"/>
                                </a:rPr>
                              </m:ctrlPr>
                            </m:sSubPr>
                            <m:e>
                              <m:r>
                                <a:rPr lang="en-US" altLang="zh-CN" sz="1500" b="0" i="1" dirty="0" smtClean="0">
                                  <a:latin typeface="Cambria Math" panose="02040503050406030204" pitchFamily="18" charset="0"/>
                                  <a:cs typeface="Times New Roman" panose="02020603050405020304" pitchFamily="18" charset="0"/>
                                </a:rPr>
                                <m:t>𝑃</m:t>
                              </m:r>
                            </m:e>
                            <m:sub>
                              <m:r>
                                <a:rPr lang="en-US" altLang="zh-CN" sz="1500" b="0" i="1" dirty="0" smtClean="0">
                                  <a:latin typeface="Cambria Math" panose="02040503050406030204" pitchFamily="18" charset="0"/>
                                  <a:cs typeface="Times New Roman" panose="02020603050405020304" pitchFamily="18" charset="0"/>
                                </a:rPr>
                                <m:t>𝑎</m:t>
                              </m:r>
                            </m:sub>
                          </m:sSub>
                          <m:d>
                            <m:dPr>
                              <m:ctrlPr>
                                <a:rPr lang="en-US" altLang="zh-CN" sz="1500" b="0" i="1" dirty="0" smtClean="0">
                                  <a:latin typeface="Cambria Math" panose="02040503050406030204" pitchFamily="18" charset="0"/>
                                  <a:cs typeface="Times New Roman" panose="02020603050405020304" pitchFamily="18" charset="0"/>
                                </a:rPr>
                              </m:ctrlPr>
                            </m:dPr>
                            <m:e>
                              <m:r>
                                <a:rPr lang="en-US" altLang="zh-CN" sz="1500" b="0" i="1" dirty="0" smtClean="0">
                                  <a:latin typeface="Cambria Math" panose="02040503050406030204" pitchFamily="18" charset="0"/>
                                  <a:cs typeface="Times New Roman" panose="02020603050405020304" pitchFamily="18" charset="0"/>
                                </a:rPr>
                                <m:t>𝑠</m:t>
                              </m:r>
                              <m:r>
                                <a:rPr lang="en-US" altLang="zh-CN" sz="1500" b="0" i="1" dirty="0" smtClean="0">
                                  <a:latin typeface="Cambria Math" panose="02040503050406030204" pitchFamily="18" charset="0"/>
                                  <a:cs typeface="Times New Roman" panose="02020603050405020304" pitchFamily="18" charset="0"/>
                                </a:rPr>
                                <m:t>,</m:t>
                              </m:r>
                              <m:sSup>
                                <m:sSupPr>
                                  <m:ctrlPr>
                                    <a:rPr lang="en-US" altLang="zh-CN" sz="1500" b="0" i="1" dirty="0" smtClean="0">
                                      <a:latin typeface="Cambria Math" panose="02040503050406030204" pitchFamily="18" charset="0"/>
                                      <a:cs typeface="Times New Roman" panose="02020603050405020304" pitchFamily="18" charset="0"/>
                                    </a:rPr>
                                  </m:ctrlPr>
                                </m:sSupPr>
                                <m:e>
                                  <m:r>
                                    <a:rPr lang="en-US" altLang="zh-CN" sz="1500" b="0" i="1" dirty="0" smtClean="0">
                                      <a:latin typeface="Cambria Math" panose="02040503050406030204" pitchFamily="18" charset="0"/>
                                      <a:cs typeface="Times New Roman" panose="02020603050405020304" pitchFamily="18" charset="0"/>
                                    </a:rPr>
                                    <m:t>𝑠</m:t>
                                  </m:r>
                                </m:e>
                                <m:sup>
                                  <m:r>
                                    <a:rPr lang="en-US" altLang="zh-CN" sz="1500" b="0" i="1" dirty="0" smtClean="0">
                                      <a:latin typeface="Cambria Math" panose="02040503050406030204" pitchFamily="18" charset="0"/>
                                      <a:cs typeface="Times New Roman" panose="02020603050405020304" pitchFamily="18" charset="0"/>
                                    </a:rPr>
                                    <m:t>′</m:t>
                                  </m:r>
                                </m:sup>
                              </m:sSup>
                            </m:e>
                          </m:d>
                          <m:d>
                            <m:dPr>
                              <m:ctrlPr>
                                <a:rPr lang="en-US" altLang="zh-CN" sz="1500" b="0" i="1" dirty="0" smtClean="0">
                                  <a:latin typeface="Cambria Math" panose="02040503050406030204" pitchFamily="18" charset="0"/>
                                  <a:cs typeface="Times New Roman" panose="02020603050405020304" pitchFamily="18" charset="0"/>
                                </a:rPr>
                              </m:ctrlPr>
                            </m:dPr>
                            <m:e>
                              <m:sSub>
                                <m:sSubPr>
                                  <m:ctrlPr>
                                    <a:rPr lang="en-US" altLang="zh-CN" sz="1500" b="0" i="1" dirty="0" smtClean="0">
                                      <a:latin typeface="Cambria Math" panose="02040503050406030204" pitchFamily="18" charset="0"/>
                                      <a:cs typeface="Times New Roman" panose="02020603050405020304" pitchFamily="18" charset="0"/>
                                    </a:rPr>
                                  </m:ctrlPr>
                                </m:sSubPr>
                                <m:e>
                                  <m:r>
                                    <a:rPr lang="en-US" altLang="zh-CN" sz="1500" b="0" i="1" dirty="0" smtClean="0">
                                      <a:latin typeface="Cambria Math" panose="02040503050406030204" pitchFamily="18" charset="0"/>
                                      <a:cs typeface="Times New Roman" panose="02020603050405020304" pitchFamily="18" charset="0"/>
                                    </a:rPr>
                                    <m:t>𝑅</m:t>
                                  </m:r>
                                </m:e>
                                <m:sub>
                                  <m:r>
                                    <a:rPr lang="en-US" altLang="zh-CN" sz="1500" b="0" i="1" dirty="0" smtClean="0">
                                      <a:latin typeface="Cambria Math" panose="02040503050406030204" pitchFamily="18" charset="0"/>
                                      <a:cs typeface="Times New Roman" panose="02020603050405020304" pitchFamily="18" charset="0"/>
                                    </a:rPr>
                                    <m:t>𝑎</m:t>
                                  </m:r>
                                </m:sub>
                              </m:sSub>
                              <m:d>
                                <m:dPr>
                                  <m:ctrlPr>
                                    <a:rPr lang="en-US" altLang="zh-CN" sz="1500" b="0" i="1" dirty="0" smtClean="0">
                                      <a:latin typeface="Cambria Math" panose="02040503050406030204" pitchFamily="18" charset="0"/>
                                      <a:cs typeface="Times New Roman" panose="02020603050405020304" pitchFamily="18" charset="0"/>
                                    </a:rPr>
                                  </m:ctrlPr>
                                </m:dPr>
                                <m:e>
                                  <m:r>
                                    <a:rPr lang="en-US" altLang="zh-CN" sz="1500" b="0" i="1" dirty="0" smtClean="0">
                                      <a:latin typeface="Cambria Math" panose="02040503050406030204" pitchFamily="18" charset="0"/>
                                      <a:cs typeface="Times New Roman" panose="02020603050405020304" pitchFamily="18" charset="0"/>
                                    </a:rPr>
                                    <m:t>𝑠</m:t>
                                  </m:r>
                                  <m:r>
                                    <a:rPr lang="en-US" altLang="zh-CN" sz="1500" b="0" i="1" dirty="0" smtClean="0">
                                      <a:latin typeface="Cambria Math" panose="02040503050406030204" pitchFamily="18" charset="0"/>
                                      <a:cs typeface="Times New Roman" panose="02020603050405020304" pitchFamily="18" charset="0"/>
                                    </a:rPr>
                                    <m:t>,</m:t>
                                  </m:r>
                                  <m:sSup>
                                    <m:sSupPr>
                                      <m:ctrlPr>
                                        <a:rPr lang="en-US" altLang="zh-CN" sz="1500" b="0" i="1" dirty="0" smtClean="0">
                                          <a:latin typeface="Cambria Math" panose="02040503050406030204" pitchFamily="18" charset="0"/>
                                          <a:cs typeface="Times New Roman" panose="02020603050405020304" pitchFamily="18" charset="0"/>
                                        </a:rPr>
                                      </m:ctrlPr>
                                    </m:sSupPr>
                                    <m:e>
                                      <m:r>
                                        <a:rPr lang="en-US" altLang="zh-CN" sz="1500" b="0" i="1" dirty="0" smtClean="0">
                                          <a:latin typeface="Cambria Math" panose="02040503050406030204" pitchFamily="18" charset="0"/>
                                          <a:cs typeface="Times New Roman" panose="02020603050405020304" pitchFamily="18" charset="0"/>
                                        </a:rPr>
                                        <m:t>𝑠</m:t>
                                      </m:r>
                                    </m:e>
                                    <m:sup>
                                      <m:r>
                                        <a:rPr lang="en-US" altLang="zh-CN" sz="1500" b="0" i="1" dirty="0" smtClean="0">
                                          <a:latin typeface="Cambria Math" panose="02040503050406030204" pitchFamily="18" charset="0"/>
                                          <a:cs typeface="Times New Roman" panose="02020603050405020304" pitchFamily="18" charset="0"/>
                                        </a:rPr>
                                        <m:t>′</m:t>
                                      </m:r>
                                    </m:sup>
                                  </m:sSup>
                                </m:e>
                              </m:d>
                              <m:r>
                                <a:rPr lang="en-US" altLang="zh-CN" sz="1500" b="0" i="1" dirty="0" smtClean="0">
                                  <a:latin typeface="Cambria Math" panose="02040503050406030204" pitchFamily="18" charset="0"/>
                                  <a:cs typeface="Times New Roman" panose="02020603050405020304" pitchFamily="18" charset="0"/>
                                </a:rPr>
                                <m:t>+</m:t>
                              </m:r>
                              <m:r>
                                <a:rPr lang="zh-CN" altLang="en-US" sz="1500" b="0" i="1" dirty="0" smtClean="0">
                                  <a:latin typeface="Cambria Math" panose="02040503050406030204" pitchFamily="18" charset="0"/>
                                  <a:cs typeface="Times New Roman" panose="02020603050405020304" pitchFamily="18" charset="0"/>
                                </a:rPr>
                                <m:t>𝛾</m:t>
                              </m:r>
                              <m:r>
                                <a:rPr lang="en-US" altLang="zh-CN" sz="1500" b="0" i="1" dirty="0" smtClean="0">
                                  <a:latin typeface="Cambria Math" panose="02040503050406030204" pitchFamily="18" charset="0"/>
                                  <a:cs typeface="Times New Roman" panose="02020603050405020304" pitchFamily="18" charset="0"/>
                                </a:rPr>
                                <m:t>𝑉</m:t>
                              </m:r>
                              <m:d>
                                <m:dPr>
                                  <m:ctrlPr>
                                    <a:rPr lang="en-US" altLang="zh-CN" sz="1500" b="0" i="1" dirty="0" smtClean="0">
                                      <a:latin typeface="Cambria Math" panose="02040503050406030204" pitchFamily="18" charset="0"/>
                                      <a:cs typeface="Times New Roman" panose="02020603050405020304" pitchFamily="18" charset="0"/>
                                    </a:rPr>
                                  </m:ctrlPr>
                                </m:dPr>
                                <m:e>
                                  <m:sSup>
                                    <m:sSupPr>
                                      <m:ctrlPr>
                                        <a:rPr lang="en-US" altLang="zh-CN" sz="1500" b="0" i="1" dirty="0" smtClean="0">
                                          <a:latin typeface="Cambria Math" panose="02040503050406030204" pitchFamily="18" charset="0"/>
                                          <a:cs typeface="Times New Roman" panose="02020603050405020304" pitchFamily="18" charset="0"/>
                                        </a:rPr>
                                      </m:ctrlPr>
                                    </m:sSupPr>
                                    <m:e>
                                      <m:r>
                                        <a:rPr lang="en-US" altLang="zh-CN" sz="1500" b="0" i="1" dirty="0" smtClean="0">
                                          <a:latin typeface="Cambria Math" panose="02040503050406030204" pitchFamily="18" charset="0"/>
                                          <a:cs typeface="Times New Roman" panose="02020603050405020304" pitchFamily="18" charset="0"/>
                                        </a:rPr>
                                        <m:t>𝑠</m:t>
                                      </m:r>
                                    </m:e>
                                    <m:sup>
                                      <m:r>
                                        <a:rPr lang="en-US" altLang="zh-CN" sz="1500" b="0" i="1" dirty="0" smtClean="0">
                                          <a:latin typeface="Cambria Math" panose="02040503050406030204" pitchFamily="18" charset="0"/>
                                          <a:cs typeface="Times New Roman" panose="02020603050405020304" pitchFamily="18" charset="0"/>
                                        </a:rPr>
                                        <m:t>′</m:t>
                                      </m:r>
                                    </m:sup>
                                  </m:sSup>
                                </m:e>
                              </m:d>
                            </m:e>
                          </m:d>
                          <m:r>
                            <a:rPr lang="en-US" altLang="zh-CN" sz="1500" b="0" i="1" dirty="0" smtClean="0">
                              <a:latin typeface="Cambria Math" panose="02040503050406030204" pitchFamily="18" charset="0"/>
                              <a:cs typeface="Times New Roman" panose="02020603050405020304" pitchFamily="18" charset="0"/>
                            </a:rPr>
                            <m:t>.</m:t>
                          </m:r>
                        </m:e>
                      </m:nary>
                    </m:oMath>
                  </m:oMathPara>
                </a14:m>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While </a:t>
                </a:r>
                <a:r>
                  <a:rPr lang="en-US" altLang="zh-CN" sz="1500" dirty="0">
                    <a:latin typeface="Times New Roman" panose="02020603050405020304" pitchFamily="18" charset="0"/>
                    <a:cs typeface="Times New Roman" panose="02020603050405020304" pitchFamily="18" charset="0"/>
                  </a:rPr>
                  <a:t>this function is also unknown, experience during learning is based on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m:t>
                    </m:r>
                    <m:r>
                      <a:rPr lang="en-US" altLang="zh-CN" sz="1500" i="1" dirty="0" smtClean="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pairs (together with the outcome s'); that is, "I was in state s and I tried doing a and s' happened"). Thus, one has an array Q and uses experience to update it directly. This is known as Q‑learning.</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Reinforcement learning can solve Markov decision processes without explicit specification of the transition probabilities; the values of the transition probabilities are needed in value and policy iteration. In reinforcement learning, instead of explicit specification of the transition probabilities, the transition probabilities are accessed through a simulator that is typically restarted many times from a uniformly random initial state. Reinforcement learning can also be combined with function approximation to address problems with a very large number of states.</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755632" y="1443604"/>
                <a:ext cx="10536763" cy="4202304"/>
              </a:xfrm>
              <a:prstGeom prst="rect">
                <a:avLst/>
              </a:prstGeom>
              <a:blipFill rotWithShape="1">
                <a:blip r:embed="rId1"/>
                <a:stretch>
                  <a:fillRect l="-174" r="-46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8656</Words>
  <Application>Kingsoft Office WPP</Application>
  <PresentationFormat>Widescreen</PresentationFormat>
  <Paragraphs>346</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neil</dc:creator>
  <cp:lastModifiedBy>neil</cp:lastModifiedBy>
  <cp:revision>3</cp:revision>
  <dcterms:created xsi:type="dcterms:W3CDTF">2017-07-21T08:30:02Z</dcterms:created>
  <dcterms:modified xsi:type="dcterms:W3CDTF">2017-07-21T08:30:02Z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