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00C29F9-EB97-40DA-B8AE-980BD51CF3D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9D3E9C-A4BF-4BEC-A8A1-248E9CAB75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88DD-982A-4ACB-9654-E3E5B51AC8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572" y="1317509"/>
            <a:ext cx="7162342" cy="3619773"/>
          </a:xfrm>
          <a:prstGeom prst="rect">
            <a:avLst/>
          </a:prstGeom>
        </p:spPr>
        <p:txBody>
          <a:bodyPr wrap="square">
            <a:spAutoFit/>
          </a:bodyPr>
          <a:lstStyle/>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An artificial neutral network (ANN) is a system that is based on the biological neural </a:t>
            </a:r>
            <a:r>
              <a:rPr lang="en-US" altLang="zh-CN" sz="1500" dirty="0" smtClean="0">
                <a:latin typeface="Cambria Math" panose="02040503050406030204" pitchFamily="18" charset="0"/>
                <a:ea typeface="Cambria Math" panose="02040503050406030204" pitchFamily="18" charset="0"/>
                <a:cs typeface="Times New Roman" pitchFamily="18" charset="0"/>
              </a:rPr>
              <a:t>network. </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smtClean="0">
                <a:latin typeface="Cambria Math" panose="02040503050406030204" pitchFamily="18" charset="0"/>
                <a:ea typeface="Cambria Math" panose="02040503050406030204" pitchFamily="18" charset="0"/>
                <a:cs typeface="Times New Roman" pitchFamily="18" charset="0"/>
              </a:rPr>
              <a:t>An </a:t>
            </a:r>
            <a:r>
              <a:rPr lang="en-US" altLang="zh-CN" sz="1500" dirty="0">
                <a:latin typeface="Cambria Math" panose="02040503050406030204" pitchFamily="18" charset="0"/>
                <a:ea typeface="Cambria Math" panose="02040503050406030204" pitchFamily="18" charset="0"/>
                <a:cs typeface="Times New Roman" pitchFamily="18" charset="0"/>
              </a:rPr>
              <a:t>ANN is comprised of a network of artificial neurons (also known as "nodes"). These nodes are connected to each </a:t>
            </a:r>
            <a:r>
              <a:rPr lang="en-US" altLang="zh-CN" sz="1500" dirty="0" smtClean="0">
                <a:latin typeface="Cambria Math" panose="02040503050406030204" pitchFamily="18" charset="0"/>
                <a:ea typeface="Cambria Math" panose="02040503050406030204" pitchFamily="18" charset="0"/>
                <a:cs typeface="Times New Roman" pitchFamily="18" charset="0"/>
              </a:rPr>
              <a:t>other, and the strength of their connections to one another is assigned a value based on their strength: inhibition or excitation. If the value of the connection is high, then it indicates that there is a strong connection. </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smtClean="0">
                <a:latin typeface="Cambria Math" panose="02040503050406030204" pitchFamily="18" charset="0"/>
                <a:ea typeface="Cambria Math" panose="02040503050406030204" pitchFamily="18" charset="0"/>
                <a:cs typeface="Times New Roman" pitchFamily="18" charset="0"/>
              </a:rPr>
              <a:t>Within </a:t>
            </a:r>
            <a:r>
              <a:rPr lang="en-US" altLang="zh-CN" sz="1500" dirty="0">
                <a:latin typeface="Cambria Math" panose="02040503050406030204" pitchFamily="18" charset="0"/>
                <a:ea typeface="Cambria Math" panose="02040503050406030204" pitchFamily="18" charset="0"/>
                <a:cs typeface="Times New Roman" pitchFamily="18" charset="0"/>
              </a:rPr>
              <a:t>each node's design, a transfer function is built in. </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smtClean="0">
                <a:latin typeface="Cambria Math" panose="02040503050406030204" pitchFamily="18" charset="0"/>
                <a:ea typeface="Cambria Math" panose="02040503050406030204" pitchFamily="18" charset="0"/>
                <a:cs typeface="Times New Roman" pitchFamily="18" charset="0"/>
              </a:rPr>
              <a:t>There </a:t>
            </a:r>
            <a:r>
              <a:rPr lang="en-US" altLang="zh-CN" sz="1500" dirty="0">
                <a:latin typeface="Cambria Math" panose="02040503050406030204" pitchFamily="18" charset="0"/>
                <a:ea typeface="Cambria Math" panose="02040503050406030204" pitchFamily="18" charset="0"/>
                <a:cs typeface="Times New Roman" pitchFamily="18" charset="0"/>
              </a:rPr>
              <a:t>are three types of neurons in an ANN, input nodes, hidden nodes, and output nodes.</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a:p>
            <a:pPr>
              <a:lnSpc>
                <a:spcPct val="130000"/>
              </a:lnSpc>
              <a:spcBef>
                <a:spcPts val="500"/>
              </a:spcBef>
            </a:pPr>
            <a:endParaRPr lang="en-US" altLang="zh-CN" sz="1500" dirty="0">
              <a:latin typeface="Times New Roman" pitchFamily="18" charset="0"/>
              <a:cs typeface="Times New Roman" pitchFamily="18" charset="0"/>
            </a:endParaRPr>
          </a:p>
        </p:txBody>
      </p:sp>
      <p:grpSp>
        <p:nvGrpSpPr>
          <p:cNvPr id="8" name="组合 7"/>
          <p:cNvGrpSpPr/>
          <p:nvPr/>
        </p:nvGrpSpPr>
        <p:grpSpPr>
          <a:xfrm>
            <a:off x="1" y="149176"/>
            <a:ext cx="3161412" cy="707887"/>
            <a:chOff x="1" y="149176"/>
            <a:chExt cx="3161412"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10" name="矩形 9"/>
            <p:cNvSpPr/>
            <p:nvPr/>
          </p:nvSpPr>
          <p:spPr>
            <a:xfrm>
              <a:off x="1679944" y="549286"/>
              <a:ext cx="148146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2.2.1 Introduction</a:t>
              </a:r>
              <a:endParaRPr lang="en-US" altLang="zh-CN" sz="1400" dirty="0">
                <a:latin typeface="Times New Roman" pitchFamily="18" charset="0"/>
                <a:cs typeface="Times New Roman" pitchFamily="18" charset="0"/>
              </a:endParaRPr>
            </a:p>
          </p:txBody>
        </p:sp>
      </p:grpSp>
      <p:pic>
        <p:nvPicPr>
          <p:cNvPr id="3074" name="Picture 2" descr="File:Colored neural network.sv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46412" y="1139800"/>
            <a:ext cx="2819400" cy="33909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8151628" y="6627168"/>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http://www.saedsayad.com/artificial_neural_network.htm</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矩形 4"/>
              <p:cNvSpPr/>
              <p:nvPr/>
            </p:nvSpPr>
            <p:spPr>
              <a:xfrm>
                <a:off x="387134" y="995931"/>
                <a:ext cx="10672179" cy="2100255"/>
              </a:xfrm>
              <a:prstGeom prst="rect">
                <a:avLst/>
              </a:prstGeom>
            </p:spPr>
            <p:txBody>
              <a:bodyPr wrap="square">
                <a:spAutoFit/>
              </a:bodyPr>
              <a:lstStyle/>
              <a:p>
                <a:pPr>
                  <a:lnSpc>
                    <a:spcPct val="130000"/>
                  </a:lnSpc>
                  <a:spcBef>
                    <a:spcPts val="500"/>
                  </a:spcBef>
                </a:pPr>
                <a:r>
                  <a:rPr lang="en-US" altLang="zh-CN" sz="1500" b="1" dirty="0" smtClean="0">
                    <a:solidFill>
                      <a:prstClr val="black"/>
                    </a:solidFill>
                    <a:latin typeface="Times New Roman" panose="02020603050405020304" pitchFamily="18" charset="0"/>
                    <a:cs typeface="Times New Roman" panose="02020603050405020304" pitchFamily="18" charset="0"/>
                  </a:rPr>
                  <a:t>Derivation</a:t>
                </a:r>
              </a:p>
              <a:p>
                <a:pPr>
                  <a:lnSpc>
                    <a:spcPct val="130000"/>
                  </a:lnSpc>
                  <a:spcBef>
                    <a:spcPts val="500"/>
                  </a:spcBef>
                </a:pPr>
                <a:r>
                  <a:rPr lang="en-US" altLang="zh-CN" sz="1500" dirty="0" smtClean="0">
                    <a:solidFill>
                      <a:prstClr val="black"/>
                    </a:solidFill>
                    <a:latin typeface="Times New Roman" panose="02020603050405020304" pitchFamily="18" charset="0"/>
                    <a:cs typeface="Times New Roman" panose="02020603050405020304" pitchFamily="18" charset="0"/>
                  </a:rPr>
                  <a:t>To </a:t>
                </a:r>
                <a:r>
                  <a:rPr lang="en-US" altLang="zh-CN" sz="1500" dirty="0">
                    <a:solidFill>
                      <a:prstClr val="black"/>
                    </a:solidFill>
                    <a:latin typeface="Times New Roman" panose="02020603050405020304" pitchFamily="18" charset="0"/>
                    <a:cs typeface="Times New Roman" panose="02020603050405020304" pitchFamily="18" charset="0"/>
                  </a:rPr>
                  <a:t>update the weight </a:t>
                </a:r>
                <a14:m>
                  <m:oMath xmlns:m="http://schemas.openxmlformats.org/officeDocument/2006/math">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𝑖</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oMath>
                </a14:m>
                <a:r>
                  <a:rPr lang="en-US" altLang="zh-CN" sz="1500" dirty="0" smtClean="0">
                    <a:solidFill>
                      <a:prstClr val="black"/>
                    </a:solidFill>
                    <a:latin typeface="Times New Roman" panose="02020603050405020304" pitchFamily="18" charset="0"/>
                    <a:cs typeface="Times New Roman" panose="02020603050405020304" pitchFamily="18" charset="0"/>
                  </a:rPr>
                  <a:t> using </a:t>
                </a:r>
                <a:r>
                  <a:rPr lang="en-US" altLang="zh-CN" sz="1500" dirty="0">
                    <a:solidFill>
                      <a:prstClr val="black"/>
                    </a:solidFill>
                    <a:latin typeface="Times New Roman" panose="02020603050405020304" pitchFamily="18" charset="0"/>
                    <a:cs typeface="Times New Roman" panose="02020603050405020304" pitchFamily="18" charset="0"/>
                  </a:rPr>
                  <a:t>gradient descent, one must choose a learning rate</a:t>
                </a:r>
                <a:r>
                  <a:rPr lang="en-US" altLang="zh-CN" sz="1500" dirty="0" smtClean="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1500" i="1" smtClean="0">
                        <a:solidFill>
                          <a:prstClr val="black"/>
                        </a:solidFill>
                        <a:latin typeface="Cambria Math" panose="02040503050406030204" pitchFamily="18" charset="0"/>
                        <a:cs typeface="Times New Roman" panose="02020603050405020304" pitchFamily="18" charset="0"/>
                      </a:rPr>
                      <m:t>𝛼</m:t>
                    </m:r>
                  </m:oMath>
                </a14:m>
                <a:r>
                  <a:rPr lang="en-US" altLang="zh-CN" sz="1500" dirty="0" smtClean="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latin typeface="Times New Roman" panose="02020603050405020304" pitchFamily="18" charset="0"/>
                    <a:cs typeface="Times New Roman" panose="02020603050405020304" pitchFamily="18" charset="0"/>
                  </a:rPr>
                  <a:t>The change in weight, which is added to the old weight, is equal to the product of the learning rate and the gradient, multiplied by -1:</a:t>
                </a:r>
                <a:endParaRPr lang="en-US" altLang="zh-CN" sz="150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14:m>
                  <m:oMathPara xmlns:m="http://schemas.openxmlformats.org/officeDocument/2006/math">
                    <m:oMathParaPr>
                      <m:jc m:val="centerGroup"/>
                    </m:oMathParaPr>
                    <m:oMath xmlns:m="http://schemas.openxmlformats.org/officeDocument/2006/math">
                      <m:r>
                        <a:rPr lang="en-US" altLang="zh-CN" sz="15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𝑗</m:t>
                          </m:r>
                        </m:sub>
                      </m:sSub>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𝛼</m:t>
                      </m:r>
                      <m:f>
                        <m:fPr>
                          <m:ctrlP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zh-CN" altLang="en-US"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𝐸</m:t>
                          </m:r>
                        </m:num>
                        <m:den>
                          <m:r>
                            <a:rPr lang="zh-CN" altLang="en-US"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𝑗</m:t>
                              </m:r>
                            </m:sub>
                          </m:sSub>
                        </m:den>
                      </m:f>
                    </m:oMath>
                  </m:oMathPara>
                </a14:m>
                <a:endParaRPr lang="en-US" altLang="zh-CN" sz="1500" dirty="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smtClean="0">
                    <a:solidFill>
                      <a:prstClr val="black"/>
                    </a:solidFill>
                    <a:latin typeface="Times New Roman" panose="02020603050405020304" pitchFamily="18" charset="0"/>
                    <a:cs typeface="Times New Roman" panose="02020603050405020304" pitchFamily="18" charset="0"/>
                  </a:rPr>
                  <a:t>The -</a:t>
                </a:r>
                <a:r>
                  <a:rPr lang="en-US" altLang="zh-CN" sz="1500" dirty="0">
                    <a:solidFill>
                      <a:prstClr val="black"/>
                    </a:solidFill>
                    <a:latin typeface="Times New Roman" panose="02020603050405020304" pitchFamily="18" charset="0"/>
                    <a:cs typeface="Times New Roman" panose="02020603050405020304" pitchFamily="18" charset="0"/>
                  </a:rPr>
                  <a:t>1 is required in order to update in the direction of a minimum, not a maximum, of the error function.</a:t>
                </a:r>
              </a:p>
            </p:txBody>
          </p:sp>
        </mc:Choice>
        <mc:Fallback>
          <p:sp>
            <p:nvSpPr>
              <p:cNvPr id="5" name="矩形 4"/>
              <p:cNvSpPr>
                <a:spLocks noRot="1" noChangeAspect="1" noMove="1" noResize="1" noEditPoints="1" noAdjustHandles="1" noChangeArrowheads="1" noChangeShapeType="1" noTextEdit="1"/>
              </p:cNvSpPr>
              <p:nvPr/>
            </p:nvSpPr>
            <p:spPr>
              <a:xfrm>
                <a:off x="387134" y="995931"/>
                <a:ext cx="10672179" cy="2100255"/>
              </a:xfrm>
              <a:prstGeom prst="rect">
                <a:avLst/>
              </a:prstGeom>
              <a:blipFill rotWithShape="1">
                <a:blip r:embed="rId1"/>
                <a:stretch>
                  <a:fillRect l="-229" b="-1449"/>
                </a:stretch>
              </a:blipFill>
            </p:spPr>
            <p:txBody>
              <a:bodyPr/>
              <a:lstStyle/>
              <a:p>
                <a:r>
                  <a:rPr lang="zh-CN" altLang="en-US">
                    <a:noFill/>
                  </a:rPr>
                  <a:t> </a:t>
                </a:r>
              </a:p>
            </p:txBody>
          </p:sp>
        </mc:Fallback>
      </mc:AlternateContent>
      <p:grpSp>
        <p:nvGrpSpPr>
          <p:cNvPr id="6" name="组合 5"/>
          <p:cNvGrpSpPr/>
          <p:nvPr/>
        </p:nvGrpSpPr>
        <p:grpSpPr>
          <a:xfrm>
            <a:off x="1" y="149176"/>
            <a:ext cx="4777562" cy="707887"/>
            <a:chOff x="1" y="149176"/>
            <a:chExt cx="4777562" cy="707887"/>
          </a:xfrm>
        </p:grpSpPr>
        <p:grpSp>
          <p:nvGrpSpPr>
            <p:cNvPr id="7" name="组合 6"/>
            <p:cNvGrpSpPr/>
            <p:nvPr/>
          </p:nvGrpSpPr>
          <p:grpSpPr>
            <a:xfrm>
              <a:off x="1" y="149176"/>
              <a:ext cx="2232836" cy="707887"/>
              <a:chOff x="0" y="276767"/>
              <a:chExt cx="2232836" cy="707887"/>
            </a:xfrm>
          </p:grpSpPr>
          <p:sp>
            <p:nvSpPr>
              <p:cNvPr id="9" name="文本框 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0" name="文本框 9"/>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8" name="矩形 7"/>
            <p:cNvSpPr/>
            <p:nvPr/>
          </p:nvSpPr>
          <p:spPr>
            <a:xfrm>
              <a:off x="1679944" y="549286"/>
              <a:ext cx="309761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2.2.4 Backpropagation Neural Networks</a:t>
              </a:r>
              <a:endParaRPr lang="en-US" altLang="zh-CN" sz="1400" dirty="0">
                <a:latin typeface="Times New Roman" pitchFamily="18" charset="0"/>
                <a:cs typeface="Times New Roman" pitchFamily="18" charset="0"/>
              </a:endParaRPr>
            </a:p>
          </p:txBody>
        </p:sp>
      </p:grpSp>
      <p:sp>
        <p:nvSpPr>
          <p:cNvPr id="11" name="矩形 10"/>
          <p:cNvSpPr/>
          <p:nvPr/>
        </p:nvSpPr>
        <p:spPr>
          <a:xfrm>
            <a:off x="9498418" y="6635892"/>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https://en.wikipedia.org/wiki/Backpropagation</a:t>
            </a:r>
            <a:endParaRPr lang="en-US" altLang="zh-CN" sz="900" i="1" dirty="0" smtClean="0">
              <a:solidFill>
                <a:prstClr val="black"/>
              </a:solidFill>
              <a:latin typeface="Times New Roman" pitchFamily="18" charset="0"/>
              <a:cs typeface="Times New Roman" pitchFamily="18" charset="0"/>
            </a:endParaRPr>
          </a:p>
        </p:txBody>
      </p:sp>
      <p:pic>
        <p:nvPicPr>
          <p:cNvPr id="1026" name="Picture 2" descr="\Delta w_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2350" y="76200"/>
            <a:ext cx="361950"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elta w_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1613" y="76200"/>
            <a:ext cx="333375" cy="161925"/>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387134" y="4305989"/>
            <a:ext cx="10901917" cy="726674"/>
          </a:xfrm>
          <a:prstGeom prst="rect">
            <a:avLst/>
          </a:prstGeom>
        </p:spPr>
        <p:txBody>
          <a:bodyPr wrap="square">
            <a:spAutoFit/>
          </a:bodyPr>
          <a:lstStyle/>
          <a:p>
            <a:pPr>
              <a:lnSpc>
                <a:spcPct val="130000"/>
              </a:lnSpc>
              <a:spcBef>
                <a:spcPts val="500"/>
              </a:spcBef>
            </a:pPr>
            <a:r>
              <a:rPr lang="en-US" altLang="zh-CN" sz="1500" b="1" dirty="0">
                <a:solidFill>
                  <a:prstClr val="black"/>
                </a:solidFill>
                <a:latin typeface="Times New Roman" pitchFamily="18" charset="0"/>
                <a:cs typeface="Times New Roman" pitchFamily="18" charset="0"/>
              </a:rPr>
              <a:t>Limitation</a:t>
            </a:r>
            <a:endParaRPr lang="en-US" altLang="zh-CN" sz="1500" b="1" dirty="0">
              <a:solidFill>
                <a:prstClr val="black"/>
              </a:solidFill>
              <a:latin typeface="Times New Roman" pitchFamily="18" charset="0"/>
              <a:cs typeface="Times New Roman" pitchFamily="18" charset="0"/>
            </a:endParaRPr>
          </a:p>
          <a:p>
            <a:pPr>
              <a:lnSpc>
                <a:spcPct val="130000"/>
              </a:lnSpc>
              <a:spcBef>
                <a:spcPts val="500"/>
              </a:spcBef>
            </a:pPr>
            <a:r>
              <a:rPr lang="en-US" altLang="zh-CN" sz="1500" dirty="0">
                <a:solidFill>
                  <a:prstClr val="black"/>
                </a:solidFill>
                <a:latin typeface="Times New Roman" pitchFamily="18" charset="0"/>
                <a:cs typeface="Times New Roman" pitchFamily="18" charset="0"/>
              </a:rPr>
              <a:t>Gradient descent with backpropagation is not guaranteed to find the global minimum of the error function, but only a local minimum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051157" y="1846802"/>
            <a:ext cx="5023884" cy="1894974"/>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169484" y="866555"/>
                <a:ext cx="11905557" cy="5884753"/>
              </a:xfrm>
              <a:prstGeom prst="rect">
                <a:avLst/>
              </a:prstGeom>
            </p:spPr>
            <p:txBody>
              <a:bodyPr wrap="square">
                <a:spAutoFit/>
              </a:bodyPr>
              <a:lstStyle/>
              <a:p>
                <a:pPr>
                  <a:lnSpc>
                    <a:spcPct val="130000"/>
                  </a:lnSpc>
                  <a:spcBef>
                    <a:spcPts val="500"/>
                  </a:spcBef>
                </a:pPr>
                <a:r>
                  <a:rPr lang="en-US" altLang="zh-CN" sz="1400" b="1" dirty="0" smtClean="0">
                    <a:solidFill>
                      <a:prstClr val="black"/>
                    </a:solidFill>
                    <a:latin typeface="Times New Roman" panose="02020603050405020304" pitchFamily="18" charset="0"/>
                    <a:cs typeface="Times New Roman" panose="02020603050405020304" pitchFamily="18" charset="0"/>
                  </a:rPr>
                  <a:t>Example</a:t>
                </a:r>
              </a:p>
              <a:p>
                <a:pPr>
                  <a:lnSpc>
                    <a:spcPct val="130000"/>
                  </a:lnSpc>
                  <a:spcBef>
                    <a:spcPts val="500"/>
                  </a:spcBef>
                </a:pPr>
                <a:r>
                  <a:rPr lang="en-US" altLang="zh-CN" sz="1400" dirty="0">
                    <a:solidFill>
                      <a:prstClr val="black"/>
                    </a:solidFill>
                    <a:latin typeface="Times New Roman" panose="02020603050405020304" pitchFamily="18" charset="0"/>
                    <a:cs typeface="Times New Roman" panose="02020603050405020304" pitchFamily="18" charset="0"/>
                  </a:rPr>
                  <a:t>Consider the simple </a:t>
                </a:r>
                <a:r>
                  <a:rPr lang="en-US" altLang="zh-CN" sz="1400" dirty="0" smtClean="0">
                    <a:solidFill>
                      <a:prstClr val="black"/>
                    </a:solidFill>
                    <a:latin typeface="Times New Roman" panose="02020603050405020304" pitchFamily="18" charset="0"/>
                    <a:cs typeface="Times New Roman" panose="02020603050405020304" pitchFamily="18" charset="0"/>
                  </a:rPr>
                  <a:t>right network. Assume </a:t>
                </a:r>
                <a:r>
                  <a:rPr lang="en-US" altLang="zh-CN" sz="1400" dirty="0">
                    <a:solidFill>
                      <a:prstClr val="black"/>
                    </a:solidFill>
                    <a:latin typeface="Times New Roman" panose="02020603050405020304" pitchFamily="18" charset="0"/>
                    <a:cs typeface="Times New Roman" panose="02020603050405020304" pitchFamily="18" charset="0"/>
                  </a:rPr>
                  <a:t>that the neurons have a Sigmoid activation </a:t>
                </a:r>
                <a:r>
                  <a:rPr lang="en-US" altLang="zh-CN" sz="1400" dirty="0" smtClean="0">
                    <a:solidFill>
                      <a:prstClr val="black"/>
                    </a:solidFill>
                    <a:latin typeface="Times New Roman" panose="02020603050405020304" pitchFamily="18" charset="0"/>
                    <a:cs typeface="Times New Roman" panose="02020603050405020304" pitchFamily="18" charset="0"/>
                  </a:rPr>
                  <a:t>function</a:t>
                </a:r>
                <a:endParaRPr lang="en-US" altLang="zh-CN" sz="1400" dirty="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smtClean="0">
                    <a:solidFill>
                      <a:prstClr val="black"/>
                    </a:solidFill>
                    <a:latin typeface="Times New Roman" panose="02020603050405020304" pitchFamily="18" charset="0"/>
                    <a:cs typeface="Times New Roman" panose="02020603050405020304" pitchFamily="18" charset="0"/>
                  </a:rPr>
                  <a:t>(1) Perform </a:t>
                </a:r>
                <a:r>
                  <a:rPr lang="en-US" altLang="zh-CN" sz="1400" dirty="0">
                    <a:solidFill>
                      <a:prstClr val="black"/>
                    </a:solidFill>
                    <a:latin typeface="Times New Roman" panose="02020603050405020304" pitchFamily="18" charset="0"/>
                    <a:cs typeface="Times New Roman" panose="02020603050405020304" pitchFamily="18" charset="0"/>
                  </a:rPr>
                  <a:t>a forward pass on the </a:t>
                </a:r>
                <a:r>
                  <a:rPr lang="en-US" altLang="zh-CN" sz="1400" dirty="0" smtClean="0">
                    <a:solidFill>
                      <a:prstClr val="black"/>
                    </a:solidFill>
                    <a:latin typeface="Times New Roman" panose="02020603050405020304" pitchFamily="18" charset="0"/>
                    <a:cs typeface="Times New Roman" panose="02020603050405020304" pitchFamily="18" charset="0"/>
                  </a:rPr>
                  <a:t>network</a:t>
                </a:r>
              </a:p>
              <a:p>
                <a:pPr>
                  <a:lnSpc>
                    <a:spcPct val="130000"/>
                  </a:lnSpc>
                  <a:spcBef>
                    <a:spcPts val="500"/>
                  </a:spcBef>
                </a:pPr>
                <a:r>
                  <a:rPr lang="en-US" altLang="zh-CN" sz="1400" dirty="0" smtClean="0">
                    <a:solidFill>
                      <a:prstClr val="black"/>
                    </a:solidFill>
                    <a:latin typeface="Times New Roman" panose="02020603050405020304" pitchFamily="18" charset="0"/>
                    <a:cs typeface="Times New Roman" panose="02020603050405020304" pitchFamily="18" charset="0"/>
                  </a:rPr>
                  <a:t>Input </a:t>
                </a:r>
                <a:r>
                  <a:rPr lang="en-US" altLang="zh-CN" sz="1400" dirty="0">
                    <a:solidFill>
                      <a:prstClr val="black"/>
                    </a:solidFill>
                    <a:latin typeface="Times New Roman" panose="02020603050405020304" pitchFamily="18" charset="0"/>
                    <a:cs typeface="Times New Roman" panose="02020603050405020304" pitchFamily="18" charset="0"/>
                  </a:rPr>
                  <a:t>to top neuron </a:t>
                </a:r>
                <a14:m>
                  <m:oMath xmlns:m="http://schemas.openxmlformats.org/officeDocument/2006/math">
                    <m:r>
                      <a:rPr lang="en-US" altLang="zh-CN" sz="1400" i="1" dirty="0" smtClean="0">
                        <a:solidFill>
                          <a:prstClr val="black"/>
                        </a:solidFill>
                        <a:latin typeface="Cambria Math" panose="02040503050406030204" pitchFamily="18" charset="0"/>
                        <a:cs typeface="Times New Roman" panose="02020603050405020304" pitchFamily="18" charset="0"/>
                      </a:rPr>
                      <m:t>= (0.35∗0.1</m:t>
                    </m:r>
                    <m:r>
                      <a:rPr lang="en-US" altLang="zh-CN" sz="1400" i="1" dirty="0">
                        <a:solidFill>
                          <a:prstClr val="black"/>
                        </a:solidFill>
                        <a:latin typeface="Cambria Math" panose="02040503050406030204" pitchFamily="18" charset="0"/>
                        <a:cs typeface="Times New Roman" panose="02020603050405020304" pitchFamily="18" charset="0"/>
                      </a:rPr>
                      <m:t>)+(</m:t>
                    </m:r>
                    <m:r>
                      <a:rPr lang="en-US" altLang="zh-CN" sz="1400" i="1" dirty="0" smtClean="0">
                        <a:solidFill>
                          <a:prstClr val="black"/>
                        </a:solidFill>
                        <a:latin typeface="Cambria Math" panose="02040503050406030204" pitchFamily="18" charset="0"/>
                        <a:cs typeface="Times New Roman" panose="02020603050405020304" pitchFamily="18" charset="0"/>
                      </a:rPr>
                      <m:t>0.9∗0.8</m:t>
                    </m:r>
                    <m:r>
                      <a:rPr lang="en-US" altLang="zh-CN" sz="1400" i="1" dirty="0">
                        <a:solidFill>
                          <a:prstClr val="black"/>
                        </a:solidFill>
                        <a:latin typeface="Cambria Math" panose="02040503050406030204" pitchFamily="18" charset="0"/>
                        <a:cs typeface="Times New Roman" panose="02020603050405020304" pitchFamily="18" charset="0"/>
                      </a:rPr>
                      <m:t>)=0.755. </m:t>
                    </m:r>
                    <m:r>
                      <a:rPr lang="en-US" altLang="zh-CN" sz="1400" i="1" dirty="0">
                        <a:solidFill>
                          <a:prstClr val="black"/>
                        </a:solidFill>
                        <a:latin typeface="Cambria Math" panose="02040503050406030204" pitchFamily="18" charset="0"/>
                        <a:cs typeface="Times New Roman" panose="02020603050405020304" pitchFamily="18" charset="0"/>
                      </a:rPr>
                      <m:t>𝑂𝑢𝑡</m:t>
                    </m:r>
                    <m:r>
                      <a:rPr lang="en-US" altLang="zh-CN" sz="1400" i="1" dirty="0">
                        <a:solidFill>
                          <a:prstClr val="black"/>
                        </a:solidFill>
                        <a:latin typeface="Cambria Math" panose="02040503050406030204" pitchFamily="18" charset="0"/>
                        <a:cs typeface="Times New Roman" panose="02020603050405020304" pitchFamily="18" charset="0"/>
                      </a:rPr>
                      <m:t> = 0.68.</m:t>
                    </m:r>
                  </m:oMath>
                </a14:m>
                <a:endParaRPr lang="en-US" altLang="zh-CN" sz="1400" dirty="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a:solidFill>
                      <a:prstClr val="black"/>
                    </a:solidFill>
                    <a:latin typeface="Times New Roman" panose="02020603050405020304" pitchFamily="18" charset="0"/>
                    <a:cs typeface="Times New Roman" panose="02020603050405020304" pitchFamily="18" charset="0"/>
                  </a:rPr>
                  <a:t>Input to bottom neuron </a:t>
                </a:r>
                <a14:m>
                  <m:oMath xmlns:m="http://schemas.openxmlformats.org/officeDocument/2006/math">
                    <m:r>
                      <a:rPr lang="en-US" altLang="zh-CN" sz="1400" i="1" dirty="0" smtClean="0">
                        <a:solidFill>
                          <a:prstClr val="black"/>
                        </a:solidFill>
                        <a:latin typeface="Cambria Math" panose="02040503050406030204" pitchFamily="18" charset="0"/>
                        <a:cs typeface="Times New Roman" panose="02020603050405020304" pitchFamily="18" charset="0"/>
                      </a:rPr>
                      <m:t>= (0.9∗0.6</m:t>
                    </m:r>
                    <m:r>
                      <a:rPr lang="en-US" altLang="zh-CN" sz="1400" i="1" dirty="0">
                        <a:solidFill>
                          <a:prstClr val="black"/>
                        </a:solidFill>
                        <a:latin typeface="Cambria Math" panose="02040503050406030204" pitchFamily="18" charset="0"/>
                        <a:cs typeface="Times New Roman" panose="02020603050405020304" pitchFamily="18" charset="0"/>
                      </a:rPr>
                      <m:t>)+(</m:t>
                    </m:r>
                    <m:r>
                      <a:rPr lang="en-US" altLang="zh-CN" sz="1400" i="1" dirty="0" smtClean="0">
                        <a:solidFill>
                          <a:prstClr val="black"/>
                        </a:solidFill>
                        <a:latin typeface="Cambria Math" panose="02040503050406030204" pitchFamily="18" charset="0"/>
                        <a:cs typeface="Times New Roman" panose="02020603050405020304" pitchFamily="18" charset="0"/>
                      </a:rPr>
                      <m:t>0.35∗0.4</m:t>
                    </m:r>
                    <m:r>
                      <a:rPr lang="en-US" altLang="zh-CN" sz="1400" i="1" dirty="0">
                        <a:solidFill>
                          <a:prstClr val="black"/>
                        </a:solidFill>
                        <a:latin typeface="Cambria Math" panose="02040503050406030204" pitchFamily="18" charset="0"/>
                        <a:cs typeface="Times New Roman" panose="02020603050405020304" pitchFamily="18" charset="0"/>
                      </a:rPr>
                      <m:t>) = 0.68. </m:t>
                    </m:r>
                    <m:r>
                      <a:rPr lang="en-US" altLang="zh-CN" sz="1400" i="1" dirty="0">
                        <a:solidFill>
                          <a:prstClr val="black"/>
                        </a:solidFill>
                        <a:latin typeface="Cambria Math" panose="02040503050406030204" pitchFamily="18" charset="0"/>
                        <a:cs typeface="Times New Roman" panose="02020603050405020304" pitchFamily="18" charset="0"/>
                      </a:rPr>
                      <m:t>𝑂𝑢𝑡</m:t>
                    </m:r>
                    <m:r>
                      <a:rPr lang="en-US" altLang="zh-CN" sz="1400" i="1" dirty="0">
                        <a:solidFill>
                          <a:prstClr val="black"/>
                        </a:solidFill>
                        <a:latin typeface="Cambria Math" panose="02040503050406030204" pitchFamily="18" charset="0"/>
                        <a:cs typeface="Times New Roman" panose="02020603050405020304" pitchFamily="18" charset="0"/>
                      </a:rPr>
                      <m:t> = 0.6637.</m:t>
                    </m:r>
                  </m:oMath>
                </a14:m>
                <a:endParaRPr lang="en-US" altLang="zh-CN" sz="1400" dirty="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a:solidFill>
                      <a:prstClr val="black"/>
                    </a:solidFill>
                    <a:latin typeface="Times New Roman" panose="02020603050405020304" pitchFamily="18" charset="0"/>
                    <a:cs typeface="Times New Roman" panose="02020603050405020304" pitchFamily="18" charset="0"/>
                  </a:rPr>
                  <a:t>Input to final neuron</a:t>
                </a:r>
                <a14:m>
                  <m:oMath xmlns:m="http://schemas.openxmlformats.org/officeDocument/2006/math">
                    <m:r>
                      <a:rPr lang="en-US" altLang="zh-CN" sz="1400" i="1" dirty="0" smtClean="0">
                        <a:solidFill>
                          <a:prstClr val="black"/>
                        </a:solidFill>
                        <a:latin typeface="Cambria Math" panose="02040503050406030204" pitchFamily="18" charset="0"/>
                        <a:cs typeface="Times New Roman" panose="02020603050405020304" pitchFamily="18" charset="0"/>
                      </a:rPr>
                      <m:t> = (0.3∗0.68</m:t>
                    </m:r>
                    <m:r>
                      <a:rPr lang="en-US" altLang="zh-CN" sz="1400" i="1" dirty="0">
                        <a:solidFill>
                          <a:prstClr val="black"/>
                        </a:solidFill>
                        <a:latin typeface="Cambria Math" panose="02040503050406030204" pitchFamily="18" charset="0"/>
                        <a:cs typeface="Times New Roman" panose="02020603050405020304" pitchFamily="18" charset="0"/>
                      </a:rPr>
                      <m:t>)+(</m:t>
                    </m:r>
                    <m:r>
                      <a:rPr lang="en-US" altLang="zh-CN" sz="1400" i="1" dirty="0" smtClean="0">
                        <a:solidFill>
                          <a:prstClr val="black"/>
                        </a:solidFill>
                        <a:latin typeface="Cambria Math" panose="02040503050406030204" pitchFamily="18" charset="0"/>
                        <a:cs typeface="Times New Roman" panose="02020603050405020304" pitchFamily="18" charset="0"/>
                      </a:rPr>
                      <m:t>0.9∗0.6637</m:t>
                    </m:r>
                    <m:r>
                      <a:rPr lang="en-US" altLang="zh-CN" sz="1400" i="1" dirty="0">
                        <a:solidFill>
                          <a:prstClr val="black"/>
                        </a:solidFill>
                        <a:latin typeface="Cambria Math" panose="02040503050406030204" pitchFamily="18" charset="0"/>
                        <a:cs typeface="Times New Roman" panose="02020603050405020304" pitchFamily="18" charset="0"/>
                      </a:rPr>
                      <m:t>) = 0.80133. </m:t>
                    </m:r>
                    <m:r>
                      <a:rPr lang="en-US" altLang="zh-CN" sz="1400" i="1" dirty="0">
                        <a:solidFill>
                          <a:prstClr val="black"/>
                        </a:solidFill>
                        <a:latin typeface="Cambria Math" panose="02040503050406030204" pitchFamily="18" charset="0"/>
                        <a:cs typeface="Times New Roman" panose="02020603050405020304" pitchFamily="18" charset="0"/>
                      </a:rPr>
                      <m:t>𝑂𝑢𝑡</m:t>
                    </m:r>
                    <m:r>
                      <a:rPr lang="en-US" altLang="zh-CN" sz="1400" i="1" dirty="0">
                        <a:solidFill>
                          <a:prstClr val="black"/>
                        </a:solidFill>
                        <a:latin typeface="Cambria Math" panose="02040503050406030204" pitchFamily="18" charset="0"/>
                        <a:cs typeface="Times New Roman" panose="02020603050405020304" pitchFamily="18" charset="0"/>
                      </a:rPr>
                      <m:t> = 0.69. </m:t>
                    </m:r>
                  </m:oMath>
                </a14:m>
                <a:endParaRPr lang="en-US" altLang="zh-CN" sz="140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smtClean="0">
                    <a:solidFill>
                      <a:prstClr val="black"/>
                    </a:solidFill>
                    <a:latin typeface="Times New Roman" panose="02020603050405020304" pitchFamily="18" charset="0"/>
                    <a:cs typeface="Times New Roman" panose="02020603050405020304" pitchFamily="18" charset="0"/>
                  </a:rPr>
                  <a:t>(2</a:t>
                </a:r>
                <a:r>
                  <a:rPr lang="en-US" altLang="zh-CN" sz="1400" dirty="0">
                    <a:solidFill>
                      <a:prstClr val="black"/>
                    </a:solidFill>
                    <a:latin typeface="Times New Roman" panose="02020603050405020304" pitchFamily="18" charset="0"/>
                    <a:cs typeface="Times New Roman" panose="02020603050405020304" pitchFamily="18" charset="0"/>
                  </a:rPr>
                  <a:t>) Perform a reverse pass (training) once (target = </a:t>
                </a:r>
                <a:r>
                  <a:rPr lang="en-US" altLang="zh-CN" sz="1400" dirty="0" smtClean="0">
                    <a:solidFill>
                      <a:prstClr val="black"/>
                    </a:solidFill>
                    <a:latin typeface="Times New Roman" panose="02020603050405020304" pitchFamily="18" charset="0"/>
                    <a:cs typeface="Times New Roman" panose="02020603050405020304" pitchFamily="18" charset="0"/>
                  </a:rPr>
                  <a:t>0.5)</a:t>
                </a:r>
              </a:p>
              <a:p>
                <a:pPr>
                  <a:lnSpc>
                    <a:spcPct val="130000"/>
                  </a:lnSpc>
                  <a:spcBef>
                    <a:spcPts val="500"/>
                  </a:spcBef>
                </a:pPr>
                <a:r>
                  <a:rPr lang="en-US" altLang="zh-CN" sz="1400" dirty="0">
                    <a:solidFill>
                      <a:prstClr val="black"/>
                    </a:solidFill>
                    <a:latin typeface="Times New Roman" panose="02020603050405020304" pitchFamily="18" charset="0"/>
                    <a:cs typeface="Times New Roman" panose="02020603050405020304" pitchFamily="18" charset="0"/>
                  </a:rPr>
                  <a:t>Output </a:t>
                </a:r>
                <a:r>
                  <a:rPr lang="en-US" altLang="zh-CN" sz="1400" dirty="0" smtClean="0">
                    <a:solidFill>
                      <a:prstClr val="black"/>
                    </a:solidFill>
                    <a:latin typeface="Times New Roman" panose="02020603050405020304" pitchFamily="18" charset="0"/>
                    <a:cs typeface="Times New Roman" panose="02020603050405020304" pitchFamily="18" charset="0"/>
                  </a:rPr>
                  <a:t>error: </a:t>
                </a:r>
                <a14:m>
                  <m:oMath xmlns:m="http://schemas.openxmlformats.org/officeDocument/2006/math">
                    <m:r>
                      <a:rPr lang="el-GR" altLang="zh-CN" sz="1400" i="1" dirty="0" smtClean="0">
                        <a:solidFill>
                          <a:prstClr val="black"/>
                        </a:solidFill>
                        <a:latin typeface="Cambria Math" panose="02040503050406030204" pitchFamily="18" charset="0"/>
                        <a:cs typeface="Times New Roman" panose="02020603050405020304" pitchFamily="18" charset="0"/>
                      </a:rPr>
                      <m:t>𝛿</m:t>
                    </m:r>
                    <m:r>
                      <a:rPr lang="el-GR" altLang="zh-CN" sz="1400" i="1" dirty="0">
                        <a:solidFill>
                          <a:prstClr val="black"/>
                        </a:solidFill>
                        <a:latin typeface="Cambria Math" panose="02040503050406030204" pitchFamily="18" charset="0"/>
                        <a:cs typeface="Times New Roman" panose="02020603050405020304" pitchFamily="18" charset="0"/>
                      </a:rPr>
                      <m:t>=(</m:t>
                    </m:r>
                    <m:r>
                      <a:rPr lang="en-US" altLang="zh-CN" sz="1400" i="1" dirty="0">
                        <a:solidFill>
                          <a:prstClr val="black"/>
                        </a:solidFill>
                        <a:latin typeface="Cambria Math" panose="02040503050406030204" pitchFamily="18" charset="0"/>
                        <a:cs typeface="Times New Roman" panose="02020603050405020304" pitchFamily="18" charset="0"/>
                      </a:rPr>
                      <m:t>𝑡</m:t>
                    </m:r>
                    <m:r>
                      <a:rPr lang="en-US" altLang="zh-CN" sz="1400" i="1" dirty="0">
                        <a:solidFill>
                          <a:prstClr val="black"/>
                        </a:solidFill>
                        <a:latin typeface="Cambria Math" panose="02040503050406030204" pitchFamily="18" charset="0"/>
                        <a:cs typeface="Times New Roman" panose="02020603050405020304" pitchFamily="18" charset="0"/>
                      </a:rPr>
                      <m:t>−</m:t>
                    </m:r>
                    <m:r>
                      <a:rPr lang="en-US" altLang="zh-CN" sz="1400" i="1" dirty="0">
                        <a:solidFill>
                          <a:prstClr val="black"/>
                        </a:solidFill>
                        <a:latin typeface="Cambria Math" panose="02040503050406030204" pitchFamily="18" charset="0"/>
                        <a:cs typeface="Times New Roman" panose="02020603050405020304" pitchFamily="18" charset="0"/>
                      </a:rPr>
                      <m:t>𝑜</m:t>
                    </m:r>
                    <m:r>
                      <a:rPr lang="en-US" altLang="zh-CN" sz="1400" i="1" dirty="0">
                        <a:solidFill>
                          <a:prstClr val="black"/>
                        </a:solidFill>
                        <a:latin typeface="Cambria Math" panose="02040503050406030204" pitchFamily="18" charset="0"/>
                        <a:cs typeface="Times New Roman" panose="02020603050405020304" pitchFamily="18" charset="0"/>
                      </a:rPr>
                      <m:t>)(1−</m:t>
                    </m:r>
                    <m:r>
                      <a:rPr lang="en-US" altLang="zh-CN" sz="1400" i="1" dirty="0">
                        <a:solidFill>
                          <a:prstClr val="black"/>
                        </a:solidFill>
                        <a:latin typeface="Cambria Math" panose="02040503050406030204" pitchFamily="18" charset="0"/>
                        <a:cs typeface="Times New Roman" panose="02020603050405020304" pitchFamily="18" charset="0"/>
                      </a:rPr>
                      <m:t>𝑜</m:t>
                    </m:r>
                    <m:r>
                      <a:rPr lang="en-US" altLang="zh-CN" sz="1400" i="1" dirty="0">
                        <a:solidFill>
                          <a:prstClr val="black"/>
                        </a:solidFill>
                        <a:latin typeface="Cambria Math" panose="02040503050406030204" pitchFamily="18" charset="0"/>
                        <a:cs typeface="Times New Roman" panose="02020603050405020304" pitchFamily="18" charset="0"/>
                      </a:rPr>
                      <m:t>)</m:t>
                    </m:r>
                    <m:r>
                      <a:rPr lang="en-US" altLang="zh-CN" sz="1400" i="1" dirty="0">
                        <a:solidFill>
                          <a:prstClr val="black"/>
                        </a:solidFill>
                        <a:latin typeface="Cambria Math" panose="02040503050406030204" pitchFamily="18" charset="0"/>
                        <a:cs typeface="Times New Roman" panose="02020603050405020304" pitchFamily="18" charset="0"/>
                      </a:rPr>
                      <m:t>𝑜</m:t>
                    </m:r>
                    <m:r>
                      <a:rPr lang="en-US" altLang="zh-CN" sz="1400" i="1" dirty="0">
                        <a:solidFill>
                          <a:prstClr val="black"/>
                        </a:solidFill>
                        <a:latin typeface="Cambria Math" panose="02040503050406030204" pitchFamily="18" charset="0"/>
                        <a:cs typeface="Times New Roman" panose="02020603050405020304" pitchFamily="18" charset="0"/>
                      </a:rPr>
                      <m:t> = (0.5−0.69)∙(1−0.69)∙0.69 = −0.0406</m:t>
                    </m:r>
                  </m:oMath>
                </a14:m>
                <a:endParaRPr lang="en-US" altLang="zh-CN" sz="1400" dirty="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a:solidFill>
                      <a:prstClr val="black"/>
                    </a:solidFill>
                    <a:latin typeface="Times New Roman" panose="02020603050405020304" pitchFamily="18" charset="0"/>
                    <a:cs typeface="Times New Roman" panose="02020603050405020304" pitchFamily="18" charset="0"/>
                  </a:rPr>
                  <a:t>New weights for output layer</a:t>
                </a:r>
              </a:p>
              <a:p>
                <a:pPr>
                  <a:lnSpc>
                    <a:spcPct val="130000"/>
                  </a:lnSpc>
                  <a:spcBef>
                    <a:spcPts val="500"/>
                  </a:spcBef>
                </a:pPr>
                <a14:m>
                  <m:oMath xmlns:m="http://schemas.openxmlformats.org/officeDocument/2006/math">
                    <m:sSubSup>
                      <m:sSubSupPr>
                        <m:ctrlPr>
                          <a:rPr lang="en-US" altLang="zh-CN" sz="1400" i="1" smtClean="0">
                            <a:solidFill>
                              <a:prstClr val="black"/>
                            </a:solidFill>
                            <a:latin typeface="Cambria Math" panose="02040503050406030204" pitchFamily="18" charset="0"/>
                            <a:cs typeface="Times New Roman" panose="02020603050405020304" pitchFamily="18" charset="0"/>
                          </a:rPr>
                        </m:ctrlPr>
                      </m:sSubSupPr>
                      <m:e>
                        <m:r>
                          <a:rPr lang="en-US" altLang="zh-CN" sz="1400" b="0" i="1" smtClean="0">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1</m:t>
                        </m:r>
                      </m:sub>
                      <m:sup>
                        <m:r>
                          <a:rPr lang="en-US" altLang="zh-CN" sz="1400" b="0" i="1" smtClean="0">
                            <a:solidFill>
                              <a:prstClr val="black"/>
                            </a:solidFill>
                            <a:latin typeface="Cambria Math" panose="02040503050406030204" pitchFamily="18" charset="0"/>
                            <a:cs typeface="Times New Roman" panose="02020603050405020304" pitchFamily="18" charset="0"/>
                          </a:rPr>
                          <m:t>+</m:t>
                        </m:r>
                      </m:sup>
                    </m:sSubSup>
                    <m:r>
                      <a:rPr lang="en-US" altLang="zh-CN" sz="1400" b="0" i="1" smtClean="0">
                        <a:solidFill>
                          <a:prstClr val="black"/>
                        </a:solidFill>
                        <a:latin typeface="Cambria Math" panose="02040503050406030204" pitchFamily="18" charset="0"/>
                        <a:cs typeface="Times New Roman" panose="02020603050405020304" pitchFamily="18" charset="0"/>
                      </a:rPr>
                      <m:t>=</m:t>
                    </m:r>
                    <m:sSub>
                      <m:sSubPr>
                        <m:ctrlPr>
                          <a:rPr lang="en-US" altLang="zh-CN" sz="1400" b="0" i="1" smtClean="0">
                            <a:solidFill>
                              <a:prstClr val="black"/>
                            </a:solidFill>
                            <a:latin typeface="Cambria Math" panose="02040503050406030204" pitchFamily="18" charset="0"/>
                            <a:cs typeface="Times New Roman" panose="02020603050405020304" pitchFamily="18" charset="0"/>
                          </a:rPr>
                        </m:ctrlPr>
                      </m:sSubPr>
                      <m:e>
                        <m:r>
                          <a:rPr lang="en-US" altLang="zh-CN" sz="1400" b="0" i="1" smtClean="0">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1</m:t>
                        </m:r>
                      </m:sub>
                    </m:sSub>
                    <m:r>
                      <a:rPr lang="en-US" altLang="zh-CN" sz="1400" b="0" i="1" smtClean="0">
                        <a:solidFill>
                          <a:prstClr val="black"/>
                        </a:solidFill>
                        <a:latin typeface="Cambria Math" panose="02040503050406030204" pitchFamily="18" charset="0"/>
                        <a:cs typeface="Times New Roman" panose="02020603050405020304" pitchFamily="18" charset="0"/>
                      </a:rPr>
                      <m:t>+</m:t>
                    </m:r>
                    <m:d>
                      <m:dPr>
                        <m:ctrlPr>
                          <a:rPr lang="en-US" altLang="zh-CN" sz="1400" b="0" i="1" smtClean="0">
                            <a:solidFill>
                              <a:prstClr val="black"/>
                            </a:solidFill>
                            <a:latin typeface="Cambria Math" panose="02040503050406030204" pitchFamily="18" charset="0"/>
                            <a:cs typeface="Times New Roman" panose="02020603050405020304" pitchFamily="18" charset="0"/>
                          </a:rPr>
                        </m:ctrlPr>
                      </m:dPr>
                      <m:e>
                        <m:r>
                          <a:rPr lang="zh-CN" altLang="en-US" sz="1400" b="0" i="1" smtClean="0">
                            <a:solidFill>
                              <a:prstClr val="black"/>
                            </a:solidFill>
                            <a:latin typeface="Cambria Math" panose="02040503050406030204" pitchFamily="18" charset="0"/>
                            <a:cs typeface="Times New Roman" panose="02020603050405020304" pitchFamily="18" charset="0"/>
                          </a:rPr>
                          <m:t>𝛿</m:t>
                        </m:r>
                        <m:r>
                          <a:rPr lang="zh-CN" altLang="en-US" sz="1400" b="0" i="1" smtClean="0">
                            <a:solidFill>
                              <a:prstClr val="black"/>
                            </a:solidFill>
                            <a:latin typeface="Cambria Math" panose="02040503050406030204" pitchFamily="18" charset="0"/>
                            <a:cs typeface="Times New Roman" panose="02020603050405020304" pitchFamily="18" charset="0"/>
                          </a:rPr>
                          <m:t>∙</m:t>
                        </m:r>
                        <m:r>
                          <a:rPr lang="en-US" altLang="zh-CN" sz="1400" b="0" i="1" smtClean="0">
                            <a:solidFill>
                              <a:prstClr val="black"/>
                            </a:solidFill>
                            <a:latin typeface="Cambria Math" panose="02040503050406030204" pitchFamily="18" charset="0"/>
                            <a:cs typeface="Times New Roman" panose="02020603050405020304" pitchFamily="18" charset="0"/>
                          </a:rPr>
                          <m:t>𝑖𝑛𝑝𝑢𝑡</m:t>
                        </m:r>
                      </m:e>
                    </m:d>
                    <m:r>
                      <a:rPr lang="en-US" altLang="zh-CN" sz="1400" i="1">
                        <a:solidFill>
                          <a:prstClr val="black"/>
                        </a:solidFill>
                        <a:latin typeface="Cambria Math" panose="02040503050406030204" pitchFamily="18" charset="0"/>
                        <a:cs typeface="Times New Roman" panose="02020603050405020304" pitchFamily="18" charset="0"/>
                      </a:rPr>
                      <m:t>= 0.3 + </m:t>
                    </m:r>
                    <m:d>
                      <m:dPr>
                        <m:ctrlPr>
                          <a:rPr lang="en-US" altLang="zh-CN" sz="1400" i="1">
                            <a:solidFill>
                              <a:prstClr val="black"/>
                            </a:solidFill>
                            <a:latin typeface="Cambria Math" panose="02040503050406030204" pitchFamily="18" charset="0"/>
                            <a:cs typeface="Times New Roman" panose="02020603050405020304" pitchFamily="18" charset="0"/>
                          </a:rPr>
                        </m:ctrlPr>
                      </m:dPr>
                      <m:e>
                        <m:r>
                          <a:rPr lang="en-US" altLang="zh-CN" sz="1400" i="1">
                            <a:solidFill>
                              <a:prstClr val="black"/>
                            </a:solidFill>
                            <a:latin typeface="Cambria Math" panose="02040503050406030204" pitchFamily="18" charset="0"/>
                            <a:cs typeface="Times New Roman" panose="02020603050405020304" pitchFamily="18" charset="0"/>
                          </a:rPr>
                          <m:t>−0.0406</m:t>
                        </m:r>
                        <m:r>
                          <a:rPr lang="en-US" altLang="zh-CN"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i="1">
                            <a:solidFill>
                              <a:prstClr val="black"/>
                            </a:solidFill>
                            <a:latin typeface="Cambria Math" panose="02040503050406030204" pitchFamily="18" charset="0"/>
                            <a:cs typeface="Times New Roman" panose="02020603050405020304" pitchFamily="18" charset="0"/>
                          </a:rPr>
                          <m:t>0.68</m:t>
                        </m:r>
                      </m:e>
                    </m:d>
                    <m:r>
                      <a:rPr lang="en-US" altLang="zh-CN" sz="1400" i="1">
                        <a:solidFill>
                          <a:prstClr val="black"/>
                        </a:solidFill>
                        <a:latin typeface="Cambria Math" panose="02040503050406030204" pitchFamily="18" charset="0"/>
                        <a:cs typeface="Times New Roman" panose="02020603050405020304" pitchFamily="18" charset="0"/>
                      </a:rPr>
                      <m:t>=</m:t>
                    </m:r>
                    <m:r>
                      <a:rPr lang="en-US" altLang="zh-CN" sz="1400" i="1" smtClean="0">
                        <a:solidFill>
                          <a:prstClr val="black"/>
                        </a:solidFill>
                        <a:latin typeface="Cambria Math" panose="02040503050406030204" pitchFamily="18" charset="0"/>
                        <a:cs typeface="Times New Roman" panose="02020603050405020304" pitchFamily="18" charset="0"/>
                      </a:rPr>
                      <m:t>0.272392</m:t>
                    </m:r>
                  </m:oMath>
                </a14:m>
                <a:r>
                  <a:rPr lang="en-US" altLang="zh-CN" sz="1400" dirty="0" smtClean="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1400" i="1">
                            <a:solidFill>
                              <a:prstClr val="black"/>
                            </a:solidFill>
                            <a:latin typeface="Cambria Math" panose="02040503050406030204" pitchFamily="18" charset="0"/>
                            <a:cs typeface="Times New Roman" panose="02020603050405020304" pitchFamily="18" charset="0"/>
                          </a:rPr>
                        </m:ctrlPr>
                      </m:sSubSupPr>
                      <m:e>
                        <m:r>
                          <a:rPr lang="en-US" altLang="zh-CN" sz="1400" i="1">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2</m:t>
                        </m:r>
                      </m:sub>
                      <m:sup>
                        <m:r>
                          <a:rPr lang="en-US" altLang="zh-CN" sz="1400" i="1">
                            <a:solidFill>
                              <a:prstClr val="black"/>
                            </a:solidFill>
                            <a:latin typeface="Cambria Math" panose="02040503050406030204" pitchFamily="18" charset="0"/>
                            <a:cs typeface="Times New Roman" panose="02020603050405020304" pitchFamily="18" charset="0"/>
                          </a:rPr>
                          <m:t>+</m:t>
                        </m:r>
                      </m:sup>
                    </m:sSubSup>
                    <m:r>
                      <a:rPr lang="en-US" altLang="zh-CN" sz="1400" i="1">
                        <a:solidFill>
                          <a:prstClr val="black"/>
                        </a:solidFill>
                        <a:latin typeface="Cambria Math" panose="02040503050406030204" pitchFamily="18" charset="0"/>
                        <a:cs typeface="Times New Roman" panose="02020603050405020304" pitchFamily="18" charset="0"/>
                      </a:rPr>
                      <m:t>=</m:t>
                    </m:r>
                    <m:sSub>
                      <m:sSubPr>
                        <m:ctrlPr>
                          <a:rPr lang="en-US" altLang="zh-CN" sz="1400" i="1">
                            <a:solidFill>
                              <a:prstClr val="black"/>
                            </a:solidFill>
                            <a:latin typeface="Cambria Math" panose="02040503050406030204" pitchFamily="18" charset="0"/>
                            <a:cs typeface="Times New Roman" panose="02020603050405020304" pitchFamily="18" charset="0"/>
                          </a:rPr>
                        </m:ctrlPr>
                      </m:sSubPr>
                      <m:e>
                        <m:r>
                          <a:rPr lang="en-US" altLang="zh-CN" sz="1400" i="1">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2</m:t>
                        </m:r>
                      </m:sub>
                    </m:sSub>
                    <m:r>
                      <a:rPr lang="en-US" altLang="zh-CN" sz="1400" i="1">
                        <a:solidFill>
                          <a:prstClr val="black"/>
                        </a:solidFill>
                        <a:latin typeface="Cambria Math" panose="02040503050406030204" pitchFamily="18" charset="0"/>
                        <a:cs typeface="Times New Roman" panose="02020603050405020304" pitchFamily="18" charset="0"/>
                      </a:rPr>
                      <m:t>+</m:t>
                    </m:r>
                    <m:d>
                      <m:dPr>
                        <m:ctrlPr>
                          <a:rPr lang="en-US" altLang="zh-CN" sz="1400" i="1">
                            <a:solidFill>
                              <a:prstClr val="black"/>
                            </a:solidFill>
                            <a:latin typeface="Cambria Math" panose="02040503050406030204" pitchFamily="18" charset="0"/>
                            <a:cs typeface="Times New Roman" panose="02020603050405020304" pitchFamily="18" charset="0"/>
                          </a:rPr>
                        </m:ctrlPr>
                      </m:dPr>
                      <m:e>
                        <m:r>
                          <a:rPr lang="zh-CN" altLang="en-US" sz="1400" i="1">
                            <a:solidFill>
                              <a:prstClr val="black"/>
                            </a:solidFill>
                            <a:latin typeface="Cambria Math" panose="02040503050406030204" pitchFamily="18" charset="0"/>
                            <a:cs typeface="Times New Roman" panose="02020603050405020304" pitchFamily="18" charset="0"/>
                          </a:rPr>
                          <m:t>𝛿</m:t>
                        </m:r>
                        <m:r>
                          <a:rPr lang="zh-CN" altLang="en-US" sz="1400" i="1">
                            <a:solidFill>
                              <a:prstClr val="black"/>
                            </a:solidFill>
                            <a:latin typeface="Cambria Math" panose="02040503050406030204" pitchFamily="18" charset="0"/>
                            <a:cs typeface="Times New Roman" panose="02020603050405020304" pitchFamily="18" charset="0"/>
                          </a:rPr>
                          <m:t>∙</m:t>
                        </m:r>
                        <m:r>
                          <a:rPr lang="en-US" altLang="zh-CN" sz="1400" i="1">
                            <a:solidFill>
                              <a:prstClr val="black"/>
                            </a:solidFill>
                            <a:latin typeface="Cambria Math" panose="02040503050406030204" pitchFamily="18" charset="0"/>
                            <a:cs typeface="Times New Roman" panose="02020603050405020304" pitchFamily="18" charset="0"/>
                          </a:rPr>
                          <m:t>𝑖𝑛𝑝𝑢𝑡</m:t>
                        </m:r>
                      </m:e>
                    </m:d>
                    <m:r>
                      <a:rPr lang="en-US" altLang="zh-CN" sz="1400" i="1">
                        <a:solidFill>
                          <a:prstClr val="black"/>
                        </a:solidFill>
                        <a:latin typeface="Cambria Math" panose="02040503050406030204" pitchFamily="18" charset="0"/>
                        <a:cs typeface="Times New Roman" panose="02020603050405020304" pitchFamily="18" charset="0"/>
                      </a:rPr>
                      <m:t>=0.9 + (−0.0406</m:t>
                    </m:r>
                    <m:r>
                      <a:rPr lang="en-US" altLang="zh-CN"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i="1">
                        <a:solidFill>
                          <a:prstClr val="black"/>
                        </a:solidFill>
                        <a:latin typeface="Cambria Math" panose="02040503050406030204" pitchFamily="18" charset="0"/>
                        <a:cs typeface="Times New Roman" panose="02020603050405020304" pitchFamily="18" charset="0"/>
                      </a:rPr>
                      <m:t>0.6637) = 0.87305</m:t>
                    </m:r>
                  </m:oMath>
                </a14:m>
                <a:endParaRPr lang="en-US" altLang="zh-CN" sz="140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a:solidFill>
                      <a:prstClr val="black"/>
                    </a:solidFill>
                    <a:latin typeface="Times New Roman" panose="02020603050405020304" pitchFamily="18" charset="0"/>
                    <a:cs typeface="Times New Roman" panose="02020603050405020304" pitchFamily="18" charset="0"/>
                  </a:rPr>
                  <a:t>Errors for hidden layers:</a:t>
                </a:r>
              </a:p>
              <a:p>
                <a:pPr>
                  <a:lnSpc>
                    <a:spcPct val="130000"/>
                  </a:lnSpc>
                  <a:spcBef>
                    <a:spcPts val="500"/>
                  </a:spcBef>
                </a:pPr>
                <a14:m>
                  <m:oMath xmlns:m="http://schemas.openxmlformats.org/officeDocument/2006/math">
                    <m:sSub>
                      <m:sSubPr>
                        <m:ctrlPr>
                          <a:rPr lang="en-US" altLang="zh-CN" sz="1400" i="1" smtClean="0">
                            <a:solidFill>
                              <a:prstClr val="black"/>
                            </a:solidFill>
                            <a:latin typeface="Cambria Math" panose="02040503050406030204" pitchFamily="18" charset="0"/>
                            <a:cs typeface="Times New Roman" panose="02020603050405020304" pitchFamily="18" charset="0"/>
                          </a:rPr>
                        </m:ctrlPr>
                      </m:sSubPr>
                      <m:e>
                        <m:r>
                          <a:rPr lang="zh-CN" altLang="en-US" sz="1400" i="1" smtClean="0">
                            <a:solidFill>
                              <a:prstClr val="black"/>
                            </a:solidFill>
                            <a:latin typeface="Cambria Math" panose="02040503050406030204" pitchFamily="18" charset="0"/>
                            <a:cs typeface="Times New Roman" panose="02020603050405020304" pitchFamily="18" charset="0"/>
                          </a:rPr>
                          <m:t>𝛿</m:t>
                        </m:r>
                      </m:e>
                      <m:sub>
                        <m:r>
                          <a:rPr lang="en-US" altLang="zh-CN" sz="1400" b="0" i="1" smtClean="0">
                            <a:solidFill>
                              <a:prstClr val="black"/>
                            </a:solidFill>
                            <a:latin typeface="Cambria Math" panose="02040503050406030204" pitchFamily="18" charset="0"/>
                            <a:cs typeface="Times New Roman" panose="02020603050405020304" pitchFamily="18" charset="0"/>
                          </a:rPr>
                          <m:t>1</m:t>
                        </m:r>
                      </m:sub>
                    </m:sSub>
                    <m:r>
                      <a:rPr lang="en-US" altLang="zh-CN" sz="1400" b="0" i="1" smtClean="0">
                        <a:solidFill>
                          <a:prstClr val="black"/>
                        </a:solidFill>
                        <a:latin typeface="Cambria Math" panose="02040503050406030204" pitchFamily="18" charset="0"/>
                        <a:cs typeface="Times New Roman" panose="02020603050405020304" pitchFamily="18" charset="0"/>
                      </a:rPr>
                      <m:t>=</m:t>
                    </m:r>
                    <m:r>
                      <a:rPr lang="zh-CN" altLang="en-US" sz="1400" b="0" i="1" smtClean="0">
                        <a:solidFill>
                          <a:prstClr val="black"/>
                        </a:solidFill>
                        <a:latin typeface="Cambria Math" panose="02040503050406030204" pitchFamily="18" charset="0"/>
                        <a:cs typeface="Times New Roman" panose="02020603050405020304" pitchFamily="18" charset="0"/>
                      </a:rPr>
                      <m:t>𝛿</m:t>
                    </m:r>
                    <m:r>
                      <a:rPr lang="zh-CN" altLang="en-US" sz="1400" b="0" i="1" smtClean="0">
                        <a:solidFill>
                          <a:prstClr val="black"/>
                        </a:solidFill>
                        <a:latin typeface="Cambria Math" panose="02040503050406030204" pitchFamily="18" charset="0"/>
                        <a:cs typeface="Times New Roman" panose="02020603050405020304" pitchFamily="18" charset="0"/>
                      </a:rPr>
                      <m:t>∙</m:t>
                    </m:r>
                    <m:sSub>
                      <m:sSubPr>
                        <m:ctrlPr>
                          <a:rPr lang="en-US" altLang="zh-CN" sz="1400" b="0" i="1" smtClean="0">
                            <a:solidFill>
                              <a:prstClr val="black"/>
                            </a:solidFill>
                            <a:latin typeface="Cambria Math" panose="02040503050406030204" pitchFamily="18" charset="0"/>
                            <a:cs typeface="Times New Roman" panose="02020603050405020304" pitchFamily="18" charset="0"/>
                          </a:rPr>
                        </m:ctrlPr>
                      </m:sSubPr>
                      <m:e>
                        <m:r>
                          <a:rPr lang="en-US" altLang="zh-CN" sz="1400" b="0" i="1" smtClean="0">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1</m:t>
                        </m:r>
                      </m:sub>
                    </m:sSub>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m:t>
                    </m:r>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m:t>
                        </m:r>
                      </m:e>
                    </m:d>
                    <m:r>
                      <a:rPr lang="en-US" altLang="zh-CN" sz="1400" b="0" i="1" smtClean="0">
                        <a:solidFill>
                          <a:prstClr val="black"/>
                        </a:solidFill>
                        <a:latin typeface="Cambria Math" panose="02040503050406030204" pitchFamily="18" charset="0"/>
                        <a:cs typeface="Times New Roman" panose="02020603050405020304" pitchFamily="18" charset="0"/>
                      </a:rPr>
                      <m:t>=</m:t>
                    </m:r>
                    <m:r>
                      <m:rPr>
                        <m:nor/>
                      </m:rPr>
                      <a:rPr lang="en-US" altLang="zh-CN" sz="1400" dirty="0">
                        <a:solidFill>
                          <a:prstClr val="black"/>
                        </a:solidFill>
                        <a:latin typeface="Times New Roman" panose="02020603050405020304" pitchFamily="18" charset="0"/>
                        <a:cs typeface="Times New Roman" panose="02020603050405020304" pitchFamily="18" charset="0"/>
                      </a:rPr>
                      <m:t>−0.0406</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1400" dirty="0">
                        <a:solidFill>
                          <a:prstClr val="black"/>
                        </a:solidFill>
                        <a:latin typeface="Times New Roman" panose="02020603050405020304" pitchFamily="18" charset="0"/>
                        <a:cs typeface="Times New Roman" panose="02020603050405020304" pitchFamily="18" charset="0"/>
                      </a:rPr>
                      <m:t>0.272392</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m:t>
                        </m:r>
                      </m:e>
                    </m:d>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b="0" i="1" smtClean="0">
                        <a:solidFill>
                          <a:prstClr val="black"/>
                        </a:solidFill>
                        <a:latin typeface="Cambria Math" panose="02040503050406030204" pitchFamily="18" charset="0"/>
                        <a:cs typeface="Times New Roman" panose="02020603050405020304" pitchFamily="18" charset="0"/>
                      </a:rPr>
                      <m:t>−2.406</m:t>
                    </m:r>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en-US" altLang="zh-CN" sz="1400" dirty="0" smtClean="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400" i="1">
                            <a:solidFill>
                              <a:prstClr val="black"/>
                            </a:solidFill>
                            <a:latin typeface="Cambria Math" panose="02040503050406030204" pitchFamily="18" charset="0"/>
                            <a:cs typeface="Times New Roman" panose="02020603050405020304" pitchFamily="18" charset="0"/>
                          </a:rPr>
                        </m:ctrlPr>
                      </m:sSubPr>
                      <m:e>
                        <m:r>
                          <a:rPr lang="zh-CN" altLang="en-US" sz="1400" i="1">
                            <a:solidFill>
                              <a:prstClr val="black"/>
                            </a:solidFill>
                            <a:latin typeface="Cambria Math" panose="02040503050406030204" pitchFamily="18" charset="0"/>
                            <a:cs typeface="Times New Roman" panose="02020603050405020304" pitchFamily="18" charset="0"/>
                          </a:rPr>
                          <m:t>𝛿</m:t>
                        </m:r>
                      </m:e>
                      <m:sub>
                        <m:r>
                          <a:rPr lang="en-US" altLang="zh-CN" sz="1400" b="0" i="1" smtClean="0">
                            <a:solidFill>
                              <a:prstClr val="black"/>
                            </a:solidFill>
                            <a:latin typeface="Cambria Math" panose="02040503050406030204" pitchFamily="18" charset="0"/>
                            <a:cs typeface="Times New Roman" panose="02020603050405020304" pitchFamily="18" charset="0"/>
                          </a:rPr>
                          <m:t>2</m:t>
                        </m:r>
                      </m:sub>
                    </m:sSub>
                    <m:r>
                      <a:rPr lang="en-US" altLang="zh-CN" sz="1400" i="1">
                        <a:solidFill>
                          <a:prstClr val="black"/>
                        </a:solidFill>
                        <a:latin typeface="Cambria Math" panose="02040503050406030204" pitchFamily="18" charset="0"/>
                        <a:cs typeface="Times New Roman" panose="02020603050405020304" pitchFamily="18" charset="0"/>
                      </a:rPr>
                      <m:t>=</m:t>
                    </m:r>
                    <m:r>
                      <a:rPr lang="zh-CN" altLang="en-US" sz="1400" i="1">
                        <a:solidFill>
                          <a:prstClr val="black"/>
                        </a:solidFill>
                        <a:latin typeface="Cambria Math" panose="02040503050406030204" pitchFamily="18" charset="0"/>
                        <a:cs typeface="Times New Roman" panose="02020603050405020304" pitchFamily="18" charset="0"/>
                      </a:rPr>
                      <m:t>𝛿</m:t>
                    </m:r>
                    <m:r>
                      <a:rPr lang="zh-CN" altLang="en-US" sz="1400" i="1">
                        <a:solidFill>
                          <a:prstClr val="black"/>
                        </a:solidFill>
                        <a:latin typeface="Cambria Math" panose="02040503050406030204" pitchFamily="18" charset="0"/>
                        <a:cs typeface="Times New Roman" panose="02020603050405020304" pitchFamily="18" charset="0"/>
                      </a:rPr>
                      <m:t>∙</m:t>
                    </m:r>
                    <m:sSub>
                      <m:sSubPr>
                        <m:ctrlPr>
                          <a:rPr lang="en-US" altLang="zh-CN" sz="1400" i="1">
                            <a:solidFill>
                              <a:prstClr val="black"/>
                            </a:solidFill>
                            <a:latin typeface="Cambria Math" panose="02040503050406030204" pitchFamily="18" charset="0"/>
                            <a:cs typeface="Times New Roman" panose="02020603050405020304" pitchFamily="18" charset="0"/>
                          </a:rPr>
                        </m:ctrlPr>
                      </m:sSubPr>
                      <m:e>
                        <m:r>
                          <a:rPr lang="en-US" altLang="zh-CN" sz="1400" i="1">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2</m:t>
                        </m:r>
                      </m:sub>
                    </m:sSub>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m:t>
                        </m:r>
                      </m:e>
                    </m:d>
                    <m:r>
                      <a:rPr lang="en-US" altLang="zh-CN" sz="1400" i="1">
                        <a:solidFill>
                          <a:prstClr val="black"/>
                        </a:solidFill>
                        <a:latin typeface="Cambria Math" panose="02040503050406030204" pitchFamily="18" charset="0"/>
                        <a:cs typeface="Times New Roman" panose="02020603050405020304" pitchFamily="18" charset="0"/>
                      </a:rPr>
                      <m:t>=</m:t>
                    </m:r>
                    <m:r>
                      <m:rPr>
                        <m:nor/>
                      </m:rPr>
                      <a:rPr lang="en-US" altLang="zh-CN" sz="1400" dirty="0">
                        <a:solidFill>
                          <a:prstClr val="black"/>
                        </a:solidFill>
                        <a:latin typeface="Times New Roman" panose="02020603050405020304" pitchFamily="18" charset="0"/>
                        <a:cs typeface="Times New Roman" panose="02020603050405020304" pitchFamily="18" charset="0"/>
                      </a:rPr>
                      <m:t>−0.0406</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1400" dirty="0">
                        <a:solidFill>
                          <a:prstClr val="black"/>
                        </a:solidFill>
                        <a:latin typeface="Times New Roman" panose="02020603050405020304" pitchFamily="18" charset="0"/>
                        <a:cs typeface="Times New Roman" panose="02020603050405020304" pitchFamily="18" charset="0"/>
                      </a:rPr>
                      <m:t>0.</m:t>
                    </m:r>
                    <m:r>
                      <a:rPr lang="en-US" altLang="zh-CN" sz="1400" b="0" i="1" dirty="0" smtClean="0">
                        <a:solidFill>
                          <a:prstClr val="black"/>
                        </a:solidFill>
                        <a:latin typeface="Cambria Math" panose="02040503050406030204" pitchFamily="18" charset="0"/>
                        <a:cs typeface="Times New Roman" panose="02020603050405020304" pitchFamily="18" charset="0"/>
                      </a:rPr>
                      <m:t>87305</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𝑜</m:t>
                        </m:r>
                      </m:e>
                    </m:d>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i="1">
                        <a:solidFill>
                          <a:prstClr val="black"/>
                        </a:solidFill>
                        <a:latin typeface="Cambria Math" panose="02040503050406030204" pitchFamily="18" charset="0"/>
                        <a:cs typeface="Times New Roman" panose="02020603050405020304" pitchFamily="18" charset="0"/>
                      </a:rPr>
                      <m:t>−</m:t>
                    </m:r>
                    <m:r>
                      <a:rPr lang="en-US" altLang="zh-CN" sz="1400" b="0" i="1" smtClean="0">
                        <a:solidFill>
                          <a:prstClr val="black"/>
                        </a:solidFill>
                        <a:latin typeface="Cambria Math" panose="02040503050406030204" pitchFamily="18" charset="0"/>
                        <a:cs typeface="Times New Roman" panose="02020603050405020304" pitchFamily="18" charset="0"/>
                      </a:rPr>
                      <m:t>7.916</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oMath>
                </a14:m>
                <a:endParaRPr lang="en-US" altLang="zh-CN" sz="140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smtClean="0">
                    <a:solidFill>
                      <a:prstClr val="black"/>
                    </a:solidFill>
                    <a:latin typeface="Times New Roman" panose="02020603050405020304" pitchFamily="18" charset="0"/>
                    <a:cs typeface="Times New Roman" panose="02020603050405020304" pitchFamily="18" charset="0"/>
                  </a:rPr>
                  <a:t>New </a:t>
                </a:r>
                <a:r>
                  <a:rPr lang="en-US" altLang="zh-CN" sz="1400" dirty="0">
                    <a:solidFill>
                      <a:prstClr val="black"/>
                    </a:solidFill>
                    <a:latin typeface="Times New Roman" panose="02020603050405020304" pitchFamily="18" charset="0"/>
                    <a:cs typeface="Times New Roman" panose="02020603050405020304" pitchFamily="18" charset="0"/>
                  </a:rPr>
                  <a:t>hidden layer weights</a:t>
                </a:r>
                <a:r>
                  <a:rPr lang="en-US" altLang="zh-CN" sz="1400" dirty="0" smtClean="0">
                    <a:solidFill>
                      <a:prstClr val="black"/>
                    </a:solidFill>
                    <a:latin typeface="Times New Roman" panose="02020603050405020304" pitchFamily="18" charset="0"/>
                    <a:cs typeface="Times New Roman" panose="02020603050405020304" pitchFamily="18" charset="0"/>
                  </a:rPr>
                  <a:t>:</a:t>
                </a:r>
              </a:p>
              <a:p>
                <a:pPr>
                  <a:lnSpc>
                    <a:spcPct val="130000"/>
                  </a:lnSpc>
                  <a:spcBef>
                    <a:spcPts val="500"/>
                  </a:spcBef>
                </a:pPr>
                <a14:m>
                  <m:oMath xmlns:m="http://schemas.openxmlformats.org/officeDocument/2006/math">
                    <m:sSubSup>
                      <m:sSubSupPr>
                        <m:ctrlPr>
                          <a:rPr lang="en-US" altLang="zh-CN" sz="1400" i="1">
                            <a:solidFill>
                              <a:prstClr val="black"/>
                            </a:solidFill>
                            <a:latin typeface="Cambria Math" panose="02040503050406030204" pitchFamily="18" charset="0"/>
                            <a:cs typeface="Times New Roman" panose="02020603050405020304" pitchFamily="18" charset="0"/>
                          </a:rPr>
                        </m:ctrlPr>
                      </m:sSubSupPr>
                      <m:e>
                        <m:r>
                          <a:rPr lang="en-US" altLang="zh-CN" sz="1400" i="1">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3</m:t>
                        </m:r>
                      </m:sub>
                      <m:sup>
                        <m:r>
                          <a:rPr lang="en-US" altLang="zh-CN" sz="1400" i="1">
                            <a:solidFill>
                              <a:prstClr val="black"/>
                            </a:solidFill>
                            <a:latin typeface="Cambria Math" panose="02040503050406030204" pitchFamily="18" charset="0"/>
                            <a:cs typeface="Times New Roman" panose="02020603050405020304" pitchFamily="18" charset="0"/>
                          </a:rPr>
                          <m:t>+</m:t>
                        </m:r>
                      </m:sup>
                    </m:sSubSup>
                    <m:r>
                      <a:rPr lang="en-US" altLang="zh-CN" sz="1400" i="1">
                        <a:solidFill>
                          <a:prstClr val="black"/>
                        </a:solidFill>
                        <a:latin typeface="Cambria Math" panose="02040503050406030204" pitchFamily="18" charset="0"/>
                        <a:cs typeface="Times New Roman" panose="02020603050405020304" pitchFamily="18" charset="0"/>
                      </a:rPr>
                      <m:t>=0.</m:t>
                    </m:r>
                    <m:r>
                      <a:rPr lang="en-US" altLang="zh-CN" sz="1400" b="0" i="1" smtClean="0">
                        <a:solidFill>
                          <a:prstClr val="black"/>
                        </a:solidFill>
                        <a:latin typeface="Cambria Math" panose="02040503050406030204" pitchFamily="18" charset="0"/>
                        <a:cs typeface="Times New Roman" panose="02020603050405020304" pitchFamily="18" charset="0"/>
                      </a:rPr>
                      <m:t>1</m:t>
                    </m:r>
                    <m:r>
                      <a:rPr lang="en-US" altLang="zh-CN" sz="1400" i="1">
                        <a:solidFill>
                          <a:prstClr val="black"/>
                        </a:solidFill>
                        <a:latin typeface="Cambria Math" panose="02040503050406030204" pitchFamily="18" charset="0"/>
                        <a:cs typeface="Times New Roman" panose="02020603050405020304" pitchFamily="18" charset="0"/>
                      </a:rPr>
                      <m:t> + </m:t>
                    </m:r>
                    <m:d>
                      <m:dPr>
                        <m:ctrlPr>
                          <a:rPr lang="en-US" altLang="zh-CN" sz="1400" i="1">
                            <a:solidFill>
                              <a:prstClr val="black"/>
                            </a:solidFill>
                            <a:latin typeface="Cambria Math" panose="02040503050406030204" pitchFamily="18" charset="0"/>
                            <a:cs typeface="Times New Roman" panose="02020603050405020304" pitchFamily="18" charset="0"/>
                          </a:rPr>
                        </m:ctrlPr>
                      </m:dPr>
                      <m:e>
                        <m:r>
                          <a:rPr lang="en-US" altLang="zh-CN" sz="1400" i="1">
                            <a:solidFill>
                              <a:prstClr val="black"/>
                            </a:solidFill>
                            <a:latin typeface="Cambria Math" panose="02040503050406030204" pitchFamily="18" charset="0"/>
                            <a:cs typeface="Times New Roman" panose="02020603050405020304" pitchFamily="18" charset="0"/>
                          </a:rPr>
                          <m:t>−</m:t>
                        </m:r>
                        <m:r>
                          <a:rPr lang="en-US" altLang="zh-CN" sz="1400" b="0" i="1" smtClean="0">
                            <a:solidFill>
                              <a:prstClr val="black"/>
                            </a:solidFill>
                            <a:latin typeface="Cambria Math" panose="02040503050406030204" pitchFamily="18" charset="0"/>
                            <a:cs typeface="Times New Roman" panose="02020603050405020304" pitchFamily="18" charset="0"/>
                          </a:rPr>
                          <m:t>2.406</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en-US" altLang="zh-CN"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0.35</m:t>
                        </m:r>
                      </m:e>
                    </m:d>
                    <m:r>
                      <a:rPr lang="en-US" altLang="zh-CN" sz="1400" i="1">
                        <a:solidFill>
                          <a:prstClr val="black"/>
                        </a:solidFill>
                        <a:latin typeface="Cambria Math" panose="02040503050406030204" pitchFamily="18" charset="0"/>
                        <a:cs typeface="Times New Roman" panose="02020603050405020304" pitchFamily="18" charset="0"/>
                      </a:rPr>
                      <m:t>=</m:t>
                    </m:r>
                    <m:r>
                      <m:rPr>
                        <m:nor/>
                      </m:rPr>
                      <a:rPr lang="en-US" altLang="zh-CN" sz="1400" dirty="0">
                        <a:solidFill>
                          <a:prstClr val="black"/>
                        </a:solidFill>
                        <a:latin typeface="Times New Roman" panose="02020603050405020304" pitchFamily="18" charset="0"/>
                        <a:cs typeface="Times New Roman" panose="02020603050405020304" pitchFamily="18" charset="0"/>
                      </a:rPr>
                      <m:t>0.09916</m:t>
                    </m:r>
                  </m:oMath>
                </a14:m>
                <a:r>
                  <a:rPr lang="en-US" altLang="zh-CN" sz="1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1400" i="1">
                            <a:solidFill>
                              <a:prstClr val="black"/>
                            </a:solidFill>
                            <a:latin typeface="Cambria Math" panose="02040503050406030204" pitchFamily="18" charset="0"/>
                            <a:cs typeface="Times New Roman" panose="02020603050405020304" pitchFamily="18" charset="0"/>
                          </a:rPr>
                        </m:ctrlPr>
                      </m:sSubSupPr>
                      <m:e>
                        <m:r>
                          <a:rPr lang="en-US" altLang="zh-CN" sz="1400" i="1">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4</m:t>
                        </m:r>
                      </m:sub>
                      <m:sup>
                        <m:r>
                          <a:rPr lang="en-US" altLang="zh-CN" sz="1400" i="1">
                            <a:solidFill>
                              <a:prstClr val="black"/>
                            </a:solidFill>
                            <a:latin typeface="Cambria Math" panose="02040503050406030204" pitchFamily="18" charset="0"/>
                            <a:cs typeface="Times New Roman" panose="02020603050405020304" pitchFamily="18" charset="0"/>
                          </a:rPr>
                          <m:t>+</m:t>
                        </m:r>
                      </m:sup>
                    </m:sSubSup>
                    <m:r>
                      <a:rPr lang="en-US" altLang="zh-CN" sz="1400" i="1">
                        <a:solidFill>
                          <a:prstClr val="black"/>
                        </a:solidFill>
                        <a:latin typeface="Cambria Math" panose="02040503050406030204" pitchFamily="18" charset="0"/>
                        <a:cs typeface="Times New Roman" panose="02020603050405020304" pitchFamily="18" charset="0"/>
                      </a:rPr>
                      <m:t>=0.</m:t>
                    </m:r>
                    <m:r>
                      <a:rPr lang="en-US" altLang="zh-CN" sz="1400" b="0" i="1" smtClean="0">
                        <a:solidFill>
                          <a:prstClr val="black"/>
                        </a:solidFill>
                        <a:latin typeface="Cambria Math" panose="02040503050406030204" pitchFamily="18" charset="0"/>
                        <a:cs typeface="Times New Roman" panose="02020603050405020304" pitchFamily="18" charset="0"/>
                      </a:rPr>
                      <m:t>8</m:t>
                    </m:r>
                    <m:r>
                      <a:rPr lang="en-US" altLang="zh-CN" sz="1400" i="1">
                        <a:solidFill>
                          <a:prstClr val="black"/>
                        </a:solidFill>
                        <a:latin typeface="Cambria Math" panose="02040503050406030204" pitchFamily="18" charset="0"/>
                        <a:cs typeface="Times New Roman" panose="02020603050405020304" pitchFamily="18" charset="0"/>
                      </a:rPr>
                      <m:t> + </m:t>
                    </m:r>
                    <m:d>
                      <m:dPr>
                        <m:ctrlPr>
                          <a:rPr lang="en-US" altLang="zh-CN" sz="1400" i="1">
                            <a:solidFill>
                              <a:prstClr val="black"/>
                            </a:solidFill>
                            <a:latin typeface="Cambria Math" panose="02040503050406030204" pitchFamily="18" charset="0"/>
                            <a:cs typeface="Times New Roman" panose="02020603050405020304" pitchFamily="18" charset="0"/>
                          </a:rPr>
                        </m:ctrlPr>
                      </m:dPr>
                      <m:e>
                        <m:r>
                          <a:rPr lang="en-US" altLang="zh-CN" sz="1400" i="1">
                            <a:solidFill>
                              <a:prstClr val="black"/>
                            </a:solidFill>
                            <a:latin typeface="Cambria Math" panose="02040503050406030204" pitchFamily="18" charset="0"/>
                            <a:cs typeface="Times New Roman" panose="02020603050405020304" pitchFamily="18" charset="0"/>
                          </a:rPr>
                          <m:t>−2.406</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r>
                          <a:rPr lang="en-US" altLang="zh-CN"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9</m:t>
                        </m:r>
                      </m:e>
                    </m:d>
                    <m:r>
                      <a:rPr lang="en-US" altLang="zh-CN" sz="1400" i="1">
                        <a:solidFill>
                          <a:prstClr val="black"/>
                        </a:solidFill>
                        <a:latin typeface="Cambria Math" panose="02040503050406030204" pitchFamily="18" charset="0"/>
                        <a:cs typeface="Times New Roman" panose="02020603050405020304" pitchFamily="18" charset="0"/>
                      </a:rPr>
                      <m:t>= 0.</m:t>
                    </m:r>
                    <m:r>
                      <a:rPr lang="en-US" altLang="zh-CN" sz="1400" b="0" i="1" smtClean="0">
                        <a:solidFill>
                          <a:prstClr val="black"/>
                        </a:solidFill>
                        <a:latin typeface="Cambria Math" panose="02040503050406030204" pitchFamily="18" charset="0"/>
                        <a:cs typeface="Times New Roman" panose="02020603050405020304" pitchFamily="18" charset="0"/>
                      </a:rPr>
                      <m:t>7978</m:t>
                    </m:r>
                    <m:r>
                      <a:rPr lang="en-US" altLang="zh-CN" sz="1400" b="0" i="0" smtClean="0">
                        <a:solidFill>
                          <a:prstClr val="black"/>
                        </a:solidFill>
                        <a:latin typeface="Cambria Math" panose="02040503050406030204" pitchFamily="18" charset="0"/>
                        <a:cs typeface="Times New Roman" panose="02020603050405020304" pitchFamily="18" charset="0"/>
                      </a:rPr>
                      <m:t>,</m:t>
                    </m:r>
                  </m:oMath>
                </a14:m>
                <a:endParaRPr lang="en-US" altLang="zh-CN" sz="1400" b="0" i="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14:m>
                  <m:oMath xmlns:m="http://schemas.openxmlformats.org/officeDocument/2006/math">
                    <m:sSubSup>
                      <m:sSubSupPr>
                        <m:ctrlPr>
                          <a:rPr lang="en-US" altLang="zh-CN" sz="1400" i="1">
                            <a:solidFill>
                              <a:prstClr val="black"/>
                            </a:solidFill>
                            <a:latin typeface="Cambria Math" panose="02040503050406030204" pitchFamily="18" charset="0"/>
                            <a:cs typeface="Times New Roman" panose="02020603050405020304" pitchFamily="18" charset="0"/>
                          </a:rPr>
                        </m:ctrlPr>
                      </m:sSubSupPr>
                      <m:e>
                        <m:r>
                          <a:rPr lang="en-US" altLang="zh-CN" sz="1400" i="1">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5</m:t>
                        </m:r>
                      </m:sub>
                      <m:sup>
                        <m:r>
                          <a:rPr lang="en-US" altLang="zh-CN" sz="1400" i="1">
                            <a:solidFill>
                              <a:prstClr val="black"/>
                            </a:solidFill>
                            <a:latin typeface="Cambria Math" panose="02040503050406030204" pitchFamily="18" charset="0"/>
                            <a:cs typeface="Times New Roman" panose="02020603050405020304" pitchFamily="18" charset="0"/>
                          </a:rPr>
                          <m:t>+</m:t>
                        </m:r>
                      </m:sup>
                    </m:sSubSup>
                    <m:r>
                      <a:rPr lang="en-US" altLang="zh-CN" sz="1400" i="1">
                        <a:solidFill>
                          <a:prstClr val="black"/>
                        </a:solidFill>
                        <a:latin typeface="Cambria Math" panose="02040503050406030204" pitchFamily="18" charset="0"/>
                        <a:cs typeface="Times New Roman" panose="02020603050405020304" pitchFamily="18" charset="0"/>
                      </a:rPr>
                      <m:t>=0.</m:t>
                    </m:r>
                    <m:r>
                      <a:rPr lang="en-US" altLang="zh-CN" sz="1400" b="0" i="1" smtClean="0">
                        <a:solidFill>
                          <a:prstClr val="black"/>
                        </a:solidFill>
                        <a:latin typeface="Cambria Math" panose="02040503050406030204" pitchFamily="18" charset="0"/>
                        <a:cs typeface="Times New Roman" panose="02020603050405020304" pitchFamily="18" charset="0"/>
                      </a:rPr>
                      <m:t>4</m:t>
                    </m:r>
                    <m:r>
                      <a:rPr lang="en-US" altLang="zh-CN" sz="1400" i="1">
                        <a:solidFill>
                          <a:prstClr val="black"/>
                        </a:solidFill>
                        <a:latin typeface="Cambria Math" panose="02040503050406030204" pitchFamily="18" charset="0"/>
                        <a:cs typeface="Times New Roman" panose="02020603050405020304" pitchFamily="18" charset="0"/>
                      </a:rPr>
                      <m:t> + </m:t>
                    </m:r>
                    <m:d>
                      <m:dPr>
                        <m:ctrlPr>
                          <a:rPr lang="en-US" altLang="zh-CN" sz="1400" i="1">
                            <a:solidFill>
                              <a:prstClr val="black"/>
                            </a:solidFill>
                            <a:latin typeface="Cambria Math" panose="02040503050406030204" pitchFamily="18" charset="0"/>
                            <a:cs typeface="Times New Roman" panose="02020603050405020304" pitchFamily="18" charset="0"/>
                          </a:rPr>
                        </m:ctrlPr>
                      </m:dPr>
                      <m:e>
                        <m:r>
                          <a:rPr lang="en-US" altLang="zh-CN" sz="1400" i="1">
                            <a:solidFill>
                              <a:prstClr val="black"/>
                            </a:solidFill>
                            <a:latin typeface="Cambria Math" panose="02040503050406030204" pitchFamily="18" charset="0"/>
                            <a:cs typeface="Times New Roman" panose="02020603050405020304" pitchFamily="18" charset="0"/>
                          </a:rPr>
                          <m:t>−</m:t>
                        </m:r>
                        <m:r>
                          <a:rPr lang="en-US" altLang="zh-CN" sz="1400" b="0" i="1" smtClean="0">
                            <a:solidFill>
                              <a:prstClr val="black"/>
                            </a:solidFill>
                            <a:latin typeface="Cambria Math" panose="02040503050406030204" pitchFamily="18" charset="0"/>
                            <a:cs typeface="Times New Roman" panose="02020603050405020304" pitchFamily="18" charset="0"/>
                          </a:rPr>
                          <m:t>7.916</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∙0.35</m:t>
                        </m:r>
                      </m:e>
                    </m:d>
                    <m:r>
                      <a:rPr lang="en-US" altLang="zh-CN" sz="1400" i="1">
                        <a:solidFill>
                          <a:prstClr val="black"/>
                        </a:solidFill>
                        <a:latin typeface="Cambria Math" panose="02040503050406030204" pitchFamily="18" charset="0"/>
                        <a:cs typeface="Times New Roman" panose="02020603050405020304" pitchFamily="18" charset="0"/>
                      </a:rPr>
                      <m:t>=</m:t>
                    </m:r>
                    <m:r>
                      <m:rPr>
                        <m:nor/>
                      </m:rPr>
                      <a:rPr lang="en-US" altLang="zh-CN" sz="1400" dirty="0">
                        <a:solidFill>
                          <a:prstClr val="black"/>
                        </a:solidFill>
                        <a:latin typeface="Times New Roman" panose="02020603050405020304" pitchFamily="18" charset="0"/>
                        <a:cs typeface="Times New Roman" panose="02020603050405020304" pitchFamily="18" charset="0"/>
                      </a:rPr>
                      <m:t>0.</m:t>
                    </m:r>
                    <m:r>
                      <m:rPr>
                        <m:nor/>
                      </m:rPr>
                      <a:rPr lang="en-US" altLang="zh-CN" sz="1400" b="0" i="0" dirty="0" smtClean="0">
                        <a:solidFill>
                          <a:prstClr val="black"/>
                        </a:solidFill>
                        <a:latin typeface="Times New Roman" panose="02020603050405020304" pitchFamily="18" charset="0"/>
                        <a:cs typeface="Times New Roman" panose="02020603050405020304" pitchFamily="18" charset="0"/>
                      </a:rPr>
                      <m:t>3972</m:t>
                    </m:r>
                  </m:oMath>
                </a14:m>
                <a:r>
                  <a:rPr lang="en-US" altLang="zh-CN" sz="1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1400" i="1">
                            <a:solidFill>
                              <a:prstClr val="black"/>
                            </a:solidFill>
                            <a:latin typeface="Cambria Math" panose="02040503050406030204" pitchFamily="18" charset="0"/>
                            <a:cs typeface="Times New Roman" panose="02020603050405020304" pitchFamily="18" charset="0"/>
                          </a:rPr>
                        </m:ctrlPr>
                      </m:sSubSupPr>
                      <m:e>
                        <m:r>
                          <a:rPr lang="en-US" altLang="zh-CN" sz="1400" i="1">
                            <a:solidFill>
                              <a:prstClr val="black"/>
                            </a:solidFill>
                            <a:latin typeface="Cambria Math" panose="02040503050406030204" pitchFamily="18" charset="0"/>
                            <a:cs typeface="Times New Roman" panose="02020603050405020304" pitchFamily="18" charset="0"/>
                          </a:rPr>
                          <m:t>𝑤</m:t>
                        </m:r>
                      </m:e>
                      <m:sub>
                        <m:r>
                          <a:rPr lang="en-US" altLang="zh-CN" sz="1400" b="0" i="1" smtClean="0">
                            <a:solidFill>
                              <a:prstClr val="black"/>
                            </a:solidFill>
                            <a:latin typeface="Cambria Math" panose="02040503050406030204" pitchFamily="18" charset="0"/>
                            <a:cs typeface="Times New Roman" panose="02020603050405020304" pitchFamily="18" charset="0"/>
                          </a:rPr>
                          <m:t>6</m:t>
                        </m:r>
                      </m:sub>
                      <m:sup>
                        <m:r>
                          <a:rPr lang="en-US" altLang="zh-CN" sz="1400" i="1">
                            <a:solidFill>
                              <a:prstClr val="black"/>
                            </a:solidFill>
                            <a:latin typeface="Cambria Math" panose="02040503050406030204" pitchFamily="18" charset="0"/>
                            <a:cs typeface="Times New Roman" panose="02020603050405020304" pitchFamily="18" charset="0"/>
                          </a:rPr>
                          <m:t>+</m:t>
                        </m:r>
                      </m:sup>
                    </m:sSubSup>
                    <m:r>
                      <a:rPr lang="en-US" altLang="zh-CN" sz="1400" i="1">
                        <a:solidFill>
                          <a:prstClr val="black"/>
                        </a:solidFill>
                        <a:latin typeface="Cambria Math" panose="02040503050406030204" pitchFamily="18" charset="0"/>
                        <a:cs typeface="Times New Roman" panose="02020603050405020304" pitchFamily="18" charset="0"/>
                      </a:rPr>
                      <m:t>=0.</m:t>
                    </m:r>
                    <m:r>
                      <a:rPr lang="en-US" altLang="zh-CN" sz="1400" b="0" i="1" smtClean="0">
                        <a:solidFill>
                          <a:prstClr val="black"/>
                        </a:solidFill>
                        <a:latin typeface="Cambria Math" panose="02040503050406030204" pitchFamily="18" charset="0"/>
                        <a:cs typeface="Times New Roman" panose="02020603050405020304" pitchFamily="18" charset="0"/>
                      </a:rPr>
                      <m:t>6</m:t>
                    </m:r>
                    <m:r>
                      <a:rPr lang="en-US" altLang="zh-CN" sz="1400" i="1">
                        <a:solidFill>
                          <a:prstClr val="black"/>
                        </a:solidFill>
                        <a:latin typeface="Cambria Math" panose="02040503050406030204" pitchFamily="18" charset="0"/>
                        <a:cs typeface="Times New Roman" panose="02020603050405020304" pitchFamily="18" charset="0"/>
                      </a:rPr>
                      <m:t> + (−</m:t>
                    </m:r>
                    <m:r>
                      <a:rPr lang="en-US" altLang="zh-CN" sz="1400" b="0" i="1" smtClean="0">
                        <a:solidFill>
                          <a:prstClr val="black"/>
                        </a:solidFill>
                        <a:latin typeface="Cambria Math" panose="02040503050406030204" pitchFamily="18" charset="0"/>
                        <a:cs typeface="Times New Roman" panose="02020603050405020304" pitchFamily="18" charset="0"/>
                      </a:rPr>
                      <m:t>7.916</m:t>
                    </m:r>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en-US" altLang="zh-CN"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∙0.9</m:t>
                    </m:r>
                    <m:r>
                      <a:rPr lang="en-US" altLang="zh-CN" sz="1400" i="1">
                        <a:solidFill>
                          <a:prstClr val="black"/>
                        </a:solidFill>
                        <a:latin typeface="Cambria Math" panose="02040503050406030204" pitchFamily="18" charset="0"/>
                        <a:cs typeface="Times New Roman" panose="02020603050405020304" pitchFamily="18" charset="0"/>
                      </a:rPr>
                      <m:t>) = 0.</m:t>
                    </m:r>
                    <m:r>
                      <a:rPr lang="en-US" altLang="zh-CN" sz="1400" b="0" i="1" smtClean="0">
                        <a:solidFill>
                          <a:prstClr val="black"/>
                        </a:solidFill>
                        <a:latin typeface="Cambria Math" panose="02040503050406030204" pitchFamily="18" charset="0"/>
                        <a:cs typeface="Times New Roman" panose="02020603050405020304" pitchFamily="18" charset="0"/>
                      </a:rPr>
                      <m:t>5928</m:t>
                    </m:r>
                  </m:oMath>
                </a14:m>
                <a:endParaRPr lang="en-US" altLang="zh-CN" sz="1400" dirty="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smtClean="0">
                    <a:solidFill>
                      <a:prstClr val="black"/>
                    </a:solidFill>
                    <a:latin typeface="Times New Roman" panose="02020603050405020304" pitchFamily="18" charset="0"/>
                    <a:cs typeface="Times New Roman" panose="02020603050405020304" pitchFamily="18" charset="0"/>
                  </a:rPr>
                  <a:t>(</a:t>
                </a:r>
                <a:r>
                  <a:rPr lang="en-US" altLang="zh-CN" sz="1400" dirty="0">
                    <a:solidFill>
                      <a:prstClr val="black"/>
                    </a:solidFill>
                    <a:latin typeface="Times New Roman" panose="02020603050405020304" pitchFamily="18" charset="0"/>
                    <a:cs typeface="Times New Roman" panose="02020603050405020304" pitchFamily="18" charset="0"/>
                  </a:rPr>
                  <a:t>3) Perform a further forward pass and comment on the </a:t>
                </a:r>
                <a:r>
                  <a:rPr lang="en-US" altLang="zh-CN" sz="1400" dirty="0" smtClean="0">
                    <a:solidFill>
                      <a:prstClr val="black"/>
                    </a:solidFill>
                    <a:latin typeface="Times New Roman" panose="02020603050405020304" pitchFamily="18" charset="0"/>
                    <a:cs typeface="Times New Roman" panose="02020603050405020304" pitchFamily="18" charset="0"/>
                  </a:rPr>
                  <a:t>result</a:t>
                </a:r>
                <a:endParaRPr lang="en-US" altLang="zh-CN" sz="1400" dirty="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a:solidFill>
                      <a:prstClr val="black"/>
                    </a:solidFill>
                    <a:latin typeface="Times New Roman" panose="02020603050405020304" pitchFamily="18" charset="0"/>
                    <a:cs typeface="Times New Roman" panose="02020603050405020304" pitchFamily="18" charset="0"/>
                  </a:rPr>
                  <a:t>Old error was -0.19. New error is -0.18205. Therefore error has reduced. </a:t>
                </a:r>
              </a:p>
            </p:txBody>
          </p:sp>
        </mc:Choice>
        <mc:Fallback>
          <p:sp>
            <p:nvSpPr>
              <p:cNvPr id="5" name="矩形 4"/>
              <p:cNvSpPr>
                <a:spLocks noRot="1" noChangeAspect="1" noMove="1" noResize="1" noEditPoints="1" noAdjustHandles="1" noChangeArrowheads="1" noChangeShapeType="1" noTextEdit="1"/>
              </p:cNvSpPr>
              <p:nvPr/>
            </p:nvSpPr>
            <p:spPr>
              <a:xfrm>
                <a:off x="169484" y="866555"/>
                <a:ext cx="11905557" cy="5884753"/>
              </a:xfrm>
              <a:prstGeom prst="rect">
                <a:avLst/>
              </a:prstGeom>
              <a:blipFill rotWithShape="1">
                <a:blip r:embed="rId2"/>
                <a:stretch>
                  <a:fillRect l="-154"/>
                </a:stretch>
              </a:blipFill>
            </p:spPr>
            <p:txBody>
              <a:bodyPr/>
              <a:lstStyle/>
              <a:p>
                <a:r>
                  <a:rPr lang="zh-CN" altLang="en-US">
                    <a:noFill/>
                  </a:rPr>
                  <a:t> </a:t>
                </a:r>
              </a:p>
            </p:txBody>
          </p:sp>
        </mc:Fallback>
      </mc:AlternateContent>
      <p:grpSp>
        <p:nvGrpSpPr>
          <p:cNvPr id="6" name="组合 5"/>
          <p:cNvGrpSpPr/>
          <p:nvPr/>
        </p:nvGrpSpPr>
        <p:grpSpPr>
          <a:xfrm>
            <a:off x="1" y="149176"/>
            <a:ext cx="4777562" cy="707887"/>
            <a:chOff x="1" y="149176"/>
            <a:chExt cx="4777562" cy="707887"/>
          </a:xfrm>
        </p:grpSpPr>
        <p:grpSp>
          <p:nvGrpSpPr>
            <p:cNvPr id="7" name="组合 6"/>
            <p:cNvGrpSpPr/>
            <p:nvPr/>
          </p:nvGrpSpPr>
          <p:grpSpPr>
            <a:xfrm>
              <a:off x="1" y="149176"/>
              <a:ext cx="2232836" cy="707887"/>
              <a:chOff x="0" y="276767"/>
              <a:chExt cx="2232836" cy="707887"/>
            </a:xfrm>
          </p:grpSpPr>
          <p:sp>
            <p:nvSpPr>
              <p:cNvPr id="9" name="文本框 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0" name="文本框 9"/>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8" name="矩形 7"/>
            <p:cNvSpPr/>
            <p:nvPr/>
          </p:nvSpPr>
          <p:spPr>
            <a:xfrm>
              <a:off x="1679944" y="549286"/>
              <a:ext cx="309761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2.2.4 Backpropagation Neural Networks</a:t>
              </a:r>
              <a:endParaRPr lang="en-US" altLang="zh-CN" sz="1400" dirty="0">
                <a:latin typeface="Times New Roman" pitchFamily="18" charset="0"/>
                <a:cs typeface="Times New Roman" pitchFamily="18" charset="0"/>
              </a:endParaRPr>
            </a:p>
          </p:txBody>
        </p:sp>
      </p:grpSp>
      <p:sp>
        <p:nvSpPr>
          <p:cNvPr id="11" name="矩形 10"/>
          <p:cNvSpPr/>
          <p:nvPr/>
        </p:nvSpPr>
        <p:spPr>
          <a:xfrm>
            <a:off x="8364279" y="6635892"/>
            <a:ext cx="3827720"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https://www.fer.unizg.hr/_download/repository/BP_chapter3_-_</a:t>
            </a:r>
            <a:r>
              <a:rPr lang="en-US" altLang="zh-CN" sz="900" i="1" dirty="0" smtClean="0">
                <a:solidFill>
                  <a:prstClr val="black"/>
                </a:solidFill>
                <a:latin typeface="Times New Roman" pitchFamily="18" charset="0"/>
                <a:cs typeface="Times New Roman" pitchFamily="18" charset="0"/>
              </a:rPr>
              <a:t>bp.pdf</a:t>
            </a:r>
            <a:endParaRPr lang="en-US" altLang="zh-CN" sz="900" i="1" dirty="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149176"/>
            <a:ext cx="4437320" cy="707887"/>
            <a:chOff x="1" y="149176"/>
            <a:chExt cx="4437320" cy="707887"/>
          </a:xfrm>
        </p:grpSpPr>
        <p:grpSp>
          <p:nvGrpSpPr>
            <p:cNvPr id="7" name="组合 6"/>
            <p:cNvGrpSpPr/>
            <p:nvPr/>
          </p:nvGrpSpPr>
          <p:grpSpPr>
            <a:xfrm>
              <a:off x="1" y="149176"/>
              <a:ext cx="2232836" cy="707887"/>
              <a:chOff x="0" y="276767"/>
              <a:chExt cx="2232836" cy="707887"/>
            </a:xfrm>
          </p:grpSpPr>
          <p:sp>
            <p:nvSpPr>
              <p:cNvPr id="9" name="文本框 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0" name="文本框 9"/>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8" name="矩形 7"/>
            <p:cNvSpPr/>
            <p:nvPr/>
          </p:nvSpPr>
          <p:spPr>
            <a:xfrm>
              <a:off x="1679945" y="549286"/>
              <a:ext cx="2757376"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2.2.5 Radial Basis Neural Networks</a:t>
              </a:r>
              <a:endParaRPr lang="en-US" altLang="zh-CN" sz="1400" dirty="0">
                <a:latin typeface="Times New Roman" pitchFamily="18" charset="0"/>
                <a:cs typeface="Times New Roman" pitchFamily="18" charset="0"/>
              </a:endParaRPr>
            </a:p>
          </p:txBody>
        </p:sp>
      </p:grpSp>
      <p:sp>
        <p:nvSpPr>
          <p:cNvPr id="11" name="矩形 10"/>
          <p:cNvSpPr/>
          <p:nvPr/>
        </p:nvSpPr>
        <p:spPr>
          <a:xfrm>
            <a:off x="8832111" y="6641804"/>
            <a:ext cx="3359887"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https://en.wikipedia.org/wiki/Radial_basis_function_network</a:t>
            </a:r>
          </a:p>
        </p:txBody>
      </p:sp>
      <p:sp>
        <p:nvSpPr>
          <p:cNvPr id="3" name="矩形 2"/>
          <p:cNvSpPr/>
          <p:nvPr/>
        </p:nvSpPr>
        <p:spPr>
          <a:xfrm>
            <a:off x="177209" y="1290260"/>
            <a:ext cx="7166344" cy="2021066"/>
          </a:xfrm>
          <a:prstGeom prst="rect">
            <a:avLst/>
          </a:prstGeom>
        </p:spPr>
        <p:txBody>
          <a:bodyPr wrap="square">
            <a:spAutoFit/>
          </a:bodyPr>
          <a:lstStyle/>
          <a:p>
            <a:pPr>
              <a:lnSpc>
                <a:spcPct val="130000"/>
              </a:lnSpc>
              <a:spcBef>
                <a:spcPts val="500"/>
              </a:spcBef>
            </a:pPr>
            <a:r>
              <a:rPr lang="en-US" altLang="zh-CN" sz="1500" b="1" dirty="0">
                <a:latin typeface="Times New Roman" pitchFamily="18" charset="0"/>
                <a:cs typeface="Times New Roman" pitchFamily="18" charset="0"/>
              </a:rPr>
              <a:t>Introduction</a:t>
            </a:r>
            <a:endParaRPr lang="en-US" altLang="zh-CN" sz="1500" b="1"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A radial basis function network is an artificial neural network that uses radial basis functions as activation functions. The output of the network is a linear combination of radial basis functions of the inputs and neuron parameters. </a:t>
            </a:r>
            <a:endParaRPr lang="en-US" altLang="zh-CN" sz="15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Radial basis function (RBF) networks typically have three layers: an input layer, a hidden layer with a non-linear RBF activation function and a linear output layer. </a:t>
            </a:r>
            <a:endParaRPr lang="zh-CN" altLang="en-US" sz="1500" dirty="0">
              <a:latin typeface="Times New Roman" pitchFamily="18" charset="0"/>
              <a:cs typeface="Times New Roman" pitchFamily="18" charset="0"/>
            </a:endParaRPr>
          </a:p>
        </p:txBody>
      </p:sp>
      <p:pic>
        <p:nvPicPr>
          <p:cNvPr id="2050" name="Picture 2" descr="File:Radial funktion network.sv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07349" y="2117105"/>
            <a:ext cx="4429125" cy="371475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177209" y="3453900"/>
            <a:ext cx="7230140" cy="2321148"/>
          </a:xfrm>
          <a:prstGeom prst="rect">
            <a:avLst/>
          </a:prstGeom>
        </p:spPr>
        <p:txBody>
          <a:bodyPr wrap="square">
            <a:spAutoFit/>
          </a:bodyPr>
          <a:lstStyle/>
          <a:p>
            <a:pPr>
              <a:lnSpc>
                <a:spcPct val="130000"/>
              </a:lnSpc>
              <a:spcBef>
                <a:spcPts val="500"/>
              </a:spcBef>
            </a:pPr>
            <a:r>
              <a:rPr lang="en-US" altLang="zh-CN" sz="1500" b="1" dirty="0">
                <a:latin typeface="Times New Roman" pitchFamily="18" charset="0"/>
                <a:cs typeface="Times New Roman" pitchFamily="18" charset="0"/>
              </a:rPr>
              <a:t>Training</a:t>
            </a:r>
            <a:endParaRPr lang="en-US" altLang="zh-CN" sz="1500" b="1"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RBF networks are typically trained by a two-step algorithm. In the first step, the center vectors of the RBF functions in the hidden layer are chosen. This step can be performed in several ways; centers can be randomly sampled from some set of examples, or they can be determined using k-means clustering. Note that this step is unsupervised</a:t>
            </a:r>
            <a:r>
              <a:rPr lang="en-US" altLang="zh-CN" sz="1500" dirty="0" smtClean="0">
                <a:latin typeface="Times New Roman" pitchFamily="18" charset="0"/>
                <a:cs typeface="Times New Roman" pitchFamily="18" charset="0"/>
              </a:rPr>
              <a:t>.</a:t>
            </a:r>
            <a:endParaRPr lang="en-US" altLang="zh-CN" sz="15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latin typeface="Times New Roman" pitchFamily="18" charset="0"/>
                <a:cs typeface="Times New Roman" pitchFamily="18" charset="0"/>
              </a:rPr>
              <a:t>The second step simply fits a linear model with coefficients to the hidden layer's outputs with respect to some objective function.</a:t>
            </a:r>
            <a:endParaRPr lang="zh-CN" altLang="en-US" sz="1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149176"/>
            <a:ext cx="4281376" cy="707887"/>
            <a:chOff x="1" y="149176"/>
            <a:chExt cx="4281376"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10" name="矩形 9"/>
            <p:cNvSpPr/>
            <p:nvPr/>
          </p:nvSpPr>
          <p:spPr>
            <a:xfrm>
              <a:off x="1679944" y="549286"/>
              <a:ext cx="2601433"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2.2.6 Advantages and Limitations</a:t>
              </a:r>
              <a:endParaRPr lang="en-US" altLang="zh-CN" sz="1400" dirty="0">
                <a:latin typeface="Times New Roman" pitchFamily="18" charset="0"/>
                <a:cs typeface="Times New Roman" pitchFamily="18" charset="0"/>
              </a:endParaRPr>
            </a:p>
          </p:txBody>
        </p:sp>
      </p:grpSp>
      <p:sp>
        <p:nvSpPr>
          <p:cNvPr id="13" name="矩形 12"/>
          <p:cNvSpPr/>
          <p:nvPr/>
        </p:nvSpPr>
        <p:spPr>
          <a:xfrm>
            <a:off x="8151628" y="6566520"/>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http://www.eis.mdx.ac.uk/staffpages/rvb/teaching/BIS3226/hand11.pdf</a:t>
            </a:r>
            <a:endParaRPr lang="en-US" altLang="zh-CN" sz="900" i="1" dirty="0" smtClean="0">
              <a:solidFill>
                <a:prstClr val="black"/>
              </a:solidFill>
              <a:latin typeface="Times New Roman" pitchFamily="18" charset="0"/>
              <a:cs typeface="Times New Roman" pitchFamily="18" charset="0"/>
            </a:endParaRPr>
          </a:p>
        </p:txBody>
      </p:sp>
      <p:sp>
        <p:nvSpPr>
          <p:cNvPr id="4" name="矩形 3"/>
          <p:cNvSpPr/>
          <p:nvPr/>
        </p:nvSpPr>
        <p:spPr>
          <a:xfrm>
            <a:off x="524168" y="1448559"/>
            <a:ext cx="6521674" cy="362472"/>
          </a:xfrm>
          <a:prstGeom prst="rect">
            <a:avLst/>
          </a:prstGeom>
        </p:spPr>
        <p:txBody>
          <a:bodyPr wrap="square">
            <a:spAutoFit/>
          </a:bodyPr>
          <a:lstStyle/>
          <a:p>
            <a:pPr>
              <a:lnSpc>
                <a:spcPct val="130000"/>
              </a:lnSpc>
            </a:pPr>
            <a:endParaRPr lang="en-US" altLang="zh-CN" sz="1500" dirty="0">
              <a:latin typeface="Times New Roman" pitchFamily="18" charset="0"/>
              <a:ea typeface="Cambria Math" panose="02040503050406030204" pitchFamily="18" charset="0"/>
              <a:cs typeface="Times New Roman" pitchFamily="18" charset="0"/>
            </a:endParaRPr>
          </a:p>
        </p:txBody>
      </p:sp>
      <p:sp>
        <p:nvSpPr>
          <p:cNvPr id="14" name="矩形 13"/>
          <p:cNvSpPr/>
          <p:nvPr/>
        </p:nvSpPr>
        <p:spPr>
          <a:xfrm>
            <a:off x="524168" y="1087052"/>
            <a:ext cx="11214176" cy="4893647"/>
          </a:xfrm>
          <a:prstGeom prst="rect">
            <a:avLst/>
          </a:prstGeom>
        </p:spPr>
        <p:txBody>
          <a:bodyPr wrap="square">
            <a:spAutoFit/>
          </a:bodyPr>
          <a:lstStyle/>
          <a:p>
            <a:pPr>
              <a:lnSpc>
                <a:spcPct val="130000"/>
              </a:lnSpc>
            </a:pPr>
            <a:r>
              <a:rPr lang="en-US" altLang="zh-CN" sz="1500" b="1" dirty="0" smtClean="0">
                <a:latin typeface="Times New Roman" pitchFamily="18" charset="0"/>
                <a:ea typeface="Cambria Math" panose="02040503050406030204" pitchFamily="18" charset="0"/>
                <a:cs typeface="Times New Roman" pitchFamily="18" charset="0"/>
              </a:rPr>
              <a:t>Advantages</a:t>
            </a:r>
            <a:endParaRPr lang="en-US" altLang="zh-CN" sz="1500" b="1"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Can </a:t>
            </a:r>
            <a:r>
              <a:rPr lang="en-US" altLang="zh-CN" sz="1500" dirty="0">
                <a:latin typeface="Times New Roman" pitchFamily="18" charset="0"/>
                <a:ea typeface="Cambria Math" panose="02040503050406030204" pitchFamily="18" charset="0"/>
                <a:cs typeface="Times New Roman" pitchFamily="18" charset="0"/>
              </a:rPr>
              <a:t>be applied to many problems, as long as there is some data.</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Can </a:t>
            </a:r>
            <a:r>
              <a:rPr lang="en-US" altLang="zh-CN" sz="1500" dirty="0">
                <a:latin typeface="Times New Roman" pitchFamily="18" charset="0"/>
                <a:ea typeface="Cambria Math" panose="02040503050406030204" pitchFamily="18" charset="0"/>
                <a:cs typeface="Times New Roman" pitchFamily="18" charset="0"/>
              </a:rPr>
              <a:t>be applied to problems, for which analytical methods do not yet exist</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Can </a:t>
            </a:r>
            <a:r>
              <a:rPr lang="en-US" altLang="zh-CN" sz="1500" dirty="0">
                <a:latin typeface="Times New Roman" pitchFamily="18" charset="0"/>
                <a:ea typeface="Cambria Math" panose="02040503050406030204" pitchFamily="18" charset="0"/>
                <a:cs typeface="Times New Roman" pitchFamily="18" charset="0"/>
              </a:rPr>
              <a:t>be used to model non-linear dependencies.</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If </a:t>
            </a:r>
            <a:r>
              <a:rPr lang="en-US" altLang="zh-CN" sz="1500" dirty="0">
                <a:latin typeface="Times New Roman" pitchFamily="18" charset="0"/>
                <a:ea typeface="Cambria Math" panose="02040503050406030204" pitchFamily="18" charset="0"/>
                <a:cs typeface="Times New Roman" pitchFamily="18" charset="0"/>
              </a:rPr>
              <a:t>there is a pattern, then neural networks should quickly work it out, </a:t>
            </a:r>
            <a:r>
              <a:rPr lang="en-US" altLang="zh-CN" sz="1500" dirty="0" smtClean="0">
                <a:latin typeface="Times New Roman" pitchFamily="18" charset="0"/>
                <a:ea typeface="Cambria Math" panose="02040503050406030204" pitchFamily="18" charset="0"/>
                <a:cs typeface="Times New Roman" pitchFamily="18" charset="0"/>
              </a:rPr>
              <a:t>even if </a:t>
            </a:r>
            <a:r>
              <a:rPr lang="en-US" altLang="zh-CN" sz="1500" dirty="0">
                <a:latin typeface="Times New Roman" pitchFamily="18" charset="0"/>
                <a:ea typeface="Cambria Math" panose="02040503050406030204" pitchFamily="18" charset="0"/>
                <a:cs typeface="Times New Roman" pitchFamily="18" charset="0"/>
              </a:rPr>
              <a:t>the data is ‘noisy’.</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Always </a:t>
            </a:r>
            <a:r>
              <a:rPr lang="en-US" altLang="zh-CN" sz="1500" dirty="0">
                <a:latin typeface="Times New Roman" pitchFamily="18" charset="0"/>
                <a:ea typeface="Cambria Math" panose="02040503050406030204" pitchFamily="18" charset="0"/>
                <a:cs typeface="Times New Roman" pitchFamily="18" charset="0"/>
              </a:rPr>
              <a:t>gives some answer even when the input information is not complete</a:t>
            </a:r>
            <a:r>
              <a:rPr lang="en-US" altLang="zh-CN" sz="1500" dirty="0" smtClean="0">
                <a:latin typeface="Times New Roman" pitchFamily="18" charset="0"/>
                <a:ea typeface="Cambria Math" panose="02040503050406030204" pitchFamily="18" charset="0"/>
                <a:cs typeface="Times New Roman" pitchFamily="18" charset="0"/>
              </a:rPr>
              <a:t>.</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Networks </a:t>
            </a:r>
            <a:r>
              <a:rPr lang="en-US" altLang="zh-CN" sz="1500" dirty="0">
                <a:latin typeface="Times New Roman" pitchFamily="18" charset="0"/>
                <a:ea typeface="Cambria Math" panose="02040503050406030204" pitchFamily="18" charset="0"/>
                <a:cs typeface="Times New Roman" pitchFamily="18" charset="0"/>
              </a:rPr>
              <a:t>are easy to maintain</a:t>
            </a:r>
            <a:r>
              <a:rPr lang="en-US" altLang="zh-CN" sz="1500" dirty="0" smtClean="0">
                <a:latin typeface="Times New Roman" pitchFamily="18" charset="0"/>
                <a:ea typeface="Cambria Math" panose="02040503050406030204" pitchFamily="18" charset="0"/>
                <a:cs typeface="Times New Roman" pitchFamily="18" charset="0"/>
              </a:rPr>
              <a:t>.</a:t>
            </a:r>
            <a:endParaRPr lang="en-US" altLang="zh-CN" sz="1500" dirty="0" smtClean="0">
              <a:latin typeface="Times New Roman" pitchFamily="18" charset="0"/>
              <a:ea typeface="Cambria Math" panose="02040503050406030204" pitchFamily="18" charset="0"/>
              <a:cs typeface="Times New Roman" pitchFamily="18" charset="0"/>
            </a:endParaRPr>
          </a:p>
          <a:p>
            <a:pPr>
              <a:lnSpc>
                <a:spcPct val="130000"/>
              </a:lnSpc>
            </a:pPr>
            <a:endParaRPr lang="en-US" altLang="zh-CN" sz="1500" dirty="0">
              <a:latin typeface="Times New Roman" pitchFamily="18" charset="0"/>
              <a:ea typeface="Cambria Math" panose="02040503050406030204" pitchFamily="18" charset="0"/>
              <a:cs typeface="Times New Roman" pitchFamily="18" charset="0"/>
            </a:endParaRPr>
          </a:p>
          <a:p>
            <a:pPr>
              <a:lnSpc>
                <a:spcPct val="130000"/>
              </a:lnSpc>
            </a:pPr>
            <a:r>
              <a:rPr lang="en-US" altLang="zh-CN" sz="1500" b="1" dirty="0" smtClean="0">
                <a:latin typeface="Times New Roman" pitchFamily="18" charset="0"/>
                <a:ea typeface="Cambria Math" panose="02040503050406030204" pitchFamily="18" charset="0"/>
                <a:cs typeface="Times New Roman" pitchFamily="18" charset="0"/>
              </a:rPr>
              <a:t>Limitations</a:t>
            </a:r>
            <a:endParaRPr lang="en-US" altLang="zh-CN" sz="1500" b="1" dirty="0" smtClean="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Like </a:t>
            </a:r>
            <a:r>
              <a:rPr lang="en-US" altLang="zh-CN" sz="1500" dirty="0">
                <a:latin typeface="Times New Roman" pitchFamily="18" charset="0"/>
                <a:ea typeface="Cambria Math" panose="02040503050406030204" pitchFamily="18" charset="0"/>
                <a:cs typeface="Times New Roman" pitchFamily="18" charset="0"/>
              </a:rPr>
              <a:t>with any data-driven models, they cannot be used if there is no </a:t>
            </a:r>
            <a:r>
              <a:rPr lang="en-US" altLang="zh-CN" sz="1500" dirty="0" smtClean="0">
                <a:latin typeface="Times New Roman" pitchFamily="18" charset="0"/>
                <a:ea typeface="Cambria Math" panose="02040503050406030204" pitchFamily="18" charset="0"/>
                <a:cs typeface="Times New Roman" pitchFamily="18" charset="0"/>
              </a:rPr>
              <a:t>or very </a:t>
            </a:r>
            <a:r>
              <a:rPr lang="en-US" altLang="zh-CN" sz="1500" dirty="0">
                <a:latin typeface="Times New Roman" pitchFamily="18" charset="0"/>
                <a:ea typeface="Cambria Math" panose="02040503050406030204" pitchFamily="18" charset="0"/>
                <a:cs typeface="Times New Roman" pitchFamily="18" charset="0"/>
              </a:rPr>
              <a:t>little data available.</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There </a:t>
            </a:r>
            <a:r>
              <a:rPr lang="en-US" altLang="zh-CN" sz="1500" dirty="0">
                <a:latin typeface="Times New Roman" pitchFamily="18" charset="0"/>
                <a:ea typeface="Cambria Math" panose="02040503050406030204" pitchFamily="18" charset="0"/>
                <a:cs typeface="Times New Roman" pitchFamily="18" charset="0"/>
              </a:rPr>
              <a:t>are many free parameters, such as the number of hidden nodes, </a:t>
            </a:r>
            <a:r>
              <a:rPr lang="en-US" altLang="zh-CN" sz="1500" dirty="0" smtClean="0">
                <a:latin typeface="Times New Roman" pitchFamily="18" charset="0"/>
                <a:ea typeface="Cambria Math" panose="02040503050406030204" pitchFamily="18" charset="0"/>
                <a:cs typeface="Times New Roman" pitchFamily="18" charset="0"/>
              </a:rPr>
              <a:t>the learning </a:t>
            </a:r>
            <a:r>
              <a:rPr lang="en-US" altLang="zh-CN" sz="1500" dirty="0">
                <a:latin typeface="Times New Roman" pitchFamily="18" charset="0"/>
                <a:ea typeface="Cambria Math" panose="02040503050406030204" pitchFamily="18" charset="0"/>
                <a:cs typeface="Times New Roman" pitchFamily="18" charset="0"/>
              </a:rPr>
              <a:t>rate, minimal error, which may greatly influence the final result.</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Not </a:t>
            </a:r>
            <a:r>
              <a:rPr lang="en-US" altLang="zh-CN" sz="1500" dirty="0">
                <a:latin typeface="Times New Roman" pitchFamily="18" charset="0"/>
                <a:ea typeface="Cambria Math" panose="02040503050406030204" pitchFamily="18" charset="0"/>
                <a:cs typeface="Times New Roman" pitchFamily="18" charset="0"/>
              </a:rPr>
              <a:t>good for </a:t>
            </a:r>
            <a:r>
              <a:rPr lang="en-US" altLang="zh-CN" sz="1500" dirty="0" smtClean="0">
                <a:latin typeface="Times New Roman" pitchFamily="18" charset="0"/>
                <a:ea typeface="Cambria Math" panose="02040503050406030204" pitchFamily="18" charset="0"/>
                <a:cs typeface="Times New Roman" pitchFamily="18" charset="0"/>
              </a:rPr>
              <a:t>arithmetic </a:t>
            </a:r>
            <a:r>
              <a:rPr lang="en-US" altLang="zh-CN" sz="1500" dirty="0">
                <a:latin typeface="Times New Roman" pitchFamily="18" charset="0"/>
                <a:ea typeface="Cambria Math" panose="02040503050406030204" pitchFamily="18" charset="0"/>
                <a:cs typeface="Times New Roman" pitchFamily="18" charset="0"/>
              </a:rPr>
              <a:t>and precise calculations.</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Neural </a:t>
            </a:r>
            <a:r>
              <a:rPr lang="en-US" altLang="zh-CN" sz="1500" dirty="0">
                <a:latin typeface="Times New Roman" pitchFamily="18" charset="0"/>
                <a:ea typeface="Cambria Math" panose="02040503050406030204" pitchFamily="18" charset="0"/>
                <a:cs typeface="Times New Roman" pitchFamily="18" charset="0"/>
              </a:rPr>
              <a:t>networks do not provide explanations. If there are many </a:t>
            </a:r>
            <a:r>
              <a:rPr lang="en-US" altLang="zh-CN" sz="1500" dirty="0" smtClean="0">
                <a:latin typeface="Times New Roman" pitchFamily="18" charset="0"/>
                <a:ea typeface="Cambria Math" panose="02040503050406030204" pitchFamily="18" charset="0"/>
                <a:cs typeface="Times New Roman" pitchFamily="18" charset="0"/>
              </a:rPr>
              <a:t>nodes, then </a:t>
            </a:r>
            <a:r>
              <a:rPr lang="en-US" altLang="zh-CN" sz="1500" dirty="0">
                <a:latin typeface="Times New Roman" pitchFamily="18" charset="0"/>
                <a:ea typeface="Cambria Math" panose="02040503050406030204" pitchFamily="18" charset="0"/>
                <a:cs typeface="Times New Roman" pitchFamily="18" charset="0"/>
              </a:rPr>
              <a:t>there are too many weights that are difficult to </a:t>
            </a:r>
            <a:r>
              <a:rPr lang="en-US" altLang="zh-CN" sz="1500" dirty="0" smtClean="0">
                <a:latin typeface="Times New Roman" pitchFamily="18" charset="0"/>
                <a:ea typeface="Cambria Math" panose="02040503050406030204" pitchFamily="18" charset="0"/>
                <a:cs typeface="Times New Roman" pitchFamily="18" charset="0"/>
              </a:rPr>
              <a:t>interpret </a:t>
            </a:r>
            <a:r>
              <a:rPr lang="en-US" altLang="zh-CN" sz="1500" dirty="0">
                <a:latin typeface="Times New Roman" pitchFamily="18" charset="0"/>
                <a:ea typeface="Cambria Math" panose="02040503050406030204" pitchFamily="18" charset="0"/>
                <a:cs typeface="Times New Roman" pitchFamily="18" charset="0"/>
              </a:rPr>
              <a:t>(unlike </a:t>
            </a:r>
            <a:r>
              <a:rPr lang="en-US" altLang="zh-CN" sz="1500" dirty="0" smtClean="0">
                <a:latin typeface="Times New Roman" pitchFamily="18" charset="0"/>
                <a:ea typeface="Cambria Math" panose="02040503050406030204" pitchFamily="18" charset="0"/>
                <a:cs typeface="Times New Roman" pitchFamily="18" charset="0"/>
              </a:rPr>
              <a:t>the slopes </a:t>
            </a:r>
            <a:r>
              <a:rPr lang="en-US" altLang="zh-CN" sz="1500" dirty="0">
                <a:latin typeface="Times New Roman" pitchFamily="18" charset="0"/>
                <a:ea typeface="Cambria Math" panose="02040503050406030204" pitchFamily="18" charset="0"/>
                <a:cs typeface="Times New Roman" pitchFamily="18" charset="0"/>
              </a:rPr>
              <a:t>in linear models, which can be seen as correlations). In some </a:t>
            </a:r>
            <a:r>
              <a:rPr lang="en-US" altLang="zh-CN" sz="1500" dirty="0" smtClean="0">
                <a:latin typeface="Times New Roman" pitchFamily="18" charset="0"/>
                <a:ea typeface="Cambria Math" panose="02040503050406030204" pitchFamily="18" charset="0"/>
                <a:cs typeface="Times New Roman" pitchFamily="18" charset="0"/>
              </a:rPr>
              <a:t>tasks, explanations </a:t>
            </a:r>
            <a:r>
              <a:rPr lang="en-US" altLang="zh-CN" sz="1500" dirty="0">
                <a:latin typeface="Times New Roman" pitchFamily="18" charset="0"/>
                <a:ea typeface="Cambria Math" panose="02040503050406030204" pitchFamily="18" charset="0"/>
                <a:cs typeface="Times New Roman" pitchFamily="18" charset="0"/>
              </a:rPr>
              <a:t>are crucial (e.g. air traffic control, medical diagnosis).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149176"/>
            <a:ext cx="3161412" cy="707887"/>
            <a:chOff x="1" y="149176"/>
            <a:chExt cx="3161412"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10" name="矩形 9"/>
            <p:cNvSpPr/>
            <p:nvPr/>
          </p:nvSpPr>
          <p:spPr>
            <a:xfrm>
              <a:off x="1679944" y="549286"/>
              <a:ext cx="148146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2.2.1 Introduction</a:t>
              </a:r>
              <a:endParaRPr lang="en-US" altLang="zh-CN" sz="1400" dirty="0">
                <a:latin typeface="Times New Roman" pitchFamily="18" charset="0"/>
                <a:cs typeface="Times New Roman" pitchFamily="18" charset="0"/>
              </a:endParaRPr>
            </a:p>
          </p:txBody>
        </p:sp>
      </p:grpSp>
      <p:sp>
        <p:nvSpPr>
          <p:cNvPr id="2" name="矩形 1"/>
          <p:cNvSpPr/>
          <p:nvPr/>
        </p:nvSpPr>
        <p:spPr>
          <a:xfrm>
            <a:off x="542721" y="949396"/>
            <a:ext cx="10717619" cy="2985433"/>
          </a:xfrm>
          <a:prstGeom prst="rect">
            <a:avLst/>
          </a:prstGeom>
        </p:spPr>
        <p:txBody>
          <a:bodyPr wrap="square">
            <a:spAutoFit/>
          </a:bodyPr>
          <a:lstStyle/>
          <a:p>
            <a:pPr marL="285750" indent="-285750">
              <a:lnSpc>
                <a:spcPct val="130000"/>
              </a:lnSpc>
              <a:spcBef>
                <a:spcPts val="500"/>
              </a:spcBef>
              <a:buFont typeface="Arial" charset="0"/>
              <a:buChar char="•"/>
            </a:pPr>
            <a:r>
              <a:rPr lang="en-US" altLang="zh-CN" sz="1500" dirty="0">
                <a:latin typeface="Cambria Math" panose="02040503050406030204" pitchFamily="18" charset="0"/>
                <a:ea typeface="Cambria Math" panose="02040503050406030204" pitchFamily="18" charset="0"/>
                <a:cs typeface="Times New Roman" pitchFamily="18" charset="0"/>
              </a:rPr>
              <a:t>The input nodes take in information, in the form which can be numerically expressed. </a:t>
            </a:r>
            <a:r>
              <a:rPr lang="en-US" altLang="zh-CN" sz="1500" dirty="0" smtClean="0">
                <a:latin typeface="Cambria Math" panose="02040503050406030204" pitchFamily="18" charset="0"/>
                <a:ea typeface="Cambria Math" panose="02040503050406030204" pitchFamily="18" charset="0"/>
                <a:cs typeface="Times New Roman" pitchFamily="18" charset="0"/>
              </a:rPr>
              <a:t>The </a:t>
            </a:r>
            <a:r>
              <a:rPr lang="en-US" altLang="zh-CN" sz="1500" dirty="0">
                <a:latin typeface="Cambria Math" panose="02040503050406030204" pitchFamily="18" charset="0"/>
                <a:ea typeface="Cambria Math" panose="02040503050406030204" pitchFamily="18" charset="0"/>
                <a:cs typeface="Times New Roman" pitchFamily="18" charset="0"/>
              </a:rPr>
              <a:t>information is presented as activation values, where each node is given a </a:t>
            </a:r>
            <a:r>
              <a:rPr lang="en-US" altLang="zh-CN" sz="1500" dirty="0" smtClean="0">
                <a:latin typeface="Cambria Math" panose="02040503050406030204" pitchFamily="18" charset="0"/>
                <a:ea typeface="Cambria Math" panose="02040503050406030204" pitchFamily="18" charset="0"/>
                <a:cs typeface="Times New Roman" pitchFamily="18" charset="0"/>
              </a:rPr>
              <a:t>number. </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smtClean="0">
                <a:latin typeface="Cambria Math" panose="02040503050406030204" pitchFamily="18" charset="0"/>
                <a:ea typeface="Cambria Math" panose="02040503050406030204" pitchFamily="18" charset="0"/>
                <a:cs typeface="Times New Roman" pitchFamily="18" charset="0"/>
              </a:rPr>
              <a:t>This </a:t>
            </a:r>
            <a:r>
              <a:rPr lang="en-US" altLang="zh-CN" sz="1500" dirty="0">
                <a:latin typeface="Cambria Math" panose="02040503050406030204" pitchFamily="18" charset="0"/>
                <a:ea typeface="Cambria Math" panose="02040503050406030204" pitchFamily="18" charset="0"/>
                <a:cs typeface="Times New Roman" pitchFamily="18" charset="0"/>
              </a:rPr>
              <a:t>information is then passed throughout the network. Based on the connection strengths (weights), inhibition or excitation, and transfer functions, the activation value is passed from node to node. Each of the nodes sums the activation values it receives; it then modifies the value based on its transfer function. </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smtClean="0">
                <a:latin typeface="Cambria Math" panose="02040503050406030204" pitchFamily="18" charset="0"/>
                <a:ea typeface="Cambria Math" panose="02040503050406030204" pitchFamily="18" charset="0"/>
                <a:cs typeface="Times New Roman" pitchFamily="18" charset="0"/>
              </a:rPr>
              <a:t>The </a:t>
            </a:r>
            <a:r>
              <a:rPr lang="en-US" altLang="zh-CN" sz="1500" dirty="0">
                <a:latin typeface="Cambria Math" panose="02040503050406030204" pitchFamily="18" charset="0"/>
                <a:ea typeface="Cambria Math" panose="02040503050406030204" pitchFamily="18" charset="0"/>
                <a:cs typeface="Times New Roman" pitchFamily="18" charset="0"/>
              </a:rPr>
              <a:t>activation flows through the network, through hidden layers, until it reaches the output nodes. The output nodes then reflect the input in a meaningful way to the outside world. </a:t>
            </a:r>
            <a:endParaRPr lang="en-US" altLang="zh-CN" sz="1500" dirty="0" smtClean="0">
              <a:latin typeface="Cambria Math" panose="02040503050406030204" pitchFamily="18" charset="0"/>
              <a:ea typeface="Cambria Math" panose="02040503050406030204" pitchFamily="18" charset="0"/>
              <a:cs typeface="Times New Roman" pitchFamily="18" charset="0"/>
            </a:endParaRPr>
          </a:p>
          <a:p>
            <a:pPr marL="285750" indent="-285750">
              <a:lnSpc>
                <a:spcPct val="130000"/>
              </a:lnSpc>
              <a:spcBef>
                <a:spcPts val="500"/>
              </a:spcBef>
              <a:buFont typeface="Arial" charset="0"/>
              <a:buChar char="•"/>
            </a:pPr>
            <a:r>
              <a:rPr lang="en-US" altLang="zh-CN" sz="1500" dirty="0" smtClean="0">
                <a:latin typeface="Cambria Math" panose="02040503050406030204" pitchFamily="18" charset="0"/>
                <a:ea typeface="Cambria Math" panose="02040503050406030204" pitchFamily="18" charset="0"/>
                <a:cs typeface="Times New Roman" pitchFamily="18" charset="0"/>
              </a:rPr>
              <a:t>The </a:t>
            </a:r>
            <a:r>
              <a:rPr lang="en-US" altLang="zh-CN" sz="1500" dirty="0">
                <a:latin typeface="Cambria Math" panose="02040503050406030204" pitchFamily="18" charset="0"/>
                <a:ea typeface="Cambria Math" panose="02040503050406030204" pitchFamily="18" charset="0"/>
                <a:cs typeface="Times New Roman" pitchFamily="18" charset="0"/>
              </a:rPr>
              <a:t>difference between predicted value and actual value (error) will be propagated backward by apportioning them to each node's weights according to the amount of this error the node is responsible for (e.g., gradient descent algorithm).</a:t>
            </a:r>
            <a:endParaRPr lang="zh-CN" altLang="en-US" sz="1500" dirty="0">
              <a:latin typeface="Cambria Math" panose="02040503050406030204" pitchFamily="18" charset="0"/>
              <a:ea typeface="Cambria Math" panose="02040503050406030204" pitchFamily="18" charset="0"/>
              <a:cs typeface="Times New Roman" pitchFamily="18" charset="0"/>
            </a:endParaRPr>
          </a:p>
        </p:txBody>
      </p:sp>
      <p:pic>
        <p:nvPicPr>
          <p:cNvPr id="5122" name="Picture 2" descr="http://www.saedsayad.com/images/ANN_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4042394"/>
            <a:ext cx="5524500" cy="2524126"/>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8151628" y="6627168"/>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http://www.saedsayad.com/artificial_neural_network.htm</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741211" y="122406"/>
            <a:ext cx="6287386" cy="3038649"/>
            <a:chOff x="233546" y="3819351"/>
            <a:chExt cx="6287386" cy="3038649"/>
          </a:xfrm>
        </p:grpSpPr>
        <p:pic>
          <p:nvPicPr>
            <p:cNvPr id="6148" name="Picture 4" descr="http://www.saedsayad.com/images/ANN_Sigmoi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403" y="4533899"/>
              <a:ext cx="4314825" cy="232410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3546" y="3819351"/>
              <a:ext cx="6287386" cy="784830"/>
            </a:xfrm>
            <a:prstGeom prst="rect">
              <a:avLst/>
            </a:prstGeom>
          </p:spPr>
          <p:txBody>
            <a:bodyPr wrap="square">
              <a:spAutoFit/>
            </a:bodyPr>
            <a:lstStyle/>
            <a:p>
              <a:r>
                <a:rPr lang="en-US" altLang="zh-CN" sz="1500" b="1" dirty="0" smtClean="0">
                  <a:latin typeface="Times New Roman" pitchFamily="18" charset="0"/>
                  <a:cs typeface="Times New Roman" pitchFamily="18" charset="0"/>
                </a:rPr>
                <a:t>Sigmoid</a:t>
              </a:r>
              <a:endParaRPr lang="en-US" altLang="zh-CN" sz="1500" b="1" dirty="0">
                <a:latin typeface="Times New Roman" pitchFamily="18" charset="0"/>
                <a:cs typeface="Times New Roman" pitchFamily="18" charset="0"/>
              </a:endParaRPr>
            </a:p>
            <a:p>
              <a:r>
                <a:rPr lang="en-US" altLang="zh-CN" sz="1500" dirty="0">
                  <a:latin typeface="Times New Roman" pitchFamily="18" charset="0"/>
                  <a:cs typeface="Times New Roman" pitchFamily="18" charset="0"/>
                </a:rPr>
                <a:t>The sigmoid function consists of 2 functions, logistic and tangential. The values of logistic function range from 0 and 1 and -1 to +1 for tangential function.</a:t>
              </a:r>
            </a:p>
          </p:txBody>
        </p:sp>
      </p:grpSp>
      <p:grpSp>
        <p:nvGrpSpPr>
          <p:cNvPr id="15" name="组合 14"/>
          <p:cNvGrpSpPr/>
          <p:nvPr/>
        </p:nvGrpSpPr>
        <p:grpSpPr>
          <a:xfrm>
            <a:off x="5741211" y="3136760"/>
            <a:ext cx="5975500" cy="3545176"/>
            <a:chOff x="6025114" y="-4980"/>
            <a:chExt cx="5975500" cy="3545176"/>
          </a:xfrm>
        </p:grpSpPr>
        <p:sp>
          <p:nvSpPr>
            <p:cNvPr id="3" name="矩形 2"/>
            <p:cNvSpPr/>
            <p:nvPr/>
          </p:nvSpPr>
          <p:spPr>
            <a:xfrm>
              <a:off x="6025114" y="-4980"/>
              <a:ext cx="5975500" cy="1015663"/>
            </a:xfrm>
            <a:prstGeom prst="rect">
              <a:avLst/>
            </a:prstGeom>
          </p:spPr>
          <p:txBody>
            <a:bodyPr wrap="square">
              <a:spAutoFit/>
            </a:bodyPr>
            <a:lstStyle/>
            <a:p>
              <a:r>
                <a:rPr lang="en-US" altLang="zh-CN" sz="1500" b="1" dirty="0" smtClean="0">
                  <a:latin typeface="Times New Roman" pitchFamily="18" charset="0"/>
                  <a:cs typeface="Times New Roman" pitchFamily="18" charset="0"/>
                </a:rPr>
                <a:t>Gaussian</a:t>
              </a:r>
              <a:endParaRPr lang="en-US" altLang="zh-CN" sz="1500" b="1" dirty="0">
                <a:latin typeface="Times New Roman" pitchFamily="18" charset="0"/>
                <a:cs typeface="Times New Roman" pitchFamily="18" charset="0"/>
              </a:endParaRPr>
            </a:p>
            <a:p>
              <a:r>
                <a:rPr lang="en-US" altLang="zh-CN" sz="1500" dirty="0">
                  <a:latin typeface="Times New Roman" pitchFamily="18" charset="0"/>
                  <a:cs typeface="Times New Roman" pitchFamily="18" charset="0"/>
                </a:rPr>
                <a:t>Gaussian functions are bell-shaped curves that are continuous. The node output (high/low) is interpreted in terms of class membership (1/0), depending on how close the net input is to a chosen value of average. </a:t>
              </a:r>
            </a:p>
          </p:txBody>
        </p:sp>
        <p:pic>
          <p:nvPicPr>
            <p:cNvPr id="6150" name="Picture 6" descr="http://www.saedsayad.com/images/ANN_Gaussi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3603" y="949396"/>
              <a:ext cx="4276725" cy="2590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组合 7"/>
          <p:cNvGrpSpPr/>
          <p:nvPr/>
        </p:nvGrpSpPr>
        <p:grpSpPr>
          <a:xfrm>
            <a:off x="1" y="149176"/>
            <a:ext cx="3537097" cy="707887"/>
            <a:chOff x="1" y="149176"/>
            <a:chExt cx="3537097"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10" name="矩形 9"/>
            <p:cNvSpPr/>
            <p:nvPr/>
          </p:nvSpPr>
          <p:spPr>
            <a:xfrm>
              <a:off x="1679944" y="549286"/>
              <a:ext cx="185715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2.2.2 Transfer Functio</a:t>
              </a:r>
              <a:r>
                <a:rPr lang="en-US" altLang="zh-CN" sz="1400" dirty="0">
                  <a:latin typeface="Times New Roman" pitchFamily="18" charset="0"/>
                  <a:cs typeface="Times New Roman" pitchFamily="18" charset="0"/>
                </a:rPr>
                <a:t>n</a:t>
              </a:r>
            </a:p>
          </p:txBody>
        </p:sp>
      </p:grpSp>
      <p:grpSp>
        <p:nvGrpSpPr>
          <p:cNvPr id="7" name="组合 6"/>
          <p:cNvGrpSpPr/>
          <p:nvPr/>
        </p:nvGrpSpPr>
        <p:grpSpPr>
          <a:xfrm>
            <a:off x="233546" y="949396"/>
            <a:ext cx="5096540" cy="2940236"/>
            <a:chOff x="276077" y="997392"/>
            <a:chExt cx="5096540" cy="2940236"/>
          </a:xfrm>
        </p:grpSpPr>
        <p:sp>
          <p:nvSpPr>
            <p:cNvPr id="4" name="矩形 3"/>
            <p:cNvSpPr/>
            <p:nvPr/>
          </p:nvSpPr>
          <p:spPr>
            <a:xfrm>
              <a:off x="276077" y="997392"/>
              <a:ext cx="5096540" cy="784830"/>
            </a:xfrm>
            <a:prstGeom prst="rect">
              <a:avLst/>
            </a:prstGeom>
          </p:spPr>
          <p:txBody>
            <a:bodyPr wrap="square">
              <a:spAutoFit/>
            </a:bodyPr>
            <a:lstStyle/>
            <a:p>
              <a:r>
                <a:rPr lang="en-US" altLang="zh-CN" sz="1500" b="1" dirty="0" smtClean="0">
                  <a:latin typeface="Times New Roman" pitchFamily="18" charset="0"/>
                  <a:cs typeface="Times New Roman" pitchFamily="18" charset="0"/>
                </a:rPr>
                <a:t>Unit </a:t>
              </a:r>
              <a:r>
                <a:rPr lang="en-US" altLang="zh-CN" sz="1500" b="1" dirty="0">
                  <a:latin typeface="Times New Roman" pitchFamily="18" charset="0"/>
                  <a:cs typeface="Times New Roman" pitchFamily="18" charset="0"/>
                </a:rPr>
                <a:t>step (threshold)</a:t>
              </a:r>
              <a:endParaRPr lang="en-US" altLang="zh-CN" sz="1500" b="1" dirty="0">
                <a:latin typeface="Times New Roman" pitchFamily="18" charset="0"/>
                <a:cs typeface="Times New Roman" pitchFamily="18" charset="0"/>
              </a:endParaRPr>
            </a:p>
            <a:p>
              <a:r>
                <a:rPr lang="en-US" altLang="zh-CN" sz="1500" dirty="0">
                  <a:latin typeface="Times New Roman" pitchFamily="18" charset="0"/>
                  <a:cs typeface="Times New Roman" pitchFamily="18" charset="0"/>
                </a:rPr>
                <a:t>The output is set at one of two levels, depending on whether the total input is greater than or less than some threshold value.</a:t>
              </a:r>
            </a:p>
          </p:txBody>
        </p:sp>
        <p:pic>
          <p:nvPicPr>
            <p:cNvPr id="6146" name="Picture 2" descr="http://www.saedsayad.com/images/ANN_Unit_ste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21" y="1689727"/>
              <a:ext cx="4572000" cy="22479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279990" y="3914647"/>
            <a:ext cx="6096000" cy="2793118"/>
            <a:chOff x="6003851" y="72232"/>
            <a:chExt cx="6096000" cy="2793118"/>
          </a:xfrm>
        </p:grpSpPr>
        <p:sp>
          <p:nvSpPr>
            <p:cNvPr id="6" name="矩形 5"/>
            <p:cNvSpPr/>
            <p:nvPr/>
          </p:nvSpPr>
          <p:spPr>
            <a:xfrm>
              <a:off x="6003851" y="72232"/>
              <a:ext cx="6096000" cy="553998"/>
            </a:xfrm>
            <a:prstGeom prst="rect">
              <a:avLst/>
            </a:prstGeom>
          </p:spPr>
          <p:txBody>
            <a:bodyPr>
              <a:spAutoFit/>
            </a:bodyPr>
            <a:lstStyle/>
            <a:p>
              <a:r>
                <a:rPr lang="en-US" altLang="zh-CN" sz="1500" b="1" dirty="0" smtClean="0">
                  <a:latin typeface="Times New Roman" pitchFamily="18" charset="0"/>
                  <a:cs typeface="Times New Roman" pitchFamily="18" charset="0"/>
                </a:rPr>
                <a:t>Piecewise </a:t>
              </a:r>
              <a:r>
                <a:rPr lang="en-US" altLang="zh-CN" sz="1500" b="1" dirty="0">
                  <a:latin typeface="Times New Roman" pitchFamily="18" charset="0"/>
                  <a:cs typeface="Times New Roman" pitchFamily="18" charset="0"/>
                </a:rPr>
                <a:t>Linear </a:t>
              </a:r>
              <a:endParaRPr lang="en-US" altLang="zh-CN" sz="1500" b="1" dirty="0">
                <a:latin typeface="Times New Roman" pitchFamily="18" charset="0"/>
                <a:cs typeface="Times New Roman" pitchFamily="18" charset="0"/>
              </a:endParaRPr>
            </a:p>
            <a:p>
              <a:r>
                <a:rPr lang="en-US" altLang="zh-CN" sz="1500" dirty="0">
                  <a:latin typeface="Times New Roman" pitchFamily="18" charset="0"/>
                  <a:cs typeface="Times New Roman" pitchFamily="18" charset="0"/>
                </a:rPr>
                <a:t>The output is proportional to the total weighted output.</a:t>
              </a:r>
            </a:p>
          </p:txBody>
        </p:sp>
        <p:pic>
          <p:nvPicPr>
            <p:cNvPr id="6152" name="Picture 8" descr="http://www.saedsayad.com/images/ANN_piecewi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3851" y="703174"/>
              <a:ext cx="4886325" cy="2162176"/>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8151628" y="6627168"/>
            <a:ext cx="4040372"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http://www.saedsayad.com/artificial_neural_network.htm</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149176"/>
            <a:ext cx="3026734" cy="707887"/>
            <a:chOff x="1" y="149176"/>
            <a:chExt cx="3026734" cy="707887"/>
          </a:xfrm>
        </p:grpSpPr>
        <p:grpSp>
          <p:nvGrpSpPr>
            <p:cNvPr id="9" name="组合 8"/>
            <p:cNvGrpSpPr/>
            <p:nvPr/>
          </p:nvGrpSpPr>
          <p:grpSpPr>
            <a:xfrm>
              <a:off x="1" y="149176"/>
              <a:ext cx="2232836" cy="707887"/>
              <a:chOff x="0" y="276767"/>
              <a:chExt cx="2232836" cy="707887"/>
            </a:xfrm>
          </p:grpSpPr>
          <p:sp>
            <p:nvSpPr>
              <p:cNvPr id="11" name="文本框 10"/>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2" name="文本框 11"/>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10" name="矩形 9"/>
            <p:cNvSpPr/>
            <p:nvPr/>
          </p:nvSpPr>
          <p:spPr>
            <a:xfrm>
              <a:off x="1679944" y="549286"/>
              <a:ext cx="1346791"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2.2.3 Algorithm</a:t>
              </a:r>
              <a:endParaRPr lang="en-US" altLang="zh-CN" sz="1400" dirty="0">
                <a:latin typeface="Times New Roman" pitchFamily="18" charset="0"/>
                <a:cs typeface="Times New Roman" pitchFamily="18" charset="0"/>
              </a:endParaRPr>
            </a:p>
          </p:txBody>
        </p:sp>
      </p:grpSp>
      <p:sp>
        <p:nvSpPr>
          <p:cNvPr id="13" name="矩形 12"/>
          <p:cNvSpPr/>
          <p:nvPr/>
        </p:nvSpPr>
        <p:spPr>
          <a:xfrm>
            <a:off x="8839200" y="6488668"/>
            <a:ext cx="3352800" cy="3693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Source1 </a:t>
            </a:r>
            <a:r>
              <a:rPr lang="en-US" altLang="zh-CN" sz="900" i="1" dirty="0">
                <a:solidFill>
                  <a:prstClr val="black"/>
                </a:solidFill>
                <a:latin typeface="Times New Roman" pitchFamily="18" charset="0"/>
                <a:cs typeface="Times New Roman" pitchFamily="18" charset="0"/>
              </a:rPr>
              <a:t>http://</a:t>
            </a:r>
            <a:r>
              <a:rPr lang="en-US" altLang="zh-CN" sz="900" i="1" dirty="0" smtClean="0">
                <a:solidFill>
                  <a:prstClr val="black"/>
                </a:solidFill>
                <a:latin typeface="Times New Roman" pitchFamily="18" charset="0"/>
                <a:cs typeface="Times New Roman" pitchFamily="18" charset="0"/>
              </a:rPr>
              <a:t>www.saedsayad.com/artificial_neural_network.htm</a:t>
            </a:r>
            <a:endParaRPr lang="en-US" altLang="zh-CN" sz="900" i="1" dirty="0" smtClean="0">
              <a:solidFill>
                <a:prstClr val="black"/>
              </a:solidFill>
              <a:latin typeface="Times New Roman" pitchFamily="18" charset="0"/>
              <a:cs typeface="Times New Roman" pitchFamily="18" charset="0"/>
            </a:endParaRPr>
          </a:p>
          <a:p>
            <a:pPr algn="r"/>
            <a:r>
              <a:rPr lang="en-US" altLang="zh-CN" sz="900" b="1" i="1" dirty="0">
                <a:solidFill>
                  <a:prstClr val="black"/>
                </a:solidFill>
                <a:latin typeface="Times New Roman" pitchFamily="18" charset="0"/>
                <a:cs typeface="Times New Roman" pitchFamily="18" charset="0"/>
              </a:rPr>
              <a:t>Source2</a:t>
            </a:r>
            <a:r>
              <a:rPr lang="en-US" altLang="zh-CN" sz="900" i="1" dirty="0">
                <a:solidFill>
                  <a:prstClr val="black"/>
                </a:solidFill>
                <a:latin typeface="Times New Roman" pitchFamily="18" charset="0"/>
                <a:cs typeface="Times New Roman" pitchFamily="18" charset="0"/>
              </a:rPr>
              <a:t> http://baike.baidu.com/view/1986922.htm</a:t>
            </a:r>
            <a:endParaRPr lang="en-US" altLang="zh-CN" sz="900" i="1" dirty="0" smtClean="0">
              <a:solidFill>
                <a:prstClr val="black"/>
              </a:solidFill>
              <a:latin typeface="Times New Roman" pitchFamily="18" charset="0"/>
              <a:cs typeface="Times New Roman" pitchFamily="18" charset="0"/>
            </a:endParaRPr>
          </a:p>
        </p:txBody>
      </p:sp>
      <p:sp>
        <p:nvSpPr>
          <p:cNvPr id="4" name="矩形 3"/>
          <p:cNvSpPr/>
          <p:nvPr/>
        </p:nvSpPr>
        <p:spPr>
          <a:xfrm>
            <a:off x="467461" y="994856"/>
            <a:ext cx="11476446" cy="5493812"/>
          </a:xfrm>
          <a:prstGeom prst="rect">
            <a:avLst/>
          </a:prstGeom>
        </p:spPr>
        <p:txBody>
          <a:bodyPr wrap="square">
            <a:spAutoFit/>
          </a:bodyPr>
          <a:lstStyle/>
          <a:p>
            <a:pPr>
              <a:lnSpc>
                <a:spcPct val="130000"/>
              </a:lnSpc>
            </a:pPr>
            <a:r>
              <a:rPr lang="en-US" altLang="zh-CN" sz="1500" dirty="0">
                <a:latin typeface="Times New Roman" pitchFamily="18" charset="0"/>
                <a:ea typeface="Cambria Math" panose="02040503050406030204" pitchFamily="18" charset="0"/>
                <a:cs typeface="Times New Roman" pitchFamily="18" charset="0"/>
              </a:rPr>
              <a:t>There are different types of neural networks, but they are generally classified into feed-forward and feed-back networks. </a:t>
            </a:r>
            <a:endParaRPr lang="en-US" altLang="zh-CN" sz="1500" dirty="0">
              <a:latin typeface="Times New Roman" pitchFamily="18" charset="0"/>
              <a:ea typeface="Cambria Math" panose="02040503050406030204" pitchFamily="18" charset="0"/>
              <a:cs typeface="Times New Roman" pitchFamily="18" charset="0"/>
            </a:endParaRPr>
          </a:p>
          <a:p>
            <a:pPr>
              <a:lnSpc>
                <a:spcPct val="130000"/>
              </a:lnSpc>
            </a:pPr>
            <a:r>
              <a:rPr lang="en-US" altLang="zh-CN" sz="1500" b="1" dirty="0">
                <a:latin typeface="Times New Roman" pitchFamily="18" charset="0"/>
                <a:ea typeface="Cambria Math" panose="02040503050406030204" pitchFamily="18" charset="0"/>
                <a:cs typeface="Times New Roman" pitchFamily="18" charset="0"/>
              </a:rPr>
              <a:t>A feed-forward network </a:t>
            </a:r>
            <a:endParaRPr lang="en-US" altLang="zh-CN" sz="1500" b="1"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ea typeface="Cambria Math" panose="02040503050406030204" pitchFamily="18" charset="0"/>
                <a:cs typeface="Times New Roman" pitchFamily="18" charset="0"/>
              </a:rPr>
              <a:t>a non-recurrent network which contains inputs, outputs, and hidden layers; </a:t>
            </a:r>
            <a:r>
              <a:rPr lang="en-US" altLang="zh-CN" sz="1500" dirty="0" smtClean="0">
                <a:latin typeface="Times New Roman" pitchFamily="18" charset="0"/>
                <a:ea typeface="Cambria Math" panose="02040503050406030204" pitchFamily="18" charset="0"/>
                <a:cs typeface="Times New Roman" pitchFamily="18" charset="0"/>
              </a:rPr>
              <a:t>the </a:t>
            </a:r>
            <a:r>
              <a:rPr lang="en-US" altLang="zh-CN" sz="1500" dirty="0">
                <a:latin typeface="Times New Roman" pitchFamily="18" charset="0"/>
                <a:ea typeface="Cambria Math" panose="02040503050406030204" pitchFamily="18" charset="0"/>
                <a:cs typeface="Times New Roman" pitchFamily="18" charset="0"/>
              </a:rPr>
              <a:t>signals can only travel in one direction. </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ea typeface="Cambria Math" panose="02040503050406030204" pitchFamily="18" charset="0"/>
                <a:cs typeface="Times New Roman" pitchFamily="18" charset="0"/>
              </a:rPr>
              <a:t>Input data is passed onto a layer of processing elements where it performs calculations. Each processing element makes its computation based upon a weighted sum of its inputs. The new calculated values then become the new input values that feed the next layer. This process continues until it has gone through all the layers and determines the output. </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ea typeface="Cambria Math" panose="02040503050406030204" pitchFamily="18" charset="0"/>
                <a:cs typeface="Times New Roman" pitchFamily="18" charset="0"/>
              </a:rPr>
              <a:t>A threshold transfer function is sometimes used to quantify the output of a neuron in the output layer. </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ea typeface="Cambria Math" panose="02040503050406030204" pitchFamily="18" charset="0"/>
                <a:cs typeface="Times New Roman" pitchFamily="18" charset="0"/>
              </a:rPr>
              <a:t>Feed-forward networks include Perceptron (linear and non-linear) and Radial Basis Function networks. </a:t>
            </a:r>
            <a:endParaRPr lang="en-US" altLang="zh-CN" sz="1500" dirty="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ea typeface="Cambria Math" panose="02040503050406030204" pitchFamily="18" charset="0"/>
                <a:cs typeface="Times New Roman" pitchFamily="18" charset="0"/>
              </a:rPr>
              <a:t>Feed-forward networks are often used in data mining. </a:t>
            </a:r>
            <a:endParaRPr lang="en-US" altLang="zh-CN" sz="1500" dirty="0" smtClean="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Common Examples are </a:t>
            </a:r>
            <a:r>
              <a:rPr lang="en-US" altLang="zh-CN" sz="1500" dirty="0" err="1" smtClean="0">
                <a:latin typeface="Times New Roman" pitchFamily="18" charset="0"/>
                <a:ea typeface="Cambria Math" panose="02040503050406030204" pitchFamily="18" charset="0"/>
                <a:cs typeface="Times New Roman" pitchFamily="18" charset="0"/>
              </a:rPr>
              <a:t>Perceptrons</a:t>
            </a:r>
            <a:r>
              <a:rPr lang="en-US" altLang="zh-CN" sz="1500" dirty="0">
                <a:latin typeface="Times New Roman" pitchFamily="18" charset="0"/>
                <a:ea typeface="Cambria Math" panose="02040503050406030204" pitchFamily="18" charset="0"/>
                <a:cs typeface="Times New Roman" pitchFamily="18" charset="0"/>
              </a:rPr>
              <a:t>, Back Propagation Network, and Radial Basis </a:t>
            </a:r>
            <a:r>
              <a:rPr lang="en-US" altLang="zh-CN" sz="1500" dirty="0" smtClean="0">
                <a:latin typeface="Times New Roman" pitchFamily="18" charset="0"/>
                <a:ea typeface="Cambria Math" panose="02040503050406030204" pitchFamily="18" charset="0"/>
                <a:cs typeface="Times New Roman" pitchFamily="18" charset="0"/>
              </a:rPr>
              <a:t>Function Network.</a:t>
            </a:r>
            <a:endParaRPr lang="en-US" altLang="zh-CN" sz="1500" dirty="0">
              <a:latin typeface="Times New Roman" pitchFamily="18" charset="0"/>
              <a:ea typeface="Cambria Math" panose="02040503050406030204" pitchFamily="18" charset="0"/>
              <a:cs typeface="Times New Roman" pitchFamily="18" charset="0"/>
            </a:endParaRPr>
          </a:p>
          <a:p>
            <a:pPr>
              <a:lnSpc>
                <a:spcPct val="130000"/>
              </a:lnSpc>
            </a:pPr>
            <a:r>
              <a:rPr lang="en-US" altLang="zh-CN" sz="1500" b="1" dirty="0" smtClean="0">
                <a:latin typeface="Times New Roman" pitchFamily="18" charset="0"/>
                <a:ea typeface="Cambria Math" panose="02040503050406030204" pitchFamily="18" charset="0"/>
                <a:cs typeface="Times New Roman" pitchFamily="18" charset="0"/>
              </a:rPr>
              <a:t>A feed-back network</a:t>
            </a:r>
            <a:endParaRPr lang="en-US" altLang="zh-CN" sz="1500" b="1" dirty="0" smtClean="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they </a:t>
            </a:r>
            <a:r>
              <a:rPr lang="en-US" altLang="zh-CN" sz="1500" dirty="0">
                <a:latin typeface="Times New Roman" pitchFamily="18" charset="0"/>
                <a:ea typeface="Cambria Math" panose="02040503050406030204" pitchFamily="18" charset="0"/>
                <a:cs typeface="Times New Roman" pitchFamily="18" charset="0"/>
              </a:rPr>
              <a:t>can have signals traveling in both directions using loops. </a:t>
            </a:r>
            <a:endParaRPr lang="en-US" altLang="zh-CN" sz="1500" dirty="0" smtClean="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All </a:t>
            </a:r>
            <a:r>
              <a:rPr lang="en-US" altLang="zh-CN" sz="1500" dirty="0">
                <a:latin typeface="Times New Roman" pitchFamily="18" charset="0"/>
                <a:ea typeface="Cambria Math" panose="02040503050406030204" pitchFamily="18" charset="0"/>
                <a:cs typeface="Times New Roman" pitchFamily="18" charset="0"/>
              </a:rPr>
              <a:t>possible connections between neurons are allowed. </a:t>
            </a:r>
            <a:endParaRPr lang="en-US" altLang="zh-CN" sz="1500" dirty="0" smtClean="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Since </a:t>
            </a:r>
            <a:r>
              <a:rPr lang="en-US" altLang="zh-CN" sz="1500" dirty="0">
                <a:latin typeface="Times New Roman" pitchFamily="18" charset="0"/>
                <a:ea typeface="Cambria Math" panose="02040503050406030204" pitchFamily="18" charset="0"/>
                <a:cs typeface="Times New Roman" pitchFamily="18" charset="0"/>
              </a:rPr>
              <a:t>loops are present in this type of network, it becomes a non-linear dynamic system which changes continuously until it reaches a state of equilibrium. </a:t>
            </a:r>
            <a:endParaRPr lang="en-US" altLang="zh-CN" sz="1500" dirty="0" smtClean="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smtClean="0">
                <a:latin typeface="Times New Roman" pitchFamily="18" charset="0"/>
                <a:ea typeface="Cambria Math" panose="02040503050406030204" pitchFamily="18" charset="0"/>
                <a:cs typeface="Times New Roman" pitchFamily="18" charset="0"/>
              </a:rPr>
              <a:t>Feed-back </a:t>
            </a:r>
            <a:r>
              <a:rPr lang="en-US" altLang="zh-CN" sz="1500" dirty="0">
                <a:latin typeface="Times New Roman" pitchFamily="18" charset="0"/>
                <a:ea typeface="Cambria Math" panose="02040503050406030204" pitchFamily="18" charset="0"/>
                <a:cs typeface="Times New Roman" pitchFamily="18" charset="0"/>
              </a:rPr>
              <a:t>networks are often used in associative memories and optimization problems where the network looks for the best arrangement of interconnected factors</a:t>
            </a:r>
            <a:r>
              <a:rPr lang="en-US" altLang="zh-CN" sz="1500" dirty="0" smtClean="0">
                <a:latin typeface="Times New Roman" pitchFamily="18" charset="0"/>
                <a:ea typeface="Cambria Math" panose="02040503050406030204" pitchFamily="18" charset="0"/>
                <a:cs typeface="Times New Roman" pitchFamily="18" charset="0"/>
              </a:rPr>
              <a:t>.</a:t>
            </a:r>
            <a:endParaRPr lang="en-US" altLang="zh-CN" sz="1500" dirty="0" smtClean="0">
              <a:latin typeface="Times New Roman" pitchFamily="18" charset="0"/>
              <a:ea typeface="Cambria Math" panose="02040503050406030204" pitchFamily="18" charset="0"/>
              <a:cs typeface="Times New Roman" pitchFamily="18" charset="0"/>
            </a:endParaRPr>
          </a:p>
          <a:p>
            <a:pPr marL="285750" indent="-285750">
              <a:lnSpc>
                <a:spcPct val="130000"/>
              </a:lnSpc>
              <a:buFont typeface="Arial" charset="0"/>
              <a:buChar char="•"/>
            </a:pPr>
            <a:r>
              <a:rPr lang="en-US" altLang="zh-CN" sz="1500" dirty="0">
                <a:latin typeface="Times New Roman" pitchFamily="18" charset="0"/>
                <a:ea typeface="Cambria Math" panose="02040503050406030204" pitchFamily="18" charset="0"/>
                <a:cs typeface="Times New Roman" pitchFamily="18" charset="0"/>
              </a:rPr>
              <a:t>Common Examples </a:t>
            </a:r>
            <a:r>
              <a:rPr lang="en-US" altLang="zh-CN" sz="1500" dirty="0" smtClean="0">
                <a:latin typeface="Times New Roman" pitchFamily="18" charset="0"/>
                <a:ea typeface="Cambria Math" panose="02040503050406030204" pitchFamily="18" charset="0"/>
                <a:cs typeface="Times New Roman" pitchFamily="18" charset="0"/>
              </a:rPr>
              <a:t>are </a:t>
            </a:r>
            <a:r>
              <a:rPr lang="en-US" altLang="zh-CN" sz="1500" dirty="0">
                <a:latin typeface="Times New Roman" pitchFamily="18" charset="0"/>
                <a:ea typeface="Cambria Math" panose="02040503050406030204" pitchFamily="18" charset="0"/>
                <a:cs typeface="Times New Roman" pitchFamily="18" charset="0"/>
              </a:rPr>
              <a:t>Boltzmann machine and Hopfield </a:t>
            </a:r>
            <a:r>
              <a:rPr lang="en-US" altLang="zh-CN" sz="1500" dirty="0" smtClean="0">
                <a:latin typeface="Times New Roman" pitchFamily="18" charset="0"/>
                <a:ea typeface="Cambria Math" panose="02040503050406030204" pitchFamily="18" charset="0"/>
                <a:cs typeface="Times New Roman" pitchFamily="18" charset="0"/>
              </a:rPr>
              <a:t>network.</a:t>
            </a:r>
            <a:endParaRPr lang="en-US" altLang="zh-CN" sz="1500" dirty="0">
              <a:latin typeface="Times New Roman" pitchFamily="18" charset="0"/>
              <a:ea typeface="Cambria Math" panose="02040503050406030204"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8067" y="1257173"/>
            <a:ext cx="11494431" cy="4570482"/>
          </a:xfrm>
          <a:prstGeom prst="rect">
            <a:avLst/>
          </a:prstGeom>
        </p:spPr>
        <p:txBody>
          <a:bodyPr wrap="square">
            <a:spAutoFit/>
          </a:bodyPr>
          <a:lstStyle/>
          <a:p>
            <a:pPr>
              <a:lnSpc>
                <a:spcPct val="130000"/>
              </a:lnSpc>
              <a:spcBef>
                <a:spcPts val="500"/>
              </a:spcBef>
            </a:pPr>
            <a:r>
              <a:rPr lang="en-US" altLang="zh-CN" sz="1500" dirty="0" smtClean="0">
                <a:solidFill>
                  <a:prstClr val="black"/>
                </a:solidFill>
                <a:latin typeface="Times New Roman" pitchFamily="18" charset="0"/>
                <a:cs typeface="Times New Roman" pitchFamily="18" charset="0"/>
              </a:rPr>
              <a:t>The </a:t>
            </a:r>
            <a:r>
              <a:rPr lang="en-US" altLang="zh-CN" sz="1500" dirty="0">
                <a:solidFill>
                  <a:prstClr val="black"/>
                </a:solidFill>
                <a:latin typeface="Times New Roman" pitchFamily="18" charset="0"/>
                <a:cs typeface="Times New Roman" pitchFamily="18" charset="0"/>
              </a:rPr>
              <a:t>backpropagation learning algorithm can be divided into two phases: propagation and weight update</a:t>
            </a:r>
            <a:r>
              <a:rPr lang="en-US" altLang="zh-CN" sz="1500" dirty="0" smtClean="0">
                <a:solidFill>
                  <a:prstClr val="black"/>
                </a:solidFill>
                <a:latin typeface="Times New Roman" pitchFamily="18" charset="0"/>
                <a:cs typeface="Times New Roman" pitchFamily="18" charset="0"/>
              </a:rPr>
              <a:t>.</a:t>
            </a:r>
            <a:endParaRPr lang="en-US" altLang="zh-CN" sz="1500" dirty="0">
              <a:solidFill>
                <a:prstClr val="black"/>
              </a:solidFill>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solidFill>
                  <a:prstClr val="black"/>
                </a:solidFill>
                <a:latin typeface="Times New Roman" pitchFamily="18" charset="0"/>
                <a:cs typeface="Times New Roman" pitchFamily="18" charset="0"/>
              </a:rPr>
              <a:t>Phase 1: </a:t>
            </a:r>
            <a:r>
              <a:rPr lang="en-US" altLang="zh-CN" sz="1500" dirty="0" smtClean="0">
                <a:solidFill>
                  <a:prstClr val="black"/>
                </a:solidFill>
                <a:latin typeface="Times New Roman" pitchFamily="18" charset="0"/>
                <a:cs typeface="Times New Roman" pitchFamily="18" charset="0"/>
              </a:rPr>
              <a:t>Propagation</a:t>
            </a:r>
            <a:endParaRPr lang="en-US" altLang="zh-CN" sz="1500" dirty="0">
              <a:solidFill>
                <a:prstClr val="black"/>
              </a:solidFill>
              <a:latin typeface="Times New Roman" pitchFamily="18" charset="0"/>
              <a:cs typeface="Times New Roman" pitchFamily="18" charset="0"/>
            </a:endParaRPr>
          </a:p>
          <a:p>
            <a:pPr>
              <a:lnSpc>
                <a:spcPct val="130000"/>
              </a:lnSpc>
              <a:spcBef>
                <a:spcPts val="500"/>
              </a:spcBef>
            </a:pPr>
            <a:r>
              <a:rPr lang="en-US" altLang="zh-CN" sz="1500" dirty="0" smtClean="0">
                <a:solidFill>
                  <a:prstClr val="black"/>
                </a:solidFill>
                <a:latin typeface="Times New Roman" pitchFamily="18" charset="0"/>
                <a:cs typeface="Times New Roman" pitchFamily="18" charset="0"/>
              </a:rPr>
              <a:t>(1) Forward </a:t>
            </a:r>
            <a:r>
              <a:rPr lang="en-US" altLang="zh-CN" sz="1500" dirty="0">
                <a:solidFill>
                  <a:prstClr val="black"/>
                </a:solidFill>
                <a:latin typeface="Times New Roman" pitchFamily="18" charset="0"/>
                <a:cs typeface="Times New Roman" pitchFamily="18" charset="0"/>
              </a:rPr>
              <a:t>propagation of a training pattern's input through the neural network in order to generate the propagation's output activations.</a:t>
            </a:r>
            <a:endParaRPr lang="en-US" altLang="zh-CN" sz="1500" dirty="0">
              <a:solidFill>
                <a:prstClr val="black"/>
              </a:solidFill>
              <a:latin typeface="Times New Roman" pitchFamily="18" charset="0"/>
              <a:cs typeface="Times New Roman" pitchFamily="18" charset="0"/>
            </a:endParaRPr>
          </a:p>
          <a:p>
            <a:pPr>
              <a:lnSpc>
                <a:spcPct val="130000"/>
              </a:lnSpc>
              <a:spcBef>
                <a:spcPts val="500"/>
              </a:spcBef>
            </a:pPr>
            <a:r>
              <a:rPr lang="en-US" altLang="zh-CN" sz="1500" dirty="0" smtClean="0">
                <a:solidFill>
                  <a:prstClr val="black"/>
                </a:solidFill>
                <a:latin typeface="Times New Roman" pitchFamily="18" charset="0"/>
                <a:cs typeface="Times New Roman" pitchFamily="18" charset="0"/>
              </a:rPr>
              <a:t>(2) Backward </a:t>
            </a:r>
            <a:r>
              <a:rPr lang="en-US" altLang="zh-CN" sz="1500" dirty="0">
                <a:solidFill>
                  <a:prstClr val="black"/>
                </a:solidFill>
                <a:latin typeface="Times New Roman" pitchFamily="18" charset="0"/>
                <a:cs typeface="Times New Roman" pitchFamily="18" charset="0"/>
              </a:rPr>
              <a:t>propagation of the propagation's output activations through the neural network using the training pattern target in order to generate the deltas (the difference between the targeted and actual output values) of all output and hidden neurons</a:t>
            </a:r>
            <a:r>
              <a:rPr lang="en-US" altLang="zh-CN" sz="1500" dirty="0" smtClean="0">
                <a:solidFill>
                  <a:prstClr val="black"/>
                </a:solidFill>
                <a:latin typeface="Times New Roman" pitchFamily="18" charset="0"/>
                <a:cs typeface="Times New Roman" pitchFamily="18" charset="0"/>
              </a:rPr>
              <a:t>.</a:t>
            </a:r>
            <a:endParaRPr lang="en-US" altLang="zh-CN" sz="1500" dirty="0">
              <a:solidFill>
                <a:prstClr val="black"/>
              </a:solidFill>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500" dirty="0">
                <a:solidFill>
                  <a:prstClr val="black"/>
                </a:solidFill>
                <a:latin typeface="Times New Roman" pitchFamily="18" charset="0"/>
                <a:cs typeface="Times New Roman" pitchFamily="18" charset="0"/>
              </a:rPr>
              <a:t>Phase 2: Weight </a:t>
            </a:r>
            <a:r>
              <a:rPr lang="en-US" altLang="zh-CN" sz="1500" dirty="0" smtClean="0">
                <a:solidFill>
                  <a:prstClr val="black"/>
                </a:solidFill>
                <a:latin typeface="Times New Roman" pitchFamily="18" charset="0"/>
                <a:cs typeface="Times New Roman" pitchFamily="18" charset="0"/>
              </a:rPr>
              <a:t>update</a:t>
            </a:r>
            <a:endParaRPr lang="en-US" altLang="zh-CN" sz="1500" dirty="0">
              <a:solidFill>
                <a:prstClr val="black"/>
              </a:solidFill>
              <a:latin typeface="Times New Roman" pitchFamily="18" charset="0"/>
              <a:cs typeface="Times New Roman" pitchFamily="18" charset="0"/>
            </a:endParaRPr>
          </a:p>
          <a:p>
            <a:pPr>
              <a:lnSpc>
                <a:spcPct val="130000"/>
              </a:lnSpc>
              <a:spcBef>
                <a:spcPts val="500"/>
              </a:spcBef>
            </a:pPr>
            <a:r>
              <a:rPr lang="en-US" altLang="zh-CN" sz="1500" dirty="0" smtClean="0">
                <a:solidFill>
                  <a:prstClr val="black"/>
                </a:solidFill>
                <a:latin typeface="Times New Roman" pitchFamily="18" charset="0"/>
                <a:cs typeface="Times New Roman" pitchFamily="18" charset="0"/>
              </a:rPr>
              <a:t>(1) Multiply </a:t>
            </a:r>
            <a:r>
              <a:rPr lang="en-US" altLang="zh-CN" sz="1500" dirty="0">
                <a:solidFill>
                  <a:prstClr val="black"/>
                </a:solidFill>
                <a:latin typeface="Times New Roman" pitchFamily="18" charset="0"/>
                <a:cs typeface="Times New Roman" pitchFamily="18" charset="0"/>
              </a:rPr>
              <a:t>its output delta and input activation to get the gradient of the weight.</a:t>
            </a:r>
            <a:endParaRPr lang="en-US" altLang="zh-CN" sz="1500" dirty="0">
              <a:solidFill>
                <a:prstClr val="black"/>
              </a:solidFill>
              <a:latin typeface="Times New Roman" pitchFamily="18" charset="0"/>
              <a:cs typeface="Times New Roman" pitchFamily="18" charset="0"/>
            </a:endParaRPr>
          </a:p>
          <a:p>
            <a:pPr>
              <a:lnSpc>
                <a:spcPct val="130000"/>
              </a:lnSpc>
              <a:spcBef>
                <a:spcPts val="500"/>
              </a:spcBef>
            </a:pPr>
            <a:r>
              <a:rPr lang="en-US" altLang="zh-CN" sz="1500" dirty="0" smtClean="0">
                <a:solidFill>
                  <a:prstClr val="black"/>
                </a:solidFill>
                <a:latin typeface="Times New Roman" pitchFamily="18" charset="0"/>
                <a:cs typeface="Times New Roman" pitchFamily="18" charset="0"/>
              </a:rPr>
              <a:t>(2) Subtract </a:t>
            </a:r>
            <a:r>
              <a:rPr lang="en-US" altLang="zh-CN" sz="1500" dirty="0">
                <a:solidFill>
                  <a:prstClr val="black"/>
                </a:solidFill>
                <a:latin typeface="Times New Roman" pitchFamily="18" charset="0"/>
                <a:cs typeface="Times New Roman" pitchFamily="18" charset="0"/>
              </a:rPr>
              <a:t>a ratio (percentage) of the gradient from the weight</a:t>
            </a:r>
            <a:r>
              <a:rPr lang="en-US" altLang="zh-CN" sz="1500" dirty="0" smtClean="0">
                <a:solidFill>
                  <a:prstClr val="black"/>
                </a:solidFill>
                <a:latin typeface="Times New Roman" pitchFamily="18" charset="0"/>
                <a:cs typeface="Times New Roman" pitchFamily="18" charset="0"/>
              </a:rPr>
              <a:t>.</a:t>
            </a:r>
            <a:endParaRPr lang="en-US" altLang="zh-CN" sz="1500" dirty="0" smtClean="0">
              <a:solidFill>
                <a:prstClr val="black"/>
              </a:solidFill>
              <a:latin typeface="Times New Roman" pitchFamily="18" charset="0"/>
              <a:cs typeface="Times New Roman" pitchFamily="18" charset="0"/>
            </a:endParaRPr>
          </a:p>
          <a:p>
            <a:pPr>
              <a:lnSpc>
                <a:spcPct val="130000"/>
              </a:lnSpc>
              <a:spcBef>
                <a:spcPts val="500"/>
              </a:spcBef>
            </a:pPr>
            <a:r>
              <a:rPr lang="en-US" altLang="zh-CN" sz="1500" dirty="0" smtClean="0">
                <a:solidFill>
                  <a:prstClr val="black"/>
                </a:solidFill>
                <a:latin typeface="Times New Roman" pitchFamily="18" charset="0"/>
                <a:cs typeface="Times New Roman" pitchFamily="18" charset="0"/>
              </a:rPr>
              <a:t>Repeat phase </a:t>
            </a:r>
            <a:r>
              <a:rPr lang="en-US" altLang="zh-CN" sz="1500" dirty="0">
                <a:solidFill>
                  <a:prstClr val="black"/>
                </a:solidFill>
                <a:latin typeface="Times New Roman" pitchFamily="18" charset="0"/>
                <a:cs typeface="Times New Roman" pitchFamily="18" charset="0"/>
              </a:rPr>
              <a:t>1 and 2 until the performance of the network is satisfactory.</a:t>
            </a:r>
            <a:endParaRPr lang="en-US" altLang="zh-CN" sz="1500" dirty="0">
              <a:solidFill>
                <a:prstClr val="black"/>
              </a:solidFill>
              <a:latin typeface="Times New Roman" pitchFamily="18" charset="0"/>
              <a:cs typeface="Times New Roman" pitchFamily="18" charset="0"/>
            </a:endParaRPr>
          </a:p>
          <a:p>
            <a:pPr>
              <a:lnSpc>
                <a:spcPct val="130000"/>
              </a:lnSpc>
              <a:spcBef>
                <a:spcPts val="500"/>
              </a:spcBef>
            </a:pPr>
            <a:endParaRPr lang="en-US" altLang="zh-CN" sz="1500" dirty="0">
              <a:solidFill>
                <a:prstClr val="black"/>
              </a:solidFill>
              <a:latin typeface="Times New Roman" pitchFamily="18" charset="0"/>
              <a:cs typeface="Times New Roman" pitchFamily="18" charset="0"/>
            </a:endParaRPr>
          </a:p>
          <a:p>
            <a:pPr>
              <a:lnSpc>
                <a:spcPct val="130000"/>
              </a:lnSpc>
              <a:spcBef>
                <a:spcPts val="500"/>
              </a:spcBef>
            </a:pPr>
            <a:r>
              <a:rPr lang="en-US" altLang="zh-CN" sz="1500" dirty="0">
                <a:solidFill>
                  <a:prstClr val="black"/>
                </a:solidFill>
                <a:latin typeface="Times New Roman" pitchFamily="18" charset="0"/>
                <a:cs typeface="Times New Roman" pitchFamily="18" charset="0"/>
              </a:rPr>
              <a:t>This ratio (percentage) influences the speed and quality of learning; it is called the learning rate. The greater the ratio, the faster the neuron trains; the lower the ratio, the more accurate the training is. The sign of the gradient of a weight indicates where the error is increasing, this is why the weight must be updated in the opposite direction</a:t>
            </a:r>
            <a:r>
              <a:rPr lang="en-US" altLang="zh-CN" sz="1500" dirty="0" smtClean="0">
                <a:solidFill>
                  <a:prstClr val="black"/>
                </a:solidFill>
                <a:latin typeface="Times New Roman" pitchFamily="18" charset="0"/>
                <a:cs typeface="Times New Roman" pitchFamily="18" charset="0"/>
              </a:rPr>
              <a:t>.</a:t>
            </a:r>
            <a:endParaRPr lang="en-US" altLang="zh-CN" sz="1500" dirty="0">
              <a:solidFill>
                <a:prstClr val="black"/>
              </a:solidFill>
              <a:latin typeface="Times New Roman" pitchFamily="18" charset="0"/>
              <a:cs typeface="Times New Roman" pitchFamily="18" charset="0"/>
            </a:endParaRPr>
          </a:p>
        </p:txBody>
      </p:sp>
      <p:sp>
        <p:nvSpPr>
          <p:cNvPr id="10" name="矩形 9"/>
          <p:cNvSpPr/>
          <p:nvPr/>
        </p:nvSpPr>
        <p:spPr>
          <a:xfrm>
            <a:off x="5458047" y="2419873"/>
            <a:ext cx="6096000" cy="344518"/>
          </a:xfrm>
          <a:prstGeom prst="rect">
            <a:avLst/>
          </a:prstGeom>
        </p:spPr>
        <p:txBody>
          <a:bodyPr wrap="square">
            <a:spAutoFit/>
          </a:bodyPr>
          <a:lstStyle/>
          <a:p>
            <a:pPr>
              <a:lnSpc>
                <a:spcPct val="130000"/>
              </a:lnSpc>
              <a:spcBef>
                <a:spcPts val="500"/>
              </a:spcBef>
            </a:pPr>
            <a:endParaRPr lang="zh-CN" altLang="en-US" sz="1400" dirty="0">
              <a:solidFill>
                <a:prstClr val="black"/>
              </a:solidFill>
              <a:latin typeface="Times New Roman" pitchFamily="18" charset="0"/>
              <a:cs typeface="Times New Roman" pitchFamily="18" charset="0"/>
            </a:endParaRPr>
          </a:p>
        </p:txBody>
      </p:sp>
      <p:grpSp>
        <p:nvGrpSpPr>
          <p:cNvPr id="6" name="组合 5"/>
          <p:cNvGrpSpPr/>
          <p:nvPr/>
        </p:nvGrpSpPr>
        <p:grpSpPr>
          <a:xfrm>
            <a:off x="1" y="149176"/>
            <a:ext cx="4777562" cy="707887"/>
            <a:chOff x="1" y="149176"/>
            <a:chExt cx="4777562" cy="707887"/>
          </a:xfrm>
        </p:grpSpPr>
        <p:grpSp>
          <p:nvGrpSpPr>
            <p:cNvPr id="7" name="组合 6"/>
            <p:cNvGrpSpPr/>
            <p:nvPr/>
          </p:nvGrpSpPr>
          <p:grpSpPr>
            <a:xfrm>
              <a:off x="1" y="149176"/>
              <a:ext cx="2232836" cy="707887"/>
              <a:chOff x="0" y="276767"/>
              <a:chExt cx="2232836" cy="707887"/>
            </a:xfrm>
          </p:grpSpPr>
          <p:sp>
            <p:nvSpPr>
              <p:cNvPr id="9" name="文本框 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1" name="文本框 10"/>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8" name="矩形 7"/>
            <p:cNvSpPr/>
            <p:nvPr/>
          </p:nvSpPr>
          <p:spPr>
            <a:xfrm>
              <a:off x="1679944" y="549286"/>
              <a:ext cx="309761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2.2.4 Backpropagation Neural Networks</a:t>
              </a:r>
              <a:endParaRPr lang="en-US" altLang="zh-CN" sz="1400" dirty="0">
                <a:latin typeface="Times New Roman" pitchFamily="18" charset="0"/>
                <a:cs typeface="Times New Roman" pitchFamily="18" charset="0"/>
              </a:endParaRPr>
            </a:p>
          </p:txBody>
        </p:sp>
      </p:grpSp>
      <p:sp>
        <p:nvSpPr>
          <p:cNvPr id="12" name="矩形 11"/>
          <p:cNvSpPr/>
          <p:nvPr/>
        </p:nvSpPr>
        <p:spPr>
          <a:xfrm>
            <a:off x="9498418" y="6635892"/>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https://en.wikipedia.org/wiki/Backpropagation</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149176"/>
            <a:ext cx="4777562" cy="707887"/>
            <a:chOff x="1" y="149176"/>
            <a:chExt cx="4777562" cy="707887"/>
          </a:xfrm>
        </p:grpSpPr>
        <p:grpSp>
          <p:nvGrpSpPr>
            <p:cNvPr id="7" name="组合 6"/>
            <p:cNvGrpSpPr/>
            <p:nvPr/>
          </p:nvGrpSpPr>
          <p:grpSpPr>
            <a:xfrm>
              <a:off x="1" y="149176"/>
              <a:ext cx="2232836" cy="707887"/>
              <a:chOff x="0" y="276767"/>
              <a:chExt cx="2232836" cy="707887"/>
            </a:xfrm>
          </p:grpSpPr>
          <p:sp>
            <p:nvSpPr>
              <p:cNvPr id="9" name="文本框 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0" name="文本框 9"/>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8" name="矩形 7"/>
            <p:cNvSpPr/>
            <p:nvPr/>
          </p:nvSpPr>
          <p:spPr>
            <a:xfrm>
              <a:off x="1679944" y="549286"/>
              <a:ext cx="309761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2.2.4 Backpropagation Neural Networks</a:t>
              </a:r>
              <a:endParaRPr lang="en-US" altLang="zh-CN" sz="1400" dirty="0">
                <a:latin typeface="Times New Roman" pitchFamily="18" charset="0"/>
                <a:cs typeface="Times New Roman" pitchFamily="18" charset="0"/>
              </a:endParaRPr>
            </a:p>
          </p:txBody>
        </p:sp>
      </p:grpSp>
      <p:sp>
        <p:nvSpPr>
          <p:cNvPr id="11" name="矩形 10"/>
          <p:cNvSpPr/>
          <p:nvPr/>
        </p:nvSpPr>
        <p:spPr>
          <a:xfrm>
            <a:off x="9498418" y="6635892"/>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https://en.wikipedia.org/wiki/Backpropagation</a:t>
            </a:r>
            <a:endParaRPr lang="en-US" altLang="zh-CN" sz="900" i="1" dirty="0" smtClean="0">
              <a:solidFill>
                <a:prstClr val="black"/>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12" name="矩形 11"/>
              <p:cNvSpPr/>
              <p:nvPr/>
            </p:nvSpPr>
            <p:spPr>
              <a:xfrm>
                <a:off x="713199" y="1316678"/>
                <a:ext cx="7778671" cy="4398640"/>
              </a:xfrm>
              <a:prstGeom prst="rect">
                <a:avLst/>
              </a:prstGeom>
            </p:spPr>
            <p:txBody>
              <a:bodyPr wrap="square">
                <a:spAutoFit/>
              </a:bodyPr>
              <a:lstStyle/>
              <a:p>
                <a:pPr>
                  <a:lnSpc>
                    <a:spcPct val="130000"/>
                  </a:lnSpc>
                  <a:spcBef>
                    <a:spcPts val="500"/>
                  </a:spcBef>
                </a:pPr>
                <a:r>
                  <a:rPr lang="en-US" altLang="zh-CN" sz="1500" b="1" dirty="0" smtClean="0">
                    <a:solidFill>
                      <a:prstClr val="black"/>
                    </a:solidFill>
                    <a:latin typeface="Times New Roman" panose="02020603050405020304" pitchFamily="18" charset="0"/>
                    <a:cs typeface="Times New Roman" panose="02020603050405020304" pitchFamily="18" charset="0"/>
                  </a:rPr>
                  <a:t>Algorithm</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initialize network weights (often small random values</a:t>
                </a:r>
                <a:r>
                  <a:rPr lang="en-US" altLang="zh-CN" sz="1500" dirty="0" smtClean="0">
                    <a:solidFill>
                      <a:prstClr val="black"/>
                    </a:solidFill>
                    <a:latin typeface="Times New Roman" panose="02020603050405020304" pitchFamily="18" charset="0"/>
                    <a:cs typeface="Times New Roman" panose="02020603050405020304" pitchFamily="18" charset="0"/>
                  </a:rPr>
                  <a:t>)</a:t>
                </a:r>
              </a:p>
              <a:p>
                <a:pPr>
                  <a:lnSpc>
                    <a:spcPct val="130000"/>
                  </a:lnSpc>
                  <a:spcBef>
                    <a:spcPts val="500"/>
                  </a:spcBef>
                </a:pPr>
                <a:r>
                  <a:rPr lang="en-US" altLang="zh-CN" sz="1500" b="1" dirty="0">
                    <a:solidFill>
                      <a:prstClr val="black"/>
                    </a:solidFill>
                    <a:latin typeface="Times New Roman" panose="02020603050405020304" pitchFamily="18" charset="0"/>
                    <a:cs typeface="Times New Roman" panose="02020603050405020304" pitchFamily="18" charset="0"/>
                  </a:rPr>
                  <a:t> do</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500" b="1" dirty="0" err="1">
                    <a:solidFill>
                      <a:prstClr val="black"/>
                    </a:solidFill>
                    <a:latin typeface="Times New Roman" panose="02020603050405020304" pitchFamily="18" charset="0"/>
                    <a:cs typeface="Times New Roman" panose="02020603050405020304" pitchFamily="18" charset="0"/>
                  </a:rPr>
                  <a:t>forEach</a:t>
                </a:r>
                <a:r>
                  <a:rPr lang="en-US" altLang="zh-CN" sz="1500" dirty="0">
                    <a:solidFill>
                      <a:prstClr val="black"/>
                    </a:solidFill>
                    <a:latin typeface="Times New Roman" panose="02020603050405020304" pitchFamily="18" charset="0"/>
                    <a:cs typeface="Times New Roman" panose="02020603050405020304" pitchFamily="18" charset="0"/>
                  </a:rPr>
                  <a:t> training example named ex</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        prediction = </a:t>
                </a:r>
                <a:r>
                  <a:rPr lang="en-US" altLang="zh-CN" sz="1500" u="sng" dirty="0">
                    <a:solidFill>
                      <a:prstClr val="black"/>
                    </a:solidFill>
                    <a:latin typeface="Times New Roman" panose="02020603050405020304" pitchFamily="18" charset="0"/>
                    <a:cs typeface="Times New Roman" panose="02020603050405020304" pitchFamily="18" charset="0"/>
                  </a:rPr>
                  <a:t>neural-net-output</a:t>
                </a:r>
                <a:r>
                  <a:rPr lang="en-US" altLang="zh-CN" sz="1500" dirty="0">
                    <a:solidFill>
                      <a:prstClr val="black"/>
                    </a:solidFill>
                    <a:latin typeface="Times New Roman" panose="02020603050405020304" pitchFamily="18" charset="0"/>
                    <a:cs typeface="Times New Roman" panose="02020603050405020304" pitchFamily="18" charset="0"/>
                  </a:rPr>
                  <a:t>(network, ex)  // forward pass</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        actual = </a:t>
                </a:r>
                <a:r>
                  <a:rPr lang="en-US" altLang="zh-CN" sz="1500" u="sng" dirty="0">
                    <a:solidFill>
                      <a:prstClr val="black"/>
                    </a:solidFill>
                    <a:latin typeface="Times New Roman" panose="02020603050405020304" pitchFamily="18" charset="0"/>
                    <a:cs typeface="Times New Roman" panose="02020603050405020304" pitchFamily="18" charset="0"/>
                  </a:rPr>
                  <a:t>teacher-output</a:t>
                </a:r>
                <a:r>
                  <a:rPr lang="en-US" altLang="zh-CN" sz="1500" dirty="0">
                    <a:solidFill>
                      <a:prstClr val="black"/>
                    </a:solidFill>
                    <a:latin typeface="Times New Roman" panose="02020603050405020304" pitchFamily="18" charset="0"/>
                    <a:cs typeface="Times New Roman" panose="02020603050405020304" pitchFamily="18" charset="0"/>
                  </a:rPr>
                  <a:t>(ex)</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        compute error (prediction - actual) at the output units</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        compute </a:t>
                </a:r>
                <a14:m>
                  <m:oMath xmlns:m="http://schemas.openxmlformats.org/officeDocument/2006/math">
                    <m:r>
                      <a:rPr lang="en-US" altLang="zh-CN" sz="15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5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w</m:t>
                        </m:r>
                      </m:e>
                      <m:sub>
                        <m:r>
                          <m:rPr>
                            <m:sty m:val="p"/>
                          </m:rPr>
                          <a:rPr lang="en-US" altLang="zh-CN" sz="15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en-US" altLang="zh-CN" sz="1500" dirty="0" smtClean="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latin typeface="Times New Roman" panose="02020603050405020304" pitchFamily="18" charset="0"/>
                    <a:cs typeface="Times New Roman" panose="02020603050405020304" pitchFamily="18" charset="0"/>
                  </a:rPr>
                  <a:t>for all weights from hidden layer to output layer  // backward pass</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        compute </a:t>
                </a:r>
                <a14:m>
                  <m:oMath xmlns:m="http://schemas.openxmlformats.org/officeDocument/2006/math">
                    <m:r>
                      <a:rPr lang="en-US" altLang="zh-CN" sz="15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5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w</m:t>
                        </m:r>
                      </m:e>
                      <m:sub>
                        <m:r>
                          <m:rPr>
                            <m:sty m:val="p"/>
                          </m:rPr>
                          <a:rPr lang="en-US" altLang="zh-CN" sz="15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m:t>
                        </m:r>
                      </m:sub>
                    </m:sSub>
                  </m:oMath>
                </a14:m>
                <a:r>
                  <a:rPr lang="en-US" altLang="zh-CN" sz="1500" dirty="0" smtClean="0">
                    <a:solidFill>
                      <a:prstClr val="black"/>
                    </a:solidFill>
                    <a:latin typeface="Times New Roman" panose="02020603050405020304" pitchFamily="18" charset="0"/>
                    <a:cs typeface="Times New Roman" panose="02020603050405020304" pitchFamily="18" charset="0"/>
                  </a:rPr>
                  <a:t> for </a:t>
                </a:r>
                <a:r>
                  <a:rPr lang="en-US" altLang="zh-CN" sz="1500" dirty="0">
                    <a:solidFill>
                      <a:prstClr val="black"/>
                    </a:solidFill>
                    <a:latin typeface="Times New Roman" panose="02020603050405020304" pitchFamily="18" charset="0"/>
                    <a:cs typeface="Times New Roman" panose="02020603050405020304" pitchFamily="18" charset="0"/>
                  </a:rPr>
                  <a:t>all weights from input layer to hidden layer   // backward pass continued</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        update network weights // input layer not modified by error estimate</a:t>
                </a:r>
              </a:p>
              <a:p>
                <a:pPr>
                  <a:lnSpc>
                    <a:spcPct val="130000"/>
                  </a:lnSpc>
                  <a:spcBef>
                    <a:spcPts val="500"/>
                  </a:spcBef>
                </a:pPr>
                <a:r>
                  <a:rPr lang="en-US" altLang="zh-CN" sz="1500" b="1" dirty="0">
                    <a:solidFill>
                      <a:prstClr val="black"/>
                    </a:solidFill>
                    <a:latin typeface="Times New Roman" panose="02020603050405020304" pitchFamily="18" charset="0"/>
                    <a:cs typeface="Times New Roman" panose="02020603050405020304" pitchFamily="18" charset="0"/>
                  </a:rPr>
                  <a:t>  until </a:t>
                </a:r>
                <a:r>
                  <a:rPr lang="en-US" altLang="zh-CN" sz="1500" dirty="0">
                    <a:solidFill>
                      <a:prstClr val="black"/>
                    </a:solidFill>
                    <a:latin typeface="Times New Roman" panose="02020603050405020304" pitchFamily="18" charset="0"/>
                    <a:cs typeface="Times New Roman" panose="02020603050405020304" pitchFamily="18" charset="0"/>
                  </a:rPr>
                  <a:t>all examples classified correctly or another stopping criterion satisfied</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500" b="1" dirty="0">
                    <a:solidFill>
                      <a:prstClr val="black"/>
                    </a:solidFill>
                    <a:latin typeface="Times New Roman" panose="02020603050405020304" pitchFamily="18" charset="0"/>
                    <a:cs typeface="Times New Roman" panose="02020603050405020304" pitchFamily="18" charset="0"/>
                  </a:rPr>
                  <a:t> return </a:t>
                </a:r>
                <a:r>
                  <a:rPr lang="en-US" altLang="zh-CN" sz="1500" dirty="0">
                    <a:solidFill>
                      <a:prstClr val="black"/>
                    </a:solidFill>
                    <a:latin typeface="Times New Roman" panose="02020603050405020304" pitchFamily="18" charset="0"/>
                    <a:cs typeface="Times New Roman" panose="02020603050405020304" pitchFamily="18" charset="0"/>
                  </a:rPr>
                  <a:t>the network</a:t>
                </a:r>
                <a:endParaRPr lang="en-US" altLang="zh-CN" sz="1500" dirty="0" smtClean="0">
                  <a:solidFill>
                    <a:prstClr val="black"/>
                  </a:solidFill>
                  <a:latin typeface="Times New Roman" panose="02020603050405020304" pitchFamily="18" charset="0"/>
                  <a:cs typeface="Times New Roman" panose="02020603050405020304" pitchFamily="18" charset="0"/>
                </a:endParaRPr>
              </a:p>
            </p:txBody>
          </p:sp>
        </mc:Choice>
        <mc:Fallback>
          <p:sp>
            <p:nvSpPr>
              <p:cNvPr id="12" name="矩形 11"/>
              <p:cNvSpPr>
                <a:spLocks noRot="1" noChangeAspect="1" noMove="1" noResize="1" noEditPoints="1" noAdjustHandles="1" noChangeArrowheads="1" noChangeShapeType="1" noTextEdit="1"/>
              </p:cNvSpPr>
              <p:nvPr/>
            </p:nvSpPr>
            <p:spPr>
              <a:xfrm>
                <a:off x="713199" y="1316678"/>
                <a:ext cx="7778671" cy="4398640"/>
              </a:xfrm>
              <a:prstGeom prst="rect">
                <a:avLst/>
              </a:prstGeom>
              <a:blipFill rotWithShape="1">
                <a:blip r:embed="rId1"/>
                <a:stretch>
                  <a:fillRect l="-313"/>
                </a:stretch>
              </a:blipFill>
            </p:spPr>
            <p:txBody>
              <a:bodyPr/>
              <a:lstStyle/>
              <a:p>
                <a:r>
                  <a:rPr lang="zh-CN" altLang="en-US">
                    <a:noFill/>
                  </a:rPr>
                  <a:t> </a:t>
                </a:r>
              </a:p>
            </p:txBody>
          </p:sp>
        </mc:Fallback>
      </mc:AlternateContent>
      <p:pic>
        <p:nvPicPr>
          <p:cNvPr id="1026" name="Picture 2" descr="\Delta w_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2350" y="76200"/>
            <a:ext cx="361950"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elta w_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1613" y="76200"/>
            <a:ext cx="333375" cy="161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矩形 4"/>
              <p:cNvSpPr/>
              <p:nvPr/>
            </p:nvSpPr>
            <p:spPr>
              <a:xfrm>
                <a:off x="652129" y="1257173"/>
                <a:ext cx="10986977" cy="4305922"/>
              </a:xfrm>
              <a:prstGeom prst="rect">
                <a:avLst/>
              </a:prstGeom>
            </p:spPr>
            <p:txBody>
              <a:bodyPr wrap="square">
                <a:spAutoFit/>
              </a:bodyPr>
              <a:lstStyle/>
              <a:p>
                <a:pPr>
                  <a:lnSpc>
                    <a:spcPct val="130000"/>
                  </a:lnSpc>
                  <a:spcBef>
                    <a:spcPts val="500"/>
                  </a:spcBef>
                </a:pPr>
                <a:r>
                  <a:rPr lang="en-US" altLang="zh-CN" sz="1500" b="1" dirty="0" smtClean="0">
                    <a:solidFill>
                      <a:prstClr val="black"/>
                    </a:solidFill>
                    <a:latin typeface="Times New Roman" panose="02020603050405020304" pitchFamily="18" charset="0"/>
                    <a:cs typeface="Times New Roman" panose="02020603050405020304" pitchFamily="18" charset="0"/>
                  </a:rPr>
                  <a:t>Derivation</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Assuming one output </a:t>
                </a:r>
                <a:r>
                  <a:rPr lang="en-US" altLang="zh-CN" sz="1500" dirty="0" smtClean="0">
                    <a:solidFill>
                      <a:prstClr val="black"/>
                    </a:solidFill>
                    <a:latin typeface="Times New Roman" panose="02020603050405020304" pitchFamily="18" charset="0"/>
                    <a:cs typeface="Times New Roman" panose="02020603050405020304" pitchFamily="18" charset="0"/>
                  </a:rPr>
                  <a:t>neuron, the </a:t>
                </a:r>
                <a:r>
                  <a:rPr lang="en-US" altLang="zh-CN" sz="1500" dirty="0">
                    <a:solidFill>
                      <a:prstClr val="black"/>
                    </a:solidFill>
                    <a:latin typeface="Times New Roman" panose="02020603050405020304" pitchFamily="18" charset="0"/>
                    <a:cs typeface="Times New Roman" panose="02020603050405020304" pitchFamily="18" charset="0"/>
                  </a:rPr>
                  <a:t>squared error function is</a:t>
                </a:r>
                <a:r>
                  <a:rPr lang="en-US" altLang="zh-CN" sz="1500" dirty="0" smtClean="0">
                    <a:solidFill>
                      <a:prstClr val="black"/>
                    </a:solidFill>
                    <a:latin typeface="Times New Roman" panose="02020603050405020304" pitchFamily="18" charset="0"/>
                    <a:cs typeface="Times New Roman" panose="02020603050405020304" pitchFamily="18" charset="0"/>
                  </a:rPr>
                  <a:t>:</a:t>
                </a:r>
              </a:p>
              <a:p>
                <a:pPr>
                  <a:lnSpc>
                    <a:spcPct val="130000"/>
                  </a:lnSpc>
                  <a:spcBef>
                    <a:spcPts val="500"/>
                  </a:spcBef>
                </a:pPr>
                <a14:m>
                  <m:oMathPara xmlns:m="http://schemas.openxmlformats.org/officeDocument/2006/math">
                    <m:oMathParaPr>
                      <m:jc m:val="centerGroup"/>
                    </m:oMathParaPr>
                    <m:oMath xmlns:m="http://schemas.openxmlformats.org/officeDocument/2006/math">
                      <m:r>
                        <a:rPr lang="en-US" altLang="zh-CN" sz="1500" b="0" i="1" smtClean="0">
                          <a:solidFill>
                            <a:prstClr val="black"/>
                          </a:solidFill>
                          <a:latin typeface="Cambria Math" panose="02040503050406030204" pitchFamily="18" charset="0"/>
                          <a:cs typeface="Times New Roman" panose="02020603050405020304" pitchFamily="18" charset="0"/>
                        </a:rPr>
                        <m:t>𝐸</m:t>
                      </m:r>
                      <m:r>
                        <a:rPr lang="en-US" altLang="zh-CN" sz="1500" b="0" i="1" smtClean="0">
                          <a:solidFill>
                            <a:prstClr val="black"/>
                          </a:solidFill>
                          <a:latin typeface="Cambria Math" panose="02040503050406030204" pitchFamily="18" charset="0"/>
                          <a:cs typeface="Times New Roman" panose="02020603050405020304" pitchFamily="18" charset="0"/>
                        </a:rPr>
                        <m:t>=</m:t>
                      </m:r>
                      <m:f>
                        <m:fPr>
                          <m:ctrlPr>
                            <a:rPr lang="en-US" altLang="zh-CN" sz="1500" b="0" i="1" smtClean="0">
                              <a:solidFill>
                                <a:prstClr val="black"/>
                              </a:solidFill>
                              <a:latin typeface="Cambria Math" panose="02040503050406030204" pitchFamily="18" charset="0"/>
                              <a:cs typeface="Times New Roman" panose="02020603050405020304" pitchFamily="18" charset="0"/>
                            </a:rPr>
                          </m:ctrlPr>
                        </m:fPr>
                        <m:num>
                          <m:r>
                            <a:rPr lang="en-US" altLang="zh-CN" sz="1500" b="0" i="1" smtClean="0">
                              <a:solidFill>
                                <a:prstClr val="black"/>
                              </a:solidFill>
                              <a:latin typeface="Cambria Math" panose="02040503050406030204" pitchFamily="18" charset="0"/>
                              <a:cs typeface="Times New Roman" panose="02020603050405020304" pitchFamily="18" charset="0"/>
                            </a:rPr>
                            <m:t>1</m:t>
                          </m:r>
                        </m:num>
                        <m:den>
                          <m:r>
                            <a:rPr lang="en-US" altLang="zh-CN" sz="1500" b="0" i="1" smtClean="0">
                              <a:solidFill>
                                <a:prstClr val="black"/>
                              </a:solidFill>
                              <a:latin typeface="Cambria Math" panose="02040503050406030204" pitchFamily="18" charset="0"/>
                              <a:cs typeface="Times New Roman" panose="02020603050405020304" pitchFamily="18" charset="0"/>
                            </a:rPr>
                            <m:t>2</m:t>
                          </m:r>
                        </m:den>
                      </m:f>
                      <m:sSup>
                        <m:sSupPr>
                          <m:ctrlPr>
                            <a:rPr lang="en-US" altLang="zh-CN" sz="1500" b="0" i="1" smtClean="0">
                              <a:solidFill>
                                <a:prstClr val="black"/>
                              </a:solidFill>
                              <a:latin typeface="Cambria Math" panose="02040503050406030204" pitchFamily="18" charset="0"/>
                              <a:cs typeface="Times New Roman" panose="02020603050405020304" pitchFamily="18" charset="0"/>
                            </a:rPr>
                          </m:ctrlPr>
                        </m:sSupPr>
                        <m:e>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𝑡</m:t>
                          </m:r>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𝑦</m:t>
                          </m:r>
                          <m:r>
                            <a:rPr lang="en-US" altLang="zh-CN" sz="1500" b="0" i="1" smtClean="0">
                              <a:solidFill>
                                <a:prstClr val="black"/>
                              </a:solidFill>
                              <a:latin typeface="Cambria Math" panose="02040503050406030204" pitchFamily="18" charset="0"/>
                              <a:cs typeface="Times New Roman" panose="02020603050405020304" pitchFamily="18" charset="0"/>
                            </a:rPr>
                            <m:t>)</m:t>
                          </m:r>
                        </m:e>
                        <m:sup>
                          <m:r>
                            <a:rPr lang="en-US" altLang="zh-CN" sz="1500" b="0" i="1" smtClean="0">
                              <a:solidFill>
                                <a:prstClr val="black"/>
                              </a:solidFill>
                              <a:latin typeface="Cambria Math" panose="02040503050406030204" pitchFamily="18" charset="0"/>
                              <a:cs typeface="Times New Roman" panose="02020603050405020304" pitchFamily="18" charset="0"/>
                            </a:rPr>
                            <m:t>2</m:t>
                          </m:r>
                        </m:sup>
                      </m:sSup>
                    </m:oMath>
                  </m:oMathPara>
                </a14:m>
                <a:endParaRPr lang="en-US" altLang="zh-CN" sz="1500" b="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smtClean="0">
                    <a:solidFill>
                      <a:prstClr val="black"/>
                    </a:solidFill>
                    <a:latin typeface="Times New Roman" panose="02020603050405020304" pitchFamily="18" charset="0"/>
                    <a:cs typeface="Times New Roman" panose="02020603050405020304" pitchFamily="18" charset="0"/>
                  </a:rPr>
                  <a:t>Where </a:t>
                </a:r>
                <a14:m>
                  <m:oMath xmlns:m="http://schemas.openxmlformats.org/officeDocument/2006/math">
                    <m:r>
                      <a:rPr lang="en-US" altLang="zh-CN" sz="1500" i="1">
                        <a:solidFill>
                          <a:prstClr val="black"/>
                        </a:solidFill>
                        <a:latin typeface="Cambria Math" panose="02040503050406030204" pitchFamily="18" charset="0"/>
                        <a:cs typeface="Times New Roman" panose="02020603050405020304" pitchFamily="18" charset="0"/>
                      </a:rPr>
                      <m:t>𝐸</m:t>
                    </m:r>
                  </m:oMath>
                </a14:m>
                <a:r>
                  <a:rPr lang="en-US" altLang="zh-CN" sz="1500" dirty="0">
                    <a:solidFill>
                      <a:prstClr val="black"/>
                    </a:solidFill>
                    <a:latin typeface="Times New Roman" panose="02020603050405020304" pitchFamily="18" charset="0"/>
                    <a:cs typeface="Times New Roman" panose="02020603050405020304" pitchFamily="18" charset="0"/>
                  </a:rPr>
                  <a:t> is the squared error,</a:t>
                </a:r>
                <a:r>
                  <a:rPr lang="en-US" altLang="zh-CN" sz="1500" dirty="0" smtClean="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1500" i="1">
                        <a:solidFill>
                          <a:prstClr val="black"/>
                        </a:solidFill>
                        <a:latin typeface="Cambria Math" panose="02040503050406030204" pitchFamily="18" charset="0"/>
                        <a:cs typeface="Times New Roman" panose="02020603050405020304" pitchFamily="18" charset="0"/>
                      </a:rPr>
                      <m:t>𝑡</m:t>
                    </m:r>
                  </m:oMath>
                </a14:m>
                <a:r>
                  <a:rPr lang="en-US" altLang="zh-CN" sz="1500" dirty="0">
                    <a:solidFill>
                      <a:prstClr val="black"/>
                    </a:solidFill>
                    <a:latin typeface="Times New Roman" panose="02020603050405020304" pitchFamily="18" charset="0"/>
                    <a:cs typeface="Times New Roman" panose="02020603050405020304" pitchFamily="18" charset="0"/>
                  </a:rPr>
                  <a:t> is the target output for a training sample, and</a:t>
                </a:r>
                <a:r>
                  <a:rPr lang="en-US" altLang="zh-CN" sz="1500" dirty="0" smtClean="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1500" i="1">
                        <a:solidFill>
                          <a:prstClr val="black"/>
                        </a:solidFill>
                        <a:latin typeface="Cambria Math" panose="02040503050406030204" pitchFamily="18" charset="0"/>
                        <a:cs typeface="Times New Roman" panose="02020603050405020304" pitchFamily="18" charset="0"/>
                      </a:rPr>
                      <m:t>𝑦</m:t>
                    </m:r>
                  </m:oMath>
                </a14:m>
                <a:r>
                  <a:rPr lang="en-US" altLang="zh-CN" sz="1500" dirty="0">
                    <a:solidFill>
                      <a:prstClr val="black"/>
                    </a:solidFill>
                    <a:latin typeface="Times New Roman" panose="02020603050405020304" pitchFamily="18" charset="0"/>
                    <a:cs typeface="Times New Roman" panose="02020603050405020304" pitchFamily="18" charset="0"/>
                  </a:rPr>
                  <a:t> is the actual output of the output neuron. The factor of </a:t>
                </a:r>
                <a14:m>
                  <m:oMath xmlns:m="http://schemas.openxmlformats.org/officeDocument/2006/math">
                    <m:f>
                      <m:fPr>
                        <m:ctrlPr>
                          <a:rPr lang="en-US" altLang="zh-CN" sz="1500" i="1" dirty="0" smtClean="0">
                            <a:solidFill>
                              <a:prstClr val="black"/>
                            </a:solidFill>
                            <a:latin typeface="Cambria Math" panose="02040503050406030204" pitchFamily="18" charset="0"/>
                            <a:cs typeface="Times New Roman" panose="02020603050405020304" pitchFamily="18" charset="0"/>
                          </a:rPr>
                        </m:ctrlPr>
                      </m:fPr>
                      <m:num>
                        <m:r>
                          <a:rPr lang="en-US" altLang="zh-CN" sz="1500" b="0" i="1" dirty="0" smtClean="0">
                            <a:solidFill>
                              <a:prstClr val="black"/>
                            </a:solidFill>
                            <a:latin typeface="Cambria Math" panose="02040503050406030204" pitchFamily="18" charset="0"/>
                            <a:cs typeface="Times New Roman" panose="02020603050405020304" pitchFamily="18" charset="0"/>
                          </a:rPr>
                          <m:t>1</m:t>
                        </m:r>
                      </m:num>
                      <m:den>
                        <m:r>
                          <a:rPr lang="en-US" altLang="zh-CN" sz="1500" b="0" i="1" dirty="0" smtClean="0">
                            <a:solidFill>
                              <a:prstClr val="black"/>
                            </a:solidFill>
                            <a:latin typeface="Cambria Math" panose="02040503050406030204" pitchFamily="18" charset="0"/>
                            <a:cs typeface="Times New Roman" panose="02020603050405020304" pitchFamily="18" charset="0"/>
                          </a:rPr>
                          <m:t>2</m:t>
                        </m:r>
                      </m:den>
                    </m:f>
                    <m:r>
                      <a:rPr lang="en-US" altLang="zh-CN" sz="1500" i="1" dirty="0">
                        <a:solidFill>
                          <a:prstClr val="black"/>
                        </a:solidFill>
                        <a:latin typeface="Cambria Math" panose="02040503050406030204" pitchFamily="18" charset="0"/>
                        <a:cs typeface="Times New Roman" panose="02020603050405020304" pitchFamily="18" charset="0"/>
                      </a:rPr>
                      <m:t> </m:t>
                    </m:r>
                  </m:oMath>
                </a14:m>
                <a:r>
                  <a:rPr lang="en-US" altLang="zh-CN" sz="1500" dirty="0">
                    <a:solidFill>
                      <a:prstClr val="black"/>
                    </a:solidFill>
                    <a:latin typeface="Times New Roman" panose="02020603050405020304" pitchFamily="18" charset="0"/>
                    <a:cs typeface="Times New Roman" panose="02020603050405020304" pitchFamily="18" charset="0"/>
                  </a:rPr>
                  <a:t>is included to cancel the exponent when differentiating</a:t>
                </a:r>
                <a:r>
                  <a:rPr lang="en-US" altLang="zh-CN" sz="1500" dirty="0" smtClean="0">
                    <a:solidFill>
                      <a:prstClr val="black"/>
                    </a:solidFill>
                    <a:latin typeface="Times New Roman" panose="02020603050405020304" pitchFamily="18" charset="0"/>
                    <a:cs typeface="Times New Roman" panose="02020603050405020304" pitchFamily="18" charset="0"/>
                  </a:rPr>
                  <a:t>.</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For each neuron </a:t>
                </a:r>
                <a:r>
                  <a:rPr lang="en-US" altLang="zh-CN" sz="1500" dirty="0" smtClean="0">
                    <a:solidFill>
                      <a:prstClr val="black"/>
                    </a:solidFill>
                    <a:latin typeface="Times New Roman" panose="02020603050405020304" pitchFamily="18" charset="0"/>
                    <a:cs typeface="Times New Roman" panose="02020603050405020304" pitchFamily="18" charset="0"/>
                  </a:rPr>
                  <a:t>a</a:t>
                </a:r>
                <a14:m>
                  <m:oMath xmlns:m="http://schemas.openxmlformats.org/officeDocument/2006/math">
                    <m:r>
                      <a:rPr lang="en-US" altLang="zh-CN" sz="1500" b="0" i="1" dirty="0" smtClean="0">
                        <a:solidFill>
                          <a:prstClr val="black"/>
                        </a:solidFill>
                        <a:latin typeface="Cambria Math" panose="02040503050406030204" pitchFamily="18" charset="0"/>
                        <a:cs typeface="Times New Roman" panose="02020603050405020304" pitchFamily="18" charset="0"/>
                      </a:rPr>
                      <m:t>𝑗</m:t>
                    </m:r>
                  </m:oMath>
                </a14:m>
                <a:r>
                  <a:rPr lang="en-US" altLang="zh-CN" sz="1500" dirty="0" smtClean="0">
                    <a:solidFill>
                      <a:prstClr val="black"/>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1500" i="1" dirty="0" smtClean="0">
                            <a:solidFill>
                              <a:prstClr val="black"/>
                            </a:solidFill>
                            <a:latin typeface="Cambria Math" panose="02040503050406030204" pitchFamily="18" charset="0"/>
                            <a:cs typeface="Times New Roman" panose="02020603050405020304" pitchFamily="18" charset="0"/>
                          </a:rPr>
                        </m:ctrlPr>
                      </m:sSupPr>
                      <m:e>
                        <m:r>
                          <a:rPr lang="en-US" altLang="zh-CN" sz="1500" b="0" i="1" dirty="0" smtClean="0">
                            <a:solidFill>
                              <a:prstClr val="black"/>
                            </a:solidFill>
                            <a:latin typeface="Cambria Math" panose="02040503050406030204" pitchFamily="18" charset="0"/>
                            <a:cs typeface="Times New Roman" panose="02020603050405020304" pitchFamily="18" charset="0"/>
                          </a:rPr>
                          <m:t>𝑎</m:t>
                        </m:r>
                      </m:e>
                      <m:sup>
                        <m:r>
                          <a:rPr lang="en-US" altLang="zh-CN" sz="1500" b="0" i="1" dirty="0" smtClean="0">
                            <a:solidFill>
                              <a:prstClr val="black"/>
                            </a:solidFill>
                            <a:latin typeface="Cambria Math" panose="02040503050406030204" pitchFamily="18" charset="0"/>
                            <a:cs typeface="Times New Roman" panose="02020603050405020304" pitchFamily="18" charset="0"/>
                          </a:rPr>
                          <m:t>𝑡h</m:t>
                        </m:r>
                      </m:sup>
                    </m:sSup>
                    <m:r>
                      <a:rPr lang="en-US" altLang="zh-CN" sz="1500" b="0" i="1" dirty="0" smtClean="0">
                        <a:solidFill>
                          <a:prstClr val="black"/>
                        </a:solidFill>
                        <a:latin typeface="Cambria Math" panose="02040503050406030204" pitchFamily="18" charset="0"/>
                        <a:cs typeface="Times New Roman" panose="02020603050405020304" pitchFamily="18" charset="0"/>
                      </a:rPr>
                      <m:t> </m:t>
                    </m:r>
                    <m:r>
                      <a:rPr lang="en-US" altLang="zh-CN" sz="1500" b="0" i="1" dirty="0" smtClean="0">
                        <a:solidFill>
                          <a:prstClr val="black"/>
                        </a:solidFill>
                        <a:latin typeface="Cambria Math" panose="02040503050406030204" pitchFamily="18" charset="0"/>
                        <a:cs typeface="Times New Roman" panose="02020603050405020304" pitchFamily="18" charset="0"/>
                      </a:rPr>
                      <m:t>𝑙𝑎𝑦𝑒𝑟</m:t>
                    </m:r>
                    <m:r>
                      <a:rPr lang="en-US" altLang="zh-CN" sz="1500" b="0" i="1" dirty="0" smtClean="0">
                        <a:solidFill>
                          <a:prstClr val="black"/>
                        </a:solidFill>
                        <a:latin typeface="Cambria Math" panose="02040503050406030204" pitchFamily="18" charset="0"/>
                        <a:cs typeface="Times New Roman" panose="02020603050405020304" pitchFamily="18" charset="0"/>
                      </a:rPr>
                      <m:t>, </m:t>
                    </m:r>
                    <m:sSup>
                      <m:sSupPr>
                        <m:ctrlPr>
                          <a:rPr lang="en-US" altLang="zh-CN" sz="1500" b="0" i="1" dirty="0" smtClean="0">
                            <a:solidFill>
                              <a:prstClr val="black"/>
                            </a:solidFill>
                            <a:latin typeface="Cambria Math" panose="02040503050406030204" pitchFamily="18" charset="0"/>
                            <a:cs typeface="Times New Roman" panose="02020603050405020304" pitchFamily="18" charset="0"/>
                          </a:rPr>
                        </m:ctrlPr>
                      </m:sSupPr>
                      <m:e>
                        <m:r>
                          <a:rPr lang="en-US" altLang="zh-CN" sz="1500" b="0" i="1" dirty="0" smtClean="0">
                            <a:solidFill>
                              <a:prstClr val="black"/>
                            </a:solidFill>
                            <a:latin typeface="Cambria Math" panose="02040503050406030204" pitchFamily="18" charset="0"/>
                            <a:cs typeface="Times New Roman" panose="02020603050405020304" pitchFamily="18" charset="0"/>
                          </a:rPr>
                          <m:t>𝑗</m:t>
                        </m:r>
                      </m:e>
                      <m:sup>
                        <m:r>
                          <a:rPr lang="en-US" altLang="zh-CN" sz="1500" b="0" i="1" dirty="0" smtClean="0">
                            <a:solidFill>
                              <a:prstClr val="black"/>
                            </a:solidFill>
                            <a:latin typeface="Cambria Math" panose="02040503050406030204" pitchFamily="18" charset="0"/>
                            <a:cs typeface="Times New Roman" panose="02020603050405020304" pitchFamily="18" charset="0"/>
                          </a:rPr>
                          <m:t>𝑡h</m:t>
                        </m:r>
                      </m:sup>
                    </m:sSup>
                    <m:r>
                      <a:rPr lang="en-US" altLang="zh-CN" sz="1500" b="0" i="1" dirty="0" smtClean="0">
                        <a:solidFill>
                          <a:prstClr val="black"/>
                        </a:solidFill>
                        <a:latin typeface="Cambria Math" panose="02040503050406030204" pitchFamily="18" charset="0"/>
                        <a:cs typeface="Times New Roman" panose="02020603050405020304" pitchFamily="18" charset="0"/>
                      </a:rPr>
                      <m:t> </m:t>
                    </m:r>
                    <m:r>
                      <a:rPr lang="en-US" altLang="zh-CN" sz="1500" b="0" i="1" dirty="0" smtClean="0">
                        <a:solidFill>
                          <a:prstClr val="black"/>
                        </a:solidFill>
                        <a:latin typeface="Cambria Math" panose="02040503050406030204" pitchFamily="18" charset="0"/>
                        <a:cs typeface="Times New Roman" panose="02020603050405020304" pitchFamily="18" charset="0"/>
                      </a:rPr>
                      <m:t>𝑛𝑒𝑢𝑟𝑜𝑛</m:t>
                    </m:r>
                    <m:r>
                      <a:rPr lang="en-US" altLang="zh-CN" sz="1500" b="0" i="1" dirty="0" smtClean="0">
                        <a:solidFill>
                          <a:prstClr val="black"/>
                        </a:solidFill>
                        <a:latin typeface="Cambria Math" panose="02040503050406030204" pitchFamily="18" charset="0"/>
                        <a:cs typeface="Times New Roman" panose="02020603050405020304" pitchFamily="18" charset="0"/>
                      </a:rPr>
                      <m:t>)</m:t>
                    </m:r>
                  </m:oMath>
                </a14:m>
                <a:r>
                  <a:rPr lang="en-US" altLang="zh-CN" sz="1500" dirty="0" smtClean="0">
                    <a:solidFill>
                      <a:prstClr val="black"/>
                    </a:solidFill>
                    <a:latin typeface="Times New Roman" panose="02020603050405020304" pitchFamily="18" charset="0"/>
                    <a:cs typeface="Times New Roman" panose="02020603050405020304" pitchFamily="18" charset="0"/>
                  </a:rPr>
                  <a:t>, its </a:t>
                </a:r>
                <a:r>
                  <a:rPr lang="en-US" altLang="zh-CN" sz="1500" dirty="0">
                    <a:solidFill>
                      <a:prstClr val="black"/>
                    </a:solidFill>
                    <a:latin typeface="Times New Roman" panose="02020603050405020304" pitchFamily="18" charset="0"/>
                    <a:cs typeface="Times New Roman" panose="02020603050405020304" pitchFamily="18" charset="0"/>
                  </a:rPr>
                  <a:t>output </a:t>
                </a:r>
                <a14:m>
                  <m:oMath xmlns:m="http://schemas.openxmlformats.org/officeDocument/2006/math">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oMath>
                </a14:m>
                <a:r>
                  <a:rPr lang="en-US" altLang="zh-CN" sz="1500" dirty="0" smtClean="0">
                    <a:solidFill>
                      <a:prstClr val="black"/>
                    </a:solidFill>
                    <a:latin typeface="Times New Roman" panose="02020603050405020304" pitchFamily="18" charset="0"/>
                    <a:cs typeface="Times New Roman" panose="02020603050405020304" pitchFamily="18" charset="0"/>
                  </a:rPr>
                  <a:t> is </a:t>
                </a:r>
                <a:r>
                  <a:rPr lang="en-US" altLang="zh-CN" sz="1500" dirty="0">
                    <a:solidFill>
                      <a:prstClr val="black"/>
                    </a:solidFill>
                    <a:latin typeface="Times New Roman" panose="02020603050405020304" pitchFamily="18" charset="0"/>
                    <a:cs typeface="Times New Roman" panose="02020603050405020304" pitchFamily="18" charset="0"/>
                  </a:rPr>
                  <a:t>defined </a:t>
                </a:r>
                <a:r>
                  <a:rPr lang="en-US" altLang="zh-CN" sz="1500" dirty="0" smtClean="0">
                    <a:solidFill>
                      <a:prstClr val="black"/>
                    </a:solidFill>
                    <a:latin typeface="Times New Roman" panose="02020603050405020304" pitchFamily="18" charset="0"/>
                    <a:cs typeface="Times New Roman" panose="02020603050405020304" pitchFamily="18" charset="0"/>
                  </a:rPr>
                  <a:t>as</a:t>
                </a:r>
              </a:p>
              <a:p>
                <a:pPr>
                  <a:lnSpc>
                    <a:spcPct val="130000"/>
                  </a:lnSpc>
                  <a:spcBef>
                    <a:spcPts val="500"/>
                  </a:spcBef>
                </a:pPr>
                <a14:m>
                  <m:oMathPara xmlns:m="http://schemas.openxmlformats.org/officeDocument/2006/math">
                    <m:oMathParaPr>
                      <m:jc m:val="centerGroup"/>
                    </m:oMathParaPr>
                    <m:oMath xmlns:m="http://schemas.openxmlformats.org/officeDocument/2006/math">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r>
                        <a:rPr lang="en-US" altLang="zh-CN" sz="1500" b="0" i="1" smtClean="0">
                          <a:solidFill>
                            <a:prstClr val="black"/>
                          </a:solidFill>
                          <a:latin typeface="Cambria Math" panose="02040503050406030204" pitchFamily="18" charset="0"/>
                          <a:cs typeface="Times New Roman" panose="02020603050405020304" pitchFamily="18" charset="0"/>
                        </a:rPr>
                        <m:t>=</m:t>
                      </m:r>
                      <m:r>
                        <a:rPr lang="zh-CN" altLang="en-US" sz="1500" b="0" i="1" smtClean="0">
                          <a:solidFill>
                            <a:prstClr val="black"/>
                          </a:solidFill>
                          <a:latin typeface="Cambria Math" panose="02040503050406030204" pitchFamily="18" charset="0"/>
                          <a:cs typeface="Times New Roman" panose="02020603050405020304" pitchFamily="18" charset="0"/>
                        </a:rPr>
                        <m:t>𝜑</m:t>
                      </m:r>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e>
                      </m:d>
                      <m:r>
                        <a:rPr lang="en-US" altLang="zh-CN" sz="1500" b="0" i="1" smtClean="0">
                          <a:solidFill>
                            <a:prstClr val="black"/>
                          </a:solidFill>
                          <a:latin typeface="Cambria Math" panose="02040503050406030204" pitchFamily="18" charset="0"/>
                          <a:cs typeface="Times New Roman" panose="02020603050405020304" pitchFamily="18" charset="0"/>
                        </a:rPr>
                        <m:t>=</m:t>
                      </m:r>
                      <m:r>
                        <a:rPr lang="zh-CN" altLang="en-US" sz="1500" i="1">
                          <a:solidFill>
                            <a:prstClr val="black"/>
                          </a:solidFill>
                          <a:latin typeface="Cambria Math" panose="02040503050406030204" pitchFamily="18" charset="0"/>
                          <a:cs typeface="Times New Roman" panose="02020603050405020304" pitchFamily="18" charset="0"/>
                        </a:rPr>
                        <m:t>𝜑</m:t>
                      </m:r>
                      <m:r>
                        <a:rPr lang="en-US" altLang="zh-CN" sz="1500" b="0" i="1" smtClean="0">
                          <a:solidFill>
                            <a:prstClr val="black"/>
                          </a:solidFill>
                          <a:latin typeface="Cambria Math" panose="02040503050406030204" pitchFamily="18" charset="0"/>
                          <a:cs typeface="Times New Roman" panose="02020603050405020304" pitchFamily="18" charset="0"/>
                        </a:rPr>
                        <m:t>(</m:t>
                      </m:r>
                      <m:nary>
                        <m:naryPr>
                          <m:chr m:val="∑"/>
                          <m:ctrlPr>
                            <a:rPr lang="zh-CN" altLang="en-US" sz="1500" i="1" smtClean="0">
                              <a:solidFill>
                                <a:prstClr val="black"/>
                              </a:solidFill>
                              <a:latin typeface="Cambria Math" panose="02040503050406030204" pitchFamily="18" charset="0"/>
                              <a:cs typeface="Times New Roman" panose="02020603050405020304" pitchFamily="18" charset="0"/>
                            </a:rPr>
                          </m:ctrlPr>
                        </m:naryPr>
                        <m:sub>
                          <m:r>
                            <m:rPr>
                              <m:brk m:alnAt="23"/>
                            </m:rPr>
                            <a:rPr lang="en-US" altLang="zh-CN" sz="1500" b="0" i="1" smtClean="0">
                              <a:solidFill>
                                <a:prstClr val="black"/>
                              </a:solidFill>
                              <a:latin typeface="Cambria Math" panose="02040503050406030204" pitchFamily="18" charset="0"/>
                              <a:cs typeface="Times New Roman" panose="02020603050405020304" pitchFamily="18" charset="0"/>
                            </a:rPr>
                            <m:t>𝑘</m:t>
                          </m:r>
                          <m:r>
                            <a:rPr lang="en-US" altLang="zh-CN" sz="1500" b="0" i="1" smtClean="0">
                              <a:solidFill>
                                <a:prstClr val="black"/>
                              </a:solidFill>
                              <a:latin typeface="Cambria Math" panose="02040503050406030204" pitchFamily="18" charset="0"/>
                              <a:cs typeface="Times New Roman" panose="02020603050405020304" pitchFamily="18" charset="0"/>
                            </a:rPr>
                            <m:t>=1</m:t>
                          </m:r>
                        </m:sub>
                        <m:sup>
                          <m:r>
                            <a:rPr lang="en-US" altLang="zh-CN" sz="1500" b="0" i="1" smtClean="0">
                              <a:solidFill>
                                <a:prstClr val="black"/>
                              </a:solidFill>
                              <a:latin typeface="Cambria Math" panose="02040503050406030204" pitchFamily="18" charset="0"/>
                              <a:cs typeface="Times New Roman" panose="02020603050405020304" pitchFamily="18" charset="0"/>
                            </a:rPr>
                            <m:t>𝑛</m:t>
                          </m:r>
                        </m:sup>
                        <m:e>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𝑘</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𝑘</m:t>
                              </m:r>
                            </m:sub>
                          </m:sSub>
                        </m:e>
                      </m:nary>
                      <m:r>
                        <a:rPr lang="en-US" altLang="zh-CN" sz="1500" b="0" i="1" smtClean="0">
                          <a:solidFill>
                            <a:prstClr val="black"/>
                          </a:solidFill>
                          <a:latin typeface="Cambria Math" panose="02040503050406030204" pitchFamily="18" charset="0"/>
                          <a:cs typeface="Times New Roman" panose="02020603050405020304" pitchFamily="18" charset="0"/>
                        </a:rPr>
                        <m:t>)</m:t>
                      </m:r>
                    </m:oMath>
                  </m:oMathPara>
                </a14:m>
                <a:endParaRPr lang="en-US" altLang="zh-CN" sz="150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The input </a:t>
                </a:r>
                <a14:m>
                  <m:oMath xmlns:m="http://schemas.openxmlformats.org/officeDocument/2006/math">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r>
                      <a:rPr lang="en-US" altLang="zh-CN" sz="1500" i="1">
                        <a:solidFill>
                          <a:prstClr val="black"/>
                        </a:solidFill>
                        <a:latin typeface="Cambria Math" panose="02040503050406030204" pitchFamily="18" charset="0"/>
                        <a:cs typeface="Times New Roman" panose="02020603050405020304" pitchFamily="18" charset="0"/>
                      </a:rPr>
                      <m:t> </m:t>
                    </m:r>
                  </m:oMath>
                </a14:m>
                <a:r>
                  <a:rPr lang="en-US" altLang="zh-CN" sz="1500" dirty="0">
                    <a:solidFill>
                      <a:prstClr val="black"/>
                    </a:solidFill>
                    <a:latin typeface="Times New Roman" panose="02020603050405020304" pitchFamily="18" charset="0"/>
                    <a:cs typeface="Times New Roman" panose="02020603050405020304" pitchFamily="18" charset="0"/>
                  </a:rPr>
                  <a:t>to a neuron is the weighted sum of outputs </a:t>
                </a:r>
                <a14:m>
                  <m:oMath xmlns:m="http://schemas.openxmlformats.org/officeDocument/2006/math">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i="1">
                            <a:solidFill>
                              <a:prstClr val="black"/>
                            </a:solidFill>
                            <a:latin typeface="Cambria Math" panose="02040503050406030204" pitchFamily="18" charset="0"/>
                            <a:cs typeface="Times New Roman" panose="02020603050405020304" pitchFamily="18" charset="0"/>
                          </a:rPr>
                          <m:t>𝑘</m:t>
                        </m:r>
                      </m:sub>
                    </m:sSub>
                  </m:oMath>
                </a14:m>
                <a:r>
                  <a:rPr lang="en-US" altLang="zh-CN" sz="1500" dirty="0">
                    <a:solidFill>
                      <a:prstClr val="black"/>
                    </a:solidFill>
                    <a:latin typeface="Times New Roman" panose="02020603050405020304" pitchFamily="18" charset="0"/>
                    <a:cs typeface="Times New Roman" panose="02020603050405020304" pitchFamily="18" charset="0"/>
                  </a:rPr>
                  <a:t> of previous neurons. If the neuron is in the first layer after the input layer, the </a:t>
                </a:r>
                <a14:m>
                  <m:oMath xmlns:m="http://schemas.openxmlformats.org/officeDocument/2006/math">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i="1">
                            <a:solidFill>
                              <a:prstClr val="black"/>
                            </a:solidFill>
                            <a:latin typeface="Cambria Math" panose="02040503050406030204" pitchFamily="18" charset="0"/>
                            <a:cs typeface="Times New Roman" panose="02020603050405020304" pitchFamily="18" charset="0"/>
                          </a:rPr>
                          <m:t>𝑘</m:t>
                        </m:r>
                      </m:sub>
                    </m:sSub>
                  </m:oMath>
                </a14:m>
                <a:r>
                  <a:rPr lang="en-US" altLang="zh-CN" sz="1500" dirty="0">
                    <a:solidFill>
                      <a:prstClr val="black"/>
                    </a:solidFill>
                    <a:latin typeface="Times New Roman" panose="02020603050405020304" pitchFamily="18" charset="0"/>
                    <a:cs typeface="Times New Roman" panose="02020603050405020304" pitchFamily="18" charset="0"/>
                  </a:rPr>
                  <a:t> of the input layer are simply the inputs </a:t>
                </a:r>
                <a14:m>
                  <m:oMath xmlns:m="http://schemas.openxmlformats.org/officeDocument/2006/math">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𝑥</m:t>
                        </m:r>
                      </m:e>
                      <m:sub>
                        <m:r>
                          <a:rPr lang="en-US" altLang="zh-CN" sz="1500" i="1">
                            <a:solidFill>
                              <a:prstClr val="black"/>
                            </a:solidFill>
                            <a:latin typeface="Cambria Math" panose="02040503050406030204" pitchFamily="18" charset="0"/>
                            <a:cs typeface="Times New Roman" panose="02020603050405020304" pitchFamily="18" charset="0"/>
                          </a:rPr>
                          <m:t>𝑘</m:t>
                        </m:r>
                      </m:sub>
                    </m:sSub>
                  </m:oMath>
                </a14:m>
                <a:r>
                  <a:rPr lang="en-US" altLang="zh-CN" sz="1500" dirty="0">
                    <a:solidFill>
                      <a:prstClr val="black"/>
                    </a:solidFill>
                    <a:latin typeface="Times New Roman" panose="02020603050405020304" pitchFamily="18" charset="0"/>
                    <a:cs typeface="Times New Roman" panose="02020603050405020304" pitchFamily="18" charset="0"/>
                  </a:rPr>
                  <a:t> to the network. </a:t>
                </a:r>
                <a:r>
                  <a:rPr lang="en-US" altLang="zh-CN" sz="1500" dirty="0" smtClean="0">
                    <a:solidFill>
                      <a:prstClr val="black"/>
                    </a:solidFill>
                    <a:latin typeface="Times New Roman" panose="02020603050405020304" pitchFamily="18" charset="0"/>
                    <a:cs typeface="Times New Roman" panose="02020603050405020304" pitchFamily="18" charset="0"/>
                  </a:rPr>
                  <a:t>The </a:t>
                </a:r>
                <a:r>
                  <a:rPr lang="en-US" altLang="zh-CN" sz="1500" dirty="0">
                    <a:solidFill>
                      <a:prstClr val="black"/>
                    </a:solidFill>
                    <a:latin typeface="Times New Roman" panose="02020603050405020304" pitchFamily="18" charset="0"/>
                    <a:cs typeface="Times New Roman" panose="02020603050405020304" pitchFamily="18" charset="0"/>
                  </a:rPr>
                  <a:t>variable </a:t>
                </a:r>
                <a14:m>
                  <m:oMath xmlns:m="http://schemas.openxmlformats.org/officeDocument/2006/math">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𝑖</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oMath>
                </a14:m>
                <a:r>
                  <a:rPr lang="en-US" altLang="zh-CN" sz="1500" dirty="0" smtClean="0">
                    <a:solidFill>
                      <a:prstClr val="black"/>
                    </a:solidFill>
                    <a:latin typeface="Times New Roman" panose="02020603050405020304" pitchFamily="18" charset="0"/>
                    <a:cs typeface="Times New Roman" panose="02020603050405020304" pitchFamily="18" charset="0"/>
                  </a:rPr>
                  <a:t> denotes </a:t>
                </a:r>
                <a:r>
                  <a:rPr lang="en-US" altLang="zh-CN" sz="1500" dirty="0">
                    <a:solidFill>
                      <a:prstClr val="black"/>
                    </a:solidFill>
                    <a:latin typeface="Times New Roman" panose="02020603050405020304" pitchFamily="18" charset="0"/>
                    <a:cs typeface="Times New Roman" panose="02020603050405020304" pitchFamily="18" charset="0"/>
                  </a:rPr>
                  <a:t>the weight between neurons </a:t>
                </a:r>
                <a14:m>
                  <m:oMath xmlns:m="http://schemas.openxmlformats.org/officeDocument/2006/math">
                    <m:r>
                      <a:rPr lang="en-US" altLang="zh-CN" sz="1500" i="1" dirty="0" smtClean="0">
                        <a:solidFill>
                          <a:prstClr val="black"/>
                        </a:solidFill>
                        <a:latin typeface="Cambria Math" panose="02040503050406030204" pitchFamily="18" charset="0"/>
                        <a:cs typeface="Times New Roman" panose="02020603050405020304" pitchFamily="18" charset="0"/>
                      </a:rPr>
                      <m:t>𝑖</m:t>
                    </m:r>
                  </m:oMath>
                </a14:m>
                <a:r>
                  <a:rPr lang="en-US" altLang="zh-CN" sz="1500" dirty="0" smtClean="0">
                    <a:solidFill>
                      <a:prstClr val="black"/>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1500" i="1" dirty="0" smtClean="0">
                            <a:solidFill>
                              <a:prstClr val="black"/>
                            </a:solidFill>
                            <a:latin typeface="Cambria Math" panose="02040503050406030204" pitchFamily="18" charset="0"/>
                            <a:cs typeface="Times New Roman" panose="02020603050405020304" pitchFamily="18" charset="0"/>
                          </a:rPr>
                        </m:ctrlPr>
                      </m:sSupPr>
                      <m:e>
                        <m:r>
                          <a:rPr lang="en-US" altLang="zh-CN" sz="1500" b="0" i="1" dirty="0" smtClean="0">
                            <a:solidFill>
                              <a:prstClr val="black"/>
                            </a:solidFill>
                            <a:latin typeface="Cambria Math" panose="02040503050406030204" pitchFamily="18" charset="0"/>
                            <a:cs typeface="Times New Roman" panose="02020603050405020304" pitchFamily="18" charset="0"/>
                          </a:rPr>
                          <m:t>𝑎</m:t>
                        </m:r>
                        <m:r>
                          <a:rPr lang="en-US" altLang="zh-CN" sz="1500" b="0" i="1" dirty="0" smtClean="0">
                            <a:solidFill>
                              <a:prstClr val="black"/>
                            </a:solidFill>
                            <a:latin typeface="Cambria Math" panose="02040503050406030204" pitchFamily="18" charset="0"/>
                            <a:cs typeface="Times New Roman" panose="02020603050405020304" pitchFamily="18" charset="0"/>
                          </a:rPr>
                          <m:t>−1</m:t>
                        </m:r>
                      </m:e>
                      <m:sup>
                        <m:r>
                          <a:rPr lang="en-US" altLang="zh-CN" sz="1500" b="0" i="1" dirty="0" smtClean="0">
                            <a:solidFill>
                              <a:prstClr val="black"/>
                            </a:solidFill>
                            <a:latin typeface="Cambria Math" panose="02040503050406030204" pitchFamily="18" charset="0"/>
                            <a:cs typeface="Times New Roman" panose="02020603050405020304" pitchFamily="18" charset="0"/>
                          </a:rPr>
                          <m:t>𝑡h</m:t>
                        </m:r>
                      </m:sup>
                    </m:sSup>
                    <m:r>
                      <a:rPr lang="en-US" altLang="zh-CN" sz="1500" b="0" i="1" dirty="0" smtClean="0">
                        <a:solidFill>
                          <a:prstClr val="black"/>
                        </a:solidFill>
                        <a:latin typeface="Cambria Math" panose="02040503050406030204" pitchFamily="18" charset="0"/>
                        <a:cs typeface="Times New Roman" panose="02020603050405020304" pitchFamily="18" charset="0"/>
                      </a:rPr>
                      <m:t> </m:t>
                    </m:r>
                    <m:r>
                      <a:rPr lang="en-US" altLang="zh-CN" sz="1500" b="0" i="1" dirty="0" smtClean="0">
                        <a:solidFill>
                          <a:prstClr val="black"/>
                        </a:solidFill>
                        <a:latin typeface="Cambria Math" panose="02040503050406030204" pitchFamily="18" charset="0"/>
                        <a:cs typeface="Times New Roman" panose="02020603050405020304" pitchFamily="18" charset="0"/>
                      </a:rPr>
                      <m:t>𝑙𝑎𝑦𝑒𝑟</m:t>
                    </m:r>
                    <m:r>
                      <a:rPr lang="en-US" altLang="zh-CN" sz="1500" b="0" i="1" dirty="0" smtClean="0">
                        <a:solidFill>
                          <a:prstClr val="black"/>
                        </a:solidFill>
                        <a:latin typeface="Cambria Math" panose="02040503050406030204" pitchFamily="18" charset="0"/>
                        <a:cs typeface="Times New Roman" panose="02020603050405020304" pitchFamily="18" charset="0"/>
                      </a:rPr>
                      <m:t>)</m:t>
                    </m:r>
                  </m:oMath>
                </a14:m>
                <a:r>
                  <a:rPr lang="en-US" altLang="zh-CN" sz="1500" dirty="0" smtClean="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latin typeface="Times New Roman" panose="02020603050405020304" pitchFamily="18" charset="0"/>
                    <a:cs typeface="Times New Roman" panose="02020603050405020304" pitchFamily="18" charset="0"/>
                  </a:rPr>
                  <a:t>and </a:t>
                </a:r>
                <a14:m>
                  <m:oMath xmlns:m="http://schemas.openxmlformats.org/officeDocument/2006/math">
                    <m:r>
                      <a:rPr lang="en-US" altLang="zh-CN" sz="1500" i="1" dirty="0" smtClean="0">
                        <a:solidFill>
                          <a:prstClr val="black"/>
                        </a:solidFill>
                        <a:latin typeface="Cambria Math" panose="02040503050406030204" pitchFamily="18" charset="0"/>
                        <a:cs typeface="Times New Roman" panose="02020603050405020304" pitchFamily="18" charset="0"/>
                      </a:rPr>
                      <m:t>𝑗</m:t>
                    </m:r>
                    <m:r>
                      <m:rPr>
                        <m:nor/>
                      </m:rPr>
                      <a:rPr lang="en-US" altLang="zh-CN" sz="1500" dirty="0">
                        <a:solidFill>
                          <a:prstClr val="black"/>
                        </a:solidFill>
                        <a:latin typeface="Times New Roman" panose="02020603050405020304" pitchFamily="18" charset="0"/>
                        <a:cs typeface="Times New Roman" panose="02020603050405020304" pitchFamily="18" charset="0"/>
                      </a:rPr>
                      <m:t>(</m:t>
                    </m:r>
                    <m:sSup>
                      <m:sSupPr>
                        <m:ctrlPr>
                          <a:rPr lang="en-US" altLang="zh-CN" sz="1500" i="1" dirty="0">
                            <a:solidFill>
                              <a:prstClr val="black"/>
                            </a:solidFill>
                            <a:latin typeface="Cambria Math" panose="02040503050406030204" pitchFamily="18" charset="0"/>
                            <a:cs typeface="Times New Roman" panose="02020603050405020304" pitchFamily="18" charset="0"/>
                          </a:rPr>
                        </m:ctrlPr>
                      </m:sSupPr>
                      <m:e>
                        <m:r>
                          <a:rPr lang="en-US" altLang="zh-CN" sz="1500" b="0" i="1" dirty="0" smtClean="0">
                            <a:solidFill>
                              <a:prstClr val="black"/>
                            </a:solidFill>
                            <a:latin typeface="Cambria Math" panose="02040503050406030204" pitchFamily="18" charset="0"/>
                            <a:cs typeface="Times New Roman" panose="02020603050405020304" pitchFamily="18" charset="0"/>
                          </a:rPr>
                          <m:t>𝑎</m:t>
                        </m:r>
                      </m:e>
                      <m:sup>
                        <m:r>
                          <a:rPr lang="en-US" altLang="zh-CN" sz="1500" i="1" dirty="0">
                            <a:solidFill>
                              <a:prstClr val="black"/>
                            </a:solidFill>
                            <a:latin typeface="Cambria Math" panose="02040503050406030204" pitchFamily="18" charset="0"/>
                            <a:cs typeface="Times New Roman" panose="02020603050405020304" pitchFamily="18" charset="0"/>
                          </a:rPr>
                          <m:t>𝑡h</m:t>
                        </m:r>
                      </m:sup>
                    </m:sSup>
                    <m:r>
                      <a:rPr lang="en-US" altLang="zh-CN" sz="1500" i="1" dirty="0">
                        <a:solidFill>
                          <a:prstClr val="black"/>
                        </a:solidFill>
                        <a:latin typeface="Cambria Math" panose="02040503050406030204" pitchFamily="18" charset="0"/>
                        <a:cs typeface="Times New Roman" panose="02020603050405020304" pitchFamily="18" charset="0"/>
                      </a:rPr>
                      <m:t> </m:t>
                    </m:r>
                    <m:r>
                      <a:rPr lang="en-US" altLang="zh-CN" sz="1500" i="1" dirty="0">
                        <a:solidFill>
                          <a:prstClr val="black"/>
                        </a:solidFill>
                        <a:latin typeface="Cambria Math" panose="02040503050406030204" pitchFamily="18" charset="0"/>
                        <a:cs typeface="Times New Roman" panose="02020603050405020304" pitchFamily="18" charset="0"/>
                      </a:rPr>
                      <m:t>𝑙𝑎𝑦𝑒𝑟</m:t>
                    </m:r>
                    <m:r>
                      <a:rPr lang="en-US" altLang="zh-CN" sz="1500" i="1" dirty="0">
                        <a:solidFill>
                          <a:prstClr val="black"/>
                        </a:solidFill>
                        <a:latin typeface="Cambria Math" panose="02040503050406030204" pitchFamily="18" charset="0"/>
                        <a:cs typeface="Times New Roman" panose="02020603050405020304" pitchFamily="18" charset="0"/>
                      </a:rPr>
                      <m:t>)</m:t>
                    </m:r>
                  </m:oMath>
                </a14:m>
                <a:r>
                  <a:rPr lang="en-US" altLang="zh-CN" sz="1500" dirty="0" smtClean="0">
                    <a:solidFill>
                      <a:prstClr val="black"/>
                    </a:solidFill>
                    <a:latin typeface="Times New Roman" panose="02020603050405020304" pitchFamily="18" charset="0"/>
                    <a:cs typeface="Times New Roman" panose="02020603050405020304" pitchFamily="18" charset="0"/>
                  </a:rPr>
                  <a:t>.</a:t>
                </a:r>
              </a:p>
            </p:txBody>
          </p:sp>
        </mc:Choice>
        <mc:Fallback>
          <p:sp>
            <p:nvSpPr>
              <p:cNvPr id="5" name="矩形 4"/>
              <p:cNvSpPr>
                <a:spLocks noRot="1" noChangeAspect="1" noMove="1" noResize="1" noEditPoints="1" noAdjustHandles="1" noChangeArrowheads="1" noChangeShapeType="1" noTextEdit="1"/>
              </p:cNvSpPr>
              <p:nvPr/>
            </p:nvSpPr>
            <p:spPr>
              <a:xfrm>
                <a:off x="652129" y="1257173"/>
                <a:ext cx="10986977" cy="4305922"/>
              </a:xfrm>
              <a:prstGeom prst="rect">
                <a:avLst/>
              </a:prstGeom>
              <a:blipFill rotWithShape="1">
                <a:blip r:embed="rId1"/>
                <a:stretch>
                  <a:fillRect l="-222" r="-388" b="-707"/>
                </a:stretch>
              </a:blipFill>
            </p:spPr>
            <p:txBody>
              <a:bodyPr/>
              <a:lstStyle/>
              <a:p>
                <a:r>
                  <a:rPr lang="zh-CN" altLang="en-US">
                    <a:noFill/>
                  </a:rPr>
                  <a:t> </a:t>
                </a:r>
              </a:p>
            </p:txBody>
          </p:sp>
        </mc:Fallback>
      </mc:AlternateContent>
      <p:grpSp>
        <p:nvGrpSpPr>
          <p:cNvPr id="6" name="组合 5"/>
          <p:cNvGrpSpPr/>
          <p:nvPr/>
        </p:nvGrpSpPr>
        <p:grpSpPr>
          <a:xfrm>
            <a:off x="1" y="149176"/>
            <a:ext cx="4777562" cy="707887"/>
            <a:chOff x="1" y="149176"/>
            <a:chExt cx="4777562" cy="707887"/>
          </a:xfrm>
        </p:grpSpPr>
        <p:grpSp>
          <p:nvGrpSpPr>
            <p:cNvPr id="7" name="组合 6"/>
            <p:cNvGrpSpPr/>
            <p:nvPr/>
          </p:nvGrpSpPr>
          <p:grpSpPr>
            <a:xfrm>
              <a:off x="1" y="149176"/>
              <a:ext cx="2232836" cy="707887"/>
              <a:chOff x="0" y="276767"/>
              <a:chExt cx="2232836" cy="707887"/>
            </a:xfrm>
          </p:grpSpPr>
          <p:sp>
            <p:nvSpPr>
              <p:cNvPr id="9" name="文本框 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0" name="文本框 9"/>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8" name="矩形 7"/>
            <p:cNvSpPr/>
            <p:nvPr/>
          </p:nvSpPr>
          <p:spPr>
            <a:xfrm>
              <a:off x="1679944" y="549286"/>
              <a:ext cx="309761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2.2.4 Backpropagation Neural Networks</a:t>
              </a:r>
              <a:endParaRPr lang="en-US" altLang="zh-CN" sz="1400" dirty="0">
                <a:latin typeface="Times New Roman" pitchFamily="18" charset="0"/>
                <a:cs typeface="Times New Roman" pitchFamily="18" charset="0"/>
              </a:endParaRPr>
            </a:p>
          </p:txBody>
        </p:sp>
      </p:grpSp>
      <p:sp>
        <p:nvSpPr>
          <p:cNvPr id="11" name="矩形 10"/>
          <p:cNvSpPr/>
          <p:nvPr/>
        </p:nvSpPr>
        <p:spPr>
          <a:xfrm>
            <a:off x="9498418" y="6635892"/>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https://en.wikipedia.org/wiki/Backpropagation</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矩形 4"/>
              <p:cNvSpPr/>
              <p:nvPr/>
            </p:nvSpPr>
            <p:spPr>
              <a:xfrm>
                <a:off x="286443" y="775919"/>
                <a:ext cx="11529873" cy="5887061"/>
              </a:xfrm>
              <a:prstGeom prst="rect">
                <a:avLst/>
              </a:prstGeom>
            </p:spPr>
            <p:txBody>
              <a:bodyPr wrap="square">
                <a:spAutoFit/>
              </a:bodyPr>
              <a:lstStyle/>
              <a:p>
                <a:pPr>
                  <a:lnSpc>
                    <a:spcPct val="130000"/>
                  </a:lnSpc>
                  <a:spcBef>
                    <a:spcPts val="500"/>
                  </a:spcBef>
                </a:pPr>
                <a:r>
                  <a:rPr lang="en-US" altLang="zh-CN" sz="1500" b="1" dirty="0" smtClean="0">
                    <a:solidFill>
                      <a:prstClr val="black"/>
                    </a:solidFill>
                    <a:latin typeface="Times New Roman" panose="02020603050405020304" pitchFamily="18" charset="0"/>
                    <a:cs typeface="Times New Roman" panose="02020603050405020304" pitchFamily="18" charset="0"/>
                  </a:rPr>
                  <a:t>Derivation</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The activation function </a:t>
                </a:r>
                <a14:m>
                  <m:oMath xmlns:m="http://schemas.openxmlformats.org/officeDocument/2006/math">
                    <m:r>
                      <a:rPr lang="zh-CN" altLang="en-US" sz="1500" i="1">
                        <a:solidFill>
                          <a:prstClr val="black"/>
                        </a:solidFill>
                        <a:latin typeface="Cambria Math" panose="02040503050406030204" pitchFamily="18" charset="0"/>
                        <a:cs typeface="Times New Roman" panose="02020603050405020304" pitchFamily="18" charset="0"/>
                      </a:rPr>
                      <m:t>𝜑</m:t>
                    </m:r>
                  </m:oMath>
                </a14:m>
                <a:r>
                  <a:rPr lang="en-US" altLang="zh-CN" sz="1500" dirty="0">
                    <a:solidFill>
                      <a:prstClr val="black"/>
                    </a:solidFill>
                    <a:latin typeface="Times New Roman" panose="02020603050405020304" pitchFamily="18" charset="0"/>
                    <a:cs typeface="Times New Roman" panose="02020603050405020304" pitchFamily="18" charset="0"/>
                  </a:rPr>
                  <a:t> is in general non-linear and differentiable. A commonly used activation function is the </a:t>
                </a:r>
                <a:r>
                  <a:rPr lang="en-US" altLang="zh-CN" sz="1500" b="1" dirty="0">
                    <a:solidFill>
                      <a:prstClr val="black"/>
                    </a:solidFill>
                    <a:latin typeface="Times New Roman" panose="02020603050405020304" pitchFamily="18" charset="0"/>
                    <a:cs typeface="Times New Roman" panose="02020603050405020304" pitchFamily="18" charset="0"/>
                  </a:rPr>
                  <a:t>logistic function</a:t>
                </a:r>
                <a:r>
                  <a:rPr lang="en-US" altLang="zh-CN" sz="1500" dirty="0">
                    <a:solidFill>
                      <a:prstClr val="black"/>
                    </a:solidFill>
                    <a:latin typeface="Times New Roman" panose="02020603050405020304" pitchFamily="18" charset="0"/>
                    <a:cs typeface="Times New Roman" panose="02020603050405020304" pitchFamily="18" charset="0"/>
                  </a:rPr>
                  <a:t>:</a:t>
                </a:r>
              </a:p>
              <a:p>
                <a:pPr>
                  <a:lnSpc>
                    <a:spcPct val="130000"/>
                  </a:lnSpc>
                  <a:spcBef>
                    <a:spcPts val="500"/>
                  </a:spcBef>
                </a:pPr>
                <a14:m>
                  <m:oMathPara xmlns:m="http://schemas.openxmlformats.org/officeDocument/2006/math">
                    <m:oMathParaPr>
                      <m:jc m:val="centerGroup"/>
                    </m:oMathParaPr>
                    <m:oMath xmlns:m="http://schemas.openxmlformats.org/officeDocument/2006/math">
                      <m:r>
                        <a:rPr lang="zh-CN" altLang="en-US" sz="1500" i="1">
                          <a:solidFill>
                            <a:prstClr val="black"/>
                          </a:solidFill>
                          <a:latin typeface="Cambria Math" panose="02040503050406030204" pitchFamily="18" charset="0"/>
                          <a:cs typeface="Times New Roman" panose="02020603050405020304" pitchFamily="18" charset="0"/>
                        </a:rPr>
                        <m:t>𝜑</m:t>
                      </m:r>
                      <m:d>
                        <m:dPr>
                          <m:ctrlPr>
                            <a:rPr lang="en-US" altLang="zh-CN" sz="1500" i="1">
                              <a:solidFill>
                                <a:prstClr val="black"/>
                              </a:solidFill>
                              <a:latin typeface="Cambria Math" panose="02040503050406030204" pitchFamily="18" charset="0"/>
                              <a:cs typeface="Times New Roman" panose="02020603050405020304" pitchFamily="18" charset="0"/>
                            </a:rPr>
                          </m:ctrlPr>
                        </m:dPr>
                        <m:e>
                          <m:r>
                            <a:rPr lang="en-US" altLang="zh-CN" sz="1500" i="1">
                              <a:solidFill>
                                <a:prstClr val="black"/>
                              </a:solidFill>
                              <a:latin typeface="Cambria Math" panose="02040503050406030204" pitchFamily="18" charset="0"/>
                              <a:cs typeface="Times New Roman" panose="02020603050405020304" pitchFamily="18" charset="0"/>
                            </a:rPr>
                            <m:t>𝑧</m:t>
                          </m:r>
                        </m:e>
                      </m:d>
                      <m:r>
                        <a:rPr lang="en-US" altLang="zh-CN" sz="1500" i="1">
                          <a:solidFill>
                            <a:prstClr val="black"/>
                          </a:solidFill>
                          <a:latin typeface="Cambria Math" panose="02040503050406030204" pitchFamily="18" charset="0"/>
                          <a:cs typeface="Times New Roman" panose="02020603050405020304" pitchFamily="18" charset="0"/>
                        </a:rPr>
                        <m:t>=</m:t>
                      </m:r>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en-US" altLang="zh-CN" sz="1500" i="1">
                              <a:solidFill>
                                <a:prstClr val="black"/>
                              </a:solidFill>
                              <a:latin typeface="Cambria Math" panose="02040503050406030204" pitchFamily="18" charset="0"/>
                              <a:cs typeface="Times New Roman" panose="02020603050405020304" pitchFamily="18" charset="0"/>
                            </a:rPr>
                            <m:t>1</m:t>
                          </m:r>
                        </m:num>
                        <m:den>
                          <m:r>
                            <a:rPr lang="en-US" altLang="zh-CN" sz="1500" i="1">
                              <a:solidFill>
                                <a:prstClr val="black"/>
                              </a:solidFill>
                              <a:latin typeface="Cambria Math" panose="02040503050406030204" pitchFamily="18" charset="0"/>
                              <a:cs typeface="Times New Roman" panose="02020603050405020304" pitchFamily="18" charset="0"/>
                            </a:rPr>
                            <m:t>1+</m:t>
                          </m:r>
                          <m:sSup>
                            <m:sSupPr>
                              <m:ctrlPr>
                                <a:rPr lang="en-US" altLang="zh-CN" sz="1500" i="1">
                                  <a:solidFill>
                                    <a:prstClr val="black"/>
                                  </a:solidFill>
                                  <a:latin typeface="Cambria Math" panose="02040503050406030204" pitchFamily="18" charset="0"/>
                                  <a:cs typeface="Times New Roman" panose="02020603050405020304" pitchFamily="18" charset="0"/>
                                </a:rPr>
                              </m:ctrlPr>
                            </m:sSupPr>
                            <m:e>
                              <m:r>
                                <a:rPr lang="en-US" altLang="zh-CN" sz="1500" i="1">
                                  <a:solidFill>
                                    <a:prstClr val="black"/>
                                  </a:solidFill>
                                  <a:latin typeface="Cambria Math" panose="02040503050406030204" pitchFamily="18" charset="0"/>
                                  <a:cs typeface="Times New Roman" panose="02020603050405020304" pitchFamily="18" charset="0"/>
                                </a:rPr>
                                <m:t>𝑒</m:t>
                              </m:r>
                            </m:e>
                            <m:sup>
                              <m:r>
                                <a:rPr lang="en-US" altLang="zh-CN"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𝑧</m:t>
                              </m:r>
                            </m:sup>
                          </m:sSup>
                        </m:den>
                      </m:f>
                    </m:oMath>
                  </m:oMathPara>
                </a14:m>
                <a:endParaRPr lang="en-US" altLang="zh-CN" sz="1500" dirty="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which has a nice derivative of:</a:t>
                </a:r>
              </a:p>
              <a:p>
                <a:pPr>
                  <a:lnSpc>
                    <a:spcPct val="130000"/>
                  </a:lnSpc>
                  <a:spcBef>
                    <a:spcPts val="500"/>
                  </a:spcBef>
                </a:pPr>
                <a14:m>
                  <m:oMathPara xmlns:m="http://schemas.openxmlformats.org/officeDocument/2006/math">
                    <m:oMathParaPr>
                      <m:jc m:val="centerGroup"/>
                    </m:oMathParaPr>
                    <m:oMath xmlns:m="http://schemas.openxmlformats.org/officeDocument/2006/math">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en-US" altLang="zh-CN" sz="1500" i="1">
                              <a:solidFill>
                                <a:prstClr val="black"/>
                              </a:solidFill>
                              <a:latin typeface="Cambria Math" panose="02040503050406030204" pitchFamily="18" charset="0"/>
                              <a:cs typeface="Times New Roman" panose="02020603050405020304" pitchFamily="18" charset="0"/>
                            </a:rPr>
                            <m:t>𝑑</m:t>
                          </m:r>
                          <m:r>
                            <a:rPr lang="zh-CN" altLang="en-US" sz="1500" i="1">
                              <a:solidFill>
                                <a:prstClr val="black"/>
                              </a:solidFill>
                              <a:latin typeface="Cambria Math" panose="02040503050406030204" pitchFamily="18" charset="0"/>
                              <a:cs typeface="Times New Roman" panose="02020603050405020304" pitchFamily="18" charset="0"/>
                            </a:rPr>
                            <m:t>𝜑</m:t>
                          </m:r>
                        </m:num>
                        <m:den>
                          <m:r>
                            <a:rPr lang="en-US" altLang="zh-CN" sz="1500" i="1">
                              <a:solidFill>
                                <a:prstClr val="black"/>
                              </a:solidFill>
                              <a:latin typeface="Cambria Math" panose="02040503050406030204" pitchFamily="18" charset="0"/>
                              <a:cs typeface="Times New Roman" panose="02020603050405020304" pitchFamily="18" charset="0"/>
                            </a:rPr>
                            <m:t>𝑑𝑧</m:t>
                          </m:r>
                        </m:den>
                      </m:f>
                      <m:d>
                        <m:dPr>
                          <m:ctrlPr>
                            <a:rPr lang="en-US" altLang="zh-CN" sz="1500" i="1">
                              <a:solidFill>
                                <a:prstClr val="black"/>
                              </a:solidFill>
                              <a:latin typeface="Cambria Math" panose="02040503050406030204" pitchFamily="18" charset="0"/>
                              <a:cs typeface="Times New Roman" panose="02020603050405020304" pitchFamily="18" charset="0"/>
                            </a:rPr>
                          </m:ctrlPr>
                        </m:dPr>
                        <m:e>
                          <m:r>
                            <a:rPr lang="en-US" altLang="zh-CN" sz="1500" i="1">
                              <a:solidFill>
                                <a:prstClr val="black"/>
                              </a:solidFill>
                              <a:latin typeface="Cambria Math" panose="02040503050406030204" pitchFamily="18" charset="0"/>
                              <a:cs typeface="Times New Roman" panose="02020603050405020304" pitchFamily="18" charset="0"/>
                            </a:rPr>
                            <m:t>𝑧</m:t>
                          </m:r>
                        </m:e>
                      </m:d>
                      <m:r>
                        <a:rPr lang="en-US" altLang="zh-CN" sz="1500" i="1">
                          <a:solidFill>
                            <a:prstClr val="black"/>
                          </a:solidFill>
                          <a:latin typeface="Cambria Math" panose="02040503050406030204" pitchFamily="18" charset="0"/>
                          <a:cs typeface="Times New Roman" panose="02020603050405020304" pitchFamily="18" charset="0"/>
                        </a:rPr>
                        <m:t>=</m:t>
                      </m:r>
                      <m:r>
                        <a:rPr lang="zh-CN" altLang="en-US" sz="1500" i="1">
                          <a:solidFill>
                            <a:prstClr val="black"/>
                          </a:solidFill>
                          <a:latin typeface="Cambria Math" panose="02040503050406030204" pitchFamily="18" charset="0"/>
                          <a:cs typeface="Times New Roman" panose="02020603050405020304" pitchFamily="18" charset="0"/>
                        </a:rPr>
                        <m:t>𝜑</m:t>
                      </m:r>
                      <m:r>
                        <a:rPr lang="en-US" altLang="zh-CN"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𝑧</m:t>
                      </m:r>
                      <m:r>
                        <a:rPr lang="en-US" altLang="zh-CN" sz="1500" i="1">
                          <a:solidFill>
                            <a:prstClr val="black"/>
                          </a:solidFill>
                          <a:latin typeface="Cambria Math" panose="02040503050406030204" pitchFamily="18" charset="0"/>
                          <a:cs typeface="Times New Roman" panose="02020603050405020304" pitchFamily="18" charset="0"/>
                        </a:rPr>
                        <m:t>)(1−</m:t>
                      </m:r>
                      <m:r>
                        <a:rPr lang="zh-CN" altLang="en-US" sz="1500" i="1">
                          <a:solidFill>
                            <a:prstClr val="black"/>
                          </a:solidFill>
                          <a:latin typeface="Cambria Math" panose="02040503050406030204" pitchFamily="18" charset="0"/>
                          <a:cs typeface="Times New Roman" panose="02020603050405020304" pitchFamily="18" charset="0"/>
                        </a:rPr>
                        <m:t>𝜑</m:t>
                      </m:r>
                      <m:d>
                        <m:dPr>
                          <m:ctrlPr>
                            <a:rPr lang="en-US" altLang="zh-CN" sz="1500" i="1">
                              <a:solidFill>
                                <a:prstClr val="black"/>
                              </a:solidFill>
                              <a:latin typeface="Cambria Math" panose="02040503050406030204" pitchFamily="18" charset="0"/>
                              <a:cs typeface="Times New Roman" panose="02020603050405020304" pitchFamily="18" charset="0"/>
                            </a:rPr>
                          </m:ctrlPr>
                        </m:dPr>
                        <m:e>
                          <m:r>
                            <a:rPr lang="en-US" altLang="zh-CN" sz="1500" i="1">
                              <a:solidFill>
                                <a:prstClr val="black"/>
                              </a:solidFill>
                              <a:latin typeface="Cambria Math" panose="02040503050406030204" pitchFamily="18" charset="0"/>
                              <a:cs typeface="Times New Roman" panose="02020603050405020304" pitchFamily="18" charset="0"/>
                            </a:rPr>
                            <m:t>𝑧</m:t>
                          </m:r>
                        </m:e>
                      </m:d>
                      <m:r>
                        <a:rPr lang="en-US" altLang="zh-CN" sz="1500" i="1">
                          <a:solidFill>
                            <a:prstClr val="black"/>
                          </a:solidFill>
                          <a:latin typeface="Cambria Math" panose="02040503050406030204" pitchFamily="18" charset="0"/>
                          <a:cs typeface="Times New Roman" panose="02020603050405020304" pitchFamily="18" charset="0"/>
                        </a:rPr>
                        <m:t>)</m:t>
                      </m:r>
                    </m:oMath>
                  </m:oMathPara>
                </a14:m>
                <a:endParaRPr lang="en-US" altLang="zh-CN" sz="150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smtClean="0">
                    <a:solidFill>
                      <a:prstClr val="black"/>
                    </a:solidFill>
                    <a:latin typeface="Times New Roman" panose="02020603050405020304" pitchFamily="18" charset="0"/>
                    <a:cs typeface="Times New Roman" panose="02020603050405020304" pitchFamily="18" charset="0"/>
                  </a:rPr>
                  <a:t>Calculating </a:t>
                </a:r>
                <a:r>
                  <a:rPr lang="en-US" altLang="zh-CN" sz="1500" dirty="0">
                    <a:solidFill>
                      <a:prstClr val="black"/>
                    </a:solidFill>
                    <a:latin typeface="Times New Roman" panose="02020603050405020304" pitchFamily="18" charset="0"/>
                    <a:cs typeface="Times New Roman" panose="02020603050405020304" pitchFamily="18" charset="0"/>
                  </a:rPr>
                  <a:t>the partial derivative of the error with respect to a </a:t>
                </a:r>
                <a:r>
                  <a:rPr lang="en-US" altLang="zh-CN" sz="1500" dirty="0" smtClean="0">
                    <a:solidFill>
                      <a:prstClr val="black"/>
                    </a:solidFill>
                    <a:latin typeface="Times New Roman" panose="02020603050405020304" pitchFamily="18" charset="0"/>
                    <a:cs typeface="Times New Roman" panose="02020603050405020304" pitchFamily="18" charset="0"/>
                  </a:rPr>
                  <a:t>weight </a:t>
                </a:r>
                <a14:m>
                  <m:oMath xmlns:m="http://schemas.openxmlformats.org/officeDocument/2006/math">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𝑖𝑗</m:t>
                        </m:r>
                      </m:sub>
                    </m:sSub>
                  </m:oMath>
                </a14:m>
                <a:r>
                  <a:rPr lang="en-US" altLang="zh-CN" sz="1500" dirty="0" smtClean="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latin typeface="Times New Roman" panose="02020603050405020304" pitchFamily="18" charset="0"/>
                    <a:cs typeface="Times New Roman" panose="02020603050405020304" pitchFamily="18" charset="0"/>
                  </a:rPr>
                  <a:t>is done using the chain rule twice</a:t>
                </a:r>
                <a:r>
                  <a:rPr lang="en-US" altLang="zh-CN" sz="1500" dirty="0" smtClean="0">
                    <a:solidFill>
                      <a:prstClr val="black"/>
                    </a:solidFill>
                    <a:latin typeface="Times New Roman" panose="02020603050405020304" pitchFamily="18" charset="0"/>
                    <a:cs typeface="Times New Roman" panose="02020603050405020304" pitchFamily="18" charset="0"/>
                  </a:rPr>
                  <a:t>:</a:t>
                </a:r>
              </a:p>
              <a:p>
                <a:pPr>
                  <a:lnSpc>
                    <a:spcPct val="130000"/>
                  </a:lnSpc>
                  <a:spcBef>
                    <a:spcPts val="500"/>
                  </a:spcBef>
                </a:pPr>
                <a14:m>
                  <m:oMathPara xmlns:m="http://schemas.openxmlformats.org/officeDocument/2006/math">
                    <m:oMathParaPr>
                      <m:jc m:val="centerGroup"/>
                    </m:oMathParaPr>
                    <m:oMath xmlns:m="http://schemas.openxmlformats.org/officeDocument/2006/math">
                      <m:f>
                        <m:fPr>
                          <m:ctrlPr>
                            <a:rPr lang="en-US" altLang="zh-CN" sz="1500" i="1" smtClean="0">
                              <a:solidFill>
                                <a:prstClr val="black"/>
                              </a:solidFill>
                              <a:latin typeface="Cambria Math" panose="02040503050406030204" pitchFamily="18" charset="0"/>
                              <a:cs typeface="Times New Roman" panose="02020603050405020304" pitchFamily="18" charset="0"/>
                            </a:rPr>
                          </m:ctrlPr>
                        </m:fPr>
                        <m:num>
                          <m:r>
                            <a:rPr lang="zh-CN" altLang="en-US" sz="150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𝐸</m:t>
                          </m:r>
                        </m:num>
                        <m:den>
                          <m:r>
                            <a:rPr lang="zh-CN" altLang="en-US" sz="1500" i="1" smtClean="0">
                              <a:solidFill>
                                <a:prstClr val="black"/>
                              </a:solidFill>
                              <a:latin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𝑖</m:t>
                              </m:r>
                              <m:r>
                                <m:rPr>
                                  <m:sty m:val="p"/>
                                </m:rPr>
                                <a:rPr lang="en-US" altLang="zh-CN" sz="1500" i="1">
                                  <a:solidFill>
                                    <a:prstClr val="black"/>
                                  </a:solidFill>
                                  <a:latin typeface="Cambria Math" panose="02040503050406030204" pitchFamily="18" charset="0"/>
                                  <a:cs typeface="Times New Roman" panose="02020603050405020304" pitchFamily="18" charset="0"/>
                                </a:rPr>
                                <m:t>a</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en>
                      </m:f>
                      <m:r>
                        <a:rPr lang="en-US" altLang="zh-CN" sz="1500" b="0" i="1" smtClean="0">
                          <a:solidFill>
                            <a:prstClr val="black"/>
                          </a:solidFill>
                          <a:latin typeface="Cambria Math" panose="02040503050406030204" pitchFamily="18" charset="0"/>
                          <a:cs typeface="Times New Roman" panose="02020603050405020304" pitchFamily="18" charset="0"/>
                        </a:rPr>
                        <m:t>=</m:t>
                      </m:r>
                      <m:f>
                        <m:fPr>
                          <m:ctrlPr>
                            <a:rPr lang="en-US" altLang="zh-CN" sz="1500" b="0" i="1" smtClean="0">
                              <a:solidFill>
                                <a:prstClr val="black"/>
                              </a:solidFill>
                              <a:latin typeface="Cambria Math" panose="02040503050406030204" pitchFamily="18" charset="0"/>
                              <a:cs typeface="Times New Roman" panose="02020603050405020304" pitchFamily="18" charset="0"/>
                            </a:rPr>
                          </m:ctrlPr>
                        </m:fPr>
                        <m:num>
                          <m:r>
                            <a:rPr lang="zh-CN" altLang="en-US"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𝐸</m:t>
                          </m:r>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en>
                      </m:f>
                      <m:f>
                        <m:fPr>
                          <m:ctrlPr>
                            <a:rPr lang="en-US" altLang="zh-CN" sz="1500" b="0" i="1" smtClean="0">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num>
                        <m:den>
                          <m:r>
                            <a:rPr lang="zh-CN" altLang="en-US" sz="1500" b="0" i="1" smtClean="0">
                              <a:solidFill>
                                <a:prstClr val="black"/>
                              </a:solidFill>
                              <a:latin typeface="Cambria Math" panose="02040503050406030204" pitchFamily="18" charset="0"/>
                              <a:cs typeface="Times New Roman" panose="02020603050405020304" pitchFamily="18" charset="0"/>
                            </a:rPr>
                            <m:t>𝜕</m:t>
                          </m:r>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en>
                      </m:f>
                      <m:f>
                        <m:fPr>
                          <m:ctrlPr>
                            <a:rPr lang="en-US" altLang="zh-CN" sz="1500" b="0" i="1" smtClean="0">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𝑤</m:t>
                              </m:r>
                            </m:e>
                            <m:sub>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e>
                              </m:d>
                              <m:r>
                                <a:rPr lang="en-US" altLang="zh-CN" sz="1500" b="0" i="1" smtClean="0">
                                  <a:solidFill>
                                    <a:prstClr val="black"/>
                                  </a:solidFill>
                                  <a:latin typeface="Cambria Math" panose="02040503050406030204" pitchFamily="18" charset="0"/>
                                  <a:cs typeface="Times New Roman" panose="02020603050405020304" pitchFamily="18" charset="0"/>
                                </a:rPr>
                                <m:t>𝑖𝑎</m:t>
                              </m:r>
                              <m:r>
                                <a:rPr lang="en-US" altLang="zh-CN" sz="1500" i="1">
                                  <a:solidFill>
                                    <a:prstClr val="black"/>
                                  </a:solidFill>
                                  <a:latin typeface="Cambria Math" panose="02040503050406030204" pitchFamily="18" charset="0"/>
                                  <a:cs typeface="Times New Roman" panose="02020603050405020304" pitchFamily="18" charset="0"/>
                                </a:rPr>
                                <m:t>𝑗</m:t>
                              </m:r>
                            </m:sub>
                          </m:sSub>
                        </m:den>
                      </m:f>
                    </m:oMath>
                  </m:oMathPara>
                </a14:m>
                <a:endParaRPr lang="en-US" altLang="zh-CN" sz="1500" b="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smtClean="0">
                    <a:solidFill>
                      <a:prstClr val="black"/>
                    </a:solidFill>
                    <a:latin typeface="Times New Roman" panose="02020603050405020304" pitchFamily="18" charset="0"/>
                    <a:cs typeface="Times New Roman" panose="02020603050405020304" pitchFamily="18" charset="0"/>
                  </a:rPr>
                  <a:t>(1)</a:t>
                </a:r>
              </a:p>
              <a:p>
                <a:pPr>
                  <a:lnSpc>
                    <a:spcPct val="130000"/>
                  </a:lnSpc>
                  <a:spcBef>
                    <a:spcPts val="500"/>
                  </a:spcBef>
                </a:pPr>
                <a14:m>
                  <m:oMathPara xmlns:m="http://schemas.openxmlformats.org/officeDocument/2006/math">
                    <m:oMathParaPr>
                      <m:jc m:val="centerGroup"/>
                    </m:oMathParaPr>
                    <m:oMath xmlns:m="http://schemas.openxmlformats.org/officeDocument/2006/math">
                      <m:f>
                        <m:fPr>
                          <m:ctrlPr>
                            <a:rPr lang="en-US" altLang="zh-CN" sz="1500" i="1" smtClean="0">
                              <a:solidFill>
                                <a:prstClr val="black"/>
                              </a:solidFill>
                              <a:latin typeface="Cambria Math" panose="02040503050406030204" pitchFamily="18" charset="0"/>
                              <a:cs typeface="Times New Roman" panose="02020603050405020304" pitchFamily="18" charset="0"/>
                            </a:rPr>
                          </m:ctrlPr>
                        </m:fPr>
                        <m:num>
                          <m:r>
                            <a:rPr lang="zh-CN" altLang="en-US" sz="1500" i="1" smtClean="0">
                              <a:solidFill>
                                <a:prstClr val="black"/>
                              </a:solidFill>
                              <a:latin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num>
                        <m:den>
                          <m:r>
                            <a:rPr lang="zh-CN" altLang="en-US" sz="1500" i="1" smtClean="0">
                              <a:solidFill>
                                <a:prstClr val="black"/>
                              </a:solidFill>
                              <a:latin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𝑖</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en>
                      </m:f>
                      <m:r>
                        <a:rPr lang="en-US" altLang="zh-CN" sz="1500" b="0" i="1" smtClean="0">
                          <a:solidFill>
                            <a:prstClr val="black"/>
                          </a:solidFill>
                          <a:latin typeface="Cambria Math" panose="02040503050406030204" pitchFamily="18" charset="0"/>
                          <a:cs typeface="Times New Roman" panose="02020603050405020304" pitchFamily="18" charset="0"/>
                        </a:rPr>
                        <m:t>=</m:t>
                      </m:r>
                      <m:f>
                        <m:fPr>
                          <m:ctrlPr>
                            <a:rPr lang="en-US" altLang="zh-CN" sz="1500" b="0" i="1" smtClean="0">
                              <a:solidFill>
                                <a:prstClr val="black"/>
                              </a:solidFill>
                              <a:latin typeface="Cambria Math" panose="02040503050406030204" pitchFamily="18" charset="0"/>
                              <a:cs typeface="Times New Roman" panose="02020603050405020304" pitchFamily="18" charset="0"/>
                            </a:rPr>
                          </m:ctrlPr>
                        </m:fPr>
                        <m:num>
                          <m:r>
                            <a:rPr lang="zh-CN" altLang="en-US" sz="1500" b="0" i="1" smtClean="0">
                              <a:solidFill>
                                <a:prstClr val="black"/>
                              </a:solidFill>
                              <a:latin typeface="Cambria Math" panose="02040503050406030204" pitchFamily="18" charset="0"/>
                              <a:cs typeface="Times New Roman" panose="02020603050405020304" pitchFamily="18" charset="0"/>
                            </a:rPr>
                            <m:t>𝜕</m:t>
                          </m:r>
                        </m:num>
                        <m:den>
                          <m:r>
                            <a:rPr lang="zh-CN" altLang="en-US" sz="1500" b="0" i="1" smtClean="0">
                              <a:solidFill>
                                <a:prstClr val="black"/>
                              </a:solidFill>
                              <a:latin typeface="Cambria Math" panose="02040503050406030204" pitchFamily="18" charset="0"/>
                              <a:cs typeface="Times New Roman" panose="02020603050405020304" pitchFamily="18" charset="0"/>
                            </a:rPr>
                            <m:t>𝜕</m:t>
                          </m:r>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𝑖</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en>
                      </m:f>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nary>
                            <m:naryPr>
                              <m:chr m:val="∑"/>
                              <m:ctrlPr>
                                <a:rPr lang="en-US" altLang="zh-CN" sz="1500" b="0" i="1" smtClean="0">
                                  <a:solidFill>
                                    <a:prstClr val="black"/>
                                  </a:solidFill>
                                  <a:latin typeface="Cambria Math" panose="02040503050406030204" pitchFamily="18" charset="0"/>
                                  <a:cs typeface="Times New Roman" panose="02020603050405020304" pitchFamily="18" charset="0"/>
                                </a:rPr>
                              </m:ctrlPr>
                            </m:naryPr>
                            <m:sub>
                              <m:r>
                                <m:rPr>
                                  <m:brk m:alnAt="23"/>
                                </m:rPr>
                                <a:rPr lang="en-US" altLang="zh-CN" sz="1500" b="0" i="1" smtClean="0">
                                  <a:solidFill>
                                    <a:prstClr val="black"/>
                                  </a:solidFill>
                                  <a:latin typeface="Cambria Math" panose="02040503050406030204" pitchFamily="18" charset="0"/>
                                  <a:cs typeface="Times New Roman" panose="02020603050405020304" pitchFamily="18" charset="0"/>
                                </a:rPr>
                                <m:t>𝑘</m:t>
                              </m:r>
                              <m:r>
                                <a:rPr lang="en-US" altLang="zh-CN" sz="1500" b="0" i="1" smtClean="0">
                                  <a:solidFill>
                                    <a:prstClr val="black"/>
                                  </a:solidFill>
                                  <a:latin typeface="Cambria Math" panose="02040503050406030204" pitchFamily="18" charset="0"/>
                                  <a:cs typeface="Times New Roman" panose="02020603050405020304" pitchFamily="18" charset="0"/>
                                </a:rPr>
                                <m:t>=1</m:t>
                              </m:r>
                            </m:sub>
                            <m:sup>
                              <m:r>
                                <a:rPr lang="en-US" altLang="zh-CN" sz="1500" b="0" i="1" smtClean="0">
                                  <a:solidFill>
                                    <a:prstClr val="black"/>
                                  </a:solidFill>
                                  <a:latin typeface="Cambria Math" panose="02040503050406030204" pitchFamily="18" charset="0"/>
                                  <a:cs typeface="Times New Roman" panose="02020603050405020304" pitchFamily="18" charset="0"/>
                                </a:rPr>
                                <m:t>𝑛</m:t>
                              </m:r>
                            </m:sup>
                            <m:e>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𝑘</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𝑘</m:t>
                                  </m:r>
                                </m:sub>
                              </m:sSub>
                            </m:e>
                          </m:nary>
                        </m:e>
                      </m:d>
                      <m:r>
                        <a:rPr lang="en-US" altLang="zh-CN" sz="1500" b="0" i="1" smtClean="0">
                          <a:solidFill>
                            <a:prstClr val="black"/>
                          </a:solidFill>
                          <a:latin typeface="Cambria Math" panose="02040503050406030204" pitchFamily="18" charset="0"/>
                          <a:cs typeface="Times New Roman" panose="02020603050405020304" pitchFamily="18" charset="0"/>
                        </a:rPr>
                        <m:t>=</m:t>
                      </m:r>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𝑖</m:t>
                          </m:r>
                        </m:sub>
                      </m:sSub>
                    </m:oMath>
                  </m:oMathPara>
                </a14:m>
                <a:endParaRPr lang="en-US" altLang="zh-CN" sz="150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smtClean="0">
                    <a:solidFill>
                      <a:prstClr val="black"/>
                    </a:solidFill>
                    <a:latin typeface="Times New Roman" panose="02020603050405020304" pitchFamily="18" charset="0"/>
                    <a:cs typeface="Times New Roman" panose="02020603050405020304" pitchFamily="18" charset="0"/>
                  </a:rPr>
                  <a:t>(2)</a:t>
                </a:r>
              </a:p>
              <a:p>
                <a:pPr>
                  <a:lnSpc>
                    <a:spcPct val="130000"/>
                  </a:lnSpc>
                  <a:spcBef>
                    <a:spcPts val="500"/>
                  </a:spcBef>
                </a:pPr>
                <a14:m>
                  <m:oMathPara xmlns:m="http://schemas.openxmlformats.org/officeDocument/2006/math">
                    <m:oMathParaPr>
                      <m:jc m:val="centerGroup"/>
                    </m:oMathParaPr>
                    <m:oMath xmlns:m="http://schemas.openxmlformats.org/officeDocument/2006/math">
                      <m:f>
                        <m:fPr>
                          <m:ctrlPr>
                            <a:rPr lang="en-US" altLang="zh-CN" sz="1500" i="1" smtClean="0">
                              <a:solidFill>
                                <a:prstClr val="black"/>
                              </a:solidFill>
                              <a:latin typeface="Cambria Math" panose="02040503050406030204" pitchFamily="18" charset="0"/>
                              <a:cs typeface="Times New Roman" panose="02020603050405020304" pitchFamily="18" charset="0"/>
                            </a:rPr>
                          </m:ctrlPr>
                        </m:fPr>
                        <m:num>
                          <m:r>
                            <a:rPr lang="zh-CN" altLang="en-US" sz="1500" i="1" smtClean="0">
                              <a:solidFill>
                                <a:prstClr val="black"/>
                              </a:solidFill>
                              <a:latin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m:rPr>
                                  <m:sty m:val="p"/>
                                </m:rPr>
                                <a:rPr lang="en-US" altLang="zh-CN" sz="1500" i="1">
                                  <a:solidFill>
                                    <a:prstClr val="black"/>
                                  </a:solidFill>
                                  <a:latin typeface="Cambria Math" panose="02040503050406030204" pitchFamily="18" charset="0"/>
                                  <a:cs typeface="Times New Roman" panose="02020603050405020304" pitchFamily="18" charset="0"/>
                                </a:rPr>
                                <m:t>o</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num>
                        <m:den>
                          <m:r>
                            <a:rPr lang="zh-CN" altLang="en-US" sz="1500" i="1" smtClean="0">
                              <a:solidFill>
                                <a:prstClr val="black"/>
                              </a:solidFill>
                              <a:latin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m:rPr>
                                  <m:sty m:val="p"/>
                                </m:rPr>
                                <a:rPr lang="en-US" altLang="zh-CN" sz="1500" i="1">
                                  <a:solidFill>
                                    <a:prstClr val="black"/>
                                  </a:solidFill>
                                  <a:latin typeface="Cambria Math" panose="02040503050406030204" pitchFamily="18" charset="0"/>
                                  <a:cs typeface="Times New Roman" panose="02020603050405020304" pitchFamily="18" charset="0"/>
                                </a:rPr>
                                <m:t>net</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en>
                      </m:f>
                      <m:r>
                        <a:rPr lang="en-US" altLang="zh-CN" sz="1500" b="0" i="1" smtClean="0">
                          <a:solidFill>
                            <a:prstClr val="black"/>
                          </a:solidFill>
                          <a:latin typeface="Cambria Math" panose="02040503050406030204" pitchFamily="18" charset="0"/>
                          <a:cs typeface="Times New Roman" panose="02020603050405020304" pitchFamily="18" charset="0"/>
                        </a:rPr>
                        <m:t>=</m:t>
                      </m:r>
                      <m:f>
                        <m:fPr>
                          <m:ctrlPr>
                            <a:rPr lang="en-US" altLang="zh-CN" sz="1500" b="0" i="1" smtClean="0">
                              <a:solidFill>
                                <a:prstClr val="black"/>
                              </a:solidFill>
                              <a:latin typeface="Cambria Math" panose="02040503050406030204" pitchFamily="18" charset="0"/>
                              <a:cs typeface="Times New Roman" panose="02020603050405020304" pitchFamily="18" charset="0"/>
                            </a:rPr>
                          </m:ctrlPr>
                        </m:fPr>
                        <m:num>
                          <m:r>
                            <a:rPr lang="zh-CN" altLang="en-US" sz="1500" b="0" i="1" smtClean="0">
                              <a:solidFill>
                                <a:prstClr val="black"/>
                              </a:solidFill>
                              <a:latin typeface="Cambria Math" panose="02040503050406030204" pitchFamily="18" charset="0"/>
                              <a:cs typeface="Times New Roman" panose="02020603050405020304" pitchFamily="18" charset="0"/>
                            </a:rPr>
                            <m:t>𝜕</m:t>
                          </m:r>
                        </m:num>
                        <m:den>
                          <m:r>
                            <a:rPr lang="zh-CN" altLang="en-US" sz="1500" b="0" i="1" smtClean="0">
                              <a:solidFill>
                                <a:prstClr val="black"/>
                              </a:solidFill>
                              <a:latin typeface="Cambria Math" panose="02040503050406030204" pitchFamily="18" charset="0"/>
                              <a:cs typeface="Times New Roman" panose="02020603050405020304" pitchFamily="18" charset="0"/>
                            </a:rPr>
                            <m:t>𝜕</m:t>
                          </m:r>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en>
                      </m:f>
                      <m:r>
                        <a:rPr lang="zh-CN" altLang="en-US" sz="1500" b="0" i="1" smtClean="0">
                          <a:solidFill>
                            <a:prstClr val="black"/>
                          </a:solidFill>
                          <a:latin typeface="Cambria Math" panose="02040503050406030204" pitchFamily="18" charset="0"/>
                          <a:cs typeface="Times New Roman" panose="02020603050405020304" pitchFamily="18" charset="0"/>
                        </a:rPr>
                        <m:t>𝜑</m:t>
                      </m:r>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e>
                      </m:d>
                      <m:r>
                        <a:rPr lang="en-US" altLang="zh-CN" sz="1500" b="0" i="1" smtClean="0">
                          <a:solidFill>
                            <a:prstClr val="black"/>
                          </a:solidFill>
                          <a:latin typeface="Cambria Math" panose="02040503050406030204" pitchFamily="18" charset="0"/>
                          <a:cs typeface="Times New Roman" panose="02020603050405020304" pitchFamily="18" charset="0"/>
                        </a:rPr>
                        <m:t>=</m:t>
                      </m:r>
                      <m:r>
                        <a:rPr lang="zh-CN" altLang="en-US" sz="1500" b="0" i="1" smtClean="0">
                          <a:solidFill>
                            <a:prstClr val="black"/>
                          </a:solidFill>
                          <a:latin typeface="Cambria Math" panose="02040503050406030204" pitchFamily="18" charset="0"/>
                          <a:cs typeface="Times New Roman" panose="02020603050405020304" pitchFamily="18" charset="0"/>
                        </a:rPr>
                        <m:t>𝜑</m:t>
                      </m:r>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e>
                      </m:d>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r>
                            <a:rPr lang="en-US" altLang="zh-CN" sz="1500" b="0" i="1" smtClean="0">
                              <a:solidFill>
                                <a:prstClr val="black"/>
                              </a:solidFill>
                              <a:latin typeface="Cambria Math" panose="02040503050406030204" pitchFamily="18" charset="0"/>
                              <a:cs typeface="Times New Roman" panose="02020603050405020304" pitchFamily="18" charset="0"/>
                            </a:rPr>
                            <m:t>1−</m:t>
                          </m:r>
                          <m:r>
                            <a:rPr lang="zh-CN" altLang="en-US" sz="1500" b="0" i="1" smtClean="0">
                              <a:solidFill>
                                <a:prstClr val="black"/>
                              </a:solidFill>
                              <a:latin typeface="Cambria Math" panose="02040503050406030204" pitchFamily="18" charset="0"/>
                              <a:cs typeface="Times New Roman" panose="02020603050405020304" pitchFamily="18" charset="0"/>
                            </a:rPr>
                            <m:t>𝜑</m:t>
                          </m:r>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e>
                          </m:d>
                        </m:e>
                      </m:d>
                    </m:oMath>
                  </m:oMathPara>
                </a14:m>
                <a:endParaRPr lang="en-US" altLang="zh-CN" sz="1500" b="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This is the reason why backpropagation requires the activation function to be differentiable</a:t>
                </a:r>
                <a:r>
                  <a:rPr lang="en-US" altLang="zh-CN" sz="1500" dirty="0" smtClean="0">
                    <a:solidFill>
                      <a:prstClr val="black"/>
                    </a:solidFill>
                    <a:latin typeface="Times New Roman" panose="02020603050405020304" pitchFamily="18" charset="0"/>
                    <a:cs typeface="Times New Roman" panose="02020603050405020304" pitchFamily="18" charset="0"/>
                  </a:rPr>
                  <a:t>.</a:t>
                </a:r>
              </a:p>
            </p:txBody>
          </p:sp>
        </mc:Choice>
        <mc:Fallback>
          <p:sp>
            <p:nvSpPr>
              <p:cNvPr id="5" name="矩形 4"/>
              <p:cNvSpPr>
                <a:spLocks noRot="1" noChangeAspect="1" noMove="1" noResize="1" noEditPoints="1" noAdjustHandles="1" noChangeArrowheads="1" noChangeShapeType="1" noTextEdit="1"/>
              </p:cNvSpPr>
              <p:nvPr/>
            </p:nvSpPr>
            <p:spPr>
              <a:xfrm>
                <a:off x="286443" y="775919"/>
                <a:ext cx="11529873" cy="5887061"/>
              </a:xfrm>
              <a:prstGeom prst="rect">
                <a:avLst/>
              </a:prstGeom>
              <a:blipFill rotWithShape="1">
                <a:blip r:embed="rId1"/>
                <a:stretch>
                  <a:fillRect l="-212"/>
                </a:stretch>
              </a:blipFill>
            </p:spPr>
            <p:txBody>
              <a:bodyPr/>
              <a:lstStyle/>
              <a:p>
                <a:r>
                  <a:rPr lang="zh-CN" altLang="en-US">
                    <a:noFill/>
                  </a:rPr>
                  <a:t> </a:t>
                </a:r>
              </a:p>
            </p:txBody>
          </p:sp>
        </mc:Fallback>
      </mc:AlternateContent>
      <p:grpSp>
        <p:nvGrpSpPr>
          <p:cNvPr id="6" name="组合 5"/>
          <p:cNvGrpSpPr/>
          <p:nvPr/>
        </p:nvGrpSpPr>
        <p:grpSpPr>
          <a:xfrm>
            <a:off x="1" y="149176"/>
            <a:ext cx="4777562" cy="707887"/>
            <a:chOff x="1" y="149176"/>
            <a:chExt cx="4777562" cy="707887"/>
          </a:xfrm>
        </p:grpSpPr>
        <p:grpSp>
          <p:nvGrpSpPr>
            <p:cNvPr id="7" name="组合 6"/>
            <p:cNvGrpSpPr/>
            <p:nvPr/>
          </p:nvGrpSpPr>
          <p:grpSpPr>
            <a:xfrm>
              <a:off x="1" y="149176"/>
              <a:ext cx="2232836" cy="707887"/>
              <a:chOff x="0" y="276767"/>
              <a:chExt cx="2232836" cy="707887"/>
            </a:xfrm>
          </p:grpSpPr>
          <p:sp>
            <p:nvSpPr>
              <p:cNvPr id="9" name="文本框 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0" name="文本框 9"/>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8" name="矩形 7"/>
            <p:cNvSpPr/>
            <p:nvPr/>
          </p:nvSpPr>
          <p:spPr>
            <a:xfrm>
              <a:off x="1679944" y="549286"/>
              <a:ext cx="309761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2.2.4 Backpropagation Neural Networks</a:t>
              </a:r>
              <a:endParaRPr lang="en-US" altLang="zh-CN" sz="1400" dirty="0">
                <a:latin typeface="Times New Roman" pitchFamily="18" charset="0"/>
                <a:cs typeface="Times New Roman" pitchFamily="18" charset="0"/>
              </a:endParaRPr>
            </a:p>
          </p:txBody>
        </p:sp>
      </p:grpSp>
      <p:sp>
        <p:nvSpPr>
          <p:cNvPr id="11" name="矩形 10"/>
          <p:cNvSpPr/>
          <p:nvPr/>
        </p:nvSpPr>
        <p:spPr>
          <a:xfrm>
            <a:off x="9498418" y="6635892"/>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https://en.wikipedia.org/wiki/Backpropagation</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矩形 4"/>
              <p:cNvSpPr/>
              <p:nvPr/>
            </p:nvSpPr>
            <p:spPr>
              <a:xfrm>
                <a:off x="516181" y="949396"/>
                <a:ext cx="11555317" cy="5595571"/>
              </a:xfrm>
              <a:prstGeom prst="rect">
                <a:avLst/>
              </a:prstGeom>
            </p:spPr>
            <p:txBody>
              <a:bodyPr wrap="square">
                <a:spAutoFit/>
              </a:bodyPr>
              <a:lstStyle/>
              <a:p>
                <a:pPr>
                  <a:lnSpc>
                    <a:spcPct val="130000"/>
                  </a:lnSpc>
                  <a:spcBef>
                    <a:spcPts val="500"/>
                  </a:spcBef>
                </a:pPr>
                <a:r>
                  <a:rPr lang="en-US" altLang="zh-CN" sz="1500" b="1" dirty="0" smtClean="0">
                    <a:solidFill>
                      <a:prstClr val="black"/>
                    </a:solidFill>
                    <a:latin typeface="Times New Roman" panose="02020603050405020304" pitchFamily="18" charset="0"/>
                    <a:cs typeface="Times New Roman" panose="02020603050405020304" pitchFamily="18" charset="0"/>
                  </a:rPr>
                  <a:t>Derivation</a:t>
                </a: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(3)</a:t>
                </a:r>
                <a:br>
                  <a:rPr lang="en-US" altLang="zh-CN" sz="1500" dirty="0">
                    <a:solidFill>
                      <a:prstClr val="black"/>
                    </a:solidFill>
                    <a:latin typeface="Times New Roman" panose="02020603050405020304" pitchFamily="18" charset="0"/>
                    <a:cs typeface="Times New Roman" panose="02020603050405020304" pitchFamily="18" charset="0"/>
                  </a:rPr>
                </a:br>
                <a:r>
                  <a:rPr lang="en-US" altLang="zh-CN" sz="1500" dirty="0">
                    <a:solidFill>
                      <a:prstClr val="black"/>
                    </a:solidFill>
                    <a:latin typeface="Times New Roman" panose="02020603050405020304" pitchFamily="18" charset="0"/>
                    <a:cs typeface="Times New Roman" panose="02020603050405020304" pitchFamily="18" charset="0"/>
                  </a:rPr>
                  <a:t>if the neuron </a:t>
                </a:r>
                <a14:m>
                  <m:oMath xmlns:m="http://schemas.openxmlformats.org/officeDocument/2006/math">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i="1">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oMath>
                </a14:m>
                <a:r>
                  <a:rPr lang="en-US" altLang="zh-CN" sz="1500" dirty="0" smtClean="0">
                    <a:solidFill>
                      <a:prstClr val="black"/>
                    </a:solidFill>
                    <a:latin typeface="Times New Roman" panose="02020603050405020304" pitchFamily="18" charset="0"/>
                    <a:cs typeface="Times New Roman" panose="02020603050405020304" pitchFamily="18" charset="0"/>
                  </a:rPr>
                  <a:t> is </a:t>
                </a:r>
                <a:r>
                  <a:rPr lang="en-US" altLang="zh-CN" sz="1500" dirty="0">
                    <a:solidFill>
                      <a:prstClr val="black"/>
                    </a:solidFill>
                    <a:latin typeface="Times New Roman" panose="02020603050405020304" pitchFamily="18" charset="0"/>
                    <a:cs typeface="Times New Roman" panose="02020603050405020304" pitchFamily="18" charset="0"/>
                  </a:rPr>
                  <a:t>in the output layer,</a:t>
                </a:r>
              </a:p>
              <a:p>
                <a:pPr>
                  <a:lnSpc>
                    <a:spcPct val="130000"/>
                  </a:lnSpc>
                  <a:spcBef>
                    <a:spcPts val="500"/>
                  </a:spcBef>
                </a:pPr>
                <a14:m>
                  <m:oMathPara xmlns:m="http://schemas.openxmlformats.org/officeDocument/2006/math">
                    <m:oMathParaPr>
                      <m:jc m:val="centerGroup"/>
                    </m:oMathParaPr>
                    <m:oMath xmlns:m="http://schemas.openxmlformats.org/officeDocument/2006/math">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𝐸</m:t>
                          </m:r>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den>
                      </m:f>
                      <m:r>
                        <a:rPr lang="en-US" altLang="zh-CN" sz="1500" i="1">
                          <a:solidFill>
                            <a:prstClr val="black"/>
                          </a:solidFill>
                          <a:latin typeface="Cambria Math" panose="02040503050406030204" pitchFamily="18" charset="0"/>
                          <a:cs typeface="Times New Roman" panose="02020603050405020304" pitchFamily="18" charset="0"/>
                        </a:rPr>
                        <m:t>=</m:t>
                      </m:r>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𝐸</m:t>
                          </m:r>
                        </m:num>
                        <m:den>
                          <m:r>
                            <a:rPr lang="zh-CN" altLang="en-US"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𝑦</m:t>
                          </m:r>
                        </m:den>
                      </m:f>
                      <m:r>
                        <a:rPr lang="en-US" altLang="zh-CN" sz="1500" i="1">
                          <a:solidFill>
                            <a:prstClr val="black"/>
                          </a:solidFill>
                          <a:latin typeface="Cambria Math" panose="02040503050406030204" pitchFamily="18" charset="0"/>
                          <a:cs typeface="Times New Roman" panose="02020603050405020304" pitchFamily="18" charset="0"/>
                        </a:rPr>
                        <m:t>=</m:t>
                      </m:r>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num>
                        <m:den>
                          <m:r>
                            <a:rPr lang="zh-CN" altLang="en-US"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𝑦</m:t>
                          </m:r>
                        </m:den>
                      </m:f>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en-US" altLang="zh-CN" sz="1500" i="1">
                              <a:solidFill>
                                <a:prstClr val="black"/>
                              </a:solidFill>
                              <a:latin typeface="Cambria Math" panose="02040503050406030204" pitchFamily="18" charset="0"/>
                              <a:cs typeface="Times New Roman" panose="02020603050405020304" pitchFamily="18" charset="0"/>
                            </a:rPr>
                            <m:t>1</m:t>
                          </m:r>
                        </m:num>
                        <m:den>
                          <m:r>
                            <a:rPr lang="en-US" altLang="zh-CN" sz="1500" i="1">
                              <a:solidFill>
                                <a:prstClr val="black"/>
                              </a:solidFill>
                              <a:latin typeface="Cambria Math" panose="02040503050406030204" pitchFamily="18" charset="0"/>
                              <a:cs typeface="Times New Roman" panose="02020603050405020304" pitchFamily="18" charset="0"/>
                            </a:rPr>
                            <m:t>2</m:t>
                          </m:r>
                        </m:den>
                      </m:f>
                      <m:sSup>
                        <m:sSupPr>
                          <m:ctrlPr>
                            <a:rPr lang="en-US" altLang="zh-CN" sz="1500" i="1">
                              <a:solidFill>
                                <a:prstClr val="black"/>
                              </a:solidFill>
                              <a:latin typeface="Cambria Math" panose="02040503050406030204" pitchFamily="18" charset="0"/>
                              <a:cs typeface="Times New Roman" panose="02020603050405020304" pitchFamily="18" charset="0"/>
                            </a:rPr>
                          </m:ctrlPr>
                        </m:sSupPr>
                        <m:e>
                          <m:r>
                            <a:rPr lang="en-US" altLang="zh-CN"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𝑡</m:t>
                          </m:r>
                          <m:r>
                            <a:rPr lang="en-US" altLang="zh-CN"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𝑦</m:t>
                          </m:r>
                          <m:r>
                            <a:rPr lang="en-US" altLang="zh-CN" sz="1500" i="1">
                              <a:solidFill>
                                <a:prstClr val="black"/>
                              </a:solidFill>
                              <a:latin typeface="Cambria Math" panose="02040503050406030204" pitchFamily="18" charset="0"/>
                              <a:cs typeface="Times New Roman" panose="02020603050405020304" pitchFamily="18" charset="0"/>
                            </a:rPr>
                            <m:t>)</m:t>
                          </m:r>
                        </m:e>
                        <m:sup>
                          <m:r>
                            <a:rPr lang="en-US" altLang="zh-CN" sz="1500" i="1">
                              <a:solidFill>
                                <a:prstClr val="black"/>
                              </a:solidFill>
                              <a:latin typeface="Cambria Math" panose="02040503050406030204" pitchFamily="18" charset="0"/>
                              <a:cs typeface="Times New Roman" panose="02020603050405020304" pitchFamily="18" charset="0"/>
                            </a:rPr>
                            <m:t>2</m:t>
                          </m:r>
                        </m:sup>
                      </m:sSup>
                      <m:r>
                        <a:rPr lang="en-US" altLang="zh-CN"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𝑦</m:t>
                      </m:r>
                      <m:r>
                        <a:rPr lang="en-US" altLang="zh-CN"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𝑡</m:t>
                      </m:r>
                    </m:oMath>
                  </m:oMathPara>
                </a14:m>
                <a:endParaRPr lang="en-US" altLang="zh-CN" sz="1500" dirty="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a:solidFill>
                      <a:prstClr val="black"/>
                    </a:solidFill>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i="1">
                            <a:solidFill>
                              <a:prstClr val="black"/>
                            </a:solidFill>
                            <a:latin typeface="Cambria Math" panose="02040503050406030204" pitchFamily="18" charset="0"/>
                            <a:cs typeface="Times New Roman" panose="02020603050405020304" pitchFamily="18" charset="0"/>
                          </a:rPr>
                          <m:t>𝑎𝑗</m:t>
                        </m:r>
                      </m:sub>
                    </m:sSub>
                  </m:oMath>
                </a14:m>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500" dirty="0" smtClean="0">
                    <a:solidFill>
                      <a:prstClr val="black"/>
                    </a:solidFill>
                    <a:latin typeface="Times New Roman" panose="02020603050405020304" pitchFamily="18" charset="0"/>
                    <a:cs typeface="Times New Roman" panose="02020603050405020304" pitchFamily="18" charset="0"/>
                  </a:rPr>
                  <a:t>is in the </a:t>
                </a:r>
                <a:r>
                  <a:rPr lang="en-US" altLang="zh-CN" sz="1500" dirty="0">
                    <a:solidFill>
                      <a:prstClr val="black"/>
                    </a:solidFill>
                    <a:latin typeface="Times New Roman" panose="02020603050405020304" pitchFamily="18" charset="0"/>
                    <a:cs typeface="Times New Roman" panose="02020603050405020304" pitchFamily="18" charset="0"/>
                  </a:rPr>
                  <a:t>inner layer of the network,</a:t>
                </a:r>
              </a:p>
              <a:p>
                <a:pPr>
                  <a:lnSpc>
                    <a:spcPct val="130000"/>
                  </a:lnSpc>
                  <a:spcBef>
                    <a:spcPts val="500"/>
                  </a:spcBef>
                </a:pPr>
                <a14:m>
                  <m:oMathPara xmlns:m="http://schemas.openxmlformats.org/officeDocument/2006/math">
                    <m:oMathParaPr>
                      <m:jc m:val="centerGroup"/>
                    </m:oMathParaPr>
                    <m:oMath xmlns:m="http://schemas.openxmlformats.org/officeDocument/2006/math">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𝐸</m:t>
                          </m:r>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den>
                      </m:f>
                      <m:r>
                        <a:rPr lang="en-US" altLang="zh-CN" sz="1500" i="1">
                          <a:solidFill>
                            <a:prstClr val="black"/>
                          </a:solidFill>
                          <a:latin typeface="Cambria Math" panose="02040503050406030204" pitchFamily="18" charset="0"/>
                          <a:cs typeface="Times New Roman" panose="02020603050405020304" pitchFamily="18" charset="0"/>
                        </a:rPr>
                        <m:t>=</m:t>
                      </m:r>
                      <m:nary>
                        <m:naryPr>
                          <m:chr m:val="∑"/>
                          <m:supHide m:val="on"/>
                          <m:ctrlPr>
                            <a:rPr lang="en-US" altLang="zh-CN" sz="1500" i="1">
                              <a:solidFill>
                                <a:prstClr val="black"/>
                              </a:solidFill>
                              <a:latin typeface="Cambria Math" panose="02040503050406030204" pitchFamily="18" charset="0"/>
                              <a:cs typeface="Times New Roman" panose="02020603050405020304" pitchFamily="18" charset="0"/>
                            </a:rPr>
                          </m:ctrlPr>
                        </m:naryPr>
                        <m:sub>
                          <m:r>
                            <m:rPr>
                              <m:brk m:alnAt="7"/>
                            </m:rPr>
                            <a:rPr lang="en-US" altLang="zh-CN" sz="1500" i="1">
                              <a:solidFill>
                                <a:prstClr val="black"/>
                              </a:solidFill>
                              <a:latin typeface="Cambria Math" panose="02040503050406030204" pitchFamily="18" charset="0"/>
                              <a:cs typeface="Times New Roman" panose="02020603050405020304" pitchFamily="18" charset="0"/>
                            </a:rPr>
                            <m:t>𝑙</m:t>
                          </m:r>
                          <m:r>
                            <a:rPr lang="en-US" altLang="zh-CN" sz="15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𝐿</m:t>
                          </m:r>
                        </m:sub>
                        <m:sup/>
                        <m:e>
                          <m:r>
                            <a:rPr lang="en-US" altLang="zh-CN" sz="1500" i="1">
                              <a:solidFill>
                                <a:prstClr val="black"/>
                              </a:solidFill>
                              <a:latin typeface="Cambria Math" panose="02040503050406030204" pitchFamily="18" charset="0"/>
                              <a:cs typeface="Times New Roman" panose="02020603050405020304" pitchFamily="18" charset="0"/>
                            </a:rPr>
                            <m:t>(</m:t>
                          </m:r>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𝐸</m:t>
                              </m:r>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i="1">
                                      <a:solidFill>
                                        <a:prstClr val="black"/>
                                      </a:solidFill>
                                      <a:latin typeface="Cambria Math" panose="02040503050406030204" pitchFamily="18" charset="0"/>
                                      <a:cs typeface="Times New Roman" panose="02020603050405020304" pitchFamily="18" charset="0"/>
                                    </a:rPr>
                                    <m:t>𝑙</m:t>
                                  </m:r>
                                </m:sub>
                              </m:sSub>
                            </m:den>
                          </m:f>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i="1">
                                      <a:solidFill>
                                        <a:prstClr val="black"/>
                                      </a:solidFill>
                                      <a:latin typeface="Cambria Math" panose="02040503050406030204" pitchFamily="18" charset="0"/>
                                      <a:cs typeface="Times New Roman" panose="02020603050405020304" pitchFamily="18" charset="0"/>
                                    </a:rPr>
                                    <m:t>𝑙</m:t>
                                  </m:r>
                                </m:sub>
                              </m:sSub>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den>
                          </m:f>
                        </m:e>
                      </m:nary>
                      <m:r>
                        <a:rPr lang="en-US" altLang="zh-CN" sz="1500" i="1">
                          <a:solidFill>
                            <a:prstClr val="black"/>
                          </a:solidFill>
                          <a:latin typeface="Cambria Math" panose="02040503050406030204" pitchFamily="18" charset="0"/>
                          <a:cs typeface="Times New Roman" panose="02020603050405020304" pitchFamily="18" charset="0"/>
                        </a:rPr>
                        <m:t>)=</m:t>
                      </m:r>
                      <m:nary>
                        <m:naryPr>
                          <m:chr m:val="∑"/>
                          <m:supHide m:val="on"/>
                          <m:ctrlPr>
                            <a:rPr lang="en-US" altLang="zh-CN" sz="1500" i="1">
                              <a:solidFill>
                                <a:prstClr val="black"/>
                              </a:solidFill>
                              <a:latin typeface="Cambria Math" panose="02040503050406030204" pitchFamily="18" charset="0"/>
                              <a:cs typeface="Times New Roman" panose="02020603050405020304" pitchFamily="18" charset="0"/>
                            </a:rPr>
                          </m:ctrlPr>
                        </m:naryPr>
                        <m:sub>
                          <m:r>
                            <m:rPr>
                              <m:brk m:alnAt="7"/>
                            </m:rPr>
                            <a:rPr lang="en-US" altLang="zh-CN" sz="1500" i="1">
                              <a:solidFill>
                                <a:prstClr val="black"/>
                              </a:solidFill>
                              <a:latin typeface="Cambria Math" panose="02040503050406030204" pitchFamily="18" charset="0"/>
                              <a:cs typeface="Times New Roman" panose="02020603050405020304" pitchFamily="18" charset="0"/>
                            </a:rPr>
                            <m:t>𝑙</m:t>
                          </m:r>
                          <m:r>
                            <a:rPr lang="en-US" altLang="zh-CN" sz="15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𝐿</m:t>
                          </m:r>
                        </m:sub>
                        <m:sup/>
                        <m:e>
                          <m:r>
                            <a:rPr lang="en-US" altLang="zh-CN" sz="1500" i="1">
                              <a:solidFill>
                                <a:prstClr val="black"/>
                              </a:solidFill>
                              <a:latin typeface="Cambria Math" panose="02040503050406030204" pitchFamily="18" charset="0"/>
                              <a:cs typeface="Times New Roman" panose="02020603050405020304" pitchFamily="18" charset="0"/>
                            </a:rPr>
                            <m:t>(</m:t>
                          </m:r>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r>
                                <a:rPr lang="en-US" altLang="zh-CN" sz="1500" i="1">
                                  <a:solidFill>
                                    <a:prstClr val="black"/>
                                  </a:solidFill>
                                  <a:latin typeface="Cambria Math" panose="02040503050406030204" pitchFamily="18" charset="0"/>
                                  <a:cs typeface="Times New Roman" panose="02020603050405020304" pitchFamily="18" charset="0"/>
                                </a:rPr>
                                <m:t>𝐸</m:t>
                              </m:r>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i="1">
                                      <a:solidFill>
                                        <a:prstClr val="black"/>
                                      </a:solidFill>
                                      <a:latin typeface="Cambria Math" panose="02040503050406030204" pitchFamily="18" charset="0"/>
                                      <a:cs typeface="Times New Roman" panose="02020603050405020304" pitchFamily="18" charset="0"/>
                                    </a:rPr>
                                    <m:t>𝑙</m:t>
                                  </m:r>
                                </m:sub>
                              </m:sSub>
                            </m:den>
                          </m:f>
                          <m:f>
                            <m:fPr>
                              <m:ctrlPr>
                                <a:rPr lang="en-US" altLang="zh-CN" sz="1500" i="1">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i="1">
                                      <a:solidFill>
                                        <a:prstClr val="black"/>
                                      </a:solidFill>
                                      <a:latin typeface="Cambria Math" panose="02040503050406030204" pitchFamily="18" charset="0"/>
                                      <a:cs typeface="Times New Roman" panose="02020603050405020304" pitchFamily="18" charset="0"/>
                                    </a:rPr>
                                    <m:t>𝑙</m:t>
                                  </m:r>
                                </m:sub>
                              </m:sSub>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i="1">
                                      <a:solidFill>
                                        <a:prstClr val="black"/>
                                      </a:solidFill>
                                      <a:latin typeface="Cambria Math" panose="02040503050406030204" pitchFamily="18" charset="0"/>
                                      <a:cs typeface="Times New Roman" panose="02020603050405020304" pitchFamily="18" charset="0"/>
                                    </a:rPr>
                                    <m:t>𝑙</m:t>
                                  </m:r>
                                </m:sub>
                              </m:sSub>
                            </m:den>
                          </m:f>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i="1">
                                  <a:solidFill>
                                    <a:prstClr val="black"/>
                                  </a:solidFill>
                                  <a:latin typeface="Cambria Math" panose="02040503050406030204" pitchFamily="18" charset="0"/>
                                  <a:cs typeface="Times New Roman" panose="02020603050405020304" pitchFamily="18" charset="0"/>
                                </a:rPr>
                                <m:t>𝑙</m:t>
                              </m:r>
                            </m:sub>
                          </m:sSub>
                        </m:e>
                      </m:nary>
                      <m:r>
                        <a:rPr lang="en-US" altLang="zh-CN" sz="1500" i="1">
                          <a:solidFill>
                            <a:prstClr val="black"/>
                          </a:solidFill>
                          <a:latin typeface="Cambria Math" panose="02040503050406030204" pitchFamily="18" charset="0"/>
                          <a:cs typeface="Times New Roman" panose="02020603050405020304" pitchFamily="18" charset="0"/>
                        </a:rPr>
                        <m:t>)</m:t>
                      </m:r>
                    </m:oMath>
                  </m:oMathPara>
                </a14:m>
                <a:endParaRPr lang="en-US" altLang="zh-CN" sz="150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smtClean="0">
                    <a:solidFill>
                      <a:prstClr val="black"/>
                    </a:solidFill>
                    <a:latin typeface="Times New Roman" panose="02020603050405020304" pitchFamily="18" charset="0"/>
                    <a:cs typeface="Times New Roman" panose="02020603050405020304" pitchFamily="18" charset="0"/>
                  </a:rPr>
                  <a:t>Overall,</a:t>
                </a:r>
              </a:p>
              <a:p>
                <a:pPr>
                  <a:lnSpc>
                    <a:spcPct val="130000"/>
                  </a:lnSpc>
                  <a:spcBef>
                    <a:spcPts val="500"/>
                  </a:spcBef>
                </a:pPr>
                <a14:m>
                  <m:oMathPara xmlns:m="http://schemas.openxmlformats.org/officeDocument/2006/math">
                    <m:oMathParaPr>
                      <m:jc m:val="centerGroup"/>
                    </m:oMathParaPr>
                    <m:oMath xmlns:m="http://schemas.openxmlformats.org/officeDocument/2006/math">
                      <m:f>
                        <m:fPr>
                          <m:ctrlPr>
                            <a:rPr lang="en-US" altLang="zh-CN" sz="1500" i="1" smtClean="0">
                              <a:solidFill>
                                <a:prstClr val="black"/>
                              </a:solidFill>
                              <a:latin typeface="Cambria Math" panose="02040503050406030204" pitchFamily="18" charset="0"/>
                              <a:cs typeface="Times New Roman" panose="02020603050405020304" pitchFamily="18" charset="0"/>
                            </a:rPr>
                          </m:ctrlPr>
                        </m:fPr>
                        <m:num>
                          <m:r>
                            <a:rPr lang="zh-CN" altLang="en-US" sz="150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𝐸</m:t>
                          </m:r>
                        </m:num>
                        <m:den>
                          <m:r>
                            <a:rPr lang="zh-CN" altLang="en-US" sz="1500" i="1" smtClean="0">
                              <a:solidFill>
                                <a:prstClr val="black"/>
                              </a:solidFill>
                              <a:latin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𝑖</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en>
                      </m:f>
                      <m:r>
                        <a:rPr lang="en-US" altLang="zh-CN" sz="1500" b="0" i="1" smtClean="0">
                          <a:solidFill>
                            <a:prstClr val="black"/>
                          </a:solidFill>
                          <a:latin typeface="Cambria Math" panose="02040503050406030204" pitchFamily="18" charset="0"/>
                          <a:cs typeface="Times New Roman" panose="02020603050405020304" pitchFamily="18" charset="0"/>
                        </a:rPr>
                        <m:t>=</m:t>
                      </m:r>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zh-CN" altLang="en-US" sz="1500" b="0" i="1" smtClean="0">
                              <a:solidFill>
                                <a:prstClr val="black"/>
                              </a:solidFill>
                              <a:latin typeface="Cambria Math" panose="02040503050406030204" pitchFamily="18" charset="0"/>
                              <a:cs typeface="Times New Roman" panose="02020603050405020304" pitchFamily="18" charset="0"/>
                            </a:rPr>
                            <m:t>𝛿</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𝑖</m:t>
                          </m:r>
                        </m:sub>
                      </m:sSub>
                    </m:oMath>
                  </m:oMathPara>
                </a14:m>
                <a:endParaRPr lang="en-US" altLang="zh-CN" sz="1500" dirty="0" smtClean="0">
                  <a:solidFill>
                    <a:prstClr val="black"/>
                  </a:solidFill>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500" dirty="0" smtClean="0">
                    <a:solidFill>
                      <a:prstClr val="black"/>
                    </a:solidFill>
                    <a:latin typeface="Times New Roman" panose="02020603050405020304" pitchFamily="18" charset="0"/>
                    <a:cs typeface="Times New Roman" panose="02020603050405020304" pitchFamily="18" charset="0"/>
                  </a:rPr>
                  <a:t>With</a:t>
                </a:r>
              </a:p>
              <a:p>
                <a:pPr>
                  <a:lnSpc>
                    <a:spcPct val="130000"/>
                  </a:lnSpc>
                  <a:spcBef>
                    <a:spcPts val="500"/>
                  </a:spcBef>
                </a:pPr>
                <a14:m>
                  <m:oMathPara xmlns:m="http://schemas.openxmlformats.org/officeDocument/2006/math">
                    <m:oMathParaPr>
                      <m:jc m:val="centerGroup"/>
                    </m:oMathParaPr>
                    <m:oMath xmlns:m="http://schemas.openxmlformats.org/officeDocument/2006/math">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zh-CN" altLang="en-US" sz="1500" i="1">
                              <a:solidFill>
                                <a:prstClr val="black"/>
                              </a:solidFill>
                              <a:latin typeface="Cambria Math" panose="02040503050406030204" pitchFamily="18" charset="0"/>
                              <a:cs typeface="Times New Roman" panose="02020603050405020304" pitchFamily="18" charset="0"/>
                            </a:rPr>
                            <m:t>𝛿</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r>
                        <a:rPr lang="en-US" altLang="zh-CN" sz="1500" b="0" i="1" smtClean="0">
                          <a:solidFill>
                            <a:prstClr val="black"/>
                          </a:solidFill>
                          <a:latin typeface="Cambria Math" panose="02040503050406030204" pitchFamily="18" charset="0"/>
                          <a:cs typeface="Times New Roman" panose="02020603050405020304" pitchFamily="18" charset="0"/>
                        </a:rPr>
                        <m:t>=</m:t>
                      </m:r>
                      <m:f>
                        <m:fPr>
                          <m:ctrlPr>
                            <a:rPr lang="en-US" altLang="zh-CN" sz="1500" b="0" i="1" smtClean="0">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𝐸</m:t>
                          </m:r>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en>
                      </m:f>
                      <m:f>
                        <m:fPr>
                          <m:ctrlPr>
                            <a:rPr lang="en-US" altLang="zh-CN" sz="1500" b="0" i="1" smtClean="0">
                              <a:solidFill>
                                <a:prstClr val="black"/>
                              </a:solidFill>
                              <a:latin typeface="Cambria Math" panose="02040503050406030204" pitchFamily="18" charset="0"/>
                              <a:cs typeface="Times New Roman" panose="02020603050405020304" pitchFamily="18" charset="0"/>
                            </a:rPr>
                          </m:ctrlPr>
                        </m:fPr>
                        <m:num>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i="1">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num>
                        <m:den>
                          <m:r>
                            <a:rPr lang="zh-CN" altLang="en-US" sz="1500" i="1">
                              <a:solidFill>
                                <a:prstClr val="black"/>
                              </a:solidFill>
                              <a:latin typeface="Cambria Math" panose="02040503050406030204" pitchFamily="18" charset="0"/>
                              <a:cs typeface="Times New Roman" panose="02020603050405020304" pitchFamily="18" charset="0"/>
                            </a:rPr>
                            <m:t>𝜕</m:t>
                          </m:r>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𝑛𝑒𝑡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i="1">
                                  <a:solidFill>
                                    <a:prstClr val="black"/>
                                  </a:solidFill>
                                  <a:latin typeface="Cambria Math" panose="02040503050406030204" pitchFamily="18" charset="0"/>
                                  <a:cs typeface="Times New Roman" panose="02020603050405020304" pitchFamily="18" charset="0"/>
                                </a:rPr>
                                <m:t>𝑗</m:t>
                              </m:r>
                            </m:sub>
                          </m:sSub>
                        </m:den>
                      </m:f>
                      <m:r>
                        <a:rPr lang="en-US" altLang="zh-CN" sz="1500" b="0" i="1" smtClean="0">
                          <a:solidFill>
                            <a:prstClr val="black"/>
                          </a:solidFill>
                          <a:latin typeface="Cambria Math" panose="02040503050406030204" pitchFamily="18" charset="0"/>
                          <a:cs typeface="Times New Roman" panose="02020603050405020304" pitchFamily="18" charset="0"/>
                        </a:rPr>
                        <m:t>=</m:t>
                      </m:r>
                      <m:d>
                        <m:dPr>
                          <m:begChr m:val="{"/>
                          <m:endChr m:val=""/>
                          <m:ctrlPr>
                            <a:rPr lang="en-US" altLang="zh-CN" sz="1500" b="0" i="1" smtClean="0">
                              <a:solidFill>
                                <a:prstClr val="black"/>
                              </a:solidFill>
                              <a:latin typeface="Cambria Math" panose="02040503050406030204" pitchFamily="18" charset="0"/>
                              <a:cs typeface="Times New Roman" panose="02020603050405020304" pitchFamily="18" charset="0"/>
                            </a:rPr>
                          </m:ctrlPr>
                        </m:dPr>
                        <m:e>
                          <m:eqArr>
                            <m:eqArrPr>
                              <m:ctrlPr>
                                <a:rPr lang="en-US" altLang="zh-CN" sz="1500" b="0" i="1" smtClean="0">
                                  <a:solidFill>
                                    <a:prstClr val="black"/>
                                  </a:solidFill>
                                  <a:latin typeface="Cambria Math" panose="02040503050406030204" pitchFamily="18" charset="0"/>
                                  <a:cs typeface="Times New Roman" panose="02020603050405020304" pitchFamily="18" charset="0"/>
                                </a:rPr>
                              </m:ctrlPr>
                            </m:eqArrPr>
                            <m:e>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r>
                                    <a:rPr lang="en-US" altLang="zh-CN" sz="1500" b="0" i="1" smtClean="0">
                                      <a:solidFill>
                                        <a:prstClr val="black"/>
                                      </a:solidFill>
                                      <a:latin typeface="Cambria Math" panose="02040503050406030204" pitchFamily="18" charset="0"/>
                                      <a:cs typeface="Times New Roman" panose="02020603050405020304" pitchFamily="18" charset="0"/>
                                    </a:rPr>
                                    <m:t>−</m:t>
                                  </m:r>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𝑡</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e>
                              </m:d>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r>
                                    <a:rPr lang="en-US" altLang="zh-CN" sz="1500" b="0" i="1" smtClean="0">
                                      <a:solidFill>
                                        <a:prstClr val="black"/>
                                      </a:solidFill>
                                      <a:latin typeface="Cambria Math" panose="02040503050406030204" pitchFamily="18" charset="0"/>
                                      <a:cs typeface="Times New Roman" panose="02020603050405020304" pitchFamily="18" charset="0"/>
                                    </a:rPr>
                                    <m:t>1−</m:t>
                                  </m:r>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e>
                              </m:d>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𝑖𝑓</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𝑗</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𝑖𝑠</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𝑎𝑛</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𝑜𝑢𝑡𝑝𝑢𝑡</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𝑛𝑒𝑢𝑟𝑜𝑛</m:t>
                              </m:r>
                            </m:e>
                            <m:e>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nary>
                                    <m:naryPr>
                                      <m:chr m:val="∑"/>
                                      <m:supHide m:val="on"/>
                                      <m:ctrlPr>
                                        <a:rPr lang="en-US" altLang="zh-CN" sz="1500" b="0" i="1" smtClean="0">
                                          <a:solidFill>
                                            <a:prstClr val="black"/>
                                          </a:solidFill>
                                          <a:latin typeface="Cambria Math" panose="02040503050406030204" pitchFamily="18" charset="0"/>
                                          <a:cs typeface="Times New Roman" panose="02020603050405020304" pitchFamily="18" charset="0"/>
                                        </a:rPr>
                                      </m:ctrlPr>
                                    </m:naryPr>
                                    <m:sub>
                                      <m:r>
                                        <m:rPr>
                                          <m:brk m:alnAt="7"/>
                                        </m:rPr>
                                        <a:rPr lang="en-US" altLang="zh-CN" sz="1500" i="1">
                                          <a:solidFill>
                                            <a:prstClr val="black"/>
                                          </a:solidFill>
                                          <a:latin typeface="Cambria Math" panose="02040503050406030204" pitchFamily="18" charset="0"/>
                                          <a:cs typeface="Times New Roman" panose="02020603050405020304" pitchFamily="18" charset="0"/>
                                        </a:rPr>
                                        <m:t>𝑙</m:t>
                                      </m:r>
                                      <m:r>
                                        <a:rPr lang="en-US" altLang="zh-CN" sz="15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𝐿</m:t>
                                      </m:r>
                                    </m:sub>
                                    <m:sup/>
                                    <m:e>
                                      <m:sSub>
                                        <m:sSubPr>
                                          <m:ctrlPr>
                                            <a:rPr lang="en-US" altLang="zh-CN" sz="1500" i="1">
                                              <a:solidFill>
                                                <a:prstClr val="black"/>
                                              </a:solidFill>
                                              <a:latin typeface="Cambria Math" panose="02040503050406030204" pitchFamily="18" charset="0"/>
                                              <a:cs typeface="Times New Roman" panose="02020603050405020304" pitchFamily="18" charset="0"/>
                                            </a:rPr>
                                          </m:ctrlPr>
                                        </m:sSubPr>
                                        <m:e>
                                          <m:r>
                                            <a:rPr lang="zh-CN" altLang="en-US" sz="1500" i="1">
                                              <a:solidFill>
                                                <a:prstClr val="black"/>
                                              </a:solidFill>
                                              <a:latin typeface="Cambria Math" panose="02040503050406030204" pitchFamily="18" charset="0"/>
                                              <a:cs typeface="Times New Roman" panose="02020603050405020304" pitchFamily="18" charset="0"/>
                                            </a:rPr>
                                            <m:t>𝛿</m:t>
                                          </m:r>
                                        </m:e>
                                        <m:sub>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𝑙</m:t>
                                          </m:r>
                                        </m:sub>
                                      </m:sSub>
                                    </m:e>
                                  </m:nary>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𝑤</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r>
                                        <a:rPr lang="en-US" altLang="zh-CN" sz="1500" b="0" i="1" smtClean="0">
                                          <a:solidFill>
                                            <a:prstClr val="black"/>
                                          </a:solidFill>
                                          <a:latin typeface="Cambria Math" panose="02040503050406030204" pitchFamily="18" charset="0"/>
                                          <a:cs typeface="Times New Roman" panose="02020603050405020304" pitchFamily="18" charset="0"/>
                                        </a:rPr>
                                        <m:t>(</m:t>
                                      </m:r>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+1)</m:t>
                                      </m:r>
                                      <m:r>
                                        <a:rPr lang="en-US" altLang="zh-CN" sz="1500" b="0" i="1" smtClean="0">
                                          <a:solidFill>
                                            <a:prstClr val="black"/>
                                          </a:solidFill>
                                          <a:latin typeface="Cambria Math" panose="02040503050406030204" pitchFamily="18" charset="0"/>
                                          <a:cs typeface="Times New Roman" panose="02020603050405020304" pitchFamily="18" charset="0"/>
                                        </a:rPr>
                                        <m:t>𝑙</m:t>
                                      </m:r>
                                    </m:sub>
                                  </m:sSub>
                                </m:e>
                              </m:d>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d>
                                <m:dPr>
                                  <m:ctrlPr>
                                    <a:rPr lang="en-US" altLang="zh-CN" sz="1500" b="0" i="1" smtClean="0">
                                      <a:solidFill>
                                        <a:prstClr val="black"/>
                                      </a:solidFill>
                                      <a:latin typeface="Cambria Math" panose="02040503050406030204" pitchFamily="18" charset="0"/>
                                      <a:cs typeface="Times New Roman" panose="02020603050405020304" pitchFamily="18" charset="0"/>
                                    </a:rPr>
                                  </m:ctrlPr>
                                </m:dPr>
                                <m:e>
                                  <m:r>
                                    <a:rPr lang="en-US" altLang="zh-CN" sz="1500" b="0" i="1" smtClean="0">
                                      <a:solidFill>
                                        <a:prstClr val="black"/>
                                      </a:solidFill>
                                      <a:latin typeface="Cambria Math" panose="02040503050406030204" pitchFamily="18" charset="0"/>
                                      <a:cs typeface="Times New Roman" panose="02020603050405020304" pitchFamily="18" charset="0"/>
                                    </a:rPr>
                                    <m:t>1−</m:t>
                                  </m:r>
                                  <m:sSub>
                                    <m:sSubPr>
                                      <m:ctrlPr>
                                        <a:rPr lang="en-US" altLang="zh-CN" sz="1500" b="0" i="1" smtClean="0">
                                          <a:solidFill>
                                            <a:prstClr val="black"/>
                                          </a:solidFill>
                                          <a:latin typeface="Cambria Math" panose="02040503050406030204" pitchFamily="18" charset="0"/>
                                          <a:cs typeface="Times New Roman" panose="02020603050405020304" pitchFamily="18" charset="0"/>
                                        </a:rPr>
                                      </m:ctrlPr>
                                    </m:sSubPr>
                                    <m:e>
                                      <m:r>
                                        <a:rPr lang="en-US" altLang="zh-CN" sz="1500" b="0" i="1" smtClean="0">
                                          <a:solidFill>
                                            <a:prstClr val="black"/>
                                          </a:solidFill>
                                          <a:latin typeface="Cambria Math" panose="02040503050406030204" pitchFamily="18" charset="0"/>
                                          <a:cs typeface="Times New Roman" panose="02020603050405020304" pitchFamily="18" charset="0"/>
                                        </a:rPr>
                                        <m:t>𝑜</m:t>
                                      </m:r>
                                    </m:e>
                                    <m:sub>
                                      <m:r>
                                        <a:rPr lang="en-US" altLang="zh-CN" sz="1500" b="0" i="1" smtClean="0">
                                          <a:solidFill>
                                            <a:prstClr val="black"/>
                                          </a:solidFill>
                                          <a:latin typeface="Cambria Math" panose="02040503050406030204" pitchFamily="18" charset="0"/>
                                          <a:cs typeface="Times New Roman" panose="02020603050405020304" pitchFamily="18" charset="0"/>
                                        </a:rPr>
                                        <m:t>𝑎</m:t>
                                      </m:r>
                                      <m:r>
                                        <a:rPr lang="en-US" altLang="zh-CN" sz="1500" b="0" i="1" smtClean="0">
                                          <a:solidFill>
                                            <a:prstClr val="black"/>
                                          </a:solidFill>
                                          <a:latin typeface="Cambria Math" panose="02040503050406030204" pitchFamily="18" charset="0"/>
                                          <a:cs typeface="Times New Roman" panose="02020603050405020304" pitchFamily="18" charset="0"/>
                                        </a:rPr>
                                        <m:t>𝑗</m:t>
                                      </m:r>
                                    </m:sub>
                                  </m:sSub>
                                </m:e>
                              </m:d>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𝑖𝑓</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𝑗</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𝑖𝑠</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𝑎𝑛</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𝑖𝑛𝑛𝑒𝑟</m:t>
                              </m:r>
                              <m:r>
                                <a:rPr lang="en-US" altLang="zh-CN" sz="1500" b="0" i="1" smtClean="0">
                                  <a:solidFill>
                                    <a:prstClr val="black"/>
                                  </a:solidFill>
                                  <a:latin typeface="Cambria Math" panose="02040503050406030204" pitchFamily="18" charset="0"/>
                                  <a:cs typeface="Times New Roman" panose="02020603050405020304" pitchFamily="18" charset="0"/>
                                </a:rPr>
                                <m:t> </m:t>
                              </m:r>
                              <m:r>
                                <a:rPr lang="en-US" altLang="zh-CN" sz="1500" b="0" i="1" smtClean="0">
                                  <a:solidFill>
                                    <a:prstClr val="black"/>
                                  </a:solidFill>
                                  <a:latin typeface="Cambria Math" panose="02040503050406030204" pitchFamily="18" charset="0"/>
                                  <a:cs typeface="Times New Roman" panose="02020603050405020304" pitchFamily="18" charset="0"/>
                                </a:rPr>
                                <m:t>𝑛𝑒𝑢𝑟𝑜𝑛</m:t>
                              </m:r>
                            </m:e>
                          </m:eqArr>
                        </m:e>
                      </m:d>
                    </m:oMath>
                  </m:oMathPara>
                </a14:m>
                <a:endParaRPr lang="en-US" altLang="zh-CN" sz="1500" dirty="0" smtClean="0">
                  <a:solidFill>
                    <a:prstClr val="black"/>
                  </a:solidFill>
                  <a:latin typeface="Times New Roman" panose="02020603050405020304" pitchFamily="18" charset="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516181" y="949396"/>
                <a:ext cx="11555317" cy="5595571"/>
              </a:xfrm>
              <a:prstGeom prst="rect">
                <a:avLst/>
              </a:prstGeom>
              <a:blipFill rotWithShape="1">
                <a:blip r:embed="rId1"/>
                <a:stretch>
                  <a:fillRect l="-211"/>
                </a:stretch>
              </a:blipFill>
            </p:spPr>
            <p:txBody>
              <a:bodyPr/>
              <a:lstStyle/>
              <a:p>
                <a:r>
                  <a:rPr lang="zh-CN" altLang="en-US">
                    <a:noFill/>
                  </a:rPr>
                  <a:t> </a:t>
                </a:r>
              </a:p>
            </p:txBody>
          </p:sp>
        </mc:Fallback>
      </mc:AlternateContent>
      <p:grpSp>
        <p:nvGrpSpPr>
          <p:cNvPr id="6" name="组合 5"/>
          <p:cNvGrpSpPr/>
          <p:nvPr/>
        </p:nvGrpSpPr>
        <p:grpSpPr>
          <a:xfrm>
            <a:off x="1" y="149176"/>
            <a:ext cx="4777562" cy="707887"/>
            <a:chOff x="1" y="149176"/>
            <a:chExt cx="4777562" cy="707887"/>
          </a:xfrm>
        </p:grpSpPr>
        <p:grpSp>
          <p:nvGrpSpPr>
            <p:cNvPr id="7" name="组合 6"/>
            <p:cNvGrpSpPr/>
            <p:nvPr/>
          </p:nvGrpSpPr>
          <p:grpSpPr>
            <a:xfrm>
              <a:off x="1" y="149176"/>
              <a:ext cx="2232836" cy="707887"/>
              <a:chOff x="0" y="276767"/>
              <a:chExt cx="2232836" cy="707887"/>
            </a:xfrm>
          </p:grpSpPr>
          <p:sp>
            <p:nvSpPr>
              <p:cNvPr id="9" name="文本框 8"/>
              <p:cNvSpPr txBox="1"/>
              <p:nvPr/>
            </p:nvSpPr>
            <p:spPr>
              <a:xfrm>
                <a:off x="0" y="276767"/>
                <a:ext cx="2232836"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Supervised Learning</a:t>
                </a:r>
                <a:endParaRPr lang="en-US" altLang="zh-CN" sz="2000" spc="-30" dirty="0">
                  <a:solidFill>
                    <a:schemeClr val="bg1"/>
                  </a:solidFill>
                  <a:latin typeface="Times New Roman" pitchFamily="18" charset="0"/>
                  <a:cs typeface="Times New Roman" pitchFamily="18" charset="0"/>
                </a:endParaRPr>
              </a:p>
            </p:txBody>
          </p:sp>
          <p:sp>
            <p:nvSpPr>
              <p:cNvPr id="10" name="文本框 9"/>
              <p:cNvSpPr txBox="1"/>
              <p:nvPr/>
            </p:nvSpPr>
            <p:spPr>
              <a:xfrm>
                <a:off x="0" y="676877"/>
                <a:ext cx="167994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2.2 Neural Networks</a:t>
                </a:r>
              </a:p>
            </p:txBody>
          </p:sp>
        </p:grpSp>
        <p:sp>
          <p:nvSpPr>
            <p:cNvPr id="8" name="矩形 7"/>
            <p:cNvSpPr/>
            <p:nvPr/>
          </p:nvSpPr>
          <p:spPr>
            <a:xfrm>
              <a:off x="1679944" y="549286"/>
              <a:ext cx="309761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2.2.4 Backpropagation Neural Networks</a:t>
              </a:r>
              <a:endParaRPr lang="en-US" altLang="zh-CN" sz="1400" dirty="0">
                <a:latin typeface="Times New Roman" pitchFamily="18" charset="0"/>
                <a:cs typeface="Times New Roman" pitchFamily="18" charset="0"/>
              </a:endParaRPr>
            </a:p>
          </p:txBody>
        </p:sp>
      </p:grpSp>
      <p:sp>
        <p:nvSpPr>
          <p:cNvPr id="11" name="矩形 10"/>
          <p:cNvSpPr/>
          <p:nvPr/>
        </p:nvSpPr>
        <p:spPr>
          <a:xfrm>
            <a:off x="9498418" y="6635892"/>
            <a:ext cx="2693581" cy="230832"/>
          </a:xfrm>
          <a:prstGeom prst="rect">
            <a:avLst/>
          </a:prstGeom>
        </p:spPr>
        <p:txBody>
          <a:bodyPr wrap="square">
            <a:spAutoFit/>
          </a:bodyPr>
          <a:lstStyle/>
          <a:p>
            <a:pPr algn="r"/>
            <a:r>
              <a:rPr lang="en-US" altLang="zh-CN" sz="900" b="1" i="1" dirty="0" smtClean="0">
                <a:solidFill>
                  <a:prstClr val="black"/>
                </a:solidFill>
                <a:latin typeface="Times New Roman" pitchFamily="18" charset="0"/>
                <a:cs typeface="Times New Roman" pitchFamily="18" charset="0"/>
              </a:rPr>
              <a:t>Source </a:t>
            </a:r>
            <a:r>
              <a:rPr lang="en-US" altLang="zh-CN" sz="900" i="1" dirty="0">
                <a:solidFill>
                  <a:prstClr val="black"/>
                </a:solidFill>
                <a:latin typeface="Times New Roman" pitchFamily="18" charset="0"/>
                <a:cs typeface="Times New Roman" pitchFamily="18" charset="0"/>
              </a:rPr>
              <a:t>https://en.wikipedia.org/wiki/Backpropagation</a:t>
            </a:r>
            <a:endParaRPr lang="en-US" altLang="zh-CN" sz="900" i="1" dirty="0" smtClean="0">
              <a:solidFill>
                <a:prstClr val="black"/>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8434</Words>
  <Application>Kingsoft Office WPP</Application>
  <PresentationFormat>Widescreen</PresentationFormat>
  <Paragraphs>191</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neil</dc:creator>
  <cp:lastModifiedBy>neil</cp:lastModifiedBy>
  <cp:revision>1</cp:revision>
  <dcterms:created xsi:type="dcterms:W3CDTF">2017-07-21T08:21:47Z</dcterms:created>
  <dcterms:modified xsi:type="dcterms:W3CDTF">2017-07-21T08:21:47Z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