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9D3E9C-A4BF-4BEC-A8A1-248E9CAB75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588DD-982A-4ACB-9654-E3E5B51AC8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image" Target="../media/image9.GIF"/><Relationship Id="rId2" Type="http://schemas.openxmlformats.org/officeDocument/2006/relationships/image" Target="../media/image14.GIF"/><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2.xml"/><Relationship Id="rId3" Type="http://schemas.openxmlformats.org/officeDocument/2006/relationships/image" Target="../media/image9.GIF"/><Relationship Id="rId2" Type="http://schemas.openxmlformats.org/officeDocument/2006/relationships/image" Target="../media/image16.GIF"/><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2.xml"/><Relationship Id="rId3" Type="http://schemas.openxmlformats.org/officeDocument/2006/relationships/image" Target="../media/image9.GIF"/><Relationship Id="rId2" Type="http://schemas.openxmlformats.org/officeDocument/2006/relationships/image" Target="../media/image18.GIF"/><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2.xml"/><Relationship Id="rId3" Type="http://schemas.openxmlformats.org/officeDocument/2006/relationships/image" Target="../media/image18.GIF"/><Relationship Id="rId2" Type="http://schemas.openxmlformats.org/officeDocument/2006/relationships/image" Target="../media/image9.GIF"/><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image" Target="../media/image21.GIF"/><Relationship Id="rId1" Type="http://schemas.openxmlformats.org/officeDocument/2006/relationships/image" Target="../media/image20.GI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22.GI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8.GIF"/><Relationship Id="rId1" Type="http://schemas.openxmlformats.org/officeDocument/2006/relationships/image" Target="../media/image7.GI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10.GIF"/><Relationship Id="rId1" Type="http://schemas.openxmlformats.org/officeDocument/2006/relationships/image" Target="../media/image9.GI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771138" y="6565612"/>
            <a:ext cx="3420862"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https://en.wikipedia.org/wiki/Reinforcement_learning</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1473692"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.3.1 </a:t>
            </a:r>
            <a:r>
              <a:rPr lang="en-US" altLang="zh-CN" sz="1400" dirty="0">
                <a:latin typeface="Times New Roman" pitchFamily="18" charset="0"/>
                <a:cs typeface="Times New Roman" pitchFamily="18" charset="0"/>
              </a:rPr>
              <a:t>Introduction</a:t>
            </a:r>
          </a:p>
        </p:txBody>
      </p:sp>
      <mc:AlternateContent xmlns:mc="http://schemas.openxmlformats.org/markup-compatibility/2006">
        <mc:Choice xmlns:a14="http://schemas.microsoft.com/office/drawing/2010/main" Requires="a14">
          <p:sp>
            <p:nvSpPr>
              <p:cNvPr id="3" name="矩形 2"/>
              <p:cNvSpPr/>
              <p:nvPr/>
            </p:nvSpPr>
            <p:spPr>
              <a:xfrm>
                <a:off x="837460" y="1170464"/>
                <a:ext cx="10188606" cy="3393237"/>
              </a:xfrm>
              <a:prstGeom prst="rect">
                <a:avLst/>
              </a:prstGeom>
            </p:spPr>
            <p:txBody>
              <a:bodyPr wrap="square">
                <a:spAutoFit/>
              </a:bodyPr>
              <a:lstStyle/>
              <a:p>
                <a:pPr>
                  <a:lnSpc>
                    <a:spcPct val="130000"/>
                  </a:lnSpc>
                </a:pPr>
                <a:r>
                  <a:rPr lang="en-US" altLang="zh-CN" sz="1500" dirty="0">
                    <a:latin typeface="Times New Roman" panose="02020603050405020304" pitchFamily="18" charset="0"/>
                    <a:cs typeface="Times New Roman" panose="02020603050405020304" pitchFamily="18" charset="0"/>
                  </a:rPr>
                  <a:t>The basic reinforcement learning model consists of:</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a set of environment states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𝑆</m:t>
                    </m:r>
                  </m:oMath>
                </a14:m>
                <a:r>
                  <a:rPr lang="en-US" altLang="zh-CN" sz="1500" dirty="0">
                    <a:latin typeface="Times New Roman" panose="02020603050405020304" pitchFamily="18" charset="0"/>
                    <a:cs typeface="Times New Roman" panose="02020603050405020304" pitchFamily="18" charset="0"/>
                  </a:rPr>
                  <a:t>;</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a set of actions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𝐴</m:t>
                    </m:r>
                  </m:oMath>
                </a14:m>
                <a:r>
                  <a:rPr lang="en-US" altLang="zh-CN" sz="1500" dirty="0">
                    <a:latin typeface="Times New Roman" panose="02020603050405020304" pitchFamily="18" charset="0"/>
                    <a:cs typeface="Times New Roman" panose="02020603050405020304" pitchFamily="18" charset="0"/>
                  </a:rPr>
                  <a:t>;</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rules of transitioning between states;</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rules that determine the scalar immediate reward of a transition; and</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rules that describe what the agent observes</a:t>
                </a:r>
                <a:r>
                  <a:rPr lang="en-US" altLang="zh-CN" sz="1500" dirty="0" smtClean="0">
                    <a:latin typeface="Times New Roman" panose="02020603050405020304" pitchFamily="18" charset="0"/>
                    <a:cs typeface="Times New Roman" panose="02020603050405020304" pitchFamily="18" charset="0"/>
                  </a:rPr>
                  <a:t>.</a:t>
                </a: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The </a:t>
                </a:r>
                <a:r>
                  <a:rPr lang="en-US" altLang="zh-CN" sz="1500" dirty="0">
                    <a:latin typeface="Times New Roman" panose="02020603050405020304" pitchFamily="18" charset="0"/>
                    <a:cs typeface="Times New Roman" panose="02020603050405020304" pitchFamily="18" charset="0"/>
                  </a:rPr>
                  <a:t>rules are often stochastic. The observation typically involves the scalar immediate reward associated with the last transition. In many works, the agent is also assumed to observe the current environmental state, in which case we talk about full observability, whereas in the opposing case we talk about partial observability. Sometimes the set of actions available to the agent is restricted (e.g., you cannot spend more money than what you possess).</a:t>
                </a:r>
                <a:endParaRPr lang="zh-CN" altLang="en-US" sz="1500" dirty="0">
                  <a:latin typeface="Times New Roman" panose="02020603050405020304" pitchFamily="18" charset="0"/>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837460" y="1170464"/>
                <a:ext cx="10188606" cy="3393237"/>
              </a:xfrm>
              <a:prstGeom prst="rect">
                <a:avLst/>
              </a:prstGeom>
              <a:blipFill rotWithShape="1">
                <a:blip r:embed="rId1"/>
                <a:stretch>
                  <a:fillRect l="-239" r="-299" b="-180"/>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4.3.3 Algorithm: Q-learning: Example</a:t>
            </a:r>
            <a:endParaRPr lang="en-US" altLang="zh-CN" sz="14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2" name="矩形 1"/>
              <p:cNvSpPr/>
              <p:nvPr/>
            </p:nvSpPr>
            <p:spPr>
              <a:xfrm>
                <a:off x="1378858" y="1523509"/>
                <a:ext cx="7269126" cy="3993401"/>
              </a:xfrm>
              <a:prstGeom prst="rect">
                <a:avLst/>
              </a:prstGeom>
            </p:spPr>
            <p:txBody>
              <a:bodyPr wrap="square">
                <a:spAutoFit/>
              </a:bodyPr>
              <a:lstStyle/>
              <a:p>
                <a:pPr>
                  <a:lnSpc>
                    <a:spcPct val="130000"/>
                  </a:lnSpc>
                </a:pPr>
                <a:r>
                  <a:rPr lang="en-US" altLang="zh-CN" sz="1500" b="1" dirty="0">
                    <a:latin typeface="Times New Roman" panose="02020603050405020304" pitchFamily="18" charset="0"/>
                    <a:cs typeface="Times New Roman" panose="02020603050405020304" pitchFamily="18" charset="0"/>
                  </a:rPr>
                  <a:t>The Q-Learning algorithm goes as follows</a:t>
                </a:r>
                <a:r>
                  <a:rPr lang="en-US" altLang="zh-CN" sz="1500" b="1" dirty="0" smtClean="0">
                    <a:latin typeface="Times New Roman" panose="02020603050405020304" pitchFamily="18" charset="0"/>
                    <a:cs typeface="Times New Roman" panose="02020603050405020304" pitchFamily="18" charset="0"/>
                  </a:rPr>
                  <a:t>:</a:t>
                </a: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Set </a:t>
                </a:r>
                <a:r>
                  <a:rPr lang="en-US" altLang="zh-CN" sz="1500" dirty="0">
                    <a:latin typeface="Times New Roman" panose="02020603050405020304" pitchFamily="18" charset="0"/>
                    <a:cs typeface="Times New Roman" panose="02020603050405020304" pitchFamily="18" charset="0"/>
                  </a:rPr>
                  <a:t>the </a:t>
                </a:r>
                <a14:m>
                  <m:oMath xmlns:m="http://schemas.openxmlformats.org/officeDocument/2006/math">
                    <m:r>
                      <a:rPr lang="zh-CN" altLang="en-US" sz="1500" i="1" dirty="0" smtClean="0">
                        <a:latin typeface="Cambria Math" panose="02040503050406030204" pitchFamily="18" charset="0"/>
                        <a:cs typeface="Times New Roman" panose="02020603050405020304" pitchFamily="18" charset="0"/>
                      </a:rPr>
                      <m:t>𝛾</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parameter, and environment rewards in matrix R</a:t>
                </a:r>
                <a:r>
                  <a:rPr lang="en-US" altLang="zh-CN" sz="1500" dirty="0" smtClean="0">
                    <a:latin typeface="Times New Roman" panose="02020603050405020304" pitchFamily="18" charset="0"/>
                    <a:cs typeface="Times New Roman" panose="02020603050405020304" pitchFamily="18" charset="0"/>
                  </a:rPr>
                  <a:t>.</a:t>
                </a: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Initialize </a:t>
                </a:r>
                <a:r>
                  <a:rPr lang="en-US" altLang="zh-CN" sz="1500" dirty="0">
                    <a:latin typeface="Times New Roman" panose="02020603050405020304" pitchFamily="18" charset="0"/>
                    <a:cs typeface="Times New Roman" panose="02020603050405020304" pitchFamily="18" charset="0"/>
                  </a:rPr>
                  <a:t>matrix Q to zero.</a:t>
                </a:r>
              </a:p>
              <a:p>
                <a:pPr>
                  <a:lnSpc>
                    <a:spcPct val="130000"/>
                  </a:lnSpc>
                </a:pPr>
                <a:r>
                  <a:rPr lang="en-US" altLang="zh-CN" sz="1500" dirty="0" smtClean="0">
                    <a:latin typeface="Times New Roman" panose="02020603050405020304" pitchFamily="18" charset="0"/>
                    <a:cs typeface="Times New Roman" panose="02020603050405020304" pitchFamily="18" charset="0"/>
                  </a:rPr>
                  <a:t>For </a:t>
                </a:r>
                <a:r>
                  <a:rPr lang="en-US" altLang="zh-CN" sz="1500" dirty="0">
                    <a:latin typeface="Times New Roman" panose="02020603050405020304" pitchFamily="18" charset="0"/>
                    <a:cs typeface="Times New Roman" panose="02020603050405020304" pitchFamily="18" charset="0"/>
                  </a:rPr>
                  <a:t>each episode:</a:t>
                </a:r>
              </a:p>
              <a:p>
                <a:pPr>
                  <a:lnSpc>
                    <a:spcPct val="130000"/>
                  </a:lnSpc>
                </a:pPr>
                <a:r>
                  <a:rPr lang="en-US" altLang="zh-CN" sz="1500" dirty="0" smtClean="0">
                    <a:latin typeface="Times New Roman" panose="02020603050405020304" pitchFamily="18" charset="0"/>
                    <a:cs typeface="Times New Roman" panose="02020603050405020304" pitchFamily="18" charset="0"/>
                  </a:rPr>
                  <a:t>    Select </a:t>
                </a:r>
                <a:r>
                  <a:rPr lang="en-US" altLang="zh-CN" sz="1500" dirty="0">
                    <a:latin typeface="Times New Roman" panose="02020603050405020304" pitchFamily="18" charset="0"/>
                    <a:cs typeface="Times New Roman" panose="02020603050405020304" pitchFamily="18" charset="0"/>
                  </a:rPr>
                  <a:t>a random initial state.</a:t>
                </a:r>
              </a:p>
              <a:p>
                <a:pPr>
                  <a:lnSpc>
                    <a:spcPct val="130000"/>
                  </a:lnSpc>
                </a:pPr>
                <a:r>
                  <a:rPr lang="en-US" altLang="zh-CN" sz="1500" dirty="0" smtClean="0">
                    <a:latin typeface="Times New Roman" panose="02020603050405020304" pitchFamily="18" charset="0"/>
                    <a:cs typeface="Times New Roman" panose="02020603050405020304" pitchFamily="18" charset="0"/>
                  </a:rPr>
                  <a:t>    Do </a:t>
                </a:r>
                <a:r>
                  <a:rPr lang="en-US" altLang="zh-CN" sz="1500" dirty="0">
                    <a:latin typeface="Times New Roman" panose="02020603050405020304" pitchFamily="18" charset="0"/>
                    <a:cs typeface="Times New Roman" panose="02020603050405020304" pitchFamily="18" charset="0"/>
                  </a:rPr>
                  <a:t>While the goal state hasn't been reached.</a:t>
                </a:r>
              </a:p>
              <a:p>
                <a:pPr>
                  <a:lnSpc>
                    <a:spcPct val="130000"/>
                  </a:lnSpc>
                </a:pPr>
                <a:r>
                  <a:rPr lang="en-US" altLang="zh-CN" sz="1500" dirty="0" smtClean="0">
                    <a:latin typeface="Times New Roman" panose="02020603050405020304" pitchFamily="18" charset="0"/>
                    <a:cs typeface="Times New Roman" panose="02020603050405020304" pitchFamily="18" charset="0"/>
                  </a:rPr>
                  <a:t>        Select </a:t>
                </a:r>
                <a:r>
                  <a:rPr lang="en-US" altLang="zh-CN" sz="1500" dirty="0">
                    <a:latin typeface="Times New Roman" panose="02020603050405020304" pitchFamily="18" charset="0"/>
                    <a:cs typeface="Times New Roman" panose="02020603050405020304" pitchFamily="18" charset="0"/>
                  </a:rPr>
                  <a:t>one among all possible actions for the current state.</a:t>
                </a:r>
              </a:p>
              <a:p>
                <a:pPr>
                  <a:lnSpc>
                    <a:spcPct val="130000"/>
                  </a:lnSpc>
                </a:pPr>
                <a:r>
                  <a:rPr lang="en-US" altLang="zh-CN" sz="1500" dirty="0" smtClean="0">
                    <a:latin typeface="Times New Roman" panose="02020603050405020304" pitchFamily="18" charset="0"/>
                    <a:cs typeface="Times New Roman" panose="02020603050405020304" pitchFamily="18" charset="0"/>
                  </a:rPr>
                  <a:t>        Using </a:t>
                </a:r>
                <a:r>
                  <a:rPr lang="en-US" altLang="zh-CN" sz="1500" dirty="0">
                    <a:latin typeface="Times New Roman" panose="02020603050405020304" pitchFamily="18" charset="0"/>
                    <a:cs typeface="Times New Roman" panose="02020603050405020304" pitchFamily="18" charset="0"/>
                  </a:rPr>
                  <a:t>this possible action, consider going to the next state.</a:t>
                </a:r>
              </a:p>
              <a:p>
                <a:pPr>
                  <a:lnSpc>
                    <a:spcPct val="130000"/>
                  </a:lnSpc>
                </a:pPr>
                <a:r>
                  <a:rPr lang="en-US" altLang="zh-CN" sz="1500" dirty="0" smtClean="0">
                    <a:latin typeface="Times New Roman" panose="02020603050405020304" pitchFamily="18" charset="0"/>
                    <a:cs typeface="Times New Roman" panose="02020603050405020304" pitchFamily="18" charset="0"/>
                  </a:rPr>
                  <a:t>        Get </a:t>
                </a:r>
                <a:r>
                  <a:rPr lang="en-US" altLang="zh-CN" sz="1500" dirty="0">
                    <a:latin typeface="Times New Roman" panose="02020603050405020304" pitchFamily="18" charset="0"/>
                    <a:cs typeface="Times New Roman" panose="02020603050405020304" pitchFamily="18" charset="0"/>
                  </a:rPr>
                  <a:t>maximum Q value for this next state based on all possible actions.</a:t>
                </a:r>
              </a:p>
              <a:p>
                <a:pPr>
                  <a:lnSpc>
                    <a:spcPct val="130000"/>
                  </a:lnSpc>
                </a:pPr>
                <a:r>
                  <a:rPr lang="en-US" altLang="zh-CN" sz="1500" dirty="0" smtClean="0">
                    <a:latin typeface="Times New Roman" panose="02020603050405020304" pitchFamily="18" charset="0"/>
                    <a:cs typeface="Times New Roman" panose="02020603050405020304" pitchFamily="18" charset="0"/>
                  </a:rPr>
                  <a:t>        Compute</a:t>
                </a:r>
                <a:r>
                  <a:rPr lang="en-US" altLang="zh-CN" sz="1500" dirty="0">
                    <a:latin typeface="Times New Roman" panose="02020603050405020304" pitchFamily="18" charset="0"/>
                    <a:cs typeface="Times New Roman" panose="02020603050405020304" pitchFamily="18" charset="0"/>
                  </a:rPr>
                  <a:t>: Q(state, action) = R(state, action) + Gamma * Max[Q(next state, all actions)]</a:t>
                </a:r>
              </a:p>
              <a:p>
                <a:pPr>
                  <a:lnSpc>
                    <a:spcPct val="130000"/>
                  </a:lnSpc>
                </a:pPr>
                <a:r>
                  <a:rPr lang="en-US" altLang="zh-CN" sz="1500" dirty="0" smtClean="0">
                    <a:latin typeface="Times New Roman" panose="02020603050405020304" pitchFamily="18" charset="0"/>
                    <a:cs typeface="Times New Roman" panose="02020603050405020304" pitchFamily="18" charset="0"/>
                  </a:rPr>
                  <a:t>        Set </a:t>
                </a:r>
                <a:r>
                  <a:rPr lang="en-US" altLang="zh-CN" sz="1500" dirty="0">
                    <a:latin typeface="Times New Roman" panose="02020603050405020304" pitchFamily="18" charset="0"/>
                    <a:cs typeface="Times New Roman" panose="02020603050405020304" pitchFamily="18" charset="0"/>
                  </a:rPr>
                  <a:t>the next state as the current state.</a:t>
                </a:r>
              </a:p>
              <a:p>
                <a:pPr>
                  <a:lnSpc>
                    <a:spcPct val="130000"/>
                  </a:lnSpc>
                </a:pPr>
                <a:r>
                  <a:rPr lang="en-US" altLang="zh-CN" sz="1500" dirty="0" smtClean="0">
                    <a:latin typeface="Times New Roman" panose="02020603050405020304" pitchFamily="18" charset="0"/>
                    <a:cs typeface="Times New Roman" panose="02020603050405020304" pitchFamily="18" charset="0"/>
                  </a:rPr>
                  <a:t>    End Do</a:t>
                </a: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a:latin typeface="Times New Roman" panose="02020603050405020304" pitchFamily="18" charset="0"/>
                    <a:cs typeface="Times New Roman" panose="02020603050405020304" pitchFamily="18" charset="0"/>
                  </a:rPr>
                  <a:t>End For</a:t>
                </a:r>
                <a:endParaRPr lang="zh-CN" altLang="en-US" sz="1500" dirty="0">
                  <a:latin typeface="Times New Roman" panose="02020603050405020304" pitchFamily="18" charset="0"/>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1378858" y="1523509"/>
                <a:ext cx="7269126" cy="3993401"/>
              </a:xfrm>
              <a:prstGeom prst="rect">
                <a:avLst/>
              </a:prstGeom>
              <a:blipFill rotWithShape="1">
                <a:blip r:embed="rId1"/>
                <a:stretch>
                  <a:fillRect l="-335"/>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4.3.3 Algorithm: Q-learning: Example</a:t>
            </a:r>
            <a:endParaRPr lang="en-US" altLang="zh-CN" sz="1400" dirty="0">
              <a:latin typeface="Times New Roman" pitchFamily="18" charset="0"/>
              <a:cs typeface="Times New Roman" pitchFamily="18" charset="0"/>
            </a:endParaRPr>
          </a:p>
        </p:txBody>
      </p:sp>
      <p:sp>
        <p:nvSpPr>
          <p:cNvPr id="4" name="矩形 3"/>
          <p:cNvSpPr/>
          <p:nvPr/>
        </p:nvSpPr>
        <p:spPr>
          <a:xfrm>
            <a:off x="1363063" y="1591071"/>
            <a:ext cx="5706141" cy="3693319"/>
          </a:xfrm>
          <a:prstGeom prst="rect">
            <a:avLst/>
          </a:prstGeom>
        </p:spPr>
        <p:txBody>
          <a:bodyPr wrap="square">
            <a:spAutoFit/>
          </a:bodyPr>
          <a:lstStyle/>
          <a:p>
            <a:pPr>
              <a:lnSpc>
                <a:spcPct val="130000"/>
              </a:lnSpc>
            </a:pPr>
            <a:r>
              <a:rPr lang="en-US" altLang="zh-CN" sz="1500" dirty="0">
                <a:latin typeface="Times New Roman" pitchFamily="18" charset="0"/>
                <a:cs typeface="Times New Roman" pitchFamily="18" charset="0"/>
              </a:rPr>
              <a:t>To use the matrix Q, the agent simply traces the sequence of states, from the initial state to goal state.  The algorithm finds the actions with the highest reward values recorded in matrix Q for current </a:t>
            </a:r>
            <a:r>
              <a:rPr lang="en-US" altLang="zh-CN" sz="1500" dirty="0" smtClean="0">
                <a:latin typeface="Times New Roman" pitchFamily="18" charset="0"/>
                <a:cs typeface="Times New Roman" pitchFamily="18" charset="0"/>
              </a:rPr>
              <a:t>state.</a:t>
            </a:r>
            <a:endParaRPr lang="en-US" altLang="zh-CN" sz="1500" dirty="0" smtClean="0">
              <a:latin typeface="Times New Roman" pitchFamily="18" charset="0"/>
              <a:cs typeface="Times New Roman" pitchFamily="18" charset="0"/>
            </a:endParaRPr>
          </a:p>
          <a:p>
            <a:pPr>
              <a:lnSpc>
                <a:spcPct val="130000"/>
              </a:lnSpc>
            </a:pPr>
            <a:endParaRPr lang="en-US" altLang="zh-CN" sz="1500" dirty="0">
              <a:latin typeface="Times New Roman" pitchFamily="18" charset="0"/>
              <a:cs typeface="Times New Roman" pitchFamily="18" charset="0"/>
            </a:endParaRPr>
          </a:p>
          <a:p>
            <a:pPr>
              <a:lnSpc>
                <a:spcPct val="130000"/>
              </a:lnSpc>
            </a:pPr>
            <a:r>
              <a:rPr lang="en-US" altLang="zh-CN" sz="1500" b="1" dirty="0">
                <a:latin typeface="Times New Roman" pitchFamily="18" charset="0"/>
                <a:cs typeface="Times New Roman" pitchFamily="18" charset="0"/>
              </a:rPr>
              <a:t>Algorithm to utilize the Q matrix</a:t>
            </a:r>
            <a:r>
              <a:rPr lang="en-US" altLang="zh-CN" sz="1500" b="1" dirty="0" smtClean="0">
                <a:latin typeface="Times New Roman" pitchFamily="18" charset="0"/>
                <a:cs typeface="Times New Roman" pitchFamily="18" charset="0"/>
              </a:rPr>
              <a:t>:</a:t>
            </a:r>
            <a:endParaRPr lang="en-US" altLang="zh-CN" sz="1500" b="1" dirty="0">
              <a:latin typeface="Times New Roman" pitchFamily="18" charset="0"/>
              <a:cs typeface="Times New Roman" pitchFamily="18" charset="0"/>
            </a:endParaRPr>
          </a:p>
          <a:p>
            <a:pPr>
              <a:lnSpc>
                <a:spcPct val="130000"/>
              </a:lnSpc>
            </a:pPr>
            <a:r>
              <a:rPr lang="en-US" altLang="zh-CN" sz="1500" dirty="0" smtClean="0">
                <a:latin typeface="Times New Roman" pitchFamily="18" charset="0"/>
                <a:cs typeface="Times New Roman" pitchFamily="18" charset="0"/>
              </a:rPr>
              <a:t>Set </a:t>
            </a:r>
            <a:r>
              <a:rPr lang="en-US" altLang="zh-CN" sz="1500" dirty="0">
                <a:latin typeface="Times New Roman" pitchFamily="18" charset="0"/>
                <a:cs typeface="Times New Roman" pitchFamily="18" charset="0"/>
              </a:rPr>
              <a:t>current state = initial state</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a:lnSpc>
                <a:spcPct val="130000"/>
              </a:lnSpc>
            </a:pPr>
            <a:r>
              <a:rPr lang="en-US" altLang="zh-CN" sz="1500" dirty="0" smtClean="0">
                <a:latin typeface="Times New Roman" pitchFamily="18" charset="0"/>
                <a:cs typeface="Times New Roman" pitchFamily="18" charset="0"/>
              </a:rPr>
              <a:t>From </a:t>
            </a:r>
            <a:r>
              <a:rPr lang="en-US" altLang="zh-CN" sz="1500" dirty="0">
                <a:latin typeface="Times New Roman" pitchFamily="18" charset="0"/>
                <a:cs typeface="Times New Roman" pitchFamily="18" charset="0"/>
              </a:rPr>
              <a:t>current state, find the action with the highest Q value</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a:lnSpc>
                <a:spcPct val="130000"/>
              </a:lnSpc>
            </a:pPr>
            <a:r>
              <a:rPr lang="en-US" altLang="zh-CN" sz="1500" dirty="0" smtClean="0">
                <a:latin typeface="Times New Roman" pitchFamily="18" charset="0"/>
                <a:cs typeface="Times New Roman" pitchFamily="18" charset="0"/>
              </a:rPr>
              <a:t>Set </a:t>
            </a:r>
            <a:r>
              <a:rPr lang="en-US" altLang="zh-CN" sz="1500" dirty="0">
                <a:latin typeface="Times New Roman" pitchFamily="18" charset="0"/>
                <a:cs typeface="Times New Roman" pitchFamily="18" charset="0"/>
              </a:rPr>
              <a:t>current state = next state</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a:lnSpc>
                <a:spcPct val="130000"/>
              </a:lnSpc>
            </a:pPr>
            <a:r>
              <a:rPr lang="en-US" altLang="zh-CN" sz="1500" dirty="0" smtClean="0">
                <a:latin typeface="Times New Roman" pitchFamily="18" charset="0"/>
                <a:cs typeface="Times New Roman" pitchFamily="18" charset="0"/>
              </a:rPr>
              <a:t>Repeat </a:t>
            </a:r>
            <a:r>
              <a:rPr lang="en-US" altLang="zh-CN" sz="1500" dirty="0">
                <a:latin typeface="Times New Roman" pitchFamily="18" charset="0"/>
                <a:cs typeface="Times New Roman" pitchFamily="18" charset="0"/>
              </a:rPr>
              <a:t>Steps 2 and 3 until current state = goal state</a:t>
            </a:r>
            <a:r>
              <a:rPr lang="en-US" altLang="zh-CN" sz="1500" dirty="0" smtClean="0">
                <a:latin typeface="Times New Roman" pitchFamily="18" charset="0"/>
                <a:cs typeface="Times New Roman" pitchFamily="18" charset="0"/>
              </a:rPr>
              <a:t>.</a:t>
            </a:r>
            <a:endParaRPr lang="en-US" altLang="zh-CN" sz="1500" dirty="0" smtClean="0">
              <a:latin typeface="Times New Roman" pitchFamily="18" charset="0"/>
              <a:cs typeface="Times New Roman" pitchFamily="18" charset="0"/>
            </a:endParaRPr>
          </a:p>
          <a:p>
            <a:pPr>
              <a:lnSpc>
                <a:spcPct val="130000"/>
              </a:lnSpc>
            </a:pPr>
            <a:endParaRPr lang="en-US" altLang="zh-CN" sz="1500" dirty="0">
              <a:latin typeface="Times New Roman" pitchFamily="18" charset="0"/>
              <a:cs typeface="Times New Roman" pitchFamily="18" charset="0"/>
            </a:endParaRPr>
          </a:p>
          <a:p>
            <a:pPr>
              <a:lnSpc>
                <a:spcPct val="130000"/>
              </a:lnSpc>
            </a:pPr>
            <a:r>
              <a:rPr lang="en-US" altLang="zh-CN" sz="1500" dirty="0">
                <a:latin typeface="Times New Roman" pitchFamily="18" charset="0"/>
                <a:cs typeface="Times New Roman" pitchFamily="18" charset="0"/>
              </a:rPr>
              <a:t>The algorithm above will return the sequence of states from the initial state to the goal state.</a:t>
            </a:r>
            <a:endParaRPr lang="zh-CN" altLang="en-US" sz="15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4.3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4.3.3 Algorithm: Q-learning: Example</a:t>
            </a:r>
            <a:endParaRPr lang="en-US" altLang="zh-CN" sz="1400" dirty="0">
              <a:latin typeface="Times New Roman" pitchFamily="18" charset="0"/>
              <a:cs typeface="Times New Roman" pitchFamily="18" charset="0"/>
            </a:endParaRPr>
          </a:p>
        </p:txBody>
      </p:sp>
      <p:grpSp>
        <p:nvGrpSpPr>
          <p:cNvPr id="5" name="组合 4"/>
          <p:cNvGrpSpPr/>
          <p:nvPr/>
        </p:nvGrpSpPr>
        <p:grpSpPr>
          <a:xfrm>
            <a:off x="396948" y="1039142"/>
            <a:ext cx="5507666" cy="4893647"/>
            <a:chOff x="396948" y="1039142"/>
            <a:chExt cx="5507666" cy="4893647"/>
          </a:xfrm>
        </p:grpSpPr>
        <mc:AlternateContent xmlns:mc="http://schemas.openxmlformats.org/markup-compatibility/2006">
          <mc:Choice xmlns:a14="http://schemas.microsoft.com/office/drawing/2010/main" Requires="a14">
            <p:sp>
              <p:nvSpPr>
                <p:cNvPr id="4" name="矩形 3"/>
                <p:cNvSpPr/>
                <p:nvPr/>
              </p:nvSpPr>
              <p:spPr>
                <a:xfrm>
                  <a:off x="396948" y="1039142"/>
                  <a:ext cx="5507666" cy="4893647"/>
                </a:xfrm>
                <a:prstGeom prst="rect">
                  <a:avLst/>
                </a:prstGeom>
              </p:spPr>
              <p:txBody>
                <a:bodyPr wrap="square">
                  <a:spAutoFit/>
                </a:bodyPr>
                <a:lstStyle/>
                <a:p>
                  <a:pPr>
                    <a:lnSpc>
                      <a:spcPct val="130000"/>
                    </a:lnSpc>
                  </a:pPr>
                  <a:r>
                    <a:rPr lang="en-US" altLang="zh-CN" sz="1500" dirty="0">
                      <a:latin typeface="Times New Roman" panose="02020603050405020304" pitchFamily="18" charset="0"/>
                      <a:cs typeface="Times New Roman" panose="02020603050405020304" pitchFamily="18" charset="0"/>
                    </a:rPr>
                    <a:t>To understand how the Q-learning algorithm works, we'll go through a few episodes step by step. </a:t>
                  </a:r>
                </a:p>
                <a:p>
                  <a:pPr>
                    <a:lnSpc>
                      <a:spcPct val="130000"/>
                    </a:lnSpc>
                  </a:pPr>
                  <a:r>
                    <a:rPr lang="en-US" altLang="zh-CN" sz="1500" dirty="0">
                      <a:latin typeface="Times New Roman" panose="02020603050405020304" pitchFamily="18" charset="0"/>
                      <a:cs typeface="Times New Roman" panose="02020603050405020304" pitchFamily="18" charset="0"/>
                    </a:rPr>
                    <a:t>We'll start by setting the value of the learning </a:t>
                  </a:r>
                  <a:r>
                    <a:rPr lang="en-US" altLang="zh-CN" sz="1500" dirty="0" smtClean="0">
                      <a:latin typeface="Times New Roman" panose="02020603050405020304" pitchFamily="18" charset="0"/>
                      <a:cs typeface="Times New Roman" panose="02020603050405020304" pitchFamily="18" charset="0"/>
                    </a:rPr>
                    <a:t>parameter </a:t>
                  </a:r>
                  <a14:m>
                    <m:oMath xmlns:m="http://schemas.openxmlformats.org/officeDocument/2006/math">
                      <m:r>
                        <a:rPr lang="zh-CN" altLang="en-US" sz="1500" i="1" smtClean="0">
                          <a:latin typeface="Cambria Math" panose="02040503050406030204" pitchFamily="18" charset="0"/>
                          <a:cs typeface="Times New Roman" panose="02020603050405020304" pitchFamily="18" charset="0"/>
                        </a:rPr>
                        <m:t>𝛾</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0.8, and the initial state as Room 1.</a:t>
                  </a:r>
                </a:p>
                <a:p>
                  <a:pPr>
                    <a:lnSpc>
                      <a:spcPct val="130000"/>
                    </a:lnSpc>
                  </a:pP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a:latin typeface="Times New Roman" panose="02020603050405020304" pitchFamily="18" charset="0"/>
                      <a:cs typeface="Times New Roman" panose="02020603050405020304" pitchFamily="18" charset="0"/>
                    </a:rPr>
                    <a:t>Initialize matrix Q as a zero matrix</a:t>
                  </a:r>
                  <a:r>
                    <a:rPr lang="en-US" altLang="zh-CN" sz="1500" dirty="0" smtClean="0">
                      <a:latin typeface="Times New Roman" panose="02020603050405020304" pitchFamily="18" charset="0"/>
                      <a:cs typeface="Times New Roman" panose="02020603050405020304" pitchFamily="18" charset="0"/>
                    </a:rPr>
                    <a:t>:</a:t>
                  </a:r>
                </a:p>
                <a:p>
                  <a:pPr>
                    <a:lnSpc>
                      <a:spcPct val="130000"/>
                    </a:lnSpc>
                  </a:pPr>
                  <a:endParaRPr lang="en-US" altLang="zh-CN" sz="1500" dirty="0">
                    <a:latin typeface="Times New Roman" panose="02020603050405020304" pitchFamily="18" charset="0"/>
                    <a:cs typeface="Times New Roman" panose="02020603050405020304" pitchFamily="18" charset="0"/>
                  </a:endParaRP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endParaRPr lang="en-US" altLang="zh-CN" sz="1500" dirty="0">
                    <a:latin typeface="Times New Roman" panose="02020603050405020304" pitchFamily="18" charset="0"/>
                    <a:cs typeface="Times New Roman" panose="02020603050405020304" pitchFamily="18" charset="0"/>
                  </a:endParaRP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endParaRPr lang="en-US" altLang="zh-CN" sz="1500" dirty="0">
                    <a:latin typeface="Times New Roman" panose="02020603050405020304" pitchFamily="18" charset="0"/>
                    <a:cs typeface="Times New Roman" panose="02020603050405020304" pitchFamily="18" charset="0"/>
                  </a:endParaRP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a:latin typeface="Times New Roman" panose="02020603050405020304" pitchFamily="18" charset="0"/>
                      <a:cs typeface="Times New Roman" panose="02020603050405020304" pitchFamily="18" charset="0"/>
                    </a:rPr>
                    <a:t>Look at the second row (state 1) of matrix R.  There are two possible actions for the current state 1: go to state 3, or go to state 5. By random selection, we select to go to 5 as our action</a:t>
                  </a:r>
                  <a:r>
                    <a:rPr lang="en-US" altLang="zh-CN" sz="1500" dirty="0" smtClean="0">
                      <a:latin typeface="Times New Roman" panose="02020603050405020304" pitchFamily="18" charset="0"/>
                      <a:cs typeface="Times New Roman" panose="02020603050405020304" pitchFamily="18" charset="0"/>
                    </a:rPr>
                    <a:t>.</a:t>
                  </a:r>
                </a:p>
              </p:txBody>
            </p:sp>
          </mc:Choice>
          <mc:Fallback>
            <p:sp>
              <p:nvSpPr>
                <p:cNvPr id="4" name="矩形 3"/>
                <p:cNvSpPr>
                  <a:spLocks noRot="1" noChangeAspect="1" noMove="1" noResize="1" noEditPoints="1" noAdjustHandles="1" noChangeArrowheads="1" noChangeShapeType="1" noTextEdit="1"/>
                </p:cNvSpPr>
                <p:nvPr/>
              </p:nvSpPr>
              <p:spPr>
                <a:xfrm>
                  <a:off x="396948" y="1039142"/>
                  <a:ext cx="5507666" cy="4893647"/>
                </a:xfrm>
                <a:prstGeom prst="rect">
                  <a:avLst/>
                </a:prstGeom>
                <a:blipFill rotWithShape="1">
                  <a:blip r:embed="rId1"/>
                  <a:stretch>
                    <a:fillRect l="-442"/>
                  </a:stretch>
                </a:blipFill>
              </p:spPr>
              <p:txBody>
                <a:bodyPr/>
                <a:lstStyle/>
                <a:p>
                  <a:r>
                    <a:rPr lang="zh-CN" altLang="en-US">
                      <a:noFill/>
                    </a:rPr>
                    <a:t> </a:t>
                  </a:r>
                </a:p>
              </p:txBody>
            </p:sp>
          </mc:Fallback>
        </mc:AlternateContent>
        <p:pic>
          <p:nvPicPr>
            <p:cNvPr id="3074" name="Picture 2" descr="http://mnemstudio.org/ai/path/images/q_matrix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271" y="3137554"/>
              <a:ext cx="2162175" cy="1685926"/>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Picture 2" descr="http://mnemstudio.org/ai/path/images/map2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5111" y="1632603"/>
            <a:ext cx="4610100" cy="3009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 Example</a:t>
            </a:r>
            <a:endParaRPr lang="en-US" altLang="zh-CN" sz="1400" dirty="0">
              <a:latin typeface="Times New Roman" pitchFamily="18" charset="0"/>
              <a:cs typeface="Times New Roman" pitchFamily="18" charset="0"/>
            </a:endParaRPr>
          </a:p>
        </p:txBody>
      </p:sp>
      <p:grpSp>
        <p:nvGrpSpPr>
          <p:cNvPr id="7" name="组合 6"/>
          <p:cNvGrpSpPr/>
          <p:nvPr/>
        </p:nvGrpSpPr>
        <p:grpSpPr>
          <a:xfrm>
            <a:off x="248093" y="1179045"/>
            <a:ext cx="7215962" cy="5221375"/>
            <a:chOff x="5117805" y="1821809"/>
            <a:chExt cx="7215962" cy="5221375"/>
          </a:xfrm>
        </p:grpSpPr>
        <mc:AlternateContent xmlns:mc="http://schemas.openxmlformats.org/markup-compatibility/2006">
          <mc:Choice xmlns:a14="http://schemas.microsoft.com/office/drawing/2010/main" Requires="a14">
            <p:sp>
              <p:nvSpPr>
                <p:cNvPr id="6" name="矩形 5"/>
                <p:cNvSpPr/>
                <p:nvPr/>
              </p:nvSpPr>
              <p:spPr>
                <a:xfrm>
                  <a:off x="5117805" y="1821809"/>
                  <a:ext cx="7215962" cy="3363293"/>
                </a:xfrm>
                <a:prstGeom prst="rect">
                  <a:avLst/>
                </a:prstGeom>
              </p:spPr>
              <p:txBody>
                <a:bodyPr wrap="square">
                  <a:spAutoFit/>
                </a:bodyPr>
                <a:lstStyle/>
                <a:p>
                  <a:pPr>
                    <a:lnSpc>
                      <a:spcPct val="130000"/>
                    </a:lnSpc>
                  </a:pPr>
                  <a:r>
                    <a:rPr lang="en-US" altLang="zh-CN" sz="1500" dirty="0">
                      <a:latin typeface="Times New Roman" panose="02020603050405020304" pitchFamily="18" charset="0"/>
                      <a:cs typeface="Times New Roman" panose="02020603050405020304" pitchFamily="18" charset="0"/>
                    </a:rPr>
                    <a:t>Now let's imagine what would happen if our agent were in state 5.  Look at the sixth row of the reward matrix R (i.e. state 5).  It has 3 possible actions</a:t>
                  </a:r>
                  <a:r>
                    <a:rPr lang="en-US" altLang="zh-CN" sz="1500" dirty="0" smtClean="0">
                      <a:latin typeface="Times New Roman" panose="02020603050405020304" pitchFamily="18" charset="0"/>
                      <a:cs typeface="Times New Roman" panose="02020603050405020304" pitchFamily="18" charset="0"/>
                    </a:rPr>
                    <a:t>: go to state 1, 4 or 5.</a:t>
                  </a: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𝑄</m:t>
                        </m:r>
                        <m:r>
                          <a:rPr lang="en-US" altLang="zh-CN" sz="1500" i="1" dirty="0" smtClean="0">
                            <a:latin typeface="Cambria Math" panose="02040503050406030204" pitchFamily="18" charset="0"/>
                            <a:cs typeface="Times New Roman" panose="02020603050405020304" pitchFamily="18" charset="0"/>
                          </a:rPr>
                          <m:t>(</m:t>
                        </m:r>
                        <m:r>
                          <a:rPr lang="en-US" altLang="zh-CN" sz="1500" i="1" dirty="0" smtClean="0">
                            <a:latin typeface="Cambria Math" panose="02040503050406030204" pitchFamily="18" charset="0"/>
                            <a:cs typeface="Times New Roman" panose="02020603050405020304" pitchFamily="18" charset="0"/>
                          </a:rPr>
                          <m:t>𝑠𝑡𝑎𝑡𝑒</m:t>
                        </m:r>
                        <m:r>
                          <a:rPr lang="en-US" altLang="zh-CN" sz="1500" i="1" dirty="0" smtClean="0">
                            <a:latin typeface="Cambria Math" panose="02040503050406030204" pitchFamily="18" charset="0"/>
                            <a:cs typeface="Times New Roman" panose="02020603050405020304" pitchFamily="18" charset="0"/>
                          </a:rPr>
                          <m:t>, </m:t>
                        </m:r>
                        <m:r>
                          <a:rPr lang="en-US" altLang="zh-CN" sz="1500" i="1" dirty="0" smtClean="0">
                            <a:latin typeface="Cambria Math" panose="02040503050406030204" pitchFamily="18" charset="0"/>
                            <a:cs typeface="Times New Roman" panose="02020603050405020304" pitchFamily="18" charset="0"/>
                          </a:rPr>
                          <m:t>𝑎𝑐𝑡𝑖𝑜𝑛</m:t>
                        </m:r>
                        <m:r>
                          <a:rPr lang="en-US" altLang="zh-CN" sz="1500" i="1" dirty="0" smtClean="0">
                            <a:latin typeface="Cambria Math" panose="02040503050406030204" pitchFamily="18" charset="0"/>
                            <a:cs typeface="Times New Roman" panose="02020603050405020304" pitchFamily="18" charset="0"/>
                          </a:rPr>
                          <m:t>) = </m:t>
                        </m:r>
                        <m:r>
                          <a:rPr lang="en-US" altLang="zh-CN" sz="1500" i="1" dirty="0" smtClean="0">
                            <a:latin typeface="Cambria Math" panose="02040503050406030204" pitchFamily="18" charset="0"/>
                            <a:cs typeface="Times New Roman" panose="02020603050405020304" pitchFamily="18" charset="0"/>
                          </a:rPr>
                          <m:t>𝑅</m:t>
                        </m:r>
                        <m:r>
                          <a:rPr lang="en-US" altLang="zh-CN" sz="1500" i="1" dirty="0" smtClean="0">
                            <a:latin typeface="Cambria Math" panose="02040503050406030204" pitchFamily="18" charset="0"/>
                            <a:cs typeface="Times New Roman" panose="02020603050405020304" pitchFamily="18" charset="0"/>
                          </a:rPr>
                          <m:t>(</m:t>
                        </m:r>
                        <m:r>
                          <a:rPr lang="en-US" altLang="zh-CN" sz="1500" i="1" dirty="0" smtClean="0">
                            <a:latin typeface="Cambria Math" panose="02040503050406030204" pitchFamily="18" charset="0"/>
                            <a:cs typeface="Times New Roman" panose="02020603050405020304" pitchFamily="18" charset="0"/>
                          </a:rPr>
                          <m:t>𝑠𝑡𝑎𝑡𝑒</m:t>
                        </m:r>
                        <m:r>
                          <a:rPr lang="en-US" altLang="zh-CN" sz="1500" i="1" dirty="0" smtClean="0">
                            <a:latin typeface="Cambria Math" panose="02040503050406030204" pitchFamily="18" charset="0"/>
                            <a:cs typeface="Times New Roman" panose="02020603050405020304" pitchFamily="18" charset="0"/>
                          </a:rPr>
                          <m:t>, </m:t>
                        </m:r>
                        <m:r>
                          <a:rPr lang="en-US" altLang="zh-CN" sz="1500" i="1" dirty="0" smtClean="0">
                            <a:latin typeface="Cambria Math" panose="02040503050406030204" pitchFamily="18" charset="0"/>
                            <a:cs typeface="Times New Roman" panose="02020603050405020304" pitchFamily="18" charset="0"/>
                          </a:rPr>
                          <m:t>𝑎𝑐𝑡𝑖𝑜𝑛</m:t>
                        </m:r>
                        <m:r>
                          <a:rPr lang="en-US" altLang="zh-CN" sz="1500" i="1" dirty="0" smtClean="0">
                            <a:latin typeface="Cambria Math" panose="02040503050406030204" pitchFamily="18" charset="0"/>
                            <a:cs typeface="Times New Roman" panose="02020603050405020304" pitchFamily="18" charset="0"/>
                          </a:rPr>
                          <m:t>) +</m:t>
                        </m:r>
                        <m:r>
                          <a:rPr lang="zh-CN" altLang="en-US" sz="1500" i="1" dirty="0" smtClean="0">
                            <a:latin typeface="Cambria Math" panose="02040503050406030204" pitchFamily="18" charset="0"/>
                            <a:cs typeface="Times New Roman" panose="02020603050405020304" pitchFamily="18" charset="0"/>
                          </a:rPr>
                          <m:t>𝛾</m:t>
                        </m:r>
                        <m:r>
                          <a:rPr lang="en-US" altLang="zh-CN" sz="1500" i="1" dirty="0" smtClean="0">
                            <a:latin typeface="Cambria Math" panose="02040503050406030204" pitchFamily="18" charset="0"/>
                            <a:cs typeface="Times New Roman" panose="02020603050405020304" pitchFamily="18" charset="0"/>
                          </a:rPr>
                          <m:t>∗ </m:t>
                        </m:r>
                        <m:r>
                          <a:rPr lang="en-US" altLang="zh-CN" sz="1500" i="1" dirty="0" smtClean="0">
                            <a:latin typeface="Cambria Math" panose="02040503050406030204" pitchFamily="18" charset="0"/>
                            <a:cs typeface="Times New Roman" panose="02020603050405020304" pitchFamily="18" charset="0"/>
                          </a:rPr>
                          <m:t>𝑀𝑎𝑥</m:t>
                        </m:r>
                        <m:r>
                          <a:rPr lang="en-US" altLang="zh-CN" sz="1500" i="1" dirty="0" smtClean="0">
                            <a:latin typeface="Cambria Math" panose="02040503050406030204" pitchFamily="18" charset="0"/>
                            <a:cs typeface="Times New Roman" panose="02020603050405020304" pitchFamily="18" charset="0"/>
                          </a:rPr>
                          <m:t>[</m:t>
                        </m:r>
                        <m:r>
                          <a:rPr lang="en-US" altLang="zh-CN" sz="1500" i="1" dirty="0" smtClean="0">
                            <a:latin typeface="Cambria Math" panose="02040503050406030204" pitchFamily="18" charset="0"/>
                            <a:cs typeface="Times New Roman" panose="02020603050405020304" pitchFamily="18" charset="0"/>
                          </a:rPr>
                          <m:t>𝑄</m:t>
                        </m:r>
                        <m:r>
                          <a:rPr lang="en-US" altLang="zh-CN" sz="1500" i="1" dirty="0" smtClean="0">
                            <a:latin typeface="Cambria Math" panose="02040503050406030204" pitchFamily="18" charset="0"/>
                            <a:cs typeface="Times New Roman" panose="02020603050405020304" pitchFamily="18" charset="0"/>
                          </a:rPr>
                          <m:t>(</m:t>
                        </m:r>
                        <m:r>
                          <a:rPr lang="en-US" altLang="zh-CN" sz="1500" i="1" dirty="0" smtClean="0">
                            <a:latin typeface="Cambria Math" panose="02040503050406030204" pitchFamily="18" charset="0"/>
                            <a:cs typeface="Times New Roman" panose="02020603050405020304" pitchFamily="18" charset="0"/>
                          </a:rPr>
                          <m:t>𝑛𝑒𝑥𝑡</m:t>
                        </m:r>
                        <m:r>
                          <a:rPr lang="en-US" altLang="zh-CN" sz="1500" i="1" dirty="0" smtClean="0">
                            <a:latin typeface="Cambria Math" panose="02040503050406030204" pitchFamily="18" charset="0"/>
                            <a:cs typeface="Times New Roman" panose="02020603050405020304" pitchFamily="18" charset="0"/>
                          </a:rPr>
                          <m:t> </m:t>
                        </m:r>
                        <m:r>
                          <a:rPr lang="en-US" altLang="zh-CN" sz="1500" i="1" dirty="0" smtClean="0">
                            <a:latin typeface="Cambria Math" panose="02040503050406030204" pitchFamily="18" charset="0"/>
                            <a:cs typeface="Times New Roman" panose="02020603050405020304" pitchFamily="18" charset="0"/>
                          </a:rPr>
                          <m:t>𝑠𝑡𝑎𝑡𝑒</m:t>
                        </m:r>
                        <m:r>
                          <a:rPr lang="en-US" altLang="zh-CN" sz="1500" i="1" dirty="0" smtClean="0">
                            <a:latin typeface="Cambria Math" panose="02040503050406030204" pitchFamily="18" charset="0"/>
                            <a:cs typeface="Times New Roman" panose="02020603050405020304" pitchFamily="18" charset="0"/>
                          </a:rPr>
                          <m:t>, </m:t>
                        </m:r>
                        <m:r>
                          <a:rPr lang="en-US" altLang="zh-CN" sz="1500" i="1" dirty="0" smtClean="0">
                            <a:latin typeface="Cambria Math" panose="02040503050406030204" pitchFamily="18" charset="0"/>
                            <a:cs typeface="Times New Roman" panose="02020603050405020304" pitchFamily="18" charset="0"/>
                          </a:rPr>
                          <m:t>𝑎𝑙𝑙</m:t>
                        </m:r>
                        <m:r>
                          <a:rPr lang="en-US" altLang="zh-CN" sz="1500" i="1" dirty="0" smtClean="0">
                            <a:latin typeface="Cambria Math" panose="02040503050406030204" pitchFamily="18" charset="0"/>
                            <a:cs typeface="Times New Roman" panose="02020603050405020304" pitchFamily="18" charset="0"/>
                          </a:rPr>
                          <m:t> </m:t>
                        </m:r>
                        <m:r>
                          <a:rPr lang="en-US" altLang="zh-CN" sz="1500" i="1" dirty="0" smtClean="0">
                            <a:latin typeface="Cambria Math" panose="02040503050406030204" pitchFamily="18" charset="0"/>
                            <a:cs typeface="Times New Roman" panose="02020603050405020304" pitchFamily="18" charset="0"/>
                          </a:rPr>
                          <m:t>𝑎𝑐𝑡𝑖𝑜𝑛𝑠</m:t>
                        </m:r>
                        <m:r>
                          <a:rPr lang="en-US" altLang="zh-CN" sz="1500" i="1" dirty="0" smtClean="0">
                            <a:latin typeface="Cambria Math" panose="02040503050406030204" pitchFamily="18" charset="0"/>
                            <a:cs typeface="Times New Roman" panose="02020603050405020304" pitchFamily="18" charset="0"/>
                          </a:rPr>
                          <m:t>)]</m:t>
                        </m:r>
                      </m:oMath>
                    </m:oMathPara>
                  </a14:m>
                  <a:endParaRPr lang="en-US" altLang="zh-CN" sz="1500" dirty="0" smtClean="0">
                    <a:latin typeface="Times New Roman" panose="02020603050405020304" pitchFamily="18" charset="0"/>
                    <a:cs typeface="Times New Roman" panose="020206030504050203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𝑄</m:t>
                        </m:r>
                        <m:r>
                          <a:rPr lang="en-US" altLang="zh-CN" sz="1500" i="1" dirty="0" smtClean="0">
                            <a:latin typeface="Cambria Math" panose="02040503050406030204" pitchFamily="18" charset="0"/>
                            <a:cs typeface="Times New Roman" panose="02020603050405020304" pitchFamily="18" charset="0"/>
                          </a:rPr>
                          <m:t>(1, 5) = </m:t>
                        </m:r>
                        <m:r>
                          <a:rPr lang="en-US" altLang="zh-CN" sz="1500" i="1" dirty="0" smtClean="0">
                            <a:latin typeface="Cambria Math" panose="02040503050406030204" pitchFamily="18" charset="0"/>
                            <a:cs typeface="Times New Roman" panose="02020603050405020304" pitchFamily="18" charset="0"/>
                          </a:rPr>
                          <m:t>𝑅</m:t>
                        </m:r>
                        <m:r>
                          <a:rPr lang="en-US" altLang="zh-CN" sz="1500" i="1" dirty="0" smtClean="0">
                            <a:latin typeface="Cambria Math" panose="02040503050406030204" pitchFamily="18" charset="0"/>
                            <a:cs typeface="Times New Roman" panose="02020603050405020304" pitchFamily="18" charset="0"/>
                          </a:rPr>
                          <m:t>(1, 5) + 0.8 ∗ </m:t>
                        </m:r>
                        <m:r>
                          <a:rPr lang="en-US" altLang="zh-CN" sz="1500" i="1" dirty="0" smtClean="0">
                            <a:latin typeface="Cambria Math" panose="02040503050406030204" pitchFamily="18" charset="0"/>
                            <a:cs typeface="Times New Roman" panose="02020603050405020304" pitchFamily="18" charset="0"/>
                          </a:rPr>
                          <m:t>𝑀𝑎𝑥</m:t>
                        </m:r>
                        <m:r>
                          <a:rPr lang="en-US" altLang="zh-CN" sz="1500" i="1" dirty="0" smtClean="0">
                            <a:latin typeface="Cambria Math" panose="02040503050406030204" pitchFamily="18" charset="0"/>
                            <a:cs typeface="Times New Roman" panose="02020603050405020304" pitchFamily="18" charset="0"/>
                          </a:rPr>
                          <m:t>[</m:t>
                        </m:r>
                        <m:r>
                          <a:rPr lang="en-US" altLang="zh-CN" sz="1500" i="1" dirty="0" smtClean="0">
                            <a:latin typeface="Cambria Math" panose="02040503050406030204" pitchFamily="18" charset="0"/>
                            <a:cs typeface="Times New Roman" panose="02020603050405020304" pitchFamily="18" charset="0"/>
                          </a:rPr>
                          <m:t>𝑄</m:t>
                        </m:r>
                        <m:r>
                          <a:rPr lang="en-US" altLang="zh-CN" sz="1500" i="1" dirty="0" smtClean="0">
                            <a:latin typeface="Cambria Math" panose="02040503050406030204" pitchFamily="18" charset="0"/>
                            <a:cs typeface="Times New Roman" panose="02020603050405020304" pitchFamily="18" charset="0"/>
                          </a:rPr>
                          <m:t>(5, 1), </m:t>
                        </m:r>
                        <m:r>
                          <a:rPr lang="en-US" altLang="zh-CN" sz="1500" i="1" dirty="0" smtClean="0">
                            <a:latin typeface="Cambria Math" panose="02040503050406030204" pitchFamily="18" charset="0"/>
                            <a:cs typeface="Times New Roman" panose="02020603050405020304" pitchFamily="18" charset="0"/>
                          </a:rPr>
                          <m:t>𝑄</m:t>
                        </m:r>
                        <m:r>
                          <a:rPr lang="en-US" altLang="zh-CN" sz="1500" i="1" dirty="0" smtClean="0">
                            <a:latin typeface="Cambria Math" panose="02040503050406030204" pitchFamily="18" charset="0"/>
                            <a:cs typeface="Times New Roman" panose="02020603050405020304" pitchFamily="18" charset="0"/>
                          </a:rPr>
                          <m:t>(5, 4), </m:t>
                        </m:r>
                        <m:r>
                          <a:rPr lang="en-US" altLang="zh-CN" sz="1500" i="1" dirty="0" smtClean="0">
                            <a:latin typeface="Cambria Math" panose="02040503050406030204" pitchFamily="18" charset="0"/>
                            <a:cs typeface="Times New Roman" panose="02020603050405020304" pitchFamily="18" charset="0"/>
                          </a:rPr>
                          <m:t>𝑄</m:t>
                        </m:r>
                        <m:r>
                          <a:rPr lang="en-US" altLang="zh-CN" sz="1500" i="1" dirty="0" smtClean="0">
                            <a:latin typeface="Cambria Math" panose="02040503050406030204" pitchFamily="18" charset="0"/>
                            <a:cs typeface="Times New Roman" panose="02020603050405020304" pitchFamily="18" charset="0"/>
                          </a:rPr>
                          <m:t>(5, 5)] = 100 + 0.8 ∗ 0 = 100</m:t>
                        </m:r>
                      </m:oMath>
                    </m:oMathPara>
                  </a14:m>
                  <a:endParaRPr lang="en-US" altLang="zh-CN" sz="1500" dirty="0" smtClean="0">
                    <a:latin typeface="Times New Roman" panose="02020603050405020304" pitchFamily="18" charset="0"/>
                    <a:cs typeface="Times New Roman" panose="02020603050405020304" pitchFamily="18" charset="0"/>
                  </a:endParaRP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Since matrix Q is still initialized to zero, Q(5, 1), Q(5, 4), Q(5, 5), are all zero.  The result of this computation for Q(1, 5) is 100 because of the instant reward from R(5, 1).</a:t>
                  </a: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The next state, 5, now becomes the current state.  Because 5 is the goal state, we've finished one episode.  Our agent's brain now contains an updated matrix Q as:</a:t>
                  </a:r>
                  <a:endParaRPr lang="zh-CN" altLang="en-US" sz="1500" dirty="0">
                    <a:latin typeface="Times New Roman" panose="02020603050405020304" pitchFamily="18" charset="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5117805" y="1821809"/>
                  <a:ext cx="7215962" cy="3363293"/>
                </a:xfrm>
                <a:prstGeom prst="rect">
                  <a:avLst/>
                </a:prstGeom>
                <a:blipFill rotWithShape="1">
                  <a:blip r:embed="rId1"/>
                  <a:stretch>
                    <a:fillRect l="-338" r="-845" b="-1087"/>
                  </a:stretch>
                </a:blipFill>
              </p:spPr>
              <p:txBody>
                <a:bodyPr/>
                <a:lstStyle/>
                <a:p>
                  <a:r>
                    <a:rPr lang="zh-CN" altLang="en-US">
                      <a:noFill/>
                    </a:rPr>
                    <a:t> </a:t>
                  </a:r>
                </a:p>
              </p:txBody>
            </p:sp>
          </mc:Fallback>
        </mc:AlternateContent>
        <p:pic>
          <p:nvPicPr>
            <p:cNvPr id="3080" name="Picture 8" descr="http://mnemstudio.org/ai/path/images/q_matrix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010" y="5366784"/>
              <a:ext cx="2571750" cy="1676400"/>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Picture 2" descr="http://mnemstudio.org/ai/path/images/map2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900" y="1285272"/>
            <a:ext cx="4610100" cy="3009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 Example</a:t>
            </a:r>
            <a:endParaRPr lang="en-US" altLang="zh-CN" sz="1400" dirty="0">
              <a:latin typeface="Times New Roman" pitchFamily="18" charset="0"/>
              <a:cs typeface="Times New Roman" pitchFamily="18" charset="0"/>
            </a:endParaRPr>
          </a:p>
        </p:txBody>
      </p:sp>
      <p:grpSp>
        <p:nvGrpSpPr>
          <p:cNvPr id="2" name="组合 1"/>
          <p:cNvGrpSpPr/>
          <p:nvPr/>
        </p:nvGrpSpPr>
        <p:grpSpPr>
          <a:xfrm>
            <a:off x="368410" y="1109011"/>
            <a:ext cx="7386270" cy="5373779"/>
            <a:chOff x="2580167" y="1127615"/>
            <a:chExt cx="7386270" cy="5373779"/>
          </a:xfrm>
        </p:grpSpPr>
        <mc:AlternateContent xmlns:mc="http://schemas.openxmlformats.org/markup-compatibility/2006">
          <mc:Choice xmlns:a14="http://schemas.microsoft.com/office/drawing/2010/main" Requires="a14">
            <p:sp>
              <p:nvSpPr>
                <p:cNvPr id="6" name="矩形 5"/>
                <p:cNvSpPr/>
                <p:nvPr/>
              </p:nvSpPr>
              <p:spPr>
                <a:xfrm>
                  <a:off x="2580167" y="1127615"/>
                  <a:ext cx="7386270" cy="5373779"/>
                </a:xfrm>
                <a:prstGeom prst="rect">
                  <a:avLst/>
                </a:prstGeom>
              </p:spPr>
              <p:txBody>
                <a:bodyPr wrap="square">
                  <a:spAutoFit/>
                </a:bodyPr>
                <a:lstStyle/>
                <a:p>
                  <a:pPr>
                    <a:lnSpc>
                      <a:spcPct val="130000"/>
                    </a:lnSpc>
                  </a:pPr>
                  <a:r>
                    <a:rPr lang="en-US" altLang="zh-CN" sz="1200" dirty="0">
                      <a:latin typeface="Times New Roman" panose="02020603050405020304" pitchFamily="18" charset="0"/>
                      <a:cs typeface="Times New Roman" panose="02020603050405020304" pitchFamily="18" charset="0"/>
                    </a:rPr>
                    <a:t>For the next episode, we start with a randomly chosen initial state.  This time, we have state 3 as our initial </a:t>
                  </a:r>
                  <a:r>
                    <a:rPr lang="en-US" altLang="zh-CN" sz="1200" dirty="0" smtClean="0">
                      <a:latin typeface="Times New Roman" panose="02020603050405020304" pitchFamily="18" charset="0"/>
                      <a:cs typeface="Times New Roman" panose="02020603050405020304" pitchFamily="18" charset="0"/>
                    </a:rPr>
                    <a:t>state.</a:t>
                  </a:r>
                  <a:endParaRPr lang="en-US" altLang="zh-CN" sz="1200" dirty="0">
                    <a:latin typeface="Times New Roman" panose="02020603050405020304" pitchFamily="18" charset="0"/>
                    <a:cs typeface="Times New Roman" panose="02020603050405020304" pitchFamily="18" charset="0"/>
                  </a:endParaRPr>
                </a:p>
                <a:p>
                  <a:pPr>
                    <a:lnSpc>
                      <a:spcPct val="130000"/>
                    </a:lnSpc>
                  </a:pPr>
                  <a:r>
                    <a:rPr lang="en-US" altLang="zh-CN" sz="1200" dirty="0">
                      <a:latin typeface="Times New Roman" panose="02020603050405020304" pitchFamily="18" charset="0"/>
                      <a:cs typeface="Times New Roman" panose="02020603050405020304" pitchFamily="18" charset="0"/>
                    </a:rPr>
                    <a:t>Look at the fourth row of matrix R; it has 3 possible actions: go to state 1, 2 or 4.  By random selection, we select to go to state 1 as our action</a:t>
                  </a:r>
                  <a:r>
                    <a:rPr lang="en-US" altLang="zh-CN" sz="1200" dirty="0" smtClean="0">
                      <a:latin typeface="Times New Roman" panose="02020603050405020304" pitchFamily="18" charset="0"/>
                      <a:cs typeface="Times New Roman" panose="02020603050405020304" pitchFamily="18" charset="0"/>
                    </a:rPr>
                    <a:t>.</a:t>
                  </a:r>
                  <a:endParaRPr lang="en-US" altLang="zh-CN" sz="1200" dirty="0">
                    <a:latin typeface="Times New Roman" panose="02020603050405020304" pitchFamily="18" charset="0"/>
                    <a:cs typeface="Times New Roman" panose="02020603050405020304" pitchFamily="18" charset="0"/>
                  </a:endParaRPr>
                </a:p>
                <a:p>
                  <a:pPr>
                    <a:lnSpc>
                      <a:spcPct val="130000"/>
                    </a:lnSpc>
                  </a:pPr>
                  <a:r>
                    <a:rPr lang="en-US" altLang="zh-CN" sz="1200" dirty="0">
                      <a:latin typeface="Times New Roman" panose="02020603050405020304" pitchFamily="18" charset="0"/>
                      <a:cs typeface="Times New Roman" panose="02020603050405020304" pitchFamily="18" charset="0"/>
                    </a:rPr>
                    <a:t>Now we imagine that we are in state 1.  Look at the second row of reward matrix R (i.e. state 1).  It has 2 possible actions: go to state 3 or state 5.  Then, we compute the Q value</a:t>
                  </a:r>
                  <a:r>
                    <a:rPr lang="en-US" altLang="zh-CN" sz="1200" dirty="0" smtClean="0">
                      <a:latin typeface="Times New Roman" panose="02020603050405020304" pitchFamily="18" charset="0"/>
                      <a:cs typeface="Times New Roman" panose="02020603050405020304" pitchFamily="18" charset="0"/>
                    </a:rPr>
                    <a:t>:</a:t>
                  </a:r>
                  <a:endParaRPr lang="en-US" altLang="zh-CN" sz="1200" dirty="0">
                    <a:latin typeface="Times New Roman" panose="02020603050405020304" pitchFamily="18" charset="0"/>
                    <a:cs typeface="Times New Roman" panose="020206030504050203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𝑠𝑡𝑎𝑡𝑒</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𝑎𝑐𝑡𝑖𝑜𝑛</m:t>
                        </m:r>
                        <m:r>
                          <a:rPr lang="en-US" altLang="zh-CN" sz="1200" i="1" dirty="0" smtClean="0">
                            <a:latin typeface="Cambria Math" panose="02040503050406030204" pitchFamily="18" charset="0"/>
                            <a:cs typeface="Times New Roman" panose="02020603050405020304" pitchFamily="18" charset="0"/>
                          </a:rPr>
                          <m:t>) = </m:t>
                        </m:r>
                        <m:r>
                          <a:rPr lang="en-US" altLang="zh-CN" sz="1200" i="1" dirty="0" smtClean="0">
                            <a:latin typeface="Cambria Math" panose="02040503050406030204" pitchFamily="18" charset="0"/>
                            <a:cs typeface="Times New Roman" panose="02020603050405020304" pitchFamily="18" charset="0"/>
                          </a:rPr>
                          <m:t>𝑅</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𝑠𝑡𝑎𝑡𝑒</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𝑎𝑐𝑡𝑖𝑜𝑛</m:t>
                        </m:r>
                        <m:r>
                          <a:rPr lang="en-US" altLang="zh-CN" sz="1200" i="1" dirty="0" smtClean="0">
                            <a:latin typeface="Cambria Math" panose="02040503050406030204" pitchFamily="18" charset="0"/>
                            <a:cs typeface="Times New Roman" panose="02020603050405020304" pitchFamily="18" charset="0"/>
                          </a:rPr>
                          <m:t>) + </m:t>
                        </m:r>
                        <m:r>
                          <a:rPr lang="zh-CN" altLang="en-US" sz="1200" i="1" dirty="0" smtClean="0">
                            <a:latin typeface="Cambria Math" panose="02040503050406030204" pitchFamily="18" charset="0"/>
                            <a:cs typeface="Times New Roman" panose="02020603050405020304" pitchFamily="18" charset="0"/>
                          </a:rPr>
                          <m:t>𝛾</m:t>
                        </m:r>
                        <m:r>
                          <a:rPr lang="en-US" altLang="zh-CN" sz="1200" i="1" dirty="0" smtClean="0">
                            <a:latin typeface="Cambria Math" panose="02040503050406030204" pitchFamily="18" charset="0"/>
                            <a:cs typeface="Times New Roman" panose="02020603050405020304" pitchFamily="18" charset="0"/>
                          </a:rPr>
                          <m:t> ∗ </m:t>
                        </m:r>
                        <m:r>
                          <a:rPr lang="en-US" altLang="zh-CN" sz="1200" i="1" dirty="0" smtClean="0">
                            <a:latin typeface="Cambria Math" panose="02040503050406030204" pitchFamily="18" charset="0"/>
                            <a:cs typeface="Times New Roman" panose="02020603050405020304" pitchFamily="18" charset="0"/>
                          </a:rPr>
                          <m:t>𝑀𝑎𝑥</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𝑛𝑒𝑥𝑡</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𝑠𝑡𝑎𝑡𝑒</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𝑎𝑙𝑙</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𝑎𝑐𝑡𝑖𝑜𝑛𝑠</m:t>
                        </m:r>
                        <m:r>
                          <a:rPr lang="en-US" altLang="zh-CN" sz="1200" i="1" dirty="0" smtClean="0">
                            <a:latin typeface="Cambria Math" panose="02040503050406030204" pitchFamily="18" charset="0"/>
                            <a:cs typeface="Times New Roman" panose="02020603050405020304" pitchFamily="18" charset="0"/>
                          </a:rPr>
                          <m:t>)]</m:t>
                        </m:r>
                      </m:oMath>
                    </m:oMathPara>
                  </a14:m>
                  <a:endParaRPr lang="en-US" altLang="zh-CN" sz="1200" dirty="0">
                    <a:latin typeface="Times New Roman" panose="02020603050405020304" pitchFamily="18" charset="0"/>
                    <a:cs typeface="Times New Roman" panose="020206030504050203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(1, 5) = </m:t>
                        </m:r>
                        <m:r>
                          <a:rPr lang="en-US" altLang="zh-CN" sz="1200" i="1" dirty="0" smtClean="0">
                            <a:latin typeface="Cambria Math" panose="02040503050406030204" pitchFamily="18" charset="0"/>
                            <a:cs typeface="Times New Roman" panose="02020603050405020304" pitchFamily="18" charset="0"/>
                          </a:rPr>
                          <m:t>𝑅</m:t>
                        </m:r>
                        <m:r>
                          <a:rPr lang="en-US" altLang="zh-CN" sz="1200" i="1" dirty="0" smtClean="0">
                            <a:latin typeface="Cambria Math" panose="02040503050406030204" pitchFamily="18" charset="0"/>
                            <a:cs typeface="Times New Roman" panose="02020603050405020304" pitchFamily="18" charset="0"/>
                          </a:rPr>
                          <m:t>(1, 5) + 0.8 ∗ </m:t>
                        </m:r>
                        <m:r>
                          <a:rPr lang="en-US" altLang="zh-CN" sz="1200" i="1" dirty="0" smtClean="0">
                            <a:latin typeface="Cambria Math" panose="02040503050406030204" pitchFamily="18" charset="0"/>
                            <a:cs typeface="Times New Roman" panose="02020603050405020304" pitchFamily="18" charset="0"/>
                          </a:rPr>
                          <m:t>𝑀𝑎𝑥</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(1, 2), </m:t>
                        </m:r>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(1, 5)] = 0 + 0.8 ∗ </m:t>
                        </m:r>
                        <m:r>
                          <a:rPr lang="en-US" altLang="zh-CN" sz="1200" i="1" dirty="0" smtClean="0">
                            <a:latin typeface="Cambria Math" panose="02040503050406030204" pitchFamily="18" charset="0"/>
                            <a:cs typeface="Times New Roman" panose="02020603050405020304" pitchFamily="18" charset="0"/>
                          </a:rPr>
                          <m:t>𝑀𝑎𝑥</m:t>
                        </m:r>
                        <m:r>
                          <a:rPr lang="en-US" altLang="zh-CN" sz="1200" i="1" dirty="0" smtClean="0">
                            <a:latin typeface="Cambria Math" panose="02040503050406030204" pitchFamily="18" charset="0"/>
                            <a:cs typeface="Times New Roman" panose="02020603050405020304" pitchFamily="18" charset="0"/>
                          </a:rPr>
                          <m:t>(0, 100) = 80</m:t>
                        </m:r>
                      </m:oMath>
                    </m:oMathPara>
                  </a14:m>
                  <a:endParaRPr lang="en-US" altLang="zh-CN" sz="1200" dirty="0">
                    <a:latin typeface="Times New Roman" panose="02020603050405020304" pitchFamily="18" charset="0"/>
                    <a:cs typeface="Times New Roman" panose="02020603050405020304" pitchFamily="18" charset="0"/>
                  </a:endParaRP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r>
                    <a:rPr lang="en-US" altLang="zh-CN" sz="1200" dirty="0">
                      <a:latin typeface="Times New Roman" panose="02020603050405020304" pitchFamily="18" charset="0"/>
                      <a:cs typeface="Times New Roman" panose="02020603050405020304" pitchFamily="18" charset="0"/>
                    </a:rPr>
                    <a:t>We use the updated matrix Q from the last episode.  Q(1, 3) = 0 and Q(1, 5) = 100.  The result of the computation is Q(3, 1) = 80 because the reward is zero.  The matrix Q becomes:</a:t>
                  </a: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endParaRPr lang="en-US" altLang="zh-CN" sz="1200" dirty="0" smtClean="0">
                    <a:latin typeface="Times New Roman" panose="02020603050405020304" pitchFamily="18" charset="0"/>
                    <a:cs typeface="Times New Roman" panose="02020603050405020304" pitchFamily="18" charset="0"/>
                  </a:endParaRP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endParaRPr lang="en-US" altLang="zh-CN" sz="1200" dirty="0" smtClean="0">
                    <a:latin typeface="Times New Roman" panose="02020603050405020304" pitchFamily="18" charset="0"/>
                    <a:cs typeface="Times New Roman" panose="02020603050405020304" pitchFamily="18" charset="0"/>
                  </a:endParaRPr>
                </a:p>
                <a:p>
                  <a:pPr>
                    <a:lnSpc>
                      <a:spcPct val="130000"/>
                    </a:lnSpc>
                  </a:pPr>
                  <a:endParaRPr lang="en-US" altLang="zh-CN" sz="1200" dirty="0" smtClean="0">
                    <a:latin typeface="Times New Roman" panose="02020603050405020304" pitchFamily="18" charset="0"/>
                    <a:cs typeface="Times New Roman" panose="02020603050405020304" pitchFamily="18" charset="0"/>
                  </a:endParaRP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endParaRPr lang="en-US" altLang="zh-CN" sz="1200" dirty="0" smtClean="0">
                    <a:latin typeface="Times New Roman" panose="02020603050405020304" pitchFamily="18" charset="0"/>
                    <a:cs typeface="Times New Roman" panose="02020603050405020304" pitchFamily="18" charset="0"/>
                  </a:endParaRP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r>
                    <a:rPr lang="en-US" altLang="zh-CN" sz="1200" dirty="0">
                      <a:latin typeface="Times New Roman" panose="02020603050405020304" pitchFamily="18" charset="0"/>
                      <a:cs typeface="Times New Roman" panose="02020603050405020304" pitchFamily="18" charset="0"/>
                    </a:rPr>
                    <a:t>The next state, 1, now becomes the current state.  We repeat the inner loop of the Q learning algorithm because state 1 is not the goal state.</a:t>
                  </a:r>
                  <a:endParaRPr lang="zh-CN" altLang="en-US" sz="1200" dirty="0">
                    <a:latin typeface="Times New Roman" panose="02020603050405020304" pitchFamily="18" charset="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2580167" y="1127615"/>
                  <a:ext cx="7386270" cy="5373779"/>
                </a:xfrm>
                <a:prstGeom prst="rect">
                  <a:avLst/>
                </a:prstGeom>
                <a:blipFill rotWithShape="1">
                  <a:blip r:embed="rId1"/>
                  <a:stretch>
                    <a:fillRect/>
                  </a:stretch>
                </a:blipFill>
              </p:spPr>
              <p:txBody>
                <a:bodyPr/>
                <a:lstStyle/>
                <a:p>
                  <a:r>
                    <a:rPr lang="zh-CN" altLang="en-US">
                      <a:noFill/>
                    </a:rPr>
                    <a:t> </a:t>
                  </a:r>
                </a:p>
              </p:txBody>
            </p:sp>
          </mc:Fallback>
        </mc:AlternateContent>
        <p:pic>
          <p:nvPicPr>
            <p:cNvPr id="1026" name="Picture 2" descr="http://mnemstudio.org/ai/path/images/q_matrix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2800" y="3814504"/>
              <a:ext cx="3267075" cy="1724025"/>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2" descr="http://mnemstudio.org/ai/path/images/map2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900" y="1285272"/>
            <a:ext cx="4610100" cy="3009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 Example</a:t>
            </a:r>
            <a:endParaRPr lang="en-US" altLang="zh-CN" sz="14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6" name="矩形 5"/>
              <p:cNvSpPr/>
              <p:nvPr/>
            </p:nvSpPr>
            <p:spPr>
              <a:xfrm>
                <a:off x="368410" y="1109011"/>
                <a:ext cx="7386270" cy="2973122"/>
              </a:xfrm>
              <a:prstGeom prst="rect">
                <a:avLst/>
              </a:prstGeom>
            </p:spPr>
            <p:txBody>
              <a:bodyPr wrap="square">
                <a:spAutoFit/>
              </a:bodyPr>
              <a:lstStyle/>
              <a:p>
                <a:pPr>
                  <a:lnSpc>
                    <a:spcPct val="130000"/>
                  </a:lnSpc>
                </a:pPr>
                <a:r>
                  <a:rPr lang="en-US" altLang="zh-CN" sz="1200" dirty="0">
                    <a:latin typeface="Times New Roman" panose="02020603050405020304" pitchFamily="18" charset="0"/>
                    <a:cs typeface="Times New Roman" panose="02020603050405020304" pitchFamily="18" charset="0"/>
                  </a:rPr>
                  <a:t>So, starting the new loop with the current state 1, there are two possible actions: go to state 3, or go to state 5.  By lucky draw, our action selected is 5.</a:t>
                </a: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r>
                  <a:rPr lang="en-US" altLang="zh-CN" sz="1200" dirty="0">
                    <a:latin typeface="Times New Roman" panose="02020603050405020304" pitchFamily="18" charset="0"/>
                    <a:cs typeface="Times New Roman" panose="02020603050405020304" pitchFamily="18" charset="0"/>
                  </a:rPr>
                  <a:t>Now, imaging we're in state 5, there are three possible actions: go to state 1, 4 or 5.  We compute the Q value using the maximum value of these possible actions</a:t>
                </a:r>
                <a:r>
                  <a:rPr lang="en-US" altLang="zh-CN" sz="1200" dirty="0" smtClean="0">
                    <a:latin typeface="Times New Roman" panose="02020603050405020304" pitchFamily="18" charset="0"/>
                    <a:cs typeface="Times New Roman" panose="02020603050405020304" pitchFamily="18" charset="0"/>
                  </a:rPr>
                  <a:t>.</a:t>
                </a:r>
                <a:endParaRPr lang="en-US" altLang="zh-CN" sz="1200" dirty="0">
                  <a:latin typeface="Times New Roman" panose="02020603050405020304" pitchFamily="18" charset="0"/>
                  <a:cs typeface="Times New Roman" panose="020206030504050203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𝑠𝑡𝑎𝑡𝑒</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𝑎𝑐𝑡𝑖𝑜𝑛</m:t>
                      </m:r>
                      <m:r>
                        <a:rPr lang="en-US" altLang="zh-CN" sz="1200" i="1" dirty="0" smtClean="0">
                          <a:latin typeface="Cambria Math" panose="02040503050406030204" pitchFamily="18" charset="0"/>
                          <a:cs typeface="Times New Roman" panose="02020603050405020304" pitchFamily="18" charset="0"/>
                        </a:rPr>
                        <m:t>) = </m:t>
                      </m:r>
                      <m:r>
                        <a:rPr lang="en-US" altLang="zh-CN" sz="1200" i="1" dirty="0" smtClean="0">
                          <a:latin typeface="Cambria Math" panose="02040503050406030204" pitchFamily="18" charset="0"/>
                          <a:cs typeface="Times New Roman" panose="02020603050405020304" pitchFamily="18" charset="0"/>
                        </a:rPr>
                        <m:t>𝑅</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𝑠𝑡𝑎𝑡𝑒</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𝑎𝑐𝑡𝑖𝑜𝑛</m:t>
                      </m:r>
                      <m:r>
                        <a:rPr lang="en-US" altLang="zh-CN" sz="1200" i="1" dirty="0" smtClean="0">
                          <a:latin typeface="Cambria Math" panose="02040503050406030204" pitchFamily="18" charset="0"/>
                          <a:cs typeface="Times New Roman" panose="02020603050405020304" pitchFamily="18" charset="0"/>
                        </a:rPr>
                        <m:t>) + </m:t>
                      </m:r>
                      <m:r>
                        <a:rPr lang="zh-CN" altLang="en-US" sz="1200" i="1" dirty="0" smtClean="0">
                          <a:latin typeface="Cambria Math" panose="02040503050406030204" pitchFamily="18" charset="0"/>
                          <a:cs typeface="Times New Roman" panose="02020603050405020304" pitchFamily="18" charset="0"/>
                        </a:rPr>
                        <m:t>𝛾</m:t>
                      </m:r>
                      <m:r>
                        <a:rPr lang="en-US" altLang="zh-CN" sz="1200" i="1" dirty="0" smtClean="0">
                          <a:latin typeface="Cambria Math" panose="02040503050406030204" pitchFamily="18" charset="0"/>
                          <a:cs typeface="Times New Roman" panose="02020603050405020304" pitchFamily="18" charset="0"/>
                        </a:rPr>
                        <m:t> ∗ </m:t>
                      </m:r>
                      <m:r>
                        <a:rPr lang="en-US" altLang="zh-CN" sz="1200" i="1" dirty="0" smtClean="0">
                          <a:latin typeface="Cambria Math" panose="02040503050406030204" pitchFamily="18" charset="0"/>
                          <a:cs typeface="Times New Roman" panose="02020603050405020304" pitchFamily="18" charset="0"/>
                        </a:rPr>
                        <m:t>𝑀𝑎𝑥</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𝑛𝑒𝑥𝑡</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𝑠𝑡𝑎𝑡𝑒</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𝑎𝑙𝑙</m:t>
                      </m:r>
                      <m:r>
                        <a:rPr lang="en-US" altLang="zh-CN" sz="1200" i="1" dirty="0" smtClean="0">
                          <a:latin typeface="Cambria Math" panose="02040503050406030204" pitchFamily="18" charset="0"/>
                          <a:cs typeface="Times New Roman" panose="02020603050405020304" pitchFamily="18" charset="0"/>
                        </a:rPr>
                        <m:t> </m:t>
                      </m:r>
                      <m:r>
                        <a:rPr lang="en-US" altLang="zh-CN" sz="1200" i="1" dirty="0" smtClean="0">
                          <a:latin typeface="Cambria Math" panose="02040503050406030204" pitchFamily="18" charset="0"/>
                          <a:cs typeface="Times New Roman" panose="02020603050405020304" pitchFamily="18" charset="0"/>
                        </a:rPr>
                        <m:t>𝑎𝑐𝑡𝑖𝑜𝑛𝑠</m:t>
                      </m:r>
                      <m:r>
                        <a:rPr lang="en-US" altLang="zh-CN" sz="1200" i="1" dirty="0" smtClean="0">
                          <a:latin typeface="Cambria Math" panose="02040503050406030204" pitchFamily="18" charset="0"/>
                          <a:cs typeface="Times New Roman" panose="02020603050405020304" pitchFamily="18" charset="0"/>
                        </a:rPr>
                        <m:t>)]</m:t>
                      </m:r>
                    </m:oMath>
                  </m:oMathPara>
                </a14:m>
                <a:endParaRPr lang="en-US" altLang="zh-CN" sz="1200" dirty="0">
                  <a:latin typeface="Times New Roman" panose="02020603050405020304" pitchFamily="18" charset="0"/>
                  <a:cs typeface="Times New Roman" panose="02020603050405020304" pitchFamily="18" charset="0"/>
                </a:endParaRPr>
              </a:p>
              <a:p>
                <a:pPr>
                  <a:lnSpc>
                    <a:spcPct val="130000"/>
                  </a:lnSpc>
                </a:pPr>
                <a14:m>
                  <m:oMathPara xmlns:m="http://schemas.openxmlformats.org/officeDocument/2006/math">
                    <m:oMathParaPr>
                      <m:jc m:val="centerGroup"/>
                    </m:oMathParaPr>
                    <m:oMath xmlns:m="http://schemas.openxmlformats.org/officeDocument/2006/math">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(1, 5) = </m:t>
                      </m:r>
                      <m:r>
                        <a:rPr lang="en-US" altLang="zh-CN" sz="1200" i="1" dirty="0" smtClean="0">
                          <a:latin typeface="Cambria Math" panose="02040503050406030204" pitchFamily="18" charset="0"/>
                          <a:cs typeface="Times New Roman" panose="02020603050405020304" pitchFamily="18" charset="0"/>
                        </a:rPr>
                        <m:t>𝑅</m:t>
                      </m:r>
                      <m:r>
                        <a:rPr lang="en-US" altLang="zh-CN" sz="1200" i="1" dirty="0" smtClean="0">
                          <a:latin typeface="Cambria Math" panose="02040503050406030204" pitchFamily="18" charset="0"/>
                          <a:cs typeface="Times New Roman" panose="02020603050405020304" pitchFamily="18" charset="0"/>
                        </a:rPr>
                        <m:t>(1, 5) + 0.8 ∗ </m:t>
                      </m:r>
                      <m:r>
                        <a:rPr lang="en-US" altLang="zh-CN" sz="1200" i="1" dirty="0" smtClean="0">
                          <a:latin typeface="Cambria Math" panose="02040503050406030204" pitchFamily="18" charset="0"/>
                          <a:cs typeface="Times New Roman" panose="02020603050405020304" pitchFamily="18" charset="0"/>
                        </a:rPr>
                        <m:t>𝑀𝑎𝑥</m:t>
                      </m:r>
                      <m:r>
                        <a:rPr lang="en-US" altLang="zh-CN" sz="1200" i="1" dirty="0" smtClean="0">
                          <a:latin typeface="Cambria Math" panose="02040503050406030204" pitchFamily="18" charset="0"/>
                          <a:cs typeface="Times New Roman" panose="02020603050405020304" pitchFamily="18" charset="0"/>
                        </a:rPr>
                        <m:t>[</m:t>
                      </m:r>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(5, 1), </m:t>
                      </m:r>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(5, 4), </m:t>
                      </m:r>
                      <m:r>
                        <a:rPr lang="en-US" altLang="zh-CN" sz="1200" i="1" dirty="0" smtClean="0">
                          <a:latin typeface="Cambria Math" panose="02040503050406030204" pitchFamily="18" charset="0"/>
                          <a:cs typeface="Times New Roman" panose="02020603050405020304" pitchFamily="18" charset="0"/>
                        </a:rPr>
                        <m:t>𝑄</m:t>
                      </m:r>
                      <m:r>
                        <a:rPr lang="en-US" altLang="zh-CN" sz="1200" i="1" dirty="0" smtClean="0">
                          <a:latin typeface="Cambria Math" panose="02040503050406030204" pitchFamily="18" charset="0"/>
                          <a:cs typeface="Times New Roman" panose="02020603050405020304" pitchFamily="18" charset="0"/>
                        </a:rPr>
                        <m:t>(5, 5)] = 100 + 0.8 ∗ 0 = 100</m:t>
                      </m:r>
                    </m:oMath>
                  </m:oMathPara>
                </a14:m>
                <a:endParaRPr lang="en-US" altLang="zh-CN" sz="1200" dirty="0">
                  <a:latin typeface="Times New Roman" panose="02020603050405020304" pitchFamily="18" charset="0"/>
                  <a:cs typeface="Times New Roman" panose="02020603050405020304" pitchFamily="18" charset="0"/>
                </a:endParaRP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r>
                  <a:rPr lang="en-US" altLang="zh-CN" sz="1200" dirty="0">
                    <a:latin typeface="Times New Roman" panose="02020603050405020304" pitchFamily="18" charset="0"/>
                    <a:cs typeface="Times New Roman" panose="02020603050405020304" pitchFamily="18" charset="0"/>
                  </a:rPr>
                  <a:t>The updated entries of matrix Q, Q(5, 1), Q(5, 4), Q(5, 5), are all zero.  The result of this computation for Q(1, 5) is 100 because of the instant reward from R(5, 1).  This result does not change the Q matrix.</a:t>
                </a:r>
              </a:p>
              <a:p>
                <a:pPr>
                  <a:lnSpc>
                    <a:spcPct val="130000"/>
                  </a:lnSpc>
                </a:pPr>
                <a:endParaRPr lang="en-US" altLang="zh-CN" sz="1200" dirty="0">
                  <a:latin typeface="Times New Roman" panose="02020603050405020304" pitchFamily="18" charset="0"/>
                  <a:cs typeface="Times New Roman" panose="02020603050405020304" pitchFamily="18" charset="0"/>
                </a:endParaRPr>
              </a:p>
              <a:p>
                <a:pPr>
                  <a:lnSpc>
                    <a:spcPct val="130000"/>
                  </a:lnSpc>
                </a:pPr>
                <a:r>
                  <a:rPr lang="en-US" altLang="zh-CN" sz="1200" dirty="0">
                    <a:latin typeface="Times New Roman" panose="02020603050405020304" pitchFamily="18" charset="0"/>
                    <a:cs typeface="Times New Roman" panose="02020603050405020304" pitchFamily="18" charset="0"/>
                  </a:rPr>
                  <a:t>Because 5 is the goal state, we finish this episode.  Our agent's brain now contain updated matrix Q as:</a:t>
                </a:r>
                <a:endParaRPr lang="zh-CN" altLang="en-US" sz="1200" dirty="0">
                  <a:latin typeface="Times New Roman" panose="02020603050405020304" pitchFamily="18" charset="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368410" y="1109011"/>
                <a:ext cx="7386270" cy="2973122"/>
              </a:xfrm>
              <a:prstGeom prst="rect">
                <a:avLst/>
              </a:prstGeom>
              <a:blipFill rotWithShape="1">
                <a:blip r:embed="rId1"/>
                <a:stretch>
                  <a:fillRect/>
                </a:stretch>
              </a:blipFill>
            </p:spPr>
            <p:txBody>
              <a:bodyPr/>
              <a:lstStyle/>
              <a:p>
                <a:r>
                  <a:rPr lang="zh-CN" altLang="en-US">
                    <a:noFill/>
                  </a:rPr>
                  <a:t> </a:t>
                </a:r>
              </a:p>
            </p:txBody>
          </p:sp>
        </mc:Fallback>
      </mc:AlternateContent>
      <p:pic>
        <p:nvPicPr>
          <p:cNvPr id="13" name="Picture 2" descr="http://mnemstudio.org/ai/path/images/map2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900" y="1285272"/>
            <a:ext cx="4610100" cy="30099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mnemstudio.org/ai/path/images/q_matrix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541" y="4334081"/>
            <a:ext cx="3267075" cy="1724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4.3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4.3.3 Algorithm: Q-learning: Example</a:t>
            </a:r>
            <a:endParaRPr lang="en-US" altLang="zh-CN" sz="1400" dirty="0">
              <a:latin typeface="Times New Roman" pitchFamily="18" charset="0"/>
              <a:cs typeface="Times New Roman" pitchFamily="18" charset="0"/>
            </a:endParaRPr>
          </a:p>
        </p:txBody>
      </p:sp>
      <p:grpSp>
        <p:nvGrpSpPr>
          <p:cNvPr id="2" name="组合 1"/>
          <p:cNvGrpSpPr/>
          <p:nvPr/>
        </p:nvGrpSpPr>
        <p:grpSpPr>
          <a:xfrm>
            <a:off x="885861" y="949396"/>
            <a:ext cx="10547683" cy="5373779"/>
            <a:chOff x="885861" y="949396"/>
            <a:chExt cx="10547683" cy="5373779"/>
          </a:xfrm>
        </p:grpSpPr>
        <p:sp>
          <p:nvSpPr>
            <p:cNvPr id="6" name="矩形 5"/>
            <p:cNvSpPr/>
            <p:nvPr/>
          </p:nvSpPr>
          <p:spPr>
            <a:xfrm>
              <a:off x="885861" y="949396"/>
              <a:ext cx="10547683" cy="5373779"/>
            </a:xfrm>
            <a:prstGeom prst="rect">
              <a:avLst/>
            </a:prstGeom>
          </p:spPr>
          <p:txBody>
            <a:bodyPr wrap="square">
              <a:spAutoFit/>
            </a:bodyPr>
            <a:lstStyle/>
            <a:p>
              <a:pPr>
                <a:lnSpc>
                  <a:spcPct val="130000"/>
                </a:lnSpc>
              </a:pPr>
              <a:r>
                <a:rPr lang="en-US" altLang="zh-CN" sz="1200" dirty="0">
                  <a:latin typeface="Times New Roman" pitchFamily="18" charset="0"/>
                  <a:cs typeface="Times New Roman" pitchFamily="18" charset="0"/>
                </a:rPr>
                <a:t>If our agent learns more through further episodes, it will finally reach convergence values in matrix Q like:</a:t>
              </a:r>
              <a:endParaRPr lang="en-US" altLang="zh-CN" sz="1200" dirty="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smtClean="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smtClean="0">
                <a:latin typeface="Times New Roman" pitchFamily="18" charset="0"/>
                <a:cs typeface="Times New Roman" pitchFamily="18" charset="0"/>
              </a:endParaRPr>
            </a:p>
            <a:p>
              <a:pPr>
                <a:lnSpc>
                  <a:spcPct val="130000"/>
                </a:lnSpc>
              </a:pPr>
              <a:endParaRPr lang="en-US" altLang="zh-CN" sz="1200" dirty="0" smtClean="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smtClean="0">
                <a:latin typeface="Times New Roman" pitchFamily="18" charset="0"/>
                <a:cs typeface="Times New Roman" pitchFamily="18" charset="0"/>
              </a:endParaRPr>
            </a:p>
            <a:p>
              <a:pPr>
                <a:lnSpc>
                  <a:spcPct val="130000"/>
                </a:lnSpc>
              </a:pPr>
              <a:r>
                <a:rPr lang="en-US" altLang="zh-CN" sz="1200" dirty="0" smtClean="0">
                  <a:latin typeface="Times New Roman" pitchFamily="18" charset="0"/>
                  <a:cs typeface="Times New Roman" pitchFamily="18" charset="0"/>
                </a:rPr>
                <a:t>This </a:t>
              </a:r>
              <a:r>
                <a:rPr lang="en-US" altLang="zh-CN" sz="1200" dirty="0">
                  <a:latin typeface="Times New Roman" pitchFamily="18" charset="0"/>
                  <a:cs typeface="Times New Roman" pitchFamily="18" charset="0"/>
                </a:rPr>
                <a:t>matrix Q, can then be normalized (i.e.; converted to percentage) by dividing all non-zero entries by the highest number (500 in this case):</a:t>
              </a:r>
              <a:endParaRPr lang="en-US" altLang="zh-CN" sz="1200" dirty="0">
                <a:latin typeface="Times New Roman" pitchFamily="18" charset="0"/>
                <a:cs typeface="Times New Roman" pitchFamily="18" charset="0"/>
              </a:endParaRPr>
            </a:p>
            <a:p>
              <a:pPr>
                <a:lnSpc>
                  <a:spcPct val="130000"/>
                </a:lnSpc>
              </a:pPr>
              <a:endParaRPr lang="en-US" altLang="zh-CN" sz="1200" dirty="0" smtClean="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smtClean="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smtClean="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a:latin typeface="Times New Roman" pitchFamily="18" charset="0"/>
                <a:cs typeface="Times New Roman" pitchFamily="18" charset="0"/>
              </a:endParaRPr>
            </a:p>
            <a:p>
              <a:pPr>
                <a:lnSpc>
                  <a:spcPct val="130000"/>
                </a:lnSpc>
              </a:pPr>
              <a:endParaRPr lang="en-US" altLang="zh-CN" sz="1200" dirty="0" smtClean="0">
                <a:latin typeface="Times New Roman" pitchFamily="18" charset="0"/>
                <a:cs typeface="Times New Roman" pitchFamily="18" charset="0"/>
              </a:endParaRPr>
            </a:p>
            <a:p>
              <a:pPr>
                <a:lnSpc>
                  <a:spcPct val="130000"/>
                </a:lnSpc>
              </a:pPr>
              <a:r>
                <a:rPr lang="en-US" altLang="zh-CN" sz="1200" dirty="0" smtClean="0">
                  <a:latin typeface="Times New Roman" pitchFamily="18" charset="0"/>
                  <a:cs typeface="Times New Roman" pitchFamily="18" charset="0"/>
                </a:rPr>
                <a:t>Once </a:t>
              </a:r>
              <a:r>
                <a:rPr lang="en-US" altLang="zh-CN" sz="1200" dirty="0">
                  <a:latin typeface="Times New Roman" pitchFamily="18" charset="0"/>
                  <a:cs typeface="Times New Roman" pitchFamily="18" charset="0"/>
                </a:rPr>
                <a:t>the matrix Q gets close enough to a state of convergence, we know our agent has learned the most optimal paths to the goal state.  Tracing the best sequences of states is as simple as following the links with the highest values at each state.</a:t>
              </a:r>
              <a:endParaRPr lang="zh-CN" altLang="en-US" sz="1200" dirty="0">
                <a:latin typeface="Times New Roman" pitchFamily="18" charset="0"/>
                <a:cs typeface="Times New Roman" pitchFamily="18" charset="0"/>
              </a:endParaRPr>
            </a:p>
          </p:txBody>
        </p:sp>
        <p:pic>
          <p:nvPicPr>
            <p:cNvPr id="3074" name="Picture 2" descr="http://mnemstudio.org/ai/path/images/q_matrix4.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98235" y="1454002"/>
              <a:ext cx="33051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mnemstudio.org/ai/path/images/q_matrix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3417" y="3885314"/>
              <a:ext cx="3190875" cy="16764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2" name="组合 1"/>
          <p:cNvGrpSpPr/>
          <p:nvPr/>
        </p:nvGrpSpPr>
        <p:grpSpPr>
          <a:xfrm>
            <a:off x="0" y="149176"/>
            <a:ext cx="5117805" cy="707887"/>
            <a:chOff x="0" y="149176"/>
            <a:chExt cx="5117805" cy="707887"/>
          </a:xfrm>
        </p:grpSpPr>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4.3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4.3.3 Algorithm: Q-learning: Example</a:t>
              </a:r>
              <a:endParaRPr lang="en-US" altLang="zh-CN" sz="1400" dirty="0">
                <a:latin typeface="Times New Roman" pitchFamily="18" charset="0"/>
                <a:cs typeface="Times New Roman" pitchFamily="18" charset="0"/>
              </a:endParaRPr>
            </a:p>
          </p:txBody>
        </p:sp>
      </p:grpSp>
      <p:sp>
        <p:nvSpPr>
          <p:cNvPr id="6" name="矩形 5"/>
          <p:cNvSpPr/>
          <p:nvPr/>
        </p:nvSpPr>
        <p:spPr>
          <a:xfrm>
            <a:off x="623591" y="2026853"/>
            <a:ext cx="5989859" cy="1892826"/>
          </a:xfrm>
          <a:prstGeom prst="rect">
            <a:avLst/>
          </a:prstGeom>
        </p:spPr>
        <p:txBody>
          <a:bodyPr wrap="square">
            <a:spAutoFit/>
          </a:bodyPr>
          <a:lstStyle/>
          <a:p>
            <a:pPr>
              <a:lnSpc>
                <a:spcPct val="130000"/>
              </a:lnSpc>
            </a:pPr>
            <a:r>
              <a:rPr lang="en-US" altLang="zh-CN" sz="1500" dirty="0">
                <a:latin typeface="Times New Roman" pitchFamily="18" charset="0"/>
                <a:cs typeface="Times New Roman" pitchFamily="18" charset="0"/>
              </a:rPr>
              <a:t>For example, from initial State 2, the agent can use the matrix Q as a guide</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a:lnSpc>
                <a:spcPct val="130000"/>
              </a:lnSpc>
            </a:pPr>
            <a:r>
              <a:rPr lang="en-US" altLang="zh-CN" sz="1500" dirty="0">
                <a:latin typeface="Times New Roman" pitchFamily="18" charset="0"/>
                <a:cs typeface="Times New Roman" pitchFamily="18" charset="0"/>
              </a:rPr>
              <a:t>From State 2 the maximum Q values suggests the action to go to state 3</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a:lnSpc>
                <a:spcPct val="130000"/>
              </a:lnSpc>
            </a:pPr>
            <a:r>
              <a:rPr lang="en-US" altLang="zh-CN" sz="1500" dirty="0">
                <a:latin typeface="Times New Roman" pitchFamily="18" charset="0"/>
                <a:cs typeface="Times New Roman" pitchFamily="18" charset="0"/>
              </a:rPr>
              <a:t>From State 3 the maximum Q values suggest two alternatives: go to state 1 or 4.  Suppose we arbitrarily choose  to go to 1</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a:lnSpc>
                <a:spcPct val="130000"/>
              </a:lnSpc>
            </a:pPr>
            <a:r>
              <a:rPr lang="en-US" altLang="zh-CN" sz="1500" dirty="0">
                <a:latin typeface="Times New Roman" pitchFamily="18" charset="0"/>
                <a:cs typeface="Times New Roman" pitchFamily="18" charset="0"/>
              </a:rPr>
              <a:t>From State 1 the maximum Q values suggests the action to go to state 5</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a:lnSpc>
                <a:spcPct val="130000"/>
              </a:lnSpc>
            </a:pPr>
            <a:r>
              <a:rPr lang="en-US" altLang="zh-CN" sz="1500" dirty="0">
                <a:latin typeface="Times New Roman" pitchFamily="18" charset="0"/>
                <a:cs typeface="Times New Roman" pitchFamily="18" charset="0"/>
              </a:rPr>
              <a:t>Thus the sequence is 2 - 3 - 1 - 5.</a:t>
            </a:r>
            <a:endParaRPr lang="zh-CN" altLang="en-US" sz="1500" dirty="0">
              <a:latin typeface="Times New Roman" pitchFamily="18" charset="0"/>
              <a:cs typeface="Times New Roman" pitchFamily="18" charset="0"/>
            </a:endParaRPr>
          </a:p>
        </p:txBody>
      </p:sp>
      <p:pic>
        <p:nvPicPr>
          <p:cNvPr id="4098" name="Picture 2" descr="http://mnemstudio.org/ai/path/images/map5.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95091" y="1209490"/>
            <a:ext cx="4600575" cy="30384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92324"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.3.2 Algorithm</a:t>
            </a:r>
            <a:r>
              <a:rPr lang="en-US" altLang="zh-CN" sz="1400" dirty="0">
                <a:latin typeface="Times New Roman" pitchFamily="18" charset="0"/>
                <a:cs typeface="Times New Roman" pitchFamily="18" charset="0"/>
              </a:rPr>
              <a:t>: Monte Carlo methods</a:t>
            </a:r>
          </a:p>
        </p:txBody>
      </p:sp>
      <mc:AlternateContent xmlns:mc="http://schemas.openxmlformats.org/markup-compatibility/2006">
        <mc:Choice xmlns:a14="http://schemas.microsoft.com/office/drawing/2010/main" Requires="a14">
          <p:sp>
            <p:nvSpPr>
              <p:cNvPr id="6" name="矩形 5"/>
              <p:cNvSpPr/>
              <p:nvPr/>
            </p:nvSpPr>
            <p:spPr>
              <a:xfrm>
                <a:off x="453470" y="1374723"/>
                <a:ext cx="11568409" cy="4593565"/>
              </a:xfrm>
              <a:prstGeom prst="rect">
                <a:avLst/>
              </a:prstGeom>
            </p:spPr>
            <p:txBody>
              <a:bodyPr wrap="square">
                <a:spAutoFit/>
              </a:bodyPr>
              <a:lstStyle/>
              <a:p>
                <a:pPr>
                  <a:lnSpc>
                    <a:spcPct val="130000"/>
                  </a:lnSpc>
                </a:pPr>
                <a:r>
                  <a:rPr lang="en-US" altLang="zh-CN" sz="1500" dirty="0" smtClean="0">
                    <a:latin typeface="Times New Roman" panose="02020603050405020304" pitchFamily="18" charset="0"/>
                    <a:cs typeface="Times New Roman" panose="02020603050405020304" pitchFamily="18" charset="0"/>
                  </a:rPr>
                  <a:t>The simplest Monte Carlo methods can be used in an algorithm that mimics </a:t>
                </a:r>
                <a:r>
                  <a:rPr lang="en-US" altLang="zh-CN" sz="1500" b="1" dirty="0" smtClean="0">
                    <a:latin typeface="Times New Roman" panose="02020603050405020304" pitchFamily="18" charset="0"/>
                    <a:cs typeface="Times New Roman" panose="02020603050405020304" pitchFamily="18" charset="0"/>
                  </a:rPr>
                  <a:t>policy iteration</a:t>
                </a:r>
                <a:r>
                  <a:rPr lang="en-US" altLang="zh-CN" sz="1500" dirty="0" smtClean="0">
                    <a:latin typeface="Times New Roman" panose="02020603050405020304" pitchFamily="18" charset="0"/>
                    <a:cs typeface="Times New Roman" panose="02020603050405020304" pitchFamily="18" charset="0"/>
                  </a:rPr>
                  <a:t>. </a:t>
                </a: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Policy </a:t>
                </a:r>
                <a:r>
                  <a:rPr lang="en-US" altLang="zh-CN" sz="1500" dirty="0">
                    <a:latin typeface="Times New Roman" panose="02020603050405020304" pitchFamily="18" charset="0"/>
                    <a:cs typeface="Times New Roman" panose="02020603050405020304" pitchFamily="18" charset="0"/>
                  </a:rPr>
                  <a:t>iteration consists of two steps: policy evaluation and policy improvement. </a:t>
                </a: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The </a:t>
                </a:r>
                <a:r>
                  <a:rPr lang="en-US" altLang="zh-CN" sz="1500" dirty="0">
                    <a:latin typeface="Times New Roman" panose="02020603050405020304" pitchFamily="18" charset="0"/>
                    <a:cs typeface="Times New Roman" panose="02020603050405020304" pitchFamily="18" charset="0"/>
                  </a:rPr>
                  <a:t>Monte Carlo methods are used in the policy evaluation step. In this step, given a stationary, deterministic policy </a:t>
                </a:r>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1500" i="1" smtClean="0">
                        <a:latin typeface="Cambria Math" panose="02040503050406030204" pitchFamily="18" charset="0"/>
                        <a:cs typeface="Times New Roman" panose="02020603050405020304" pitchFamily="18" charset="0"/>
                      </a:rPr>
                      <m:t>𝜋</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the goal is to compute the function values </a:t>
                </a:r>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1500" i="1" smtClean="0">
                            <a:latin typeface="Cambria Math" panose="02040503050406030204" pitchFamily="18" charset="0"/>
                            <a:cs typeface="Times New Roman" panose="02020603050405020304" pitchFamily="18" charset="0"/>
                          </a:rPr>
                        </m:ctrlPr>
                      </m:sSupPr>
                      <m:e>
                        <m:r>
                          <a:rPr lang="en-US" altLang="zh-CN" sz="1500" b="0" i="1" smtClean="0">
                            <a:latin typeface="Cambria Math" panose="02040503050406030204" pitchFamily="18" charset="0"/>
                            <a:cs typeface="Times New Roman" panose="02020603050405020304" pitchFamily="18" charset="0"/>
                          </a:rPr>
                          <m:t>𝑄</m:t>
                        </m:r>
                      </m:e>
                      <m:sup>
                        <m:r>
                          <a:rPr lang="zh-CN" altLang="en-US" sz="1500" i="1" smtClean="0">
                            <a:latin typeface="Cambria Math" panose="02040503050406030204" pitchFamily="18" charset="0"/>
                            <a:cs typeface="Times New Roman" panose="02020603050405020304" pitchFamily="18" charset="0"/>
                          </a:rPr>
                          <m:t>𝜋</m:t>
                        </m:r>
                      </m:sup>
                    </m:sSup>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𝑎</m:t>
                    </m:r>
                    <m:r>
                      <a:rPr lang="en-US" altLang="zh-CN" sz="1500" b="0" i="1" smtClean="0">
                        <a:latin typeface="Cambria Math" panose="02040503050406030204" pitchFamily="18" charset="0"/>
                        <a:cs typeface="Times New Roman" panose="02020603050405020304" pitchFamily="18" charset="0"/>
                      </a:rPr>
                      <m:t>)</m:t>
                    </m:r>
                  </m:oMath>
                </a14:m>
                <a:r>
                  <a:rPr lang="en-US" altLang="zh-CN" sz="1500" dirty="0" smtClean="0">
                    <a:latin typeface="Times New Roman" panose="02020603050405020304" pitchFamily="18" charset="0"/>
                    <a:cs typeface="Times New Roman" panose="02020603050405020304" pitchFamily="18" charset="0"/>
                  </a:rPr>
                  <a:t>(</a:t>
                </a:r>
                <a:r>
                  <a:rPr lang="en-US" altLang="zh-CN" sz="1500" dirty="0">
                    <a:latin typeface="Times New Roman" panose="02020603050405020304" pitchFamily="18" charset="0"/>
                    <a:cs typeface="Times New Roman" panose="02020603050405020304" pitchFamily="18" charset="0"/>
                  </a:rPr>
                  <a:t>or a good approximation to them) for all state-action pairs </a:t>
                </a:r>
                <a14:m>
                  <m:oMath xmlns:m="http://schemas.openxmlformats.org/officeDocument/2006/math">
                    <m:r>
                      <a:rPr lang="en-US" altLang="zh-CN" sz="1500" i="1">
                        <a:latin typeface="Cambria Math" panose="02040503050406030204" pitchFamily="18" charset="0"/>
                        <a:cs typeface="Times New Roman" panose="02020603050405020304" pitchFamily="18" charset="0"/>
                      </a:rPr>
                      <m:t>(</m:t>
                    </m:r>
                    <m:r>
                      <a:rPr lang="en-US" altLang="zh-CN" sz="1500" i="1">
                        <a:latin typeface="Cambria Math" panose="02040503050406030204" pitchFamily="18" charset="0"/>
                        <a:cs typeface="Times New Roman" panose="02020603050405020304" pitchFamily="18" charset="0"/>
                      </a:rPr>
                      <m:t>𝑠</m:t>
                    </m:r>
                    <m:r>
                      <a:rPr lang="en-US" altLang="zh-CN" sz="1500" i="1">
                        <a:latin typeface="Cambria Math" panose="02040503050406030204" pitchFamily="18" charset="0"/>
                        <a:cs typeface="Times New Roman" panose="02020603050405020304" pitchFamily="18" charset="0"/>
                      </a:rPr>
                      <m:t>,</m:t>
                    </m:r>
                    <m:r>
                      <a:rPr lang="en-US" altLang="zh-CN" sz="1500" i="1">
                        <a:latin typeface="Cambria Math" panose="02040503050406030204" pitchFamily="18" charset="0"/>
                        <a:cs typeface="Times New Roman" panose="02020603050405020304" pitchFamily="18" charset="0"/>
                      </a:rPr>
                      <m:t>𝑎</m:t>
                    </m:r>
                    <m:r>
                      <a:rPr lang="en-US" altLang="zh-CN" sz="1500" i="1">
                        <a:latin typeface="Cambria Math" panose="02040503050406030204" pitchFamily="18" charset="0"/>
                        <a:cs typeface="Times New Roman" panose="02020603050405020304" pitchFamily="18" charset="0"/>
                      </a:rPr>
                      <m:t>)</m:t>
                    </m:r>
                  </m:oMath>
                </a14:m>
                <a:r>
                  <a:rPr lang="en-US" altLang="zh-CN" sz="1500" dirty="0">
                    <a:latin typeface="Times New Roman" panose="02020603050405020304" pitchFamily="18" charset="0"/>
                    <a:cs typeface="Times New Roman" panose="02020603050405020304" pitchFamily="18" charset="0"/>
                  </a:rPr>
                  <a:t>. </a:t>
                </a: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Assume </a:t>
                </a:r>
                <a:r>
                  <a:rPr lang="en-US" altLang="zh-CN" sz="1500" dirty="0">
                    <a:latin typeface="Times New Roman" panose="02020603050405020304" pitchFamily="18" charset="0"/>
                    <a:cs typeface="Times New Roman" panose="02020603050405020304" pitchFamily="18" charset="0"/>
                  </a:rPr>
                  <a:t>(for simplicity) that the MDP is finite and in fact a table representing the action-values fits into the memory. </a:t>
                </a:r>
                <a:r>
                  <a:rPr lang="en-US" altLang="zh-CN" sz="1500" dirty="0" smtClean="0">
                    <a:latin typeface="Times New Roman" panose="02020603050405020304" pitchFamily="18" charset="0"/>
                    <a:cs typeface="Times New Roman" panose="02020603050405020304" pitchFamily="18" charset="0"/>
                  </a:rPr>
                  <a:t>Further</a:t>
                </a:r>
                <a:r>
                  <a:rPr lang="en-US" altLang="zh-CN" sz="1500" dirty="0">
                    <a:latin typeface="Times New Roman" panose="02020603050405020304" pitchFamily="18" charset="0"/>
                    <a:cs typeface="Times New Roman" panose="02020603050405020304" pitchFamily="18" charset="0"/>
                  </a:rPr>
                  <a:t>, assume that the problem is episodic and after each episode a new one starts from some random initial state. </a:t>
                </a: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Then</a:t>
                </a:r>
                <a:r>
                  <a:rPr lang="en-US" altLang="zh-CN" sz="1500" dirty="0">
                    <a:latin typeface="Times New Roman" panose="02020603050405020304" pitchFamily="18" charset="0"/>
                    <a:cs typeface="Times New Roman" panose="02020603050405020304" pitchFamily="18" charset="0"/>
                  </a:rPr>
                  <a:t>, the estimate of the value of a given state-action pair </a:t>
                </a:r>
                <a14:m>
                  <m:oMath xmlns:m="http://schemas.openxmlformats.org/officeDocument/2006/math">
                    <m:r>
                      <a:rPr lang="en-US" altLang="zh-CN" sz="1500" i="1">
                        <a:latin typeface="Cambria Math" panose="02040503050406030204" pitchFamily="18" charset="0"/>
                        <a:cs typeface="Times New Roman" panose="02020603050405020304" pitchFamily="18" charset="0"/>
                      </a:rPr>
                      <m:t>(</m:t>
                    </m:r>
                    <m:r>
                      <a:rPr lang="en-US" altLang="zh-CN" sz="1500" i="1">
                        <a:latin typeface="Cambria Math" panose="02040503050406030204" pitchFamily="18" charset="0"/>
                        <a:cs typeface="Times New Roman" panose="02020603050405020304" pitchFamily="18" charset="0"/>
                      </a:rPr>
                      <m:t>𝑠</m:t>
                    </m:r>
                    <m:r>
                      <a:rPr lang="en-US" altLang="zh-CN" sz="1500" i="1">
                        <a:latin typeface="Cambria Math" panose="02040503050406030204" pitchFamily="18" charset="0"/>
                        <a:cs typeface="Times New Roman" panose="02020603050405020304" pitchFamily="18" charset="0"/>
                      </a:rPr>
                      <m:t>,</m:t>
                    </m:r>
                    <m:r>
                      <a:rPr lang="en-US" altLang="zh-CN" sz="1500" i="1">
                        <a:latin typeface="Cambria Math" panose="02040503050406030204" pitchFamily="18" charset="0"/>
                        <a:cs typeface="Times New Roman" panose="02020603050405020304" pitchFamily="18" charset="0"/>
                      </a:rPr>
                      <m:t>𝑎</m:t>
                    </m:r>
                    <m:r>
                      <a:rPr lang="en-US" altLang="zh-CN" sz="1500" i="1">
                        <a:latin typeface="Cambria Math" panose="02040503050406030204" pitchFamily="18" charset="0"/>
                        <a:cs typeface="Times New Roman" panose="02020603050405020304" pitchFamily="18" charset="0"/>
                      </a:rPr>
                      <m:t>)</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can be computed by </a:t>
                </a:r>
                <a:r>
                  <a:rPr lang="en-US" altLang="zh-CN" sz="1500" b="1" dirty="0">
                    <a:latin typeface="Times New Roman" panose="02020603050405020304" pitchFamily="18" charset="0"/>
                    <a:cs typeface="Times New Roman" panose="02020603050405020304" pitchFamily="18" charset="0"/>
                  </a:rPr>
                  <a:t>simply averaging the sampled returns which originated from </a:t>
                </a:r>
                <a14:m>
                  <m:oMath xmlns:m="http://schemas.openxmlformats.org/officeDocument/2006/math">
                    <m:d>
                      <m:dPr>
                        <m:ctrlPr>
                          <a:rPr lang="en-US" altLang="zh-CN" sz="1500" b="1" i="1">
                            <a:latin typeface="Cambria Math" panose="02040503050406030204" pitchFamily="18" charset="0"/>
                            <a:cs typeface="Times New Roman" panose="02020603050405020304" pitchFamily="18" charset="0"/>
                          </a:rPr>
                        </m:ctrlPr>
                      </m:dPr>
                      <m:e>
                        <m:r>
                          <a:rPr lang="en-US" altLang="zh-CN" sz="1500" b="1" i="1">
                            <a:latin typeface="Cambria Math" panose="02040503050406030204" pitchFamily="18" charset="0"/>
                            <a:cs typeface="Times New Roman" panose="02020603050405020304" pitchFamily="18" charset="0"/>
                          </a:rPr>
                          <m:t>𝒔</m:t>
                        </m:r>
                        <m:r>
                          <a:rPr lang="en-US" altLang="zh-CN" sz="1500" b="1" i="1">
                            <a:latin typeface="Cambria Math" panose="02040503050406030204" pitchFamily="18" charset="0"/>
                            <a:cs typeface="Times New Roman" panose="02020603050405020304" pitchFamily="18" charset="0"/>
                          </a:rPr>
                          <m:t>,</m:t>
                        </m:r>
                        <m:r>
                          <a:rPr lang="en-US" altLang="zh-CN" sz="1500" b="1" i="1">
                            <a:latin typeface="Cambria Math" panose="02040503050406030204" pitchFamily="18" charset="0"/>
                            <a:cs typeface="Times New Roman" panose="02020603050405020304" pitchFamily="18" charset="0"/>
                          </a:rPr>
                          <m:t>𝒂</m:t>
                        </m:r>
                      </m:e>
                    </m:d>
                  </m:oMath>
                </a14:m>
                <a:r>
                  <a:rPr lang="en-US" altLang="zh-CN" sz="1500" b="1" dirty="0" smtClean="0">
                    <a:latin typeface="Times New Roman" panose="02020603050405020304" pitchFamily="18" charset="0"/>
                    <a:cs typeface="Times New Roman" panose="02020603050405020304" pitchFamily="18" charset="0"/>
                  </a:rPr>
                  <a:t> over </a:t>
                </a:r>
                <a:r>
                  <a:rPr lang="en-US" altLang="zh-CN" sz="1500" b="1" dirty="0">
                    <a:latin typeface="Times New Roman" panose="02020603050405020304" pitchFamily="18" charset="0"/>
                    <a:cs typeface="Times New Roman" panose="02020603050405020304" pitchFamily="18" charset="0"/>
                  </a:rPr>
                  <a:t>time</a:t>
                </a:r>
                <a:r>
                  <a:rPr lang="en-US" altLang="zh-CN" sz="1500" dirty="0">
                    <a:latin typeface="Times New Roman" panose="02020603050405020304" pitchFamily="18" charset="0"/>
                    <a:cs typeface="Times New Roman" panose="02020603050405020304" pitchFamily="18" charset="0"/>
                  </a:rPr>
                  <a:t>. Given enough time, this procedure can thus construct a precise </a:t>
                </a:r>
                <a:r>
                  <a:rPr lang="en-US" altLang="zh-CN" sz="1500" dirty="0" smtClean="0">
                    <a:latin typeface="Times New Roman" panose="02020603050405020304" pitchFamily="18" charset="0"/>
                    <a:cs typeface="Times New Roman" panose="02020603050405020304" pitchFamily="18" charset="0"/>
                  </a:rPr>
                  <a:t>estimate </a:t>
                </a:r>
                <a14:m>
                  <m:oMath xmlns:m="http://schemas.openxmlformats.org/officeDocument/2006/math">
                    <m:r>
                      <a:rPr lang="en-US" altLang="zh-CN" sz="1500" b="0" i="1" smtClean="0">
                        <a:latin typeface="Cambria Math" panose="02040503050406030204" pitchFamily="18" charset="0"/>
                        <a:cs typeface="Times New Roman" panose="02020603050405020304" pitchFamily="18" charset="0"/>
                      </a:rPr>
                      <m:t>𝑄</m:t>
                    </m:r>
                  </m:oMath>
                </a14:m>
                <a:r>
                  <a:rPr lang="en-US" altLang="zh-CN" sz="1500" dirty="0" smtClean="0">
                    <a:latin typeface="Times New Roman" panose="02020603050405020304" pitchFamily="18" charset="0"/>
                    <a:cs typeface="Times New Roman" panose="02020603050405020304" pitchFamily="18" charset="0"/>
                  </a:rPr>
                  <a:t> of </a:t>
                </a:r>
                <a:r>
                  <a:rPr lang="en-US" altLang="zh-CN" sz="1500" dirty="0">
                    <a:latin typeface="Times New Roman" panose="02020603050405020304" pitchFamily="18" charset="0"/>
                    <a:cs typeface="Times New Roman" panose="02020603050405020304" pitchFamily="18" charset="0"/>
                  </a:rPr>
                  <a:t>the action-value function </a:t>
                </a:r>
                <a14:m>
                  <m:oMath xmlns:m="http://schemas.openxmlformats.org/officeDocument/2006/math">
                    <m:sSup>
                      <m:sSupPr>
                        <m:ctrlPr>
                          <a:rPr lang="en-US" altLang="zh-CN" sz="1500" i="1">
                            <a:latin typeface="Cambria Math" panose="02040503050406030204" pitchFamily="18" charset="0"/>
                            <a:cs typeface="Times New Roman" panose="02020603050405020304" pitchFamily="18" charset="0"/>
                          </a:rPr>
                        </m:ctrlPr>
                      </m:sSupPr>
                      <m:e>
                        <m:r>
                          <a:rPr lang="en-US" altLang="zh-CN" sz="1500" i="1">
                            <a:latin typeface="Cambria Math" panose="02040503050406030204" pitchFamily="18" charset="0"/>
                            <a:cs typeface="Times New Roman" panose="02020603050405020304" pitchFamily="18" charset="0"/>
                          </a:rPr>
                          <m:t>𝑄</m:t>
                        </m:r>
                      </m:e>
                      <m:sup>
                        <m:r>
                          <a:rPr lang="zh-CN" altLang="en-US" sz="1500" i="1">
                            <a:latin typeface="Cambria Math" panose="02040503050406030204" pitchFamily="18" charset="0"/>
                            <a:cs typeface="Times New Roman" panose="02020603050405020304" pitchFamily="18" charset="0"/>
                          </a:rPr>
                          <m:t>𝜋</m:t>
                        </m:r>
                      </m:sup>
                    </m:sSup>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This finishes the description of the policy evaluation step. </a:t>
                </a:r>
                <a:endParaRPr lang="en-US" altLang="zh-CN" sz="1500" dirty="0" smtClean="0">
                  <a:latin typeface="Times New Roman" panose="02020603050405020304" pitchFamily="18" charset="0"/>
                  <a:cs typeface="Times New Roman" panose="02020603050405020304" pitchFamily="18" charset="0"/>
                </a:endParaRPr>
              </a:p>
              <a:p>
                <a:pPr>
                  <a:lnSpc>
                    <a:spcPct val="130000"/>
                  </a:lnSpc>
                </a:pP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In </a:t>
                </a:r>
                <a:r>
                  <a:rPr lang="en-US" altLang="zh-CN" sz="1500" dirty="0">
                    <a:latin typeface="Times New Roman" panose="02020603050405020304" pitchFamily="18" charset="0"/>
                    <a:cs typeface="Times New Roman" panose="02020603050405020304" pitchFamily="18" charset="0"/>
                  </a:rPr>
                  <a:t>the policy improvement step, as it is done in the standard policy iteration algorithm, the next policy is obtained by computing a greedy policy with respect to </a:t>
                </a:r>
                <a14:m>
                  <m:oMath xmlns:m="http://schemas.openxmlformats.org/officeDocument/2006/math">
                    <m:r>
                      <a:rPr lang="en-US" altLang="zh-CN" sz="1500" i="1">
                        <a:latin typeface="Cambria Math" panose="02040503050406030204" pitchFamily="18" charset="0"/>
                        <a:cs typeface="Times New Roman" panose="02020603050405020304" pitchFamily="18" charset="0"/>
                      </a:rPr>
                      <m:t>𝑄</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Given a state </a:t>
                </a:r>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1500" b="0" i="1" smtClean="0">
                        <a:latin typeface="Cambria Math" panose="02040503050406030204" pitchFamily="18" charset="0"/>
                        <a:cs typeface="Times New Roman" panose="02020603050405020304" pitchFamily="18" charset="0"/>
                      </a:rPr>
                      <m:t>𝑠</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this new policy returns an action that maximizes </a:t>
                </a:r>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1500" b="0" i="1" smtClean="0">
                        <a:latin typeface="Cambria Math" panose="02040503050406030204" pitchFamily="18" charset="0"/>
                        <a:cs typeface="Times New Roman" panose="02020603050405020304" pitchFamily="18" charset="0"/>
                      </a:rPr>
                      <m:t>𝑄</m:t>
                    </m:r>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In practice one often avoids computing and storing the new policy, but uses lazy evaluation to defer the computation of the maximizing actions to when they are actually needed</a:t>
                </a:r>
                <a:r>
                  <a:rPr lang="en-US" altLang="zh-CN" sz="1500" dirty="0" smtClean="0">
                    <a:latin typeface="Times New Roman" panose="02020603050405020304" pitchFamily="18" charset="0"/>
                    <a:cs typeface="Times New Roman" panose="02020603050405020304" pitchFamily="18" charset="0"/>
                  </a:rPr>
                  <a:t>.</a:t>
                </a:r>
                <a:endParaRPr lang="en-US" altLang="zh-CN" sz="1500" dirty="0">
                  <a:latin typeface="Times New Roman" panose="02020603050405020304" pitchFamily="18" charset="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453470" y="1374723"/>
                <a:ext cx="11568409" cy="4593565"/>
              </a:xfrm>
              <a:prstGeom prst="rect">
                <a:avLst/>
              </a:prstGeom>
              <a:blipFill rotWithShape="1">
                <a:blip r:embed="rId1"/>
                <a:stretch>
                  <a:fillRect l="-211" r="-15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92324"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.3.2 Algorithm</a:t>
            </a:r>
            <a:r>
              <a:rPr lang="en-US" altLang="zh-CN" sz="1400" dirty="0">
                <a:latin typeface="Times New Roman" pitchFamily="18" charset="0"/>
                <a:cs typeface="Times New Roman" pitchFamily="18" charset="0"/>
              </a:rPr>
              <a:t>: Monte Carlo methods</a:t>
            </a:r>
          </a:p>
        </p:txBody>
      </p:sp>
      <p:sp>
        <p:nvSpPr>
          <p:cNvPr id="6" name="矩形 5"/>
          <p:cNvSpPr/>
          <p:nvPr/>
        </p:nvSpPr>
        <p:spPr>
          <a:xfrm>
            <a:off x="737005" y="1700788"/>
            <a:ext cx="9278865" cy="2192908"/>
          </a:xfrm>
          <a:prstGeom prst="rect">
            <a:avLst/>
          </a:prstGeom>
        </p:spPr>
        <p:txBody>
          <a:bodyPr wrap="square">
            <a:spAutoFit/>
          </a:bodyPr>
          <a:lstStyle/>
          <a:p>
            <a:pPr>
              <a:lnSpc>
                <a:spcPct val="130000"/>
              </a:lnSpc>
            </a:pPr>
            <a:r>
              <a:rPr lang="en-US" altLang="zh-CN" sz="1500" dirty="0" smtClean="0">
                <a:latin typeface="Times New Roman" pitchFamily="18" charset="0"/>
                <a:cs typeface="Times New Roman" pitchFamily="18" charset="0"/>
              </a:rPr>
              <a:t>A </a:t>
            </a:r>
            <a:r>
              <a:rPr lang="en-US" altLang="zh-CN" sz="1500" dirty="0">
                <a:latin typeface="Times New Roman" pitchFamily="18" charset="0"/>
                <a:cs typeface="Times New Roman" pitchFamily="18" charset="0"/>
              </a:rPr>
              <a:t>few problems with this procedure are as follows:</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cs typeface="Times New Roman" pitchFamily="18" charset="0"/>
              </a:rPr>
              <a:t>The procedure may waste too much time on evaluating a suboptimal policy;</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cs typeface="Times New Roman" pitchFamily="18" charset="0"/>
              </a:rPr>
              <a:t>It uses samples inefficiently in that a long trajectory is used to improve the estimate only of the single state-action pair that started the trajectory;</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cs typeface="Times New Roman" pitchFamily="18" charset="0"/>
              </a:rPr>
              <a:t>When the returns along the trajectories have high variance, convergence will be slow;</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cs typeface="Times New Roman" pitchFamily="18" charset="0"/>
              </a:rPr>
              <a:t>It works in episodic problems only;</a:t>
            </a:r>
            <a:endParaRPr lang="en-US" altLang="zh-CN" sz="1500" dirty="0">
              <a:latin typeface="Times New Roman"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cs typeface="Times New Roman" pitchFamily="18" charset="0"/>
              </a:rPr>
              <a:t>It works in small, finite MDPs only.</a:t>
            </a:r>
            <a:endParaRPr lang="zh-CN" altLang="en-US" sz="15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771138" y="6565612"/>
            <a:ext cx="3420862" cy="272447"/>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https://en.wikipedia.org/wiki/Q-learning</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198426"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a:t>
            </a:r>
            <a:endParaRPr lang="en-US" altLang="zh-CN" sz="14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矩形 2"/>
              <p:cNvSpPr/>
              <p:nvPr/>
            </p:nvSpPr>
            <p:spPr>
              <a:xfrm>
                <a:off x="645042" y="1468176"/>
                <a:ext cx="10271051" cy="3400098"/>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Q-learning is a model-free reinforcement learning </a:t>
                </a:r>
                <a:r>
                  <a:rPr lang="en-US" altLang="zh-CN" sz="1500" dirty="0">
                    <a:latin typeface="Times New Roman" panose="02020603050405020304" pitchFamily="18" charset="0"/>
                    <a:cs typeface="Times New Roman" panose="02020603050405020304" pitchFamily="18" charset="0"/>
                  </a:rPr>
                  <a:t>technique based on value iteration. </a:t>
                </a:r>
                <a:r>
                  <a:rPr lang="en-US" altLang="zh-CN" sz="1500" dirty="0" smtClean="0">
                    <a:latin typeface="Times New Roman" panose="02020603050405020304" pitchFamily="18" charset="0"/>
                    <a:cs typeface="Times New Roman" panose="02020603050405020304" pitchFamily="18" charset="0"/>
                  </a:rPr>
                  <a:t>Specifically, Q-learning can be used to find an optimal action-selection policy for any given (finite) Markov decision process (MDP). </a:t>
                </a:r>
              </a:p>
              <a:p>
                <a:pPr marL="285750" indent="-285750">
                  <a:lnSpc>
                    <a:spcPct val="130000"/>
                  </a:lnSpc>
                  <a:buFont typeface="Arial" panose="020B0604020202020204" pitchFamily="34" charset="0"/>
                  <a:buChar char="•"/>
                </a:pPr>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The problem model consists of an agent, states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𝑆</m:t>
                    </m:r>
                  </m:oMath>
                </a14:m>
                <a:r>
                  <a:rPr lang="en-US" altLang="zh-CN" sz="1500" dirty="0">
                    <a:latin typeface="Times New Roman" panose="02020603050405020304" pitchFamily="18" charset="0"/>
                    <a:cs typeface="Times New Roman" panose="02020603050405020304" pitchFamily="18" charset="0"/>
                  </a:rPr>
                  <a:t> and a set of actions per state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𝐴</m:t>
                    </m:r>
                  </m:oMath>
                </a14:m>
                <a:r>
                  <a:rPr lang="en-US" altLang="zh-CN" sz="1500" dirty="0">
                    <a:latin typeface="Times New Roman" panose="02020603050405020304" pitchFamily="18" charset="0"/>
                    <a:cs typeface="Times New Roman" panose="02020603050405020304" pitchFamily="18" charset="0"/>
                  </a:rPr>
                  <a:t>. By performing an </a:t>
                </a:r>
                <a:r>
                  <a:rPr lang="en-US" altLang="zh-CN" sz="1500" dirty="0" smtClean="0">
                    <a:latin typeface="Times New Roman" panose="02020603050405020304" pitchFamily="18" charset="0"/>
                    <a:cs typeface="Times New Roman" panose="02020603050405020304" pitchFamily="18" charset="0"/>
                  </a:rPr>
                  <a:t>action </a:t>
                </a:r>
                <a14:m>
                  <m:oMath xmlns:m="http://schemas.openxmlformats.org/officeDocument/2006/math">
                    <m:r>
                      <a:rPr lang="en-US" altLang="zh-CN" sz="1500" b="0" i="1" smtClean="0">
                        <a:latin typeface="Cambria Math" panose="02040503050406030204" pitchFamily="18" charset="0"/>
                        <a:cs typeface="Times New Roman" panose="02020603050405020304" pitchFamily="18" charset="0"/>
                      </a:rPr>
                      <m:t>𝑎</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𝐴</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the agent can move from state to state. Executing an action in a specific state provides the agent with a reward (a numerical score). The goal of the agent is to maximize its total reward. It does this by learning which action is optimal for each state. The action that is optimal for each state is the action that has the highest long-term reward. </a:t>
                </a: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This </a:t>
                </a:r>
                <a:r>
                  <a:rPr lang="en-US" altLang="zh-CN" sz="1500" dirty="0">
                    <a:latin typeface="Times New Roman" panose="02020603050405020304" pitchFamily="18" charset="0"/>
                    <a:cs typeface="Times New Roman" panose="02020603050405020304" pitchFamily="18" charset="0"/>
                  </a:rPr>
                  <a:t>reward is a weighted sum of the expected values of the rewards of all future steps starting from the current state, where the weight for a step from a state </a:t>
                </a:r>
                <a14:m>
                  <m:oMath xmlns:m="http://schemas.openxmlformats.org/officeDocument/2006/math">
                    <m:r>
                      <a:rPr lang="en-US" altLang="zh-CN" sz="15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dirty="0" smtClean="0">
                        <a:latin typeface="Cambria Math" panose="02040503050406030204" pitchFamily="18" charset="0"/>
                        <a:ea typeface="Cambria Math" panose="02040503050406030204" pitchFamily="18" charset="0"/>
                        <a:cs typeface="Times New Roman" panose="02020603050405020304" pitchFamily="18" charset="0"/>
                      </a:rPr>
                      <m:t>𝑡</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steps into the future is calculated as </a:t>
                </a:r>
                <a14:m>
                  <m:oMath xmlns:m="http://schemas.openxmlformats.org/officeDocument/2006/math">
                    <m:sSup>
                      <m:sSupPr>
                        <m:ctrlPr>
                          <a:rPr lang="en-US" altLang="zh-CN" sz="1500" i="1" smtClean="0">
                            <a:latin typeface="Cambria Math" panose="02040503050406030204" pitchFamily="18" charset="0"/>
                            <a:cs typeface="Times New Roman" panose="02020603050405020304" pitchFamily="18" charset="0"/>
                          </a:rPr>
                        </m:ctrlPr>
                      </m:sSupPr>
                      <m:e>
                        <m:r>
                          <a:rPr lang="zh-CN" altLang="en-US" sz="1500" i="1" smtClean="0">
                            <a:latin typeface="Cambria Math" panose="02040503050406030204" pitchFamily="18" charset="0"/>
                            <a:cs typeface="Times New Roman" panose="02020603050405020304" pitchFamily="18" charset="0"/>
                          </a:rPr>
                          <m:t>𝛾</m:t>
                        </m:r>
                      </m:e>
                      <m:sup>
                        <m:r>
                          <a:rPr lang="en-US" altLang="zh-CN" sz="15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𝑡</m:t>
                        </m:r>
                      </m:sup>
                    </m:sSup>
                  </m:oMath>
                </a14:m>
                <a:r>
                  <a:rPr lang="en-US" altLang="zh-CN" sz="1500" dirty="0" smtClean="0">
                    <a:latin typeface="Times New Roman" panose="02020603050405020304" pitchFamily="18" charset="0"/>
                    <a:cs typeface="Times New Roman" panose="02020603050405020304" pitchFamily="18" charset="0"/>
                  </a:rPr>
                  <a:t>.</a:t>
                </a: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The </a:t>
                </a:r>
                <a:r>
                  <a:rPr lang="en-US" altLang="zh-CN" sz="1500" dirty="0">
                    <a:latin typeface="Times New Roman" panose="02020603050405020304" pitchFamily="18" charset="0"/>
                    <a:cs typeface="Times New Roman" panose="02020603050405020304" pitchFamily="18" charset="0"/>
                  </a:rPr>
                  <a:t>algorithm therefore has a function that calculates the Quantity of a state-action combination:</a:t>
                </a:r>
              </a:p>
              <a:p>
                <a:pPr>
                  <a:lnSpc>
                    <a:spcPct val="130000"/>
                  </a:lnSpc>
                </a:pPr>
                <a14:m>
                  <m:oMathPara xmlns:m="http://schemas.openxmlformats.org/officeDocument/2006/math">
                    <m:oMathParaPr>
                      <m:jc m:val="centerGroup"/>
                    </m:oMathParaPr>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𝑄</m:t>
                      </m:r>
                      <m:r>
                        <a:rPr lang="en-US" altLang="zh-CN" sz="1500" i="1" dirty="0" smtClean="0">
                          <a:latin typeface="Cambria Math" panose="02040503050406030204" pitchFamily="18" charset="0"/>
                          <a:cs typeface="Times New Roman" panose="02020603050405020304" pitchFamily="18" charset="0"/>
                        </a:rPr>
                        <m:t>:</m:t>
                      </m:r>
                      <m:r>
                        <a:rPr lang="en-US" altLang="zh-CN" sz="1500" b="0" i="1" dirty="0" smtClean="0">
                          <a:latin typeface="Cambria Math" panose="02040503050406030204" pitchFamily="18" charset="0"/>
                          <a:cs typeface="Times New Roman" panose="02020603050405020304" pitchFamily="18" charset="0"/>
                        </a:rPr>
                        <m:t>𝑆</m:t>
                      </m:r>
                      <m:r>
                        <a:rPr lang="en-US" altLang="zh-CN" sz="15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dirty="0" smtClean="0">
                          <a:latin typeface="Cambria Math" panose="02040503050406030204" pitchFamily="18" charset="0"/>
                          <a:ea typeface="Cambria Math" panose="02040503050406030204" pitchFamily="18" charset="0"/>
                          <a:cs typeface="Times New Roman" panose="02020603050405020304" pitchFamily="18" charset="0"/>
                        </a:rPr>
                        <m:t>𝐴</m:t>
                      </m:r>
                      <m:r>
                        <a:rPr lang="en-US" altLang="zh-CN" sz="15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dirty="0" smtClean="0">
                          <a:latin typeface="Cambria Math" panose="02040503050406030204" pitchFamily="18" charset="0"/>
                          <a:ea typeface="Cambria Math" panose="02040503050406030204" pitchFamily="18" charset="0"/>
                          <a:cs typeface="Times New Roman" panose="02020603050405020304" pitchFamily="18" charset="0"/>
                        </a:rPr>
                        <m:t>ℝ</m:t>
                      </m:r>
                    </m:oMath>
                  </m:oMathPara>
                </a14:m>
                <a:endParaRPr lang="en-US" altLang="zh-CN" sz="1500" dirty="0" smtClean="0">
                  <a:latin typeface="Times New Roman" panose="02020603050405020304" pitchFamily="18" charset="0"/>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645042" y="1468176"/>
                <a:ext cx="10271051" cy="3400098"/>
              </a:xfrm>
              <a:prstGeom prst="rect">
                <a:avLst/>
              </a:prstGeom>
              <a:blipFill rotWithShape="1">
                <a:blip r:embed="rId1"/>
                <a:stretch>
                  <a:fillRect l="-17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771138" y="6565612"/>
            <a:ext cx="3420862"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a:solidFill>
                  <a:prstClr val="black"/>
                </a:solidFill>
                <a:latin typeface="Times New Roman" pitchFamily="18" charset="0"/>
                <a:cs typeface="Times New Roman" pitchFamily="18" charset="0"/>
              </a:rPr>
              <a:t>https://en.wikipedia.org/wiki/Q-learning</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198426"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a:t>
            </a:r>
            <a:endParaRPr lang="en-US" altLang="zh-CN" sz="14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矩形 2"/>
              <p:cNvSpPr/>
              <p:nvPr/>
            </p:nvSpPr>
            <p:spPr>
              <a:xfrm>
                <a:off x="453656" y="1205906"/>
                <a:ext cx="10738883" cy="4956806"/>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Before </a:t>
                </a:r>
                <a:r>
                  <a:rPr lang="en-US" altLang="zh-CN" sz="1500" dirty="0">
                    <a:latin typeface="Times New Roman" panose="02020603050405020304" pitchFamily="18" charset="0"/>
                    <a:cs typeface="Times New Roman" panose="02020603050405020304" pitchFamily="18" charset="0"/>
                  </a:rPr>
                  <a:t>learning has started,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𝑄</m:t>
                    </m:r>
                  </m:oMath>
                </a14:m>
                <a:r>
                  <a:rPr lang="en-US" altLang="zh-CN" sz="1500" dirty="0">
                    <a:latin typeface="Times New Roman" panose="02020603050405020304" pitchFamily="18" charset="0"/>
                    <a:cs typeface="Times New Roman" panose="02020603050405020304" pitchFamily="18" charset="0"/>
                  </a:rPr>
                  <a:t> returns an (arbitrary) fixed value, chosen by the designer. </a:t>
                </a: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Then</a:t>
                </a:r>
                <a:r>
                  <a:rPr lang="en-US" altLang="zh-CN" sz="1500" dirty="0">
                    <a:latin typeface="Times New Roman" panose="02020603050405020304" pitchFamily="18" charset="0"/>
                    <a:cs typeface="Times New Roman" panose="02020603050405020304" pitchFamily="18" charset="0"/>
                  </a:rPr>
                  <a:t>, each time the agent selects an action, and observes a reward and a new state that may depend on both the previous state and the selected action,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𝑄</m:t>
                    </m:r>
                  </m:oMath>
                </a14:m>
                <a:r>
                  <a:rPr lang="en-US" altLang="zh-CN" sz="1500" dirty="0">
                    <a:latin typeface="Times New Roman" panose="02020603050405020304" pitchFamily="18" charset="0"/>
                    <a:cs typeface="Times New Roman" panose="02020603050405020304" pitchFamily="18" charset="0"/>
                  </a:rPr>
                  <a:t> is updated. </a:t>
                </a:r>
                <a:endParaRPr lang="en-US" altLang="zh-CN" sz="1500" dirty="0" smtClean="0">
                  <a:latin typeface="Times New Roman" panose="02020603050405020304" pitchFamily="18" charset="0"/>
                  <a:cs typeface="Times New Roman" panose="02020603050405020304" pitchFamily="18" charset="0"/>
                </a:endParaRPr>
              </a:p>
              <a:p>
                <a:pPr>
                  <a:lnSpc>
                    <a:spcPct val="130000"/>
                  </a:lnSpc>
                </a:pP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The </a:t>
                </a:r>
                <a:r>
                  <a:rPr lang="en-US" altLang="zh-CN" sz="1500" dirty="0">
                    <a:latin typeface="Times New Roman" panose="02020603050405020304" pitchFamily="18" charset="0"/>
                    <a:cs typeface="Times New Roman" panose="02020603050405020304" pitchFamily="18" charset="0"/>
                  </a:rPr>
                  <a:t>core of the algorithm is a simple value iteration update. It assumes the old value and makes a correction based on the new information.</a:t>
                </a:r>
              </a:p>
              <a:p>
                <a:pPr>
                  <a:lnSpc>
                    <a:spcPct val="130000"/>
                  </a:lnSpc>
                </a:pPr>
                <a14:m>
                  <m:oMathPara xmlns:m="http://schemas.openxmlformats.org/officeDocument/2006/math">
                    <m:oMathParaPr>
                      <m:jc m:val="centerGroup"/>
                    </m:oMathParaPr>
                    <m:oMath xmlns:m="http://schemas.openxmlformats.org/officeDocument/2006/math">
                      <m:r>
                        <a:rPr lang="en-US" altLang="zh-CN" sz="1500" b="0" i="1" smtClean="0">
                          <a:latin typeface="Cambria Math" panose="02040503050406030204" pitchFamily="18" charset="0"/>
                          <a:cs typeface="Times New Roman" panose="02020603050405020304" pitchFamily="18" charset="0"/>
                        </a:rPr>
                        <m:t>𝑄</m:t>
                      </m:r>
                      <m:d>
                        <m:dPr>
                          <m:ctrlPr>
                            <a:rPr lang="en-US" altLang="zh-CN" sz="1500" b="0" i="1" smtClean="0">
                              <a:latin typeface="Cambria Math" panose="02040503050406030204" pitchFamily="18" charset="0"/>
                              <a:cs typeface="Times New Roman" panose="02020603050405020304" pitchFamily="18" charset="0"/>
                            </a:rPr>
                          </m:ctrlPr>
                        </m:dPr>
                        <m:e>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𝑠</m:t>
                              </m:r>
                            </m:e>
                            <m:sub>
                              <m:r>
                                <a:rPr lang="en-US" altLang="zh-CN" sz="1500" b="0" i="1" smtClean="0">
                                  <a:latin typeface="Cambria Math" panose="02040503050406030204" pitchFamily="18" charset="0"/>
                                  <a:cs typeface="Times New Roman" panose="02020603050405020304" pitchFamily="18" charset="0"/>
                                </a:rPr>
                                <m:t>𝑡</m:t>
                              </m:r>
                            </m:sub>
                          </m:sSub>
                          <m:r>
                            <a:rPr lang="en-US" altLang="zh-CN" sz="1500" b="0" i="1" smtClean="0">
                              <a:latin typeface="Cambria Math" panose="02040503050406030204" pitchFamily="18" charset="0"/>
                              <a:cs typeface="Times New Roman" panose="02020603050405020304" pitchFamily="18" charset="0"/>
                            </a:rPr>
                            <m:t>,</m:t>
                          </m:r>
                          <m:sSub>
                            <m:sSubPr>
                              <m:ctrlPr>
                                <a:rPr lang="en-US" altLang="zh-CN" sz="1500" b="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𝑎</m:t>
                              </m:r>
                            </m:e>
                            <m:sub>
                              <m:r>
                                <a:rPr lang="en-US" altLang="zh-CN" sz="1500" b="0" i="1" smtClean="0">
                                  <a:latin typeface="Cambria Math" panose="02040503050406030204" pitchFamily="18" charset="0"/>
                                  <a:cs typeface="Times New Roman" panose="02020603050405020304" pitchFamily="18" charset="0"/>
                                </a:rPr>
                                <m:t>𝑡</m:t>
                              </m:r>
                            </m:sub>
                          </m:sSub>
                        </m:e>
                      </m:d>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limLow>
                        <m:limLow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limLowPr>
                        <m:e>
                          <m:groupChr>
                            <m:groupChrPr>
                              <m:chr m:val="⏟"/>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sz="1500" i="1">
                                  <a:latin typeface="Cambria Math" panose="02040503050406030204" pitchFamily="18" charset="0"/>
                                  <a:cs typeface="Times New Roman" panose="02020603050405020304" pitchFamily="18" charset="0"/>
                                </a:rPr>
                                <m:t>𝑄</m:t>
                              </m:r>
                              <m:d>
                                <m:dPr>
                                  <m:ctrlPr>
                                    <a:rPr lang="en-US" altLang="zh-CN" sz="1500" i="1">
                                      <a:latin typeface="Cambria Math" panose="02040503050406030204" pitchFamily="18" charset="0"/>
                                      <a:cs typeface="Times New Roman" panose="02020603050405020304" pitchFamily="18" charset="0"/>
                                    </a:rPr>
                                  </m:ctrlPr>
                                </m:dPr>
                                <m:e>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𝑠</m:t>
                                      </m:r>
                                    </m:e>
                                    <m:sub>
                                      <m:r>
                                        <a:rPr lang="en-US" altLang="zh-CN" sz="1500" i="1">
                                          <a:latin typeface="Cambria Math" panose="02040503050406030204" pitchFamily="18" charset="0"/>
                                          <a:cs typeface="Times New Roman" panose="02020603050405020304" pitchFamily="18" charset="0"/>
                                        </a:rPr>
                                        <m:t>𝑡</m:t>
                                      </m:r>
                                    </m:sub>
                                  </m:sSub>
                                  <m:r>
                                    <a:rPr lang="en-US" altLang="zh-CN" sz="1500" i="1">
                                      <a:latin typeface="Cambria Math" panose="02040503050406030204" pitchFamily="18" charset="0"/>
                                      <a:cs typeface="Times New Roman" panose="02020603050405020304" pitchFamily="18" charset="0"/>
                                    </a:rPr>
                                    <m:t>,</m:t>
                                  </m:r>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𝑎</m:t>
                                      </m:r>
                                    </m:e>
                                    <m:sub>
                                      <m:r>
                                        <a:rPr lang="en-US" altLang="zh-CN" sz="1500" i="1">
                                          <a:latin typeface="Cambria Math" panose="02040503050406030204" pitchFamily="18" charset="0"/>
                                          <a:cs typeface="Times New Roman" panose="02020603050405020304" pitchFamily="18" charset="0"/>
                                        </a:rPr>
                                        <m:t>𝑡</m:t>
                                      </m:r>
                                    </m:sub>
                                  </m:sSub>
                                </m:e>
                              </m:d>
                            </m:e>
                          </m:groupChr>
                        </m:e>
                        <m:lim>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𝑜𝑙𝑑</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𝑣𝑎𝑙𝑢𝑒</m:t>
                          </m:r>
                        </m:lim>
                      </m:limLow>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1500" b="0" i="1" smtClean="0">
                          <a:latin typeface="Cambria Math" panose="02040503050406030204" pitchFamily="18" charset="0"/>
                          <a:ea typeface="Cambria Math" panose="02040503050406030204" pitchFamily="18" charset="0"/>
                          <a:cs typeface="Times New Roman" panose="02020603050405020304" pitchFamily="18" charset="0"/>
                        </a:rPr>
                        <m:t>𝛼</m:t>
                      </m:r>
                      <m:r>
                        <a:rPr lang="zh-CN" altLang="en-US" sz="1500" b="0" i="1" smtClean="0">
                          <a:latin typeface="Cambria Math" panose="02040503050406030204" pitchFamily="18" charset="0"/>
                          <a:ea typeface="Cambria Math" panose="02040503050406030204" pitchFamily="18" charset="0"/>
                          <a:cs typeface="Times New Roman" panose="02020603050405020304" pitchFamily="18" charset="0"/>
                        </a:rPr>
                        <m:t>∙(</m:t>
                      </m:r>
                      <m:limUpp>
                        <m:limUpp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limUppPr>
                        <m:e>
                          <m:groupChr>
                            <m:groupChrPr>
                              <m:chr m:val="⏞"/>
                              <m:pos m:val="top"/>
                              <m:vertJc m:val="bot"/>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groupChrPr>
                            <m:e>
                              <m:limLow>
                                <m:limLow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limLowPr>
                                <m:e>
                                  <m:groupChr>
                                    <m:groupChrPr>
                                      <m:chr m:val="⏟"/>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groupChrPr>
                                    <m:e>
                                      <m:sSub>
                                        <m:sSub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+1</m:t>
                                          </m:r>
                                        </m:sub>
                                      </m:sSub>
                                    </m:e>
                                  </m:groupChr>
                                </m:e>
                                <m:lim>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𝑟𝑤𝑎𝑟𝑑</m:t>
                                  </m:r>
                                </m:lim>
                              </m:limLow>
                              <m:r>
                                <m:rPr>
                                  <m:brk/>
                                </m:r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limLow>
                                <m:limLowPr>
                                  <m:ctrlPr>
                                    <a:rPr lang="en-US" altLang="zh-CN" sz="1500" i="1">
                                      <a:latin typeface="Cambria Math" panose="02040503050406030204" pitchFamily="18" charset="0"/>
                                      <a:ea typeface="Cambria Math" panose="02040503050406030204" pitchFamily="18" charset="0"/>
                                      <a:cs typeface="Times New Roman" panose="02020603050405020304" pitchFamily="18" charset="0"/>
                                    </a:rPr>
                                  </m:ctrlPr>
                                </m:limLowPr>
                                <m:e>
                                  <m:groupChr>
                                    <m:groupChrPr>
                                      <m:chr m:val="⏟"/>
                                      <m:ctrlPr>
                                        <a:rPr lang="en-US" altLang="zh-CN" sz="1500" i="1">
                                          <a:latin typeface="Cambria Math" panose="02040503050406030204" pitchFamily="18" charset="0"/>
                                          <a:ea typeface="Cambria Math" panose="02040503050406030204" pitchFamily="18" charset="0"/>
                                          <a:cs typeface="Times New Roman" panose="02020603050405020304" pitchFamily="18" charset="0"/>
                                        </a:rPr>
                                      </m:ctrlPr>
                                    </m:groupChrPr>
                                    <m:e>
                                      <m:r>
                                        <a:rPr lang="zh-CN" altLang="en-US" sz="1500" i="1" smtClean="0">
                                          <a:latin typeface="Cambria Math" panose="02040503050406030204" pitchFamily="18" charset="0"/>
                                          <a:ea typeface="Cambria Math" panose="02040503050406030204" pitchFamily="18" charset="0"/>
                                          <a:cs typeface="Times New Roman" panose="02020603050405020304" pitchFamily="18" charset="0"/>
                                        </a:rPr>
                                        <m:t>𝛾</m:t>
                                      </m:r>
                                    </m:e>
                                  </m:groupChr>
                                </m:e>
                                <m:lim>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𝑑𝑖𝑠𝑐𝑜𝑢𝑛𝑡</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𝑓𝑎𝑐𝑡𝑜𝑟</m:t>
                                  </m:r>
                                </m:lim>
                              </m:limLow>
                              <m:r>
                                <a:rPr lang="en-US" altLang="zh-CN" sz="1500" i="1" smtClean="0">
                                  <a:latin typeface="Cambria Math" panose="02040503050406030204" pitchFamily="18" charset="0"/>
                                  <a:ea typeface="Cambria Math" panose="02040503050406030204" pitchFamily="18" charset="0"/>
                                  <a:cs typeface="Times New Roman" panose="02020603050405020304" pitchFamily="18" charset="0"/>
                                </a:rPr>
                                <m:t>∙</m:t>
                              </m:r>
                              <m:limLow>
                                <m:limLowPr>
                                  <m:ctrlPr>
                                    <a:rPr lang="en-US" altLang="zh-CN" sz="1500" i="1" smtClean="0">
                                      <a:latin typeface="Cambria Math" panose="02040503050406030204" pitchFamily="18" charset="0"/>
                                      <a:ea typeface="Cambria Math" panose="02040503050406030204" pitchFamily="18" charset="0"/>
                                      <a:cs typeface="Times New Roman" panose="02020603050405020304" pitchFamily="18" charset="0"/>
                                    </a:rPr>
                                  </m:ctrlPr>
                                </m:limLowPr>
                                <m:e>
                                  <m:groupChr>
                                    <m:groupChrPr>
                                      <m:chr m:val="⏟"/>
                                      <m:ctrlPr>
                                        <a:rPr lang="en-US" altLang="zh-CN" sz="1500" i="1" smtClean="0">
                                          <a:latin typeface="Cambria Math" panose="02040503050406030204" pitchFamily="18" charset="0"/>
                                          <a:ea typeface="Cambria Math" panose="02040503050406030204" pitchFamily="18" charset="0"/>
                                          <a:cs typeface="Times New Roman" panose="02020603050405020304" pitchFamily="18" charset="0"/>
                                        </a:rPr>
                                      </m:ctrlPr>
                                    </m:groupChrPr>
                                    <m:e>
                                      <m:func>
                                        <m:funcPr>
                                          <m:ctrlPr>
                                            <a:rPr lang="en-US" altLang="zh-CN" sz="1500" i="1" smtClean="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en-US" altLang="zh-CN" sz="1500" i="1" smtClean="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1500" i="0" smtClean="0">
                                                  <a:latin typeface="Cambria Math" panose="02040503050406030204" pitchFamily="18" charset="0"/>
                                                  <a:ea typeface="Cambria Math" panose="02040503050406030204" pitchFamily="18" charset="0"/>
                                                  <a:cs typeface="Times New Roman" panose="02020603050405020304" pitchFamily="18" charset="0"/>
                                                </a:rPr>
                                                <m:t>max</m:t>
                                              </m:r>
                                            </m:e>
                                            <m:lim>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𝑎</m:t>
                                              </m:r>
                                            </m:lim>
                                          </m:limLow>
                                        </m:fName>
                                        <m:e>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𝑄</m:t>
                                          </m:r>
                                          <m:d>
                                            <m:d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𝑎</m:t>
                                              </m:r>
                                            </m:e>
                                          </m:d>
                                        </m:e>
                                      </m:func>
                                    </m:e>
                                  </m:groupChr>
                                </m:e>
                                <m:lim>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𝑒𝑠𝑡𝑖𝑚𝑎𝑡𝑒</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𝑜𝑓</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𝑜𝑝𝑡𝑖𝑚𝑎𝑙</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𝑓𝑢𝑡𝑢𝑟𝑒</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𝑣𝑎𝑙𝑢𝑒</m:t>
                                  </m:r>
                                </m:lim>
                              </m:limLow>
                            </m:e>
                          </m:groupChr>
                        </m:e>
                        <m:lim>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𝑙𝑒𝑎𝑟𝑛𝑒𝑑</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𝑣𝑎𝑙𝑢𝑒</m:t>
                          </m:r>
                        </m:lim>
                      </m:limUpp>
                      <m:r>
                        <a:rPr lang="en-US" altLang="zh-CN" sz="1500" i="1">
                          <a:latin typeface="Cambria Math" panose="02040503050406030204" pitchFamily="18" charset="0"/>
                          <a:ea typeface="Cambria Math" panose="02040503050406030204" pitchFamily="18" charset="0"/>
                          <a:cs typeface="Times New Roman" panose="02020603050405020304" pitchFamily="18" charset="0"/>
                        </a:rPr>
                        <m:t>−</m:t>
                      </m:r>
                      <m:limLow>
                        <m:limLowPr>
                          <m:ctrlPr>
                            <a:rPr lang="en-US" altLang="zh-CN" sz="1500" i="1">
                              <a:latin typeface="Cambria Math" panose="02040503050406030204" pitchFamily="18" charset="0"/>
                              <a:ea typeface="Cambria Math" panose="02040503050406030204" pitchFamily="18" charset="0"/>
                              <a:cs typeface="Times New Roman" panose="02020603050405020304" pitchFamily="18" charset="0"/>
                            </a:rPr>
                          </m:ctrlPr>
                        </m:limLowPr>
                        <m:e>
                          <m:groupChr>
                            <m:groupChrPr>
                              <m:chr m:val="⏟"/>
                              <m:ctrlPr>
                                <a:rPr lang="en-US" altLang="zh-CN" sz="1500" i="1">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𝑄</m:t>
                              </m:r>
                              <m:d>
                                <m:dPr>
                                  <m:ctrlPr>
                                    <a:rPr lang="en-US" altLang="zh-CN" sz="15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15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𝑠</m:t>
                                      </m:r>
                                    </m:e>
                                    <m:sub>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𝑡</m:t>
                                      </m:r>
                                    </m:sub>
                                  </m:sSub>
                                  <m:r>
                                    <a:rPr lang="en-US" altLang="zh-CN" sz="15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5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𝑡</m:t>
                                      </m:r>
                                    </m:sub>
                                  </m:sSub>
                                </m:e>
                              </m:d>
                            </m:e>
                          </m:groupChr>
                        </m:e>
                        <m:lim>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𝑜𝑙𝑑</m:t>
                          </m:r>
                          <m:r>
                            <a:rPr lang="en-US" altLang="zh-CN" sz="150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𝑣𝑎𝑙𝑢𝑒</m:t>
                          </m:r>
                        </m:lim>
                      </m:limLow>
                      <m:r>
                        <a:rPr lang="en-US" altLang="zh-CN" sz="15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1500" dirty="0" smtClean="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15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𝑟</m:t>
                        </m:r>
                      </m:e>
                      <m:sub>
                        <m:r>
                          <a:rPr lang="en-US" altLang="zh-CN" sz="1500" i="1">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1500" i="1">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altLang="zh-CN" sz="1500" dirty="0" smtClean="0">
                    <a:latin typeface="Times New Roman" panose="02020603050405020304" pitchFamily="18" charset="0"/>
                    <a:cs typeface="Times New Roman" panose="02020603050405020304" pitchFamily="18" charset="0"/>
                  </a:rPr>
                  <a:t> is </a:t>
                </a:r>
                <a:r>
                  <a:rPr lang="en-US" altLang="zh-CN" sz="1500" dirty="0">
                    <a:latin typeface="Times New Roman" panose="02020603050405020304" pitchFamily="18" charset="0"/>
                    <a:cs typeface="Times New Roman" panose="02020603050405020304" pitchFamily="18" charset="0"/>
                  </a:rPr>
                  <a:t>the reward observed after performing </a:t>
                </a: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𝑎</m:t>
                        </m:r>
                      </m:e>
                      <m:sub>
                        <m:r>
                          <a:rPr lang="en-US" altLang="zh-CN" sz="1500" b="0" i="1" smtClean="0">
                            <a:latin typeface="Cambria Math" panose="02040503050406030204" pitchFamily="18" charset="0"/>
                            <a:cs typeface="Times New Roman" panose="02020603050405020304" pitchFamily="18" charset="0"/>
                          </a:rPr>
                          <m:t>𝑡</m:t>
                        </m:r>
                      </m:sub>
                    </m:sSub>
                  </m:oMath>
                </a14:m>
                <a:r>
                  <a:rPr lang="en-US" altLang="zh-CN" sz="1500" dirty="0" smtClean="0">
                    <a:latin typeface="Times New Roman" panose="02020603050405020304" pitchFamily="18" charset="0"/>
                    <a:cs typeface="Times New Roman" panose="02020603050405020304" pitchFamily="18" charset="0"/>
                  </a:rPr>
                  <a:t> in </a:t>
                </a: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𝑠</m:t>
                        </m:r>
                      </m:e>
                      <m:sub>
                        <m:r>
                          <a:rPr lang="en-US" altLang="zh-CN" sz="1500" b="0" i="1" smtClean="0">
                            <a:latin typeface="Cambria Math" panose="02040503050406030204" pitchFamily="18" charset="0"/>
                            <a:cs typeface="Times New Roman" panose="02020603050405020304" pitchFamily="18" charset="0"/>
                          </a:rPr>
                          <m:t>𝑡</m:t>
                        </m:r>
                      </m:sub>
                    </m:sSub>
                  </m:oMath>
                </a14:m>
                <a:r>
                  <a:rPr lang="en-US" altLang="zh-CN" sz="1500" dirty="0" smtClean="0">
                    <a:latin typeface="Times New Roman" panose="02020603050405020304" pitchFamily="18" charset="0"/>
                    <a:cs typeface="Times New Roman" panose="02020603050405020304" pitchFamily="18" charset="0"/>
                  </a:rPr>
                  <a:t>, and </a:t>
                </a:r>
                <a:r>
                  <a:rPr lang="en-US" altLang="zh-CN" sz="15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zh-CN" altLang="en-US" sz="1500" i="1" smtClean="0">
                            <a:latin typeface="Cambria Math" panose="02040503050406030204" pitchFamily="18" charset="0"/>
                            <a:cs typeface="Times New Roman" panose="02020603050405020304" pitchFamily="18" charset="0"/>
                          </a:rPr>
                          <m:t>𝛼</m:t>
                        </m:r>
                      </m:e>
                      <m:sub>
                        <m:r>
                          <a:rPr lang="en-US" altLang="zh-CN" sz="1500" b="0" i="1" smtClean="0">
                            <a:latin typeface="Cambria Math" panose="02040503050406030204" pitchFamily="18" charset="0"/>
                            <a:cs typeface="Times New Roman" panose="02020603050405020304" pitchFamily="18" charset="0"/>
                          </a:rPr>
                          <m:t>𝑡</m:t>
                        </m:r>
                      </m:sub>
                    </m:sSub>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𝑎</m:t>
                    </m:r>
                    <m:r>
                      <a:rPr lang="en-US" altLang="zh-CN" sz="1500" b="0" i="1" smtClean="0">
                        <a:latin typeface="Cambria Math" panose="02040503050406030204" pitchFamily="18" charset="0"/>
                        <a:cs typeface="Times New Roman" panose="02020603050405020304" pitchFamily="18" charset="0"/>
                      </a:rPr>
                      <m:t>)</m:t>
                    </m:r>
                  </m:oMath>
                </a14:m>
                <a:r>
                  <a:rPr lang="en-US" altLang="zh-CN" sz="15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1500" b="0" i="0" smtClean="0">
                        <a:latin typeface="Cambria Math" panose="02040503050406030204" pitchFamily="18" charset="0"/>
                        <a:cs typeface="Times New Roman" panose="02020603050405020304" pitchFamily="18" charset="0"/>
                      </a:rPr>
                      <m:t>0&lt;</m:t>
                    </m:r>
                    <m:r>
                      <a:rPr lang="zh-CN" altLang="en-US" sz="1500" i="1" smtClean="0">
                        <a:latin typeface="Cambria Math" panose="02040503050406030204" pitchFamily="18" charset="0"/>
                        <a:cs typeface="Times New Roman" panose="02020603050405020304" pitchFamily="18" charset="0"/>
                      </a:rPr>
                      <m:t>𝛼</m:t>
                    </m:r>
                    <m:r>
                      <a:rPr lang="zh-CN" altLang="en-US" sz="1500" i="1" smtClean="0">
                        <a:latin typeface="Cambria Math" panose="02040503050406030204" pitchFamily="18" charset="0"/>
                        <a:cs typeface="Times New Roman" panose="02020603050405020304" pitchFamily="18" charset="0"/>
                      </a:rPr>
                      <m:t>≤1</m:t>
                    </m:r>
                  </m:oMath>
                </a14:m>
                <a:r>
                  <a:rPr lang="en-US" altLang="zh-CN" sz="1500" dirty="0">
                    <a:latin typeface="Times New Roman" panose="02020603050405020304" pitchFamily="18" charset="0"/>
                    <a:cs typeface="Times New Roman" panose="02020603050405020304" pitchFamily="18" charset="0"/>
                  </a:rPr>
                  <a:t>) is the learning rate (may be the same for all pairs</a:t>
                </a:r>
                <a:r>
                  <a:rPr lang="en-US" altLang="zh-CN" sz="1500" dirty="0" smtClean="0">
                    <a:latin typeface="Times New Roman" panose="02020603050405020304" pitchFamily="18" charset="0"/>
                    <a:cs typeface="Times New Roman" panose="02020603050405020304" pitchFamily="18" charset="0"/>
                  </a:rPr>
                  <a:t>).</a:t>
                </a:r>
              </a:p>
              <a:p>
                <a:pPr>
                  <a:lnSpc>
                    <a:spcPct val="130000"/>
                  </a:lnSpc>
                </a:pPr>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An episode of the algorithm ends when state </a:t>
                </a: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𝑠</m:t>
                        </m:r>
                      </m:e>
                      <m:sub>
                        <m:r>
                          <a:rPr lang="en-US" altLang="zh-CN" sz="1500" b="0" i="1" smtClean="0">
                            <a:latin typeface="Cambria Math" panose="02040503050406030204" pitchFamily="18" charset="0"/>
                            <a:cs typeface="Times New Roman" panose="02020603050405020304" pitchFamily="18" charset="0"/>
                          </a:rPr>
                          <m:t>𝑡</m:t>
                        </m:r>
                        <m:r>
                          <a:rPr lang="en-US" altLang="zh-CN" sz="1500" b="0" i="1" smtClean="0">
                            <a:latin typeface="Cambria Math" panose="02040503050406030204" pitchFamily="18" charset="0"/>
                            <a:cs typeface="Times New Roman" panose="02020603050405020304" pitchFamily="18" charset="0"/>
                          </a:rPr>
                          <m:t>+1</m:t>
                        </m:r>
                      </m:sub>
                    </m:sSub>
                  </m:oMath>
                </a14:m>
                <a:r>
                  <a:rPr lang="en-US" altLang="zh-CN" sz="1500" dirty="0" smtClean="0">
                    <a:latin typeface="Times New Roman" panose="02020603050405020304" pitchFamily="18" charset="0"/>
                    <a:cs typeface="Times New Roman" panose="02020603050405020304" pitchFamily="18" charset="0"/>
                  </a:rPr>
                  <a:t> is </a:t>
                </a:r>
                <a:r>
                  <a:rPr lang="en-US" altLang="zh-CN" sz="1500" dirty="0">
                    <a:latin typeface="Times New Roman" panose="02020603050405020304" pitchFamily="18" charset="0"/>
                    <a:cs typeface="Times New Roman" panose="02020603050405020304" pitchFamily="18" charset="0"/>
                  </a:rPr>
                  <a:t>a final state (or, "absorbing state"). However, Q-learning can also learn in non-episodic tasks. If the discount factor is lower than 1, the action values are finite even if the problem can contain infinite loops.</a:t>
                </a: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Note that for all final </a:t>
                </a:r>
                <a:r>
                  <a:rPr lang="en-US" altLang="zh-CN" sz="1500" dirty="0" smtClean="0">
                    <a:latin typeface="Times New Roman" panose="02020603050405020304" pitchFamily="18" charset="0"/>
                    <a:cs typeface="Times New Roman" panose="02020603050405020304" pitchFamily="18" charset="0"/>
                  </a:rPr>
                  <a:t>states </a:t>
                </a: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en-US" altLang="zh-CN" sz="1500" b="0" i="1" smtClean="0">
                            <a:latin typeface="Cambria Math" panose="02040503050406030204" pitchFamily="18" charset="0"/>
                            <a:cs typeface="Times New Roman" panose="02020603050405020304" pitchFamily="18" charset="0"/>
                          </a:rPr>
                          <m:t>𝑠</m:t>
                        </m:r>
                      </m:e>
                      <m:sub>
                        <m:r>
                          <a:rPr lang="en-US" altLang="zh-CN" sz="1500" b="0" i="1" smtClean="0">
                            <a:latin typeface="Cambria Math" panose="02040503050406030204" pitchFamily="18" charset="0"/>
                            <a:cs typeface="Times New Roman" panose="02020603050405020304" pitchFamily="18" charset="0"/>
                          </a:rPr>
                          <m:t>𝑓</m:t>
                        </m:r>
                      </m:sub>
                    </m:sSub>
                  </m:oMath>
                </a14:m>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𝑄</m:t>
                    </m:r>
                    <m:r>
                      <a:rPr lang="en-US" altLang="zh-CN" sz="1500" i="1" dirty="0" smtClean="0">
                        <a:latin typeface="Cambria Math" panose="02040503050406030204" pitchFamily="18" charset="0"/>
                        <a:cs typeface="Times New Roman" panose="02020603050405020304" pitchFamily="18" charset="0"/>
                      </a:rPr>
                      <m:t>(</m:t>
                    </m:r>
                    <m:sSub>
                      <m:sSubPr>
                        <m:ctrlPr>
                          <a:rPr lang="en-US" altLang="zh-CN" sz="1500" i="1" dirty="0" smtClean="0">
                            <a:latin typeface="Cambria Math" panose="02040503050406030204" pitchFamily="18" charset="0"/>
                            <a:cs typeface="Times New Roman" panose="02020603050405020304" pitchFamily="18" charset="0"/>
                          </a:rPr>
                        </m:ctrlPr>
                      </m:sSubPr>
                      <m:e>
                        <m:r>
                          <a:rPr lang="en-US" altLang="zh-CN" sz="1500" b="0" i="1" dirty="0" smtClean="0">
                            <a:latin typeface="Cambria Math" panose="02040503050406030204" pitchFamily="18" charset="0"/>
                            <a:cs typeface="Times New Roman" panose="02020603050405020304" pitchFamily="18" charset="0"/>
                          </a:rPr>
                          <m:t>𝑠</m:t>
                        </m:r>
                      </m:e>
                      <m:sub>
                        <m:r>
                          <a:rPr lang="en-US" altLang="zh-CN" sz="1500" b="0" i="1" dirty="0" smtClean="0">
                            <a:latin typeface="Cambria Math" panose="02040503050406030204" pitchFamily="18" charset="0"/>
                            <a:cs typeface="Times New Roman" panose="02020603050405020304" pitchFamily="18" charset="0"/>
                          </a:rPr>
                          <m:t>𝑓</m:t>
                        </m:r>
                      </m:sub>
                    </m:sSub>
                    <m:r>
                      <a:rPr lang="en-US" altLang="zh-CN" sz="1500" b="0" i="1" dirty="0" smtClean="0">
                        <a:latin typeface="Cambria Math" panose="02040503050406030204" pitchFamily="18" charset="0"/>
                        <a:cs typeface="Times New Roman" panose="02020603050405020304" pitchFamily="18" charset="0"/>
                      </a:rPr>
                      <m:t>,</m:t>
                    </m:r>
                    <m:r>
                      <a:rPr lang="en-US" altLang="zh-CN" sz="1500" i="1" dirty="0">
                        <a:latin typeface="Cambria Math" panose="02040503050406030204" pitchFamily="18" charset="0"/>
                        <a:cs typeface="Times New Roman" panose="02020603050405020304" pitchFamily="18" charset="0"/>
                      </a:rPr>
                      <m:t>𝑎</m:t>
                    </m:r>
                    <m:r>
                      <a:rPr lang="en-US" altLang="zh-CN" sz="1500" i="1" dirty="0">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is never updated but is set to the reward value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𝑟</m:t>
                    </m:r>
                  </m:oMath>
                </a14:m>
                <a:r>
                  <a:rPr lang="en-US" altLang="zh-CN" sz="1500" dirty="0">
                    <a:latin typeface="Times New Roman" panose="02020603050405020304" pitchFamily="18" charset="0"/>
                    <a:cs typeface="Times New Roman" panose="02020603050405020304" pitchFamily="18" charset="0"/>
                  </a:rPr>
                  <a:t>. In most cases, </a:t>
                </a:r>
                <a14:m>
                  <m:oMath xmlns:m="http://schemas.openxmlformats.org/officeDocument/2006/math">
                    <m:r>
                      <a:rPr lang="en-US" altLang="zh-CN" sz="1500" i="1" dirty="0">
                        <a:latin typeface="Cambria Math" panose="02040503050406030204" pitchFamily="18" charset="0"/>
                        <a:cs typeface="Times New Roman" panose="02020603050405020304" pitchFamily="18" charset="0"/>
                      </a:rPr>
                      <m:t>𝑄</m:t>
                    </m:r>
                    <m:r>
                      <a:rPr lang="en-US" altLang="zh-CN" sz="1500" i="1" dirty="0">
                        <a:latin typeface="Cambria Math" panose="02040503050406030204" pitchFamily="18" charset="0"/>
                        <a:cs typeface="Times New Roman" panose="02020603050405020304" pitchFamily="18" charset="0"/>
                      </a:rPr>
                      <m:t>(</m:t>
                    </m:r>
                    <m:sSub>
                      <m:sSubPr>
                        <m:ctrlPr>
                          <a:rPr lang="en-US" altLang="zh-CN" sz="1500" i="1" dirty="0">
                            <a:latin typeface="Cambria Math" panose="02040503050406030204" pitchFamily="18" charset="0"/>
                            <a:cs typeface="Times New Roman" panose="02020603050405020304" pitchFamily="18" charset="0"/>
                          </a:rPr>
                        </m:ctrlPr>
                      </m:sSubPr>
                      <m:e>
                        <m:r>
                          <a:rPr lang="en-US" altLang="zh-CN" sz="1500" i="1" dirty="0">
                            <a:latin typeface="Cambria Math" panose="02040503050406030204" pitchFamily="18" charset="0"/>
                            <a:cs typeface="Times New Roman" panose="02020603050405020304" pitchFamily="18" charset="0"/>
                          </a:rPr>
                          <m:t>𝑠</m:t>
                        </m:r>
                      </m:e>
                      <m:sub>
                        <m:r>
                          <a:rPr lang="en-US" altLang="zh-CN" sz="1500" i="1" dirty="0">
                            <a:latin typeface="Cambria Math" panose="02040503050406030204" pitchFamily="18" charset="0"/>
                            <a:cs typeface="Times New Roman" panose="02020603050405020304" pitchFamily="18" charset="0"/>
                          </a:rPr>
                          <m:t>𝑓</m:t>
                        </m:r>
                      </m:sub>
                    </m:sSub>
                    <m:r>
                      <a:rPr lang="en-US" altLang="zh-CN" sz="1500" i="1" dirty="0">
                        <a:latin typeface="Cambria Math" panose="02040503050406030204" pitchFamily="18" charset="0"/>
                        <a:cs typeface="Times New Roman" panose="02020603050405020304" pitchFamily="18" charset="0"/>
                      </a:rPr>
                      <m:t>,</m:t>
                    </m:r>
                    <m:r>
                      <a:rPr lang="en-US" altLang="zh-CN" sz="1500" i="1" dirty="0">
                        <a:latin typeface="Cambria Math" panose="02040503050406030204" pitchFamily="18" charset="0"/>
                        <a:cs typeface="Times New Roman" panose="02020603050405020304" pitchFamily="18" charset="0"/>
                      </a:rPr>
                      <m:t>𝑎</m:t>
                    </m:r>
                    <m:r>
                      <a:rPr lang="en-US" altLang="zh-CN" sz="1500" i="1" dirty="0">
                        <a:latin typeface="Cambria Math" panose="02040503050406030204" pitchFamily="18" charset="0"/>
                        <a:cs typeface="Times New Roman" panose="02020603050405020304" pitchFamily="18" charset="0"/>
                      </a:rPr>
                      <m:t>) </m:t>
                    </m:r>
                  </m:oMath>
                </a14:m>
                <a:r>
                  <a:rPr lang="en-US" altLang="zh-CN" sz="1500" dirty="0">
                    <a:latin typeface="Times New Roman" panose="02020603050405020304" pitchFamily="18" charset="0"/>
                    <a:cs typeface="Times New Roman" panose="02020603050405020304" pitchFamily="18" charset="0"/>
                  </a:rPr>
                  <a:t>can be taken to be equal to zero.</a:t>
                </a:r>
                <a:endParaRPr lang="zh-CN" altLang="en-US" sz="1500" dirty="0">
                  <a:latin typeface="Times New Roman" panose="02020603050405020304" pitchFamily="18" charset="0"/>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453656" y="1205906"/>
                <a:ext cx="10738883" cy="4956806"/>
              </a:xfrm>
              <a:prstGeom prst="rect">
                <a:avLst/>
              </a:prstGeom>
              <a:blipFill rotWithShape="1">
                <a:blip r:embed="rId1"/>
                <a:stretch>
                  <a:fillRect l="-227"/>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771138" y="6565612"/>
            <a:ext cx="3420862" cy="272447"/>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https</a:t>
            </a:r>
            <a:r>
              <a:rPr lang="en-US" altLang="zh-CN" sz="1000" i="1" dirty="0">
                <a:solidFill>
                  <a:prstClr val="black"/>
                </a:solidFill>
                <a:latin typeface="Times New Roman" pitchFamily="18" charset="0"/>
                <a:cs typeface="Times New Roman" pitchFamily="18" charset="0"/>
              </a:rPr>
              <a:t>://en.wikipedia.org/wiki/Q-learningt</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198426"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a:t>
            </a:r>
            <a:endParaRPr lang="en-US" altLang="zh-CN" sz="14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矩形 2"/>
              <p:cNvSpPr/>
              <p:nvPr/>
            </p:nvSpPr>
            <p:spPr>
              <a:xfrm>
                <a:off x="290623" y="857063"/>
                <a:ext cx="7442792" cy="5793894"/>
              </a:xfrm>
              <a:prstGeom prst="rect">
                <a:avLst/>
              </a:prstGeom>
            </p:spPr>
            <p:txBody>
              <a:bodyPr wrap="square">
                <a:spAutoFit/>
              </a:bodyPr>
              <a:lstStyle/>
              <a:p>
                <a:pPr>
                  <a:lnSpc>
                    <a:spcPct val="130000"/>
                  </a:lnSpc>
                </a:pPr>
                <a:r>
                  <a:rPr lang="en-US" altLang="zh-CN" sz="1500" b="1" dirty="0" smtClean="0">
                    <a:latin typeface="Times New Roman" panose="02020603050405020304" pitchFamily="18" charset="0"/>
                    <a:cs typeface="Times New Roman" panose="02020603050405020304" pitchFamily="18" charset="0"/>
                  </a:rPr>
                  <a:t>Influence of variables on the algorithm</a:t>
                </a:r>
              </a:p>
              <a:p>
                <a:pPr>
                  <a:lnSpc>
                    <a:spcPct val="130000"/>
                  </a:lnSpc>
                </a:pPr>
                <a:r>
                  <a:rPr lang="en-US" altLang="zh-CN" sz="1500" dirty="0" smtClean="0">
                    <a:latin typeface="Times New Roman" panose="02020603050405020304" pitchFamily="18" charset="0"/>
                    <a:cs typeface="Times New Roman" panose="02020603050405020304" pitchFamily="18" charset="0"/>
                  </a:rPr>
                  <a:t>1. Learning rate</a:t>
                </a:r>
              </a:p>
              <a:p>
                <a:pPr>
                  <a:lnSpc>
                    <a:spcPct val="130000"/>
                  </a:lnSpc>
                </a:pPr>
                <a:r>
                  <a:rPr lang="en-US" altLang="zh-CN" sz="1500" dirty="0" smtClean="0">
                    <a:latin typeface="Times New Roman" panose="02020603050405020304" pitchFamily="18" charset="0"/>
                    <a:cs typeface="Times New Roman" panose="02020603050405020304" pitchFamily="18" charset="0"/>
                  </a:rPr>
                  <a:t>The </a:t>
                </a:r>
                <a:r>
                  <a:rPr lang="en-US" altLang="zh-CN" sz="1500" dirty="0">
                    <a:latin typeface="Times New Roman" panose="02020603050405020304" pitchFamily="18" charset="0"/>
                    <a:cs typeface="Times New Roman" panose="02020603050405020304" pitchFamily="18" charset="0"/>
                  </a:rPr>
                  <a:t>learning rate determines to what extent the newly acquired information will override the old information. A factor of 0 will make the agent not learn anything, while a factor of 1 would make the agent consider only the most recent information. In fully deterministic environments, a learning rate of </a:t>
                </a:r>
                <a:r>
                  <a:rPr lang="en-US" altLang="zh-CN" sz="15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500" i="1" smtClean="0">
                            <a:latin typeface="Cambria Math" panose="02040503050406030204" pitchFamily="18" charset="0"/>
                            <a:cs typeface="Times New Roman" panose="02020603050405020304" pitchFamily="18" charset="0"/>
                          </a:rPr>
                        </m:ctrlPr>
                      </m:sSubPr>
                      <m:e>
                        <m:r>
                          <a:rPr lang="zh-CN" altLang="en-US" sz="1500" i="1" smtClean="0">
                            <a:latin typeface="Cambria Math" panose="02040503050406030204" pitchFamily="18" charset="0"/>
                            <a:cs typeface="Times New Roman" panose="02020603050405020304" pitchFamily="18" charset="0"/>
                          </a:rPr>
                          <m:t>𝛼</m:t>
                        </m:r>
                      </m:e>
                      <m:sub>
                        <m:r>
                          <a:rPr lang="en-US" altLang="zh-CN" sz="1500" b="0" i="1" smtClean="0">
                            <a:latin typeface="Cambria Math" panose="02040503050406030204" pitchFamily="18" charset="0"/>
                            <a:cs typeface="Times New Roman" panose="02020603050405020304" pitchFamily="18" charset="0"/>
                          </a:rPr>
                          <m:t>𝑡</m:t>
                        </m:r>
                      </m:sub>
                    </m:sSub>
                    <m:d>
                      <m:dPr>
                        <m:ctrlPr>
                          <a:rPr lang="en-US" altLang="zh-CN" sz="1500" b="0" i="1" smtClean="0">
                            <a:latin typeface="Cambria Math" panose="02040503050406030204" pitchFamily="18" charset="0"/>
                            <a:cs typeface="Times New Roman" panose="02020603050405020304" pitchFamily="18" charset="0"/>
                          </a:rPr>
                        </m:ctrlPr>
                      </m:dPr>
                      <m:e>
                        <m:r>
                          <a:rPr lang="en-US" altLang="zh-CN" sz="1500" b="0" i="1" smtClean="0">
                            <a:latin typeface="Cambria Math" panose="02040503050406030204" pitchFamily="18" charset="0"/>
                            <a:cs typeface="Times New Roman" panose="02020603050405020304" pitchFamily="18" charset="0"/>
                          </a:rPr>
                          <m:t>𝑠</m:t>
                        </m:r>
                        <m:r>
                          <a:rPr lang="en-US" altLang="zh-CN" sz="1500" b="0" i="1" smtClean="0">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𝑎</m:t>
                        </m:r>
                      </m:e>
                    </m:d>
                    <m:r>
                      <a:rPr lang="en-US" altLang="zh-CN" sz="1500" b="0" i="1" smtClean="0">
                        <a:latin typeface="Cambria Math" panose="02040503050406030204" pitchFamily="18" charset="0"/>
                        <a:cs typeface="Times New Roman" panose="02020603050405020304" pitchFamily="18" charset="0"/>
                      </a:rPr>
                      <m:t>=1</m:t>
                    </m:r>
                  </m:oMath>
                </a14:m>
                <a:r>
                  <a:rPr lang="en-US" altLang="zh-CN" sz="1500" dirty="0" smtClean="0">
                    <a:latin typeface="Times New Roman" panose="02020603050405020304" pitchFamily="18" charset="0"/>
                    <a:cs typeface="Times New Roman" panose="02020603050405020304" pitchFamily="18" charset="0"/>
                  </a:rPr>
                  <a:t> is </a:t>
                </a:r>
                <a:r>
                  <a:rPr lang="en-US" altLang="zh-CN" sz="1500" dirty="0">
                    <a:latin typeface="Times New Roman" panose="02020603050405020304" pitchFamily="18" charset="0"/>
                    <a:cs typeface="Times New Roman" panose="02020603050405020304" pitchFamily="18" charset="0"/>
                  </a:rPr>
                  <a:t>optimal. When the problem is stochastic, the algorithm still converges under some technical conditions on the learning rate, that require it to decrease to zero. In practice, often a constant learning rate is used, such as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zh-CN" altLang="en-US" sz="1500" i="1">
                            <a:latin typeface="Cambria Math" panose="02040503050406030204" pitchFamily="18" charset="0"/>
                            <a:cs typeface="Times New Roman" panose="02020603050405020304" pitchFamily="18" charset="0"/>
                          </a:rPr>
                          <m:t>𝛼</m:t>
                        </m:r>
                      </m:e>
                      <m:sub>
                        <m:r>
                          <a:rPr lang="en-US" altLang="zh-CN" sz="1500" i="1">
                            <a:latin typeface="Cambria Math" panose="02040503050406030204" pitchFamily="18" charset="0"/>
                            <a:cs typeface="Times New Roman" panose="02020603050405020304" pitchFamily="18" charset="0"/>
                          </a:rPr>
                          <m:t>𝑡</m:t>
                        </m:r>
                      </m:sub>
                    </m:sSub>
                    <m:d>
                      <m:dPr>
                        <m:ctrlPr>
                          <a:rPr lang="en-US" altLang="zh-CN" sz="1500" i="1">
                            <a:latin typeface="Cambria Math" panose="02040503050406030204" pitchFamily="18" charset="0"/>
                            <a:cs typeface="Times New Roman" panose="02020603050405020304" pitchFamily="18" charset="0"/>
                          </a:rPr>
                        </m:ctrlPr>
                      </m:dPr>
                      <m:e>
                        <m:r>
                          <a:rPr lang="en-US" altLang="zh-CN" sz="1500" i="1">
                            <a:latin typeface="Cambria Math" panose="02040503050406030204" pitchFamily="18" charset="0"/>
                            <a:cs typeface="Times New Roman" panose="02020603050405020304" pitchFamily="18" charset="0"/>
                          </a:rPr>
                          <m:t>𝑠</m:t>
                        </m:r>
                        <m:r>
                          <a:rPr lang="en-US" altLang="zh-CN" sz="1500" i="1">
                            <a:latin typeface="Cambria Math" panose="02040503050406030204" pitchFamily="18" charset="0"/>
                            <a:cs typeface="Times New Roman" panose="02020603050405020304" pitchFamily="18" charset="0"/>
                          </a:rPr>
                          <m:t>,</m:t>
                        </m:r>
                        <m:r>
                          <a:rPr lang="en-US" altLang="zh-CN" sz="1500" i="1">
                            <a:latin typeface="Cambria Math" panose="02040503050406030204" pitchFamily="18" charset="0"/>
                            <a:cs typeface="Times New Roman" panose="02020603050405020304" pitchFamily="18" charset="0"/>
                          </a:rPr>
                          <m:t>𝑎</m:t>
                        </m:r>
                      </m:e>
                    </m:d>
                    <m:r>
                      <a:rPr lang="en-US" altLang="zh-CN" sz="1500" i="1">
                        <a:latin typeface="Cambria Math" panose="02040503050406030204" pitchFamily="18" charset="0"/>
                        <a:cs typeface="Times New Roman" panose="02020603050405020304" pitchFamily="18" charset="0"/>
                      </a:rPr>
                      <m:t>=</m:t>
                    </m:r>
                    <m:r>
                      <a:rPr lang="en-US" altLang="zh-CN" sz="1500" b="0" i="1" smtClean="0">
                        <a:latin typeface="Cambria Math" panose="02040503050406030204" pitchFamily="18" charset="0"/>
                        <a:cs typeface="Times New Roman" panose="02020603050405020304" pitchFamily="18" charset="0"/>
                      </a:rPr>
                      <m:t>0.</m:t>
                    </m:r>
                    <m:r>
                      <a:rPr lang="en-US" altLang="zh-CN" sz="1500" i="1">
                        <a:latin typeface="Cambria Math" panose="02040503050406030204" pitchFamily="18" charset="0"/>
                        <a:cs typeface="Times New Roman" panose="02020603050405020304" pitchFamily="18" charset="0"/>
                      </a:rPr>
                      <m:t>1</m:t>
                    </m:r>
                  </m:oMath>
                </a14:m>
                <a:r>
                  <a:rPr lang="en-US" altLang="zh-CN" sz="1500" dirty="0">
                    <a:latin typeface="Times New Roman" panose="02020603050405020304" pitchFamily="18" charset="0"/>
                    <a:cs typeface="Times New Roman" panose="02020603050405020304" pitchFamily="18" charset="0"/>
                  </a:rPr>
                  <a:t> for all </a:t>
                </a:r>
                <a14:m>
                  <m:oMath xmlns:m="http://schemas.openxmlformats.org/officeDocument/2006/math">
                    <m:r>
                      <a:rPr lang="en-US" altLang="zh-CN" sz="1500" i="1" dirty="0" smtClean="0">
                        <a:latin typeface="Cambria Math" panose="02040503050406030204" pitchFamily="18" charset="0"/>
                        <a:cs typeface="Times New Roman" panose="02020603050405020304" pitchFamily="18" charset="0"/>
                      </a:rPr>
                      <m:t>𝑡</m:t>
                    </m:r>
                  </m:oMath>
                </a14:m>
                <a:r>
                  <a:rPr lang="en-US" altLang="zh-CN" sz="1500" dirty="0" smtClean="0">
                    <a:latin typeface="Times New Roman" panose="02020603050405020304" pitchFamily="18" charset="0"/>
                    <a:cs typeface="Times New Roman" panose="02020603050405020304" pitchFamily="18" charset="0"/>
                  </a:rPr>
                  <a:t>.</a:t>
                </a:r>
              </a:p>
              <a:p>
                <a:pPr>
                  <a:lnSpc>
                    <a:spcPct val="130000"/>
                  </a:lnSpc>
                </a:pP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smtClean="0">
                    <a:latin typeface="Times New Roman" panose="02020603050405020304" pitchFamily="18" charset="0"/>
                    <a:cs typeface="Times New Roman" panose="02020603050405020304" pitchFamily="18" charset="0"/>
                  </a:rPr>
                  <a:t>2. Discount factor</a:t>
                </a:r>
                <a:endParaRPr lang="en-US" altLang="zh-CN" sz="1500" dirty="0">
                  <a:latin typeface="Times New Roman" panose="02020603050405020304" pitchFamily="18" charset="0"/>
                  <a:cs typeface="Times New Roman" panose="02020603050405020304" pitchFamily="18" charset="0"/>
                </a:endParaRPr>
              </a:p>
              <a:p>
                <a:pPr>
                  <a:lnSpc>
                    <a:spcPct val="130000"/>
                  </a:lnSpc>
                </a:pPr>
                <a:r>
                  <a:rPr lang="en-US" altLang="zh-CN" sz="1500" dirty="0">
                    <a:latin typeface="Times New Roman" panose="02020603050405020304" pitchFamily="18" charset="0"/>
                    <a:cs typeface="Times New Roman" panose="02020603050405020304" pitchFamily="18" charset="0"/>
                  </a:rPr>
                  <a:t>The discount factor </a:t>
                </a:r>
                <a14:m>
                  <m:oMath xmlns:m="http://schemas.openxmlformats.org/officeDocument/2006/math">
                    <m:r>
                      <a:rPr lang="zh-CN" altLang="en-US" sz="1500" i="1" smtClean="0">
                        <a:latin typeface="Cambria Math" panose="02040503050406030204" pitchFamily="18" charset="0"/>
                        <a:cs typeface="Times New Roman" panose="02020603050405020304" pitchFamily="18" charset="0"/>
                      </a:rPr>
                      <m:t>𝛾</m:t>
                    </m:r>
                  </m:oMath>
                </a14:m>
                <a:r>
                  <a:rPr lang="en-US" altLang="zh-CN" sz="1500" dirty="0" smtClean="0">
                    <a:latin typeface="Times New Roman" panose="02020603050405020304" pitchFamily="18" charset="0"/>
                    <a:cs typeface="Times New Roman" panose="02020603050405020304" pitchFamily="18" charset="0"/>
                  </a:rPr>
                  <a:t> determines </a:t>
                </a:r>
                <a:r>
                  <a:rPr lang="en-US" altLang="zh-CN" sz="1500" dirty="0">
                    <a:latin typeface="Times New Roman" panose="02020603050405020304" pitchFamily="18" charset="0"/>
                    <a:cs typeface="Times New Roman" panose="02020603050405020304" pitchFamily="18" charset="0"/>
                  </a:rPr>
                  <a:t>the importance of future rewards. A factor of 0 will make the agent "myopic" (or short-sighted) by only considering current rewards, while a factor approaching 1 will make it strive for a long-term high reward. If the discount factor meets or exceeds 1, the action values may diverge. </a:t>
                </a:r>
                <a:r>
                  <a:rPr lang="en-US" altLang="zh-CN" sz="1500" dirty="0" smtClean="0">
                    <a:latin typeface="Times New Roman" panose="02020603050405020304" pitchFamily="18" charset="0"/>
                    <a:cs typeface="Times New Roman" panose="02020603050405020304" pitchFamily="18" charset="0"/>
                  </a:rPr>
                  <a:t>For </a:t>
                </a:r>
                <a14:m>
                  <m:oMath xmlns:m="http://schemas.openxmlformats.org/officeDocument/2006/math">
                    <m:r>
                      <a:rPr lang="zh-CN" altLang="en-US" sz="1500" i="1">
                        <a:latin typeface="Cambria Math" panose="02040503050406030204" pitchFamily="18" charset="0"/>
                        <a:cs typeface="Times New Roman" panose="02020603050405020304" pitchFamily="18" charset="0"/>
                      </a:rPr>
                      <m:t>𝛾</m:t>
                    </m:r>
                    <m:r>
                      <a:rPr lang="en-US" altLang="zh-CN" sz="1500" b="0" i="1" smtClean="0">
                        <a:latin typeface="Cambria Math" panose="02040503050406030204" pitchFamily="18" charset="0"/>
                        <a:cs typeface="Times New Roman" panose="02020603050405020304" pitchFamily="18" charset="0"/>
                      </a:rPr>
                      <m:t>=1</m:t>
                    </m:r>
                  </m:oMath>
                </a14:m>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without a terminal state, or if the agent never reaches one, all environment histories will be infinitely long, and utilities with additive, undiscounted rewards will generally be infinite</a:t>
                </a:r>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Even with a discount factor only slightly lower than 1, the Q-function learning leads to propagation of errors and instabilities when the value function is approximated with an artificial neural network</a:t>
                </a:r>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In that case, it is known that starting with a lower discount factor and increasing it towards its final value yields accelerated learning</a:t>
                </a:r>
                <a:r>
                  <a:rPr lang="en-US" altLang="zh-CN" sz="1500" dirty="0" smtClean="0">
                    <a:latin typeface="Times New Roman" panose="02020603050405020304" pitchFamily="18" charset="0"/>
                    <a:cs typeface="Times New Roman" panose="02020603050405020304" pitchFamily="18" charset="0"/>
                  </a:rPr>
                  <a:t>.</a:t>
                </a:r>
                <a:endParaRPr lang="en-US" altLang="zh-CN" sz="1500" dirty="0">
                  <a:latin typeface="Times New Roman" panose="02020603050405020304" pitchFamily="18" charset="0"/>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290623" y="857063"/>
                <a:ext cx="7442792" cy="5793894"/>
              </a:xfrm>
              <a:prstGeom prst="rect">
                <a:avLst/>
              </a:prstGeom>
              <a:blipFill rotWithShape="1">
                <a:blip r:embed="rId1"/>
                <a:stretch>
                  <a:fillRect l="-328" r="-9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8024037" y="1113700"/>
                <a:ext cx="4033284" cy="5493812"/>
              </a:xfrm>
              <a:prstGeom prst="rect">
                <a:avLst/>
              </a:prstGeom>
            </p:spPr>
            <p:txBody>
              <a:bodyPr wrap="square">
                <a:spAutoFit/>
              </a:bodyPr>
              <a:lstStyle/>
              <a:p>
                <a:pPr>
                  <a:lnSpc>
                    <a:spcPct val="130000"/>
                  </a:lnSpc>
                </a:pPr>
                <a:r>
                  <a:rPr lang="en-US" altLang="zh-CN" sz="1500" dirty="0">
                    <a:latin typeface="Times New Roman" panose="02020603050405020304" pitchFamily="18" charset="0"/>
                    <a:cs typeface="Times New Roman" panose="02020603050405020304" pitchFamily="18" charset="0"/>
                  </a:rPr>
                  <a:t>3. Initial conditions (</a:t>
                </a:r>
                <a14:m>
                  <m:oMath xmlns:m="http://schemas.openxmlformats.org/officeDocument/2006/math">
                    <m:sSub>
                      <m:sSubPr>
                        <m:ctrlPr>
                          <a:rPr lang="en-US" altLang="zh-CN" sz="1500" i="1">
                            <a:latin typeface="Cambria Math" panose="02040503050406030204" pitchFamily="18" charset="0"/>
                            <a:cs typeface="Times New Roman" panose="02020603050405020304" pitchFamily="18" charset="0"/>
                          </a:rPr>
                        </m:ctrlPr>
                      </m:sSubPr>
                      <m:e>
                        <m:r>
                          <a:rPr lang="en-US" altLang="zh-CN" sz="1500" i="1">
                            <a:latin typeface="Cambria Math" panose="02040503050406030204" pitchFamily="18" charset="0"/>
                            <a:cs typeface="Times New Roman" panose="02020603050405020304" pitchFamily="18" charset="0"/>
                          </a:rPr>
                          <m:t>𝑄</m:t>
                        </m:r>
                      </m:e>
                      <m:sub>
                        <m:r>
                          <a:rPr lang="en-US" altLang="zh-CN" sz="1500" i="1">
                            <a:latin typeface="Cambria Math" panose="02040503050406030204" pitchFamily="18" charset="0"/>
                            <a:cs typeface="Times New Roman" panose="02020603050405020304" pitchFamily="18" charset="0"/>
                          </a:rPr>
                          <m:t>0</m:t>
                        </m:r>
                      </m:sub>
                    </m:sSub>
                  </m:oMath>
                </a14:m>
                <a:r>
                  <a:rPr lang="en-US" altLang="zh-CN" sz="1500" dirty="0">
                    <a:latin typeface="Times New Roman" panose="02020603050405020304" pitchFamily="18" charset="0"/>
                    <a:cs typeface="Times New Roman" panose="02020603050405020304" pitchFamily="18" charset="0"/>
                  </a:rPr>
                  <a:t>)</a:t>
                </a:r>
              </a:p>
              <a:p>
                <a:pPr>
                  <a:lnSpc>
                    <a:spcPct val="130000"/>
                  </a:lnSpc>
                </a:pPr>
                <a:r>
                  <a:rPr lang="en-US" altLang="zh-CN" sz="1500" dirty="0">
                    <a:latin typeface="Times New Roman" panose="02020603050405020304" pitchFamily="18" charset="0"/>
                    <a:cs typeface="Times New Roman" panose="02020603050405020304" pitchFamily="18" charset="0"/>
                  </a:rPr>
                  <a:t>Since Q-learning is an iterative algorithm, it implicitly assumes an initial condition before the first update occurs. High initial values, also known as "optimistic initial conditions", can encourage exploration: no matter what action is selected, the update rule will cause it to have lower values than the other alternative, thus increasing their choice probability. Recently, it was suggested that the first reward r could be used to reset the initial conditions. According to this idea, the first time an action is taken the reward is used to set the value of Q. This will allow immediate learning in case of fixed deterministic rewards. Surprisingly, this resetting-of-initial-conditions (RIC) approach seems to be consistent with human </a:t>
                </a:r>
                <a:r>
                  <a:rPr lang="en-US" altLang="zh-CN" sz="1500" dirty="0" err="1">
                    <a:latin typeface="Times New Roman" panose="02020603050405020304" pitchFamily="18" charset="0"/>
                    <a:cs typeface="Times New Roman" panose="02020603050405020304" pitchFamily="18" charset="0"/>
                  </a:rPr>
                  <a:t>behaviour</a:t>
                </a:r>
                <a:r>
                  <a:rPr lang="en-US" altLang="zh-CN" sz="1500" dirty="0">
                    <a:latin typeface="Times New Roman" panose="02020603050405020304" pitchFamily="18" charset="0"/>
                    <a:cs typeface="Times New Roman" panose="02020603050405020304" pitchFamily="18" charset="0"/>
                  </a:rPr>
                  <a:t> in repeated binary choice experiments.</a:t>
                </a:r>
              </a:p>
            </p:txBody>
          </p:sp>
        </mc:Choice>
        <mc:Fallback>
          <p:sp>
            <p:nvSpPr>
              <p:cNvPr id="4" name="矩形 3"/>
              <p:cNvSpPr>
                <a:spLocks noRot="1" noChangeAspect="1" noMove="1" noResize="1" noEditPoints="1" noAdjustHandles="1" noChangeArrowheads="1" noChangeShapeType="1" noTextEdit="1"/>
              </p:cNvSpPr>
              <p:nvPr/>
            </p:nvSpPr>
            <p:spPr>
              <a:xfrm>
                <a:off x="8024037" y="1113700"/>
                <a:ext cx="4033284" cy="5493812"/>
              </a:xfrm>
              <a:prstGeom prst="rect">
                <a:avLst/>
              </a:prstGeom>
              <a:blipFill rotWithShape="1">
                <a:blip r:embed="rId2"/>
                <a:stretch>
                  <a:fillRect l="-604" r="-1511"/>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 Example</a:t>
            </a:r>
            <a:endParaRPr lang="en-US" altLang="zh-CN" sz="1400" dirty="0">
              <a:latin typeface="Times New Roman" pitchFamily="18" charset="0"/>
              <a:cs typeface="Times New Roman" pitchFamily="18" charset="0"/>
            </a:endParaRPr>
          </a:p>
        </p:txBody>
      </p:sp>
      <p:sp>
        <p:nvSpPr>
          <p:cNvPr id="3" name="矩形 2"/>
          <p:cNvSpPr/>
          <p:nvPr/>
        </p:nvSpPr>
        <p:spPr>
          <a:xfrm>
            <a:off x="347331" y="1257173"/>
            <a:ext cx="5564371" cy="1892826"/>
          </a:xfrm>
          <a:prstGeom prst="rect">
            <a:avLst/>
          </a:prstGeom>
        </p:spPr>
        <p:txBody>
          <a:bodyPr wrap="square">
            <a:spAutoFit/>
          </a:bodyPr>
          <a:lstStyle/>
          <a:p>
            <a:pPr marL="285750" indent="-285750">
              <a:lnSpc>
                <a:spcPct val="130000"/>
              </a:lnSpc>
              <a:buFont typeface="Arial" charset="0"/>
              <a:buChar char="•"/>
            </a:pPr>
            <a:r>
              <a:rPr lang="en-US" altLang="zh-CN" sz="1500" dirty="0">
                <a:latin typeface="Times New Roman" pitchFamily="18" charset="0"/>
                <a:cs typeface="Times New Roman" pitchFamily="18" charset="0"/>
              </a:rPr>
              <a:t>Suppose we have 5 rooms in a building connected by doors as shown in the figure below.  </a:t>
            </a:r>
            <a:endParaRPr lang="en-US" altLang="zh-CN" sz="1500" dirty="0" smtClean="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We'll </a:t>
            </a:r>
            <a:r>
              <a:rPr lang="en-US" altLang="zh-CN" sz="1500" dirty="0">
                <a:latin typeface="Times New Roman" pitchFamily="18" charset="0"/>
                <a:cs typeface="Times New Roman" pitchFamily="18" charset="0"/>
              </a:rPr>
              <a:t>number each room 0 through 4.  </a:t>
            </a:r>
            <a:endParaRPr lang="en-US" altLang="zh-CN" sz="1500" dirty="0" smtClean="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The </a:t>
            </a:r>
            <a:r>
              <a:rPr lang="en-US" altLang="zh-CN" sz="1500" dirty="0">
                <a:latin typeface="Times New Roman" pitchFamily="18" charset="0"/>
                <a:cs typeface="Times New Roman" pitchFamily="18" charset="0"/>
              </a:rPr>
              <a:t>outside of the building can be thought of as one big room (5).  </a:t>
            </a:r>
            <a:endParaRPr lang="en-US" altLang="zh-CN" sz="1500" dirty="0" smtClean="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Notice </a:t>
            </a:r>
            <a:r>
              <a:rPr lang="en-US" altLang="zh-CN" sz="1500" dirty="0">
                <a:latin typeface="Times New Roman" pitchFamily="18" charset="0"/>
                <a:cs typeface="Times New Roman" pitchFamily="18" charset="0"/>
              </a:rPr>
              <a:t>that doors 1 and 4 lead into the building from room 5 (outside).</a:t>
            </a:r>
          </a:p>
        </p:txBody>
      </p:sp>
      <p:pic>
        <p:nvPicPr>
          <p:cNvPr id="1026" name="Picture 2" descr="http://mnemstudio.org/ai/path/images/modeling_environment_clip_image002a.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5302" y="3384262"/>
            <a:ext cx="5486400" cy="31813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925340" y="1332137"/>
            <a:ext cx="3884428" cy="692497"/>
          </a:xfrm>
          <a:prstGeom prst="rect">
            <a:avLst/>
          </a:prstGeom>
        </p:spPr>
        <p:txBody>
          <a:bodyPr wrap="square">
            <a:spAutoFit/>
          </a:bodyPr>
          <a:lstStyle/>
          <a:p>
            <a:pPr>
              <a:lnSpc>
                <a:spcPct val="130000"/>
              </a:lnSpc>
            </a:pPr>
            <a:r>
              <a:rPr lang="en-US" altLang="zh-CN" sz="1500" dirty="0">
                <a:latin typeface="Times New Roman" pitchFamily="18" charset="0"/>
                <a:cs typeface="Times New Roman" pitchFamily="18" charset="0"/>
              </a:rPr>
              <a:t>We can represent the rooms on a graph, each room as a node, and each door as a link.</a:t>
            </a:r>
            <a:endParaRPr lang="zh-CN" altLang="en-US" sz="1500" dirty="0">
              <a:latin typeface="Times New Roman" pitchFamily="18" charset="0"/>
              <a:cs typeface="Times New Roman" pitchFamily="18" charset="0"/>
            </a:endParaRPr>
          </a:p>
        </p:txBody>
      </p:sp>
      <p:pic>
        <p:nvPicPr>
          <p:cNvPr id="1028" name="Picture 4" descr="http://mnemstudio.org/ai/path/images/map1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5340" y="2203586"/>
            <a:ext cx="4581525" cy="2943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 Example</a:t>
            </a:r>
            <a:endParaRPr lang="en-US" altLang="zh-CN" sz="1400" dirty="0">
              <a:latin typeface="Times New Roman" pitchFamily="18" charset="0"/>
              <a:cs typeface="Times New Roman" pitchFamily="18" charset="0"/>
            </a:endParaRPr>
          </a:p>
        </p:txBody>
      </p:sp>
      <p:sp>
        <p:nvSpPr>
          <p:cNvPr id="3" name="矩形 2"/>
          <p:cNvSpPr/>
          <p:nvPr/>
        </p:nvSpPr>
        <p:spPr>
          <a:xfrm>
            <a:off x="506635" y="1547796"/>
            <a:ext cx="5323367" cy="3993401"/>
          </a:xfrm>
          <a:prstGeom prst="rect">
            <a:avLst/>
          </a:prstGeom>
        </p:spPr>
        <p:txBody>
          <a:bodyPr wrap="square">
            <a:spAutoFit/>
          </a:bodyPr>
          <a:lstStyle/>
          <a:p>
            <a:pPr marL="285750" indent="-285750">
              <a:lnSpc>
                <a:spcPct val="130000"/>
              </a:lnSpc>
              <a:buFont typeface="Arial" charset="0"/>
              <a:buChar char="•"/>
            </a:pPr>
            <a:r>
              <a:rPr lang="en-US" altLang="zh-CN" sz="1500" dirty="0">
                <a:latin typeface="Times New Roman" pitchFamily="18" charset="0"/>
                <a:cs typeface="Times New Roman" pitchFamily="18" charset="0"/>
              </a:rPr>
              <a:t>For this example, we'd like to put an agent in any room, and from that room, go outside the building (this will be our target room). In other words, the goal room is number 5. </a:t>
            </a:r>
            <a:endParaRPr lang="en-US" altLang="zh-CN" sz="1500" dirty="0" smtClean="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To </a:t>
            </a:r>
            <a:r>
              <a:rPr lang="en-US" altLang="zh-CN" sz="1500" dirty="0">
                <a:latin typeface="Times New Roman" pitchFamily="18" charset="0"/>
                <a:cs typeface="Times New Roman" pitchFamily="18" charset="0"/>
              </a:rPr>
              <a:t>set this room as a goal, we'll associate a reward value to each door (i.e. link between nodes). The doors that lead immediately to the goal have an instant reward of 100</a:t>
            </a:r>
            <a:r>
              <a:rPr lang="en-US" altLang="zh-CN" sz="1500" dirty="0" smtClean="0">
                <a:latin typeface="Times New Roman" pitchFamily="18" charset="0"/>
                <a:cs typeface="Times New Roman" pitchFamily="18" charset="0"/>
              </a:rPr>
              <a:t>. Other </a:t>
            </a:r>
            <a:r>
              <a:rPr lang="en-US" altLang="zh-CN" sz="1500" dirty="0">
                <a:latin typeface="Times New Roman" pitchFamily="18" charset="0"/>
                <a:cs typeface="Times New Roman" pitchFamily="18" charset="0"/>
              </a:rPr>
              <a:t>doors not directly connected to the target room have zero reward. </a:t>
            </a:r>
            <a:endParaRPr lang="en-US" altLang="zh-CN" sz="1500" dirty="0" smtClean="0">
              <a:latin typeface="Times New Roman"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cs typeface="Times New Roman" pitchFamily="18" charset="0"/>
              </a:rPr>
              <a:t>Because </a:t>
            </a:r>
            <a:r>
              <a:rPr lang="en-US" altLang="zh-CN" sz="1500" dirty="0">
                <a:latin typeface="Times New Roman" pitchFamily="18" charset="0"/>
                <a:cs typeface="Times New Roman" pitchFamily="18" charset="0"/>
              </a:rPr>
              <a:t>doors are two-way ( 0 leads to 4, and 4 leads back to 0 ), two arrows are assigned to each room. Each arrow contains an instant reward </a:t>
            </a:r>
            <a:r>
              <a:rPr lang="en-US" altLang="zh-CN" sz="1500" dirty="0" smtClean="0">
                <a:latin typeface="Times New Roman" pitchFamily="18" charset="0"/>
                <a:cs typeface="Times New Roman" pitchFamily="18" charset="0"/>
              </a:rPr>
              <a:t>value.</a:t>
            </a:r>
            <a:endParaRPr lang="en-US" altLang="zh-CN" sz="1500" dirty="0" smtClean="0">
              <a:latin typeface="Times New Roman"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cs typeface="Times New Roman" pitchFamily="18" charset="0"/>
              </a:rPr>
              <a:t>We can put the state diagram and the instant reward values into the following reward table, "matrix R</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p:txBody>
      </p:sp>
      <p:pic>
        <p:nvPicPr>
          <p:cNvPr id="2050" name="Picture 2" descr="http://mnemstudio.org/ai/path/images/map2a.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42199" y="313932"/>
            <a:ext cx="4610100" cy="300990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7114954" y="3782642"/>
            <a:ext cx="3848025" cy="2324161"/>
            <a:chOff x="6959010" y="3748090"/>
            <a:chExt cx="3848025" cy="2324161"/>
          </a:xfrm>
        </p:grpSpPr>
        <p:pic>
          <p:nvPicPr>
            <p:cNvPr id="2052" name="Picture 4" descr="http://mnemstudio.org/ai/path/images/r_matrix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2042" y="3748090"/>
              <a:ext cx="2895600" cy="192405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959010" y="5672141"/>
              <a:ext cx="3848025" cy="400110"/>
            </a:xfrm>
            <a:prstGeom prst="rect">
              <a:avLst/>
            </a:prstGeom>
          </p:spPr>
          <p:txBody>
            <a:bodyPr wrap="square">
              <a:spAutoFit/>
            </a:bodyPr>
            <a:lstStyle/>
            <a:p>
              <a:r>
                <a:rPr lang="en-US" altLang="zh-CN" sz="1000" dirty="0" smtClean="0">
                  <a:latin typeface="Times New Roman" pitchFamily="18" charset="0"/>
                  <a:cs typeface="Times New Roman" pitchFamily="18" charset="0"/>
                </a:rPr>
                <a:t>Note: The </a:t>
              </a:r>
              <a:r>
                <a:rPr lang="en-US" altLang="zh-CN" sz="1000" dirty="0">
                  <a:latin typeface="Times New Roman" pitchFamily="18" charset="0"/>
                  <a:cs typeface="Times New Roman" pitchFamily="18" charset="0"/>
                </a:rPr>
                <a:t>-1's in the table represent null values (i.e.; where there isn't a link between nodes). For example, State 0 cannot go to State 1.</a:t>
              </a:r>
              <a:endParaRPr lang="zh-CN" altLang="en-US" sz="10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69842" y="6565612"/>
            <a:ext cx="3622158" cy="292388"/>
          </a:xfrm>
          <a:prstGeom prst="rect">
            <a:avLst/>
          </a:prstGeom>
        </p:spPr>
        <p:txBody>
          <a:bodyPr wrap="square">
            <a:spAutoFit/>
          </a:bodyPr>
          <a:lstStyle/>
          <a:p>
            <a:pPr algn="r">
              <a:lnSpc>
                <a:spcPct val="130000"/>
              </a:lnSpc>
              <a:spcBef>
                <a:spcPts val="500"/>
              </a:spcBef>
            </a:pPr>
            <a:r>
              <a:rPr lang="en-US" altLang="zh-CN" sz="1000" b="1" i="1" dirty="0">
                <a:solidFill>
                  <a:prstClr val="black"/>
                </a:solidFill>
                <a:latin typeface="Times New Roman" pitchFamily="18" charset="0"/>
                <a:cs typeface="Times New Roman" pitchFamily="18" charset="0"/>
              </a:rPr>
              <a:t>Source </a:t>
            </a:r>
            <a:r>
              <a:rPr lang="en-US" altLang="zh-CN" sz="1000" i="1" dirty="0" smtClean="0">
                <a:solidFill>
                  <a:prstClr val="black"/>
                </a:solidFill>
                <a:latin typeface="Times New Roman" pitchFamily="18" charset="0"/>
                <a:cs typeface="Times New Roman" pitchFamily="18" charset="0"/>
              </a:rPr>
              <a:t>http</a:t>
            </a:r>
            <a:r>
              <a:rPr lang="en-US" altLang="zh-CN" sz="1000" i="1" dirty="0">
                <a:solidFill>
                  <a:prstClr val="black"/>
                </a:solidFill>
                <a:latin typeface="Times New Roman" pitchFamily="18" charset="0"/>
                <a:cs typeface="Times New Roman" pitchFamily="18" charset="0"/>
              </a:rPr>
              <a:t>://mnemstudio.org/path-finding-q-learning-tutorial.htm</a:t>
            </a:r>
          </a:p>
        </p:txBody>
      </p:sp>
      <p:grpSp>
        <p:nvGrpSpPr>
          <p:cNvPr id="9" name="组合 8"/>
          <p:cNvGrpSpPr/>
          <p:nvPr/>
        </p:nvGrpSpPr>
        <p:grpSpPr>
          <a:xfrm>
            <a:off x="0" y="149176"/>
            <a:ext cx="2594343" cy="707887"/>
            <a:chOff x="-1" y="276767"/>
            <a:chExt cx="2594343" cy="707887"/>
          </a:xfrm>
        </p:grpSpPr>
        <p:sp>
          <p:nvSpPr>
            <p:cNvPr id="11" name="文本框 10"/>
            <p:cNvSpPr txBox="1"/>
            <p:nvPr/>
          </p:nvSpPr>
          <p:spPr>
            <a:xfrm>
              <a:off x="-1" y="276767"/>
              <a:ext cx="2594343"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Reinforcement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2210540" cy="307777"/>
            </a:xfrm>
            <a:prstGeom prst="rect">
              <a:avLst/>
            </a:prstGeom>
            <a:solidFill>
              <a:schemeClr val="accent5">
                <a:lumMod val="20000"/>
                <a:lumOff val="80000"/>
              </a:schemeClr>
            </a:solidFill>
          </p:spPr>
          <p:txBody>
            <a:bodyPr wrap="square" rtlCol="0">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 Reinforcement Learning</a:t>
              </a:r>
            </a:p>
          </p:txBody>
        </p:sp>
      </p:grpSp>
      <p:sp>
        <p:nvSpPr>
          <p:cNvPr id="10" name="矩形 9"/>
          <p:cNvSpPr/>
          <p:nvPr/>
        </p:nvSpPr>
        <p:spPr>
          <a:xfrm>
            <a:off x="2210541" y="549286"/>
            <a:ext cx="2907264"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4</a:t>
            </a:r>
            <a:r>
              <a:rPr lang="en-US" altLang="zh-CN" sz="1400" dirty="0" smtClean="0">
                <a:latin typeface="Times New Roman" pitchFamily="18" charset="0"/>
                <a:cs typeface="Times New Roman" pitchFamily="18" charset="0"/>
              </a:rPr>
              <a:t>.3.3 Algorithm: Q-learning: Example</a:t>
            </a:r>
            <a:endParaRPr lang="en-US" altLang="zh-CN" sz="14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矩形 2"/>
              <p:cNvSpPr/>
              <p:nvPr/>
            </p:nvSpPr>
            <p:spPr>
              <a:xfrm>
                <a:off x="832700" y="1257173"/>
                <a:ext cx="10090481" cy="4593565"/>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Now we'll add a similar matrix, "Q", to the brain of our agent, representing the memory of what the agent has learned through experience.  The rows of matrix Q represent the current state of the agent, and the columns represent the possible actions leading to the next state (the links between the nodes).</a:t>
                </a:r>
              </a:p>
              <a:p>
                <a:pPr marL="285750" indent="-285750">
                  <a:lnSpc>
                    <a:spcPct val="130000"/>
                  </a:lnSpc>
                  <a:buFont typeface="Arial" panose="020B0604020202020204" pitchFamily="34" charset="0"/>
                  <a:buChar char="•"/>
                </a:pPr>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The agent starts out knowing nothing, the matrix Q is initialized to zero.  In this example, for the simplicity of explanation, we assume the number of states is known (to be six).  If we didn't know how many states were involved, the matrix Q could start out with only one element.  It is a simple task to add more columns and rows in matrix Q if a new state is found.</a:t>
                </a:r>
              </a:p>
              <a:p>
                <a:pPr marL="285750" indent="-285750">
                  <a:lnSpc>
                    <a:spcPct val="130000"/>
                  </a:lnSpc>
                  <a:buFont typeface="Arial" panose="020B0604020202020204" pitchFamily="34" charset="0"/>
                  <a:buChar char="•"/>
                </a:pPr>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a:latin typeface="Times New Roman" panose="02020603050405020304" pitchFamily="18" charset="0"/>
                    <a:cs typeface="Times New Roman" panose="02020603050405020304" pitchFamily="18" charset="0"/>
                  </a:rPr>
                  <a:t>The transition rule of Q learning is a very simple formula:</a:t>
                </a:r>
              </a:p>
              <a:p>
                <a:pPr>
                  <a:lnSpc>
                    <a:spcPct val="130000"/>
                  </a:lnSpc>
                </a:pPr>
                <a14:m>
                  <m:oMathPara xmlns:m="http://schemas.openxmlformats.org/officeDocument/2006/math">
                    <m:oMathParaPr>
                      <m:jc m:val="centerGroup"/>
                    </m:oMathParaPr>
                    <m:oMath xmlns:m="http://schemas.openxmlformats.org/officeDocument/2006/math">
                      <m:r>
                        <a:rPr lang="en-US" altLang="zh-CN" sz="1500" i="1" smtClean="0">
                          <a:latin typeface="Cambria Math" panose="02040503050406030204" pitchFamily="18" charset="0"/>
                          <a:cs typeface="Times New Roman" panose="02020603050405020304" pitchFamily="18" charset="0"/>
                        </a:rPr>
                        <m:t>𝑄</m:t>
                      </m:r>
                      <m:r>
                        <a:rPr lang="en-US" altLang="zh-CN" sz="1500" i="1" smtClean="0">
                          <a:latin typeface="Cambria Math" panose="02040503050406030204" pitchFamily="18" charset="0"/>
                          <a:cs typeface="Times New Roman" panose="02020603050405020304" pitchFamily="18" charset="0"/>
                        </a:rPr>
                        <m:t>(</m:t>
                      </m:r>
                      <m:r>
                        <a:rPr lang="en-US" altLang="zh-CN" sz="1500" i="1" smtClean="0">
                          <a:latin typeface="Cambria Math" panose="02040503050406030204" pitchFamily="18" charset="0"/>
                          <a:cs typeface="Times New Roman" panose="02020603050405020304" pitchFamily="18" charset="0"/>
                        </a:rPr>
                        <m:t>𝑠𝑡𝑎𝑡𝑒</m:t>
                      </m:r>
                      <m:r>
                        <a:rPr lang="en-US" altLang="zh-CN" sz="1500" i="1" dirty="0">
                          <a:latin typeface="Cambria Math" panose="02040503050406030204" pitchFamily="18" charset="0"/>
                          <a:cs typeface="Times New Roman" panose="02020603050405020304" pitchFamily="18" charset="0"/>
                        </a:rPr>
                        <m:t>, </m:t>
                      </m:r>
                      <m:r>
                        <a:rPr lang="en-US" altLang="zh-CN" sz="1500" i="1" dirty="0">
                          <a:latin typeface="Cambria Math" panose="02040503050406030204" pitchFamily="18" charset="0"/>
                          <a:cs typeface="Times New Roman" panose="02020603050405020304" pitchFamily="18" charset="0"/>
                        </a:rPr>
                        <m:t>𝑎𝑐𝑡𝑖𝑜𝑛</m:t>
                      </m:r>
                      <m:r>
                        <a:rPr lang="en-US" altLang="zh-CN" sz="1500" i="1" dirty="0">
                          <a:latin typeface="Cambria Math" panose="02040503050406030204" pitchFamily="18" charset="0"/>
                          <a:cs typeface="Times New Roman" panose="02020603050405020304" pitchFamily="18" charset="0"/>
                        </a:rPr>
                        <m:t>) = </m:t>
                      </m:r>
                      <m:r>
                        <a:rPr lang="en-US" altLang="zh-CN" sz="1500" i="1" dirty="0">
                          <a:latin typeface="Cambria Math" panose="02040503050406030204" pitchFamily="18" charset="0"/>
                          <a:cs typeface="Times New Roman" panose="02020603050405020304" pitchFamily="18" charset="0"/>
                        </a:rPr>
                        <m:t>𝑅</m:t>
                      </m:r>
                      <m:r>
                        <a:rPr lang="en-US" altLang="zh-CN" sz="1500" i="1" dirty="0">
                          <a:latin typeface="Cambria Math" panose="02040503050406030204" pitchFamily="18" charset="0"/>
                          <a:cs typeface="Times New Roman" panose="02020603050405020304" pitchFamily="18" charset="0"/>
                        </a:rPr>
                        <m:t>(</m:t>
                      </m:r>
                      <m:r>
                        <a:rPr lang="en-US" altLang="zh-CN" sz="1500" i="1" dirty="0">
                          <a:latin typeface="Cambria Math" panose="02040503050406030204" pitchFamily="18" charset="0"/>
                          <a:cs typeface="Times New Roman" panose="02020603050405020304" pitchFamily="18" charset="0"/>
                        </a:rPr>
                        <m:t>𝑠𝑡𝑎𝑡𝑒</m:t>
                      </m:r>
                      <m:r>
                        <a:rPr lang="en-US" altLang="zh-CN" sz="1500" i="1" dirty="0">
                          <a:latin typeface="Cambria Math" panose="02040503050406030204" pitchFamily="18" charset="0"/>
                          <a:cs typeface="Times New Roman" panose="02020603050405020304" pitchFamily="18" charset="0"/>
                        </a:rPr>
                        <m:t>, </m:t>
                      </m:r>
                      <m:r>
                        <a:rPr lang="en-US" altLang="zh-CN" sz="1500" i="1" dirty="0">
                          <a:latin typeface="Cambria Math" panose="02040503050406030204" pitchFamily="18" charset="0"/>
                          <a:cs typeface="Times New Roman" panose="02020603050405020304" pitchFamily="18" charset="0"/>
                        </a:rPr>
                        <m:t>𝑎𝑐𝑡𝑖𝑜𝑛</m:t>
                      </m:r>
                      <m:r>
                        <a:rPr lang="en-US" altLang="zh-CN" sz="1500" i="1" dirty="0">
                          <a:latin typeface="Cambria Math" panose="02040503050406030204" pitchFamily="18" charset="0"/>
                          <a:cs typeface="Times New Roman" panose="02020603050405020304" pitchFamily="18" charset="0"/>
                        </a:rPr>
                        <m:t>) + </m:t>
                      </m:r>
                      <m:r>
                        <a:rPr lang="zh-CN" altLang="en-US" sz="1500" i="1" dirty="0" smtClean="0">
                          <a:latin typeface="Cambria Math" panose="02040503050406030204" pitchFamily="18" charset="0"/>
                          <a:cs typeface="Times New Roman" panose="02020603050405020304" pitchFamily="18" charset="0"/>
                        </a:rPr>
                        <m:t>𝛾</m:t>
                      </m:r>
                      <m:r>
                        <a:rPr lang="en-US" altLang="zh-CN" sz="1500" i="1" dirty="0">
                          <a:latin typeface="Cambria Math" panose="02040503050406030204" pitchFamily="18" charset="0"/>
                          <a:cs typeface="Times New Roman" panose="02020603050405020304" pitchFamily="18" charset="0"/>
                        </a:rPr>
                        <m:t>∗ </m:t>
                      </m:r>
                      <m:r>
                        <a:rPr lang="en-US" altLang="zh-CN" sz="1500" i="1" dirty="0">
                          <a:latin typeface="Cambria Math" panose="02040503050406030204" pitchFamily="18" charset="0"/>
                          <a:cs typeface="Times New Roman" panose="02020603050405020304" pitchFamily="18" charset="0"/>
                        </a:rPr>
                        <m:t>𝑀𝑎𝑥</m:t>
                      </m:r>
                      <m:r>
                        <a:rPr lang="en-US" altLang="zh-CN" sz="1500" i="1" dirty="0">
                          <a:latin typeface="Cambria Math" panose="02040503050406030204" pitchFamily="18" charset="0"/>
                          <a:cs typeface="Times New Roman" panose="02020603050405020304" pitchFamily="18" charset="0"/>
                        </a:rPr>
                        <m:t>[</m:t>
                      </m:r>
                      <m:r>
                        <a:rPr lang="en-US" altLang="zh-CN" sz="1500" i="1" dirty="0">
                          <a:latin typeface="Cambria Math" panose="02040503050406030204" pitchFamily="18" charset="0"/>
                          <a:cs typeface="Times New Roman" panose="02020603050405020304" pitchFamily="18" charset="0"/>
                        </a:rPr>
                        <m:t>𝑄</m:t>
                      </m:r>
                      <m:r>
                        <a:rPr lang="en-US" altLang="zh-CN" sz="1500" i="1" dirty="0">
                          <a:latin typeface="Cambria Math" panose="02040503050406030204" pitchFamily="18" charset="0"/>
                          <a:cs typeface="Times New Roman" panose="02020603050405020304" pitchFamily="18" charset="0"/>
                        </a:rPr>
                        <m:t>(</m:t>
                      </m:r>
                      <m:r>
                        <a:rPr lang="en-US" altLang="zh-CN" sz="1500" i="1" dirty="0">
                          <a:latin typeface="Cambria Math" panose="02040503050406030204" pitchFamily="18" charset="0"/>
                          <a:cs typeface="Times New Roman" panose="02020603050405020304" pitchFamily="18" charset="0"/>
                        </a:rPr>
                        <m:t>𝑛𝑒𝑥𝑡</m:t>
                      </m:r>
                      <m:r>
                        <a:rPr lang="en-US" altLang="zh-CN" sz="1500" i="1" dirty="0">
                          <a:latin typeface="Cambria Math" panose="02040503050406030204" pitchFamily="18" charset="0"/>
                          <a:cs typeface="Times New Roman" panose="02020603050405020304" pitchFamily="18" charset="0"/>
                        </a:rPr>
                        <m:t> </m:t>
                      </m:r>
                      <m:r>
                        <a:rPr lang="en-US" altLang="zh-CN" sz="1500" i="1" dirty="0">
                          <a:latin typeface="Cambria Math" panose="02040503050406030204" pitchFamily="18" charset="0"/>
                          <a:cs typeface="Times New Roman" panose="02020603050405020304" pitchFamily="18" charset="0"/>
                        </a:rPr>
                        <m:t>𝑠𝑡𝑎𝑡𝑒</m:t>
                      </m:r>
                      <m:r>
                        <a:rPr lang="en-US" altLang="zh-CN" sz="1500" i="1" dirty="0">
                          <a:latin typeface="Cambria Math" panose="02040503050406030204" pitchFamily="18" charset="0"/>
                          <a:cs typeface="Times New Roman" panose="02020603050405020304" pitchFamily="18" charset="0"/>
                        </a:rPr>
                        <m:t>, </m:t>
                      </m:r>
                      <m:r>
                        <a:rPr lang="en-US" altLang="zh-CN" sz="1500" i="1" dirty="0">
                          <a:latin typeface="Cambria Math" panose="02040503050406030204" pitchFamily="18" charset="0"/>
                          <a:cs typeface="Times New Roman" panose="02020603050405020304" pitchFamily="18" charset="0"/>
                        </a:rPr>
                        <m:t>𝑎𝑙𝑙</m:t>
                      </m:r>
                      <m:r>
                        <a:rPr lang="en-US" altLang="zh-CN" sz="1500" i="1" dirty="0">
                          <a:latin typeface="Cambria Math" panose="02040503050406030204" pitchFamily="18" charset="0"/>
                          <a:cs typeface="Times New Roman" panose="02020603050405020304" pitchFamily="18" charset="0"/>
                        </a:rPr>
                        <m:t> </m:t>
                      </m:r>
                      <m:r>
                        <a:rPr lang="en-US" altLang="zh-CN" sz="1500" i="1" dirty="0">
                          <a:latin typeface="Cambria Math" panose="02040503050406030204" pitchFamily="18" charset="0"/>
                          <a:cs typeface="Times New Roman" panose="02020603050405020304" pitchFamily="18" charset="0"/>
                        </a:rPr>
                        <m:t>𝑎𝑐𝑡𝑖𝑜𝑛𝑠</m:t>
                      </m:r>
                      <m:r>
                        <a:rPr lang="en-US" altLang="zh-CN" sz="1500" i="1" dirty="0">
                          <a:latin typeface="Cambria Math" panose="02040503050406030204" pitchFamily="18" charset="0"/>
                          <a:cs typeface="Times New Roman" panose="02020603050405020304" pitchFamily="18" charset="0"/>
                        </a:rPr>
                        <m:t>)]</m:t>
                      </m:r>
                    </m:oMath>
                  </m:oMathPara>
                </a14:m>
                <a:endParaRPr lang="en-US" altLang="zh-CN" sz="1500" dirty="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endParaRPr lang="en-US" altLang="zh-CN" sz="1500" dirty="0" smtClean="0">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Our </a:t>
                </a:r>
                <a:r>
                  <a:rPr lang="en-US" altLang="zh-CN" sz="1500" dirty="0">
                    <a:latin typeface="Times New Roman" panose="02020603050405020304" pitchFamily="18" charset="0"/>
                    <a:cs typeface="Times New Roman" panose="02020603050405020304" pitchFamily="18" charset="0"/>
                  </a:rPr>
                  <a:t>virtual agent will learn through experience, without a teacher (this is called unsupervised learning).  The agent will explore from state to state until it reaches the goal. We'll call each exploration an episode.  Each episode consists of the agent moving from the initial state to the goal state.  Each time the agent arrives at the goal state, the program goes to the next episode.</a:t>
                </a:r>
              </a:p>
            </p:txBody>
          </p:sp>
        </mc:Choice>
        <mc:Fallback>
          <p:sp>
            <p:nvSpPr>
              <p:cNvPr id="3" name="矩形 2"/>
              <p:cNvSpPr>
                <a:spLocks noRot="1" noChangeAspect="1" noMove="1" noResize="1" noEditPoints="1" noAdjustHandles="1" noChangeArrowheads="1" noChangeShapeType="1" noTextEdit="1"/>
              </p:cNvSpPr>
              <p:nvPr/>
            </p:nvSpPr>
            <p:spPr>
              <a:xfrm>
                <a:off x="832700" y="1257173"/>
                <a:ext cx="10090481" cy="4593565"/>
              </a:xfrm>
              <a:prstGeom prst="rect">
                <a:avLst/>
              </a:prstGeom>
              <a:blipFill rotWithShape="1">
                <a:blip r:embed="rId1"/>
                <a:stretch>
                  <a:fillRect l="-181" r="-665"/>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5431</Words>
  <Application>Kingsoft Office WPP</Application>
  <PresentationFormat>Widescreen</PresentationFormat>
  <Paragraphs>219</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neil</dc:creator>
  <cp:lastModifiedBy>neil</cp:lastModifiedBy>
  <cp:revision>1</cp:revision>
  <dcterms:created xsi:type="dcterms:W3CDTF">2017-07-21T08:27:55Z</dcterms:created>
  <dcterms:modified xsi:type="dcterms:W3CDTF">2017-07-21T08:27:55Z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