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4F93-3494-4085-AAF4-40347244B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Huang</a:t>
            </a:r>
            <a:r>
              <a:rPr lang="en-US" altLang="zh-CN" baseline="0" dirty="0" smtClean="0"/>
              <a:t> Cheng asked how we could choose the suitable kernel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ECD7-ACA2-48F7-863C-4E38D4850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Huang</a:t>
            </a:r>
            <a:r>
              <a:rPr lang="en-US" altLang="zh-CN" baseline="0" dirty="0" smtClean="0"/>
              <a:t> Cheng asked how we could choose the suitable kernel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ECD7-ACA2-48F7-863C-4E38D4850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Yu </a:t>
            </a:r>
            <a:r>
              <a:rPr lang="en-US" altLang="zh-CN" dirty="0" err="1" smtClean="0"/>
              <a:t>Mengxin</a:t>
            </a:r>
            <a:r>
              <a:rPr lang="en-US" altLang="zh-CN" dirty="0" smtClean="0"/>
              <a:t> questioned</a:t>
            </a:r>
            <a:r>
              <a:rPr lang="en-US" altLang="zh-CN" baseline="0" dirty="0" smtClean="0"/>
              <a:t> if we need to find the parameters before every training, it’s time-consuming.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ECD7-ACA2-48F7-863C-4E38D4850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4F93-3494-4085-AAF4-40347244B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Huang Cheng</a:t>
            </a:r>
            <a:r>
              <a:rPr lang="en-US" altLang="zh-CN" baseline="0" dirty="0" smtClean="0"/>
              <a:t> asked why we need to consider two hyperplanes instead of the previous one.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4F93-3494-4085-AAF4-40347244B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Xu</a:t>
            </a:r>
            <a:r>
              <a:rPr lang="en-US" altLang="zh-CN" baseline="0" dirty="0" smtClean="0"/>
              <a:t> Chao asked if what we could do if we got outliers.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4F93-3494-4085-AAF4-40347244B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4F93-3494-4085-AAF4-40347244B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4F93-3494-4085-AAF4-40347244B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Okan</a:t>
            </a:r>
            <a:r>
              <a:rPr lang="en-US" altLang="zh-CN" dirty="0" smtClean="0"/>
              <a:t> wondered why the data 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separable in the three-dimension.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4F93-3494-4085-AAF4-40347244B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4F93-3494-4085-AAF4-40347244B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Zhai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Bangzhao</a:t>
            </a:r>
            <a:r>
              <a:rPr lang="en-US" altLang="zh-CN" baseline="0" dirty="0" smtClean="0"/>
              <a:t> wondered how to do the mapping.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ECD7-ACA2-48F7-863C-4E38D4850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E9C-A4BF-4BEC-A8A1-248E9CAB7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88DD-982A-4ACB-9654-E3E5B51AC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3848987" y="1761818"/>
                <a:ext cx="8087832" cy="355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from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simple case: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is linearly separable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method is also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as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Classifier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training examples, each marked for belonging to one of two categories.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represent the points.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vector. In the right picture,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two-dimensional vector.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y to represent the categories. E.g. y can be 1 and -1 to denote the two categories.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is to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hyperplane in the n-dimension space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 the data of different categories.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of the hyperplane can be written by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5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5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42" y="1801823"/>
                <a:ext cx="8087832" cy="3554819"/>
              </a:xfrm>
              <a:prstGeom prst="rect">
                <a:avLst/>
              </a:prstGeom>
              <a:blipFill rotWithShape="1">
                <a:blip r:embed="rId1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290738" y="2129398"/>
            <a:ext cx="2991922" cy="2774401"/>
            <a:chOff x="884406" y="2291300"/>
            <a:chExt cx="3676460" cy="3260528"/>
          </a:xfrm>
        </p:grpSpPr>
        <p:pic>
          <p:nvPicPr>
            <p:cNvPr id="1026" name="Picture 2" descr="http://img.blog.csdn.net/201408291341244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166" y="2291300"/>
              <a:ext cx="33147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12"/>
            <p:cNvSpPr txBox="1"/>
            <p:nvPr/>
          </p:nvSpPr>
          <p:spPr>
            <a:xfrm>
              <a:off x="884406" y="229130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TextBox 12"/>
            <p:cNvSpPr txBox="1"/>
            <p:nvPr/>
          </p:nvSpPr>
          <p:spPr>
            <a:xfrm>
              <a:off x="4198266" y="5244051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zh-CN" altLang="en-US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向量机通俗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导论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http://blog.csdn.net/v_july_v/article/details/7624837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" y="149176"/>
            <a:ext cx="4018812" cy="723966"/>
            <a:chOff x="1" y="149176"/>
            <a:chExt cx="4018812" cy="723966"/>
          </a:xfrm>
        </p:grpSpPr>
        <p:grpSp>
          <p:nvGrpSpPr>
            <p:cNvPr id="19" name="组合 18"/>
            <p:cNvGrpSpPr/>
            <p:nvPr/>
          </p:nvGrpSpPr>
          <p:grpSpPr>
            <a:xfrm>
              <a:off x="1" y="149176"/>
              <a:ext cx="2232836" cy="707887"/>
              <a:chOff x="0" y="276767"/>
              <a:chExt cx="2232836" cy="70788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0" y="676877"/>
                <a:ext cx="2227938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2227938" y="565365"/>
              <a:ext cx="179087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2.1.1 Linear Classifier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36938" y="1250312"/>
                <a:ext cx="6529406" cy="2611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spcBef>
                    <a:spcPts val="500"/>
                  </a:spcBef>
                  <a:defRPr sz="12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500" dirty="0" smtClean="0"/>
                  <a:t>Common Kernels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500" b="0" dirty="0" smtClean="0"/>
                  <a:t>Linear: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b="0" dirty="0" smtClean="0"/>
                  <a:t>,</a:t>
                </a:r>
                <a:r>
                  <a:rPr lang="en-US" altLang="zh-CN" sz="15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500" b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500" b="0" dirty="0" smtClean="0"/>
                  <a:t>Polynomial: </a:t>
                </a:r>
                <a14:m>
                  <m:oMath xmlns:m="http://schemas.openxmlformats.org/officeDocument/2006/math">
                    <m:r>
                      <a:rPr lang="en-US" altLang="zh-CN" sz="1500" b="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5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b="0" dirty="0"/>
                  <a:t>,</a:t>
                </a:r>
                <a:r>
                  <a:rPr lang="en-US" altLang="zh-CN" sz="15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1500" b="0" dirty="0" smtClean="0"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500" b="0" dirty="0" smtClean="0"/>
                  <a:t>Radial Basis Function(RBF): </a:t>
                </a:r>
                <a14:m>
                  <m:oMath xmlns:m="http://schemas.openxmlformats.org/officeDocument/2006/math">
                    <m:r>
                      <a:rPr lang="en-US" altLang="zh-CN" sz="1500" b="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5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b="0" dirty="0"/>
                  <a:t>,</a:t>
                </a:r>
                <a:r>
                  <a:rPr lang="en-US" altLang="zh-CN" sz="15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1500" b="0" dirty="0"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500" b="0" dirty="0" smtClean="0"/>
                  <a:t>Sigmoid: </a:t>
                </a:r>
                <a14:m>
                  <m:oMath xmlns:m="http://schemas.openxmlformats.org/officeDocument/2006/math">
                    <m:r>
                      <a:rPr lang="en-US" altLang="zh-CN" sz="1500" b="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5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b="0" dirty="0"/>
                  <a:t>,</a:t>
                </a:r>
                <a:r>
                  <a:rPr lang="en-US" altLang="zh-CN" sz="15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b="0" dirty="0" smtClean="0"/>
                  <a:t>+r)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1500" b="0" dirty="0" smtClean="0"/>
                  <a:t>,</a:t>
                </a:r>
                <a:r>
                  <a:rPr lang="en-US" altLang="zh-CN" sz="15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500" b="0" dirty="0" smtClean="0"/>
                  <a:t> </a:t>
                </a:r>
                <a:r>
                  <a:rPr lang="en-US" altLang="zh-CN" sz="1500" b="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1500" b="0" dirty="0" smtClean="0"/>
                  <a:t> </a:t>
                </a:r>
                <a:r>
                  <a:rPr lang="en-US" altLang="zh-CN" sz="1500" b="0" dirty="0" smtClean="0"/>
                  <a:t>are kernel parameters</a:t>
                </a:r>
                <a:endParaRPr lang="zh-CN" altLang="en-US" sz="1500" b="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8" y="1250312"/>
                <a:ext cx="6529406" cy="2611805"/>
              </a:xfrm>
              <a:prstGeom prst="rect">
                <a:avLst/>
              </a:prstGeom>
              <a:blipFill rotWithShape="1">
                <a:blip r:embed="rId1"/>
                <a:stretch>
                  <a:fillRect l="-373" b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648892" y="6620540"/>
            <a:ext cx="5543107" cy="23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altLang="zh-CN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Practical Guide to Support Vector Classification, http://www.csie.ntu.edu.tw/~cjlin/papers/guide/guide.pdf</a:t>
            </a:r>
            <a:endParaRPr lang="zh-CN" altLang="en-US" sz="9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149176"/>
            <a:ext cx="3310376" cy="707887"/>
            <a:chOff x="0" y="149176"/>
            <a:chExt cx="3310376" cy="707887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232837" y="538591"/>
              <a:ext cx="107753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2.1.2 Kernel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54912" y="1270842"/>
                <a:ext cx="9891823" cy="1720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Reasons of Kernel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rick</a:t>
                </a:r>
              </a:p>
              <a:p>
                <a:pPr marL="171450" indent="-1714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allows us to learn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 that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nonlinear as a function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 optimization techniques that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guaranteed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converge eﬃciently. T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algorithm can view the decision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as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linear in a diﬀerent space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71450" indent="-1714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kernel function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often admits an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implementation that is signiﬁcantly more computational eﬃcient than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naively constructing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1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15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(*)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and explicitly taking their dot product.</a:t>
                </a:r>
                <a:endParaRPr lang="zh-CN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2" y="1270842"/>
                <a:ext cx="9891823" cy="1720984"/>
              </a:xfrm>
              <a:prstGeom prst="rect">
                <a:avLst/>
              </a:prstGeom>
              <a:blipFill rotWithShape="1">
                <a:blip r:embed="rId1"/>
                <a:stretch>
                  <a:fillRect l="-246" b="-1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54912" y="3466773"/>
            <a:ext cx="10168269" cy="1120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r>
              <a:rPr lang="en-US" altLang="zh-CN" sz="1500" b="1" dirty="0" smtClean="0">
                <a:latin typeface="Times New Roman" pitchFamily="18" charset="0"/>
                <a:cs typeface="Times New Roman" pitchFamily="18" charset="0"/>
              </a:rPr>
              <a:t>Drawbacks to Kernel Machines</a:t>
            </a:r>
            <a:endParaRPr lang="en-US" altLang="zh-CN" sz="1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Kernel 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machines also suﬀer from a high computational cost of training 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dataset is large. </a:t>
            </a:r>
            <a:endParaRPr lang="en-US" altLang="zh-CN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Kernel 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machines 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with generic 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kernels struggle to generalize well.</a:t>
            </a:r>
            <a:endParaRPr lang="zh-CN" alt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6800" y="6627168"/>
            <a:ext cx="7315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altLang="zh-CN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Learning, Ian </a:t>
            </a:r>
            <a:r>
              <a:rPr lang="en-US" altLang="zh-CN" sz="9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Goodfellow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9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Yoshua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Bengio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and Aaron </a:t>
            </a:r>
            <a:r>
              <a:rPr lang="en-US" altLang="zh-CN" sz="9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Courville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http://www.deeplearningbook.org,  Book in preparation for MIT Press,2016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149176"/>
            <a:ext cx="3310376" cy="707887"/>
            <a:chOff x="0" y="149176"/>
            <a:chExt cx="3310376" cy="707887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232837" y="538591"/>
              <a:ext cx="107753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2.1.2 Kernel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7041" y="3896706"/>
            <a:ext cx="1847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Arial" charset="0"/>
              <a:cs typeface="Arial" charset="0"/>
            </a:endParaRPr>
          </a:p>
          <a:p>
            <a:endParaRPr lang="zh-CN" altLang="en-US" sz="1600" dirty="0">
              <a:latin typeface="Arial" charset="0"/>
              <a:cs typeface="Arial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957112" y="2337120"/>
            <a:ext cx="3417909" cy="2978437"/>
            <a:chOff x="7003127" y="3514023"/>
            <a:chExt cx="3417909" cy="297843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43244" y="4151428"/>
              <a:ext cx="476250" cy="390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7003127" y="3514023"/>
              <a:ext cx="3417909" cy="2978437"/>
              <a:chOff x="1169390" y="3088407"/>
              <a:chExt cx="3417909" cy="2978437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169390" y="3088407"/>
                <a:ext cx="3366616" cy="2810249"/>
                <a:chOff x="2527797" y="1143946"/>
                <a:chExt cx="3366616" cy="2810249"/>
              </a:xfrm>
            </p:grpSpPr>
            <p:sp>
              <p:nvSpPr>
                <p:cNvPr id="13" name="Oval 3"/>
                <p:cNvSpPr/>
                <p:nvPr/>
              </p:nvSpPr>
              <p:spPr>
                <a:xfrm>
                  <a:off x="5467256" y="2543044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4"/>
                <p:cNvSpPr/>
                <p:nvPr/>
              </p:nvSpPr>
              <p:spPr>
                <a:xfrm>
                  <a:off x="4477954" y="1512841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6"/>
                <p:cNvSpPr/>
                <p:nvPr/>
              </p:nvSpPr>
              <p:spPr>
                <a:xfrm>
                  <a:off x="4178673" y="1276313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ross 7"/>
                <p:cNvSpPr/>
                <p:nvPr/>
              </p:nvSpPr>
              <p:spPr>
                <a:xfrm rot="2734294">
                  <a:off x="3502281" y="3246868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ross 8"/>
                <p:cNvSpPr/>
                <p:nvPr/>
              </p:nvSpPr>
              <p:spPr>
                <a:xfrm rot="2734294">
                  <a:off x="3801519" y="2372748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ross 9"/>
                <p:cNvSpPr/>
                <p:nvPr/>
              </p:nvSpPr>
              <p:spPr>
                <a:xfrm rot="2734294">
                  <a:off x="3814981" y="2881778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ross 10"/>
                <p:cNvSpPr/>
                <p:nvPr/>
              </p:nvSpPr>
              <p:spPr>
                <a:xfrm rot="2734294">
                  <a:off x="3371646" y="2861238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2"/>
                <p:cNvSpPr txBox="1"/>
                <p:nvPr/>
              </p:nvSpPr>
              <p:spPr>
                <a:xfrm>
                  <a:off x="2527797" y="1143946"/>
                  <a:ext cx="3626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Arial" charset="0"/>
                      <a:cs typeface="Arial" charset="0"/>
                    </a:rPr>
                    <a:t>x</a:t>
                  </a:r>
                  <a:r>
                    <a:rPr lang="en-US" sz="1600" baseline="-25000" dirty="0">
                      <a:latin typeface="Arial" charset="0"/>
                      <a:cs typeface="Arial" charset="0"/>
                    </a:rPr>
                    <a:t>2</a:t>
                  </a:r>
                </a:p>
              </p:txBody>
            </p:sp>
            <p:cxnSp>
              <p:nvCxnSpPr>
                <p:cNvPr id="21" name="Straight Arrow Connector 13"/>
                <p:cNvCxnSpPr/>
                <p:nvPr/>
              </p:nvCxnSpPr>
              <p:spPr>
                <a:xfrm flipV="1">
                  <a:off x="3007651" y="1240540"/>
                  <a:ext cx="0" cy="2713655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14"/>
                <p:cNvCxnSpPr/>
                <p:nvPr/>
              </p:nvCxnSpPr>
              <p:spPr>
                <a:xfrm>
                  <a:off x="2859733" y="3745945"/>
                  <a:ext cx="3034680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Cross 15"/>
                <p:cNvSpPr/>
                <p:nvPr/>
              </p:nvSpPr>
              <p:spPr>
                <a:xfrm rot="2734294">
                  <a:off x="3946500" y="3313733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ross 16"/>
                <p:cNvSpPr/>
                <p:nvPr/>
              </p:nvSpPr>
              <p:spPr>
                <a:xfrm rot="2734294">
                  <a:off x="3422054" y="2525105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ross 22"/>
                <p:cNvSpPr/>
                <p:nvPr/>
              </p:nvSpPr>
              <p:spPr>
                <a:xfrm rot="2734294">
                  <a:off x="3097338" y="1994593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ross 23"/>
                <p:cNvSpPr/>
                <p:nvPr/>
              </p:nvSpPr>
              <p:spPr>
                <a:xfrm rot="2734294">
                  <a:off x="3069296" y="2533570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7"/>
                <p:cNvSpPr/>
                <p:nvPr/>
              </p:nvSpPr>
              <p:spPr>
                <a:xfrm>
                  <a:off x="5062194" y="2195730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8"/>
                <p:cNvSpPr/>
                <p:nvPr/>
              </p:nvSpPr>
              <p:spPr>
                <a:xfrm>
                  <a:off x="5467256" y="2204519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9"/>
                <p:cNvSpPr/>
                <p:nvPr/>
              </p:nvSpPr>
              <p:spPr>
                <a:xfrm>
                  <a:off x="4756877" y="1964030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30"/>
                <p:cNvSpPr/>
                <p:nvPr/>
              </p:nvSpPr>
              <p:spPr>
                <a:xfrm>
                  <a:off x="5111228" y="1884790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1"/>
                <p:cNvSpPr/>
                <p:nvPr/>
              </p:nvSpPr>
              <p:spPr>
                <a:xfrm>
                  <a:off x="4081726" y="1664430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2"/>
                <p:cNvSpPr/>
                <p:nvPr/>
              </p:nvSpPr>
              <p:spPr>
                <a:xfrm>
                  <a:off x="4577039" y="2195731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3"/>
                <p:cNvSpPr/>
                <p:nvPr/>
              </p:nvSpPr>
              <p:spPr>
                <a:xfrm>
                  <a:off x="4872150" y="1623363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4"/>
                <p:cNvSpPr/>
                <p:nvPr/>
              </p:nvSpPr>
              <p:spPr>
                <a:xfrm>
                  <a:off x="5341682" y="1507512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5"/>
                <p:cNvSpPr/>
                <p:nvPr/>
              </p:nvSpPr>
              <p:spPr>
                <a:xfrm>
                  <a:off x="4858179" y="1245107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2"/>
              <p:cNvSpPr txBox="1"/>
              <p:nvPr/>
            </p:nvSpPr>
            <p:spPr>
              <a:xfrm>
                <a:off x="4224699" y="5728290"/>
                <a:ext cx="3626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charset="0"/>
                    <a:cs typeface="Arial" charset="0"/>
                  </a:rPr>
                  <a:t>x</a:t>
                </a:r>
                <a:r>
                  <a:rPr lang="en-US" altLang="zh-CN" sz="1600" baseline="-25000" dirty="0">
                    <a:latin typeface="Arial" charset="0"/>
                    <a:cs typeface="Arial" charset="0"/>
                  </a:rPr>
                  <a:t>1</a:t>
                </a:r>
                <a:endParaRPr lang="en-US" sz="1600" baseline="-25000" dirty="0">
                  <a:latin typeface="Arial" charset="0"/>
                  <a:cs typeface="Arial" charset="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641912" y="1215172"/>
                <a:ext cx="7315200" cy="5093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the original constraint from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r>
                  <a:rPr lang="zh-CN" alt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=1,2,…,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altLang="zh-C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=1,2,…,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altLang="zh-CN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called Slack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</a:t>
                </a:r>
              </a:p>
              <a:p>
                <a:pPr lvl="0">
                  <a:lnSpc>
                    <a:spcPct val="150000"/>
                  </a:lnSpc>
                </a:pPr>
                <a:endParaRPr lang="en-US" altLang="zh-C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large number, then any hyperplane will meet the requirement, so we need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change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optimization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from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𝜶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altLang="zh-CN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0 is the penalty parameter of the error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</a:t>
                </a:r>
                <a:endParaRPr lang="en-US" altLang="zh-C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2" y="1215172"/>
                <a:ext cx="7315200" cy="5093959"/>
              </a:xfrm>
              <a:prstGeom prst="rect">
                <a:avLst/>
              </a:prstGeom>
              <a:blipFill rotWithShape="1">
                <a:blip r:embed="rId2"/>
                <a:stretch>
                  <a:fillRect l="-417" b="-1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zh-CN" altLang="en-US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向量机通俗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导论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http://blog.csdn.net/v_july_v/article/details/7624837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149176"/>
            <a:ext cx="3861103" cy="707887"/>
            <a:chOff x="0" y="149176"/>
            <a:chExt cx="3861103" cy="707887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2232837" y="549286"/>
              <a:ext cx="162826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2.1.3 Slack Variable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7041" y="3896706"/>
            <a:ext cx="1847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Arial" charset="0"/>
              <a:cs typeface="Arial" charset="0"/>
            </a:endParaRPr>
          </a:p>
          <a:p>
            <a:endParaRPr lang="zh-CN" altLang="en-US" sz="1600" dirty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92003" y="1316513"/>
                <a:ext cx="9712964" cy="4231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endParaRPr lang="en-US" altLang="zh-CN" sz="1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training set of instance-label pairs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5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1, . . . ,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m,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{1, −1}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Calculate the m-dimensional</a:t>
                </a:r>
                <a14:m>
                  <m:oMath xmlns:m="http://schemas.openxmlformats.org/officeDocument/2006/math"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p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(2)</m:t>
                        </m:r>
                      </m:sup>
                    </m:sSup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sz="1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SVM require the solution of the following optimization problem:  </a:t>
                </a: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zh-CN" alt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lim>
                          </m:limLow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5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1500" i="1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500" b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sz="1500" i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nary>
                            <m:naryPr>
                              <m:chr m:val="∑"/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15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5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sz="15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endParaRPr lang="en-US" altLang="zh-CN" sz="15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US" altLang="zh-CN" sz="15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specify choice of penalty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choice of kernel before optimization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SVM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finds a linear separating hyperplane with the maximal margin in this higher dimensional space. 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" y="1316513"/>
                <a:ext cx="9712964" cy="4231543"/>
              </a:xfrm>
              <a:prstGeom prst="rect">
                <a:avLst/>
              </a:prstGeom>
              <a:blipFill rotWithShape="1">
                <a:blip r:embed="rId1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648892" y="6620540"/>
            <a:ext cx="5543107" cy="23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altLang="zh-CN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Practical Guide to Support Vector Classification, http://www.csie.ntu.edu.tw/~cjlin/papers/guide/guide.pdf</a:t>
            </a:r>
            <a:endParaRPr lang="zh-CN" altLang="en-US" sz="9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149176"/>
            <a:ext cx="4224088" cy="707887"/>
            <a:chOff x="0" y="149176"/>
            <a:chExt cx="4224088" cy="707887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2232837" y="549286"/>
              <a:ext cx="199125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2.1.4 Problem Statement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96479" y="1445592"/>
            <a:ext cx="2427672" cy="2170862"/>
            <a:chOff x="967066" y="858088"/>
            <a:chExt cx="2427672" cy="2170862"/>
          </a:xfrm>
        </p:grpSpPr>
        <p:sp>
          <p:nvSpPr>
            <p:cNvPr id="4" name="Cross 2"/>
            <p:cNvSpPr/>
            <p:nvPr/>
          </p:nvSpPr>
          <p:spPr>
            <a:xfrm rot="2734294">
              <a:off x="1296678" y="1188753"/>
              <a:ext cx="243177" cy="2431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3"/>
            <p:cNvSpPr/>
            <p:nvPr/>
          </p:nvSpPr>
          <p:spPr>
            <a:xfrm rot="2734294">
              <a:off x="1562462" y="1400477"/>
              <a:ext cx="243177" cy="2431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4"/>
            <p:cNvSpPr/>
            <p:nvPr/>
          </p:nvSpPr>
          <p:spPr>
            <a:xfrm rot="2734294">
              <a:off x="1648349" y="1003984"/>
              <a:ext cx="243177" cy="2431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085397" y="858088"/>
              <a:ext cx="0" cy="217086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67066" y="2862354"/>
              <a:ext cx="242767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ross 9"/>
            <p:cNvSpPr/>
            <p:nvPr/>
          </p:nvSpPr>
          <p:spPr>
            <a:xfrm rot="2734294">
              <a:off x="1906349" y="1329463"/>
              <a:ext cx="243177" cy="2431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40316" y="2167906"/>
              <a:ext cx="181976" cy="20704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74943" y="2460552"/>
              <a:ext cx="181976" cy="20704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42224" y="2357030"/>
              <a:ext cx="181976" cy="20704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76695" y="2346186"/>
              <a:ext cx="181976" cy="20704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682330" y="1129047"/>
              <a:ext cx="275677" cy="246389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38400" y="1411271"/>
              <a:ext cx="275677" cy="246389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773318" y="1482285"/>
              <a:ext cx="275677" cy="246389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077123" y="1281447"/>
              <a:ext cx="275677" cy="246389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23"/>
            <p:cNvSpPr/>
            <p:nvPr/>
          </p:nvSpPr>
          <p:spPr>
            <a:xfrm>
              <a:off x="1452555" y="2079640"/>
              <a:ext cx="231701" cy="231701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25"/>
            <p:cNvSpPr/>
            <p:nvPr/>
          </p:nvSpPr>
          <p:spPr>
            <a:xfrm>
              <a:off x="1731478" y="2530829"/>
              <a:ext cx="231701" cy="231701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6"/>
            <p:cNvSpPr/>
            <p:nvPr/>
          </p:nvSpPr>
          <p:spPr>
            <a:xfrm>
              <a:off x="1347470" y="2451589"/>
              <a:ext cx="231701" cy="231701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7"/>
            <p:cNvSpPr/>
            <p:nvPr/>
          </p:nvSpPr>
          <p:spPr>
            <a:xfrm>
              <a:off x="1846751" y="2190162"/>
              <a:ext cx="231701" cy="231701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47" y="2685874"/>
            <a:ext cx="2487168" cy="304038"/>
          </a:xfrm>
          <a:prstGeom prst="rect">
            <a:avLst/>
          </a:prstGeom>
        </p:spPr>
      </p:pic>
      <p:sp>
        <p:nvSpPr>
          <p:cNvPr id="25" name="TextBox 32"/>
          <p:cNvSpPr txBox="1"/>
          <p:nvPr/>
        </p:nvSpPr>
        <p:spPr>
          <a:xfrm>
            <a:off x="1196479" y="4134515"/>
            <a:ext cx="998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 one-vs.-all method. (Train K SVMs, one to distinguish y=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from the rest, for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1,2,..K)</a:t>
            </a:r>
          </a:p>
        </p:txBody>
      </p:sp>
      <p:sp>
        <p:nvSpPr>
          <p:cNvPr id="26" name="矩形 25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Machine Learning, Andrew Ng, https://class.coursera.org/ml-005/lecture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149176"/>
            <a:ext cx="4605602" cy="707887"/>
            <a:chOff x="0" y="149176"/>
            <a:chExt cx="4605602" cy="707887"/>
          </a:xfrm>
        </p:grpSpPr>
        <p:grpSp>
          <p:nvGrpSpPr>
            <p:cNvPr id="38" name="组合 37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2232837" y="549286"/>
              <a:ext cx="237276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2.1.5 Multiclass Classification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2"/>
          <p:cNvSpPr txBox="1"/>
          <p:nvPr/>
        </p:nvSpPr>
        <p:spPr>
          <a:xfrm>
            <a:off x="409969" y="848168"/>
            <a:ext cx="9982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Compare SVM with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NN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Similarity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+ sigmoid kernel ~ two-layer feedforward NN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+ Gaussian kernel ~ RBF network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most problems, SVM and NN have similar performance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Advantages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 sound mathematics theory Based on sound mathematics theory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result is more robust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Over-fitting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is not common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trapped in local minima (because of QP)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Fewer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parameters to consider (kernel, error cost C)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well with fewer training samples (number of support vectors do not matter much)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need to be formulated as 2-class classification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takes long time (QP optimization)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97389" y="6581707"/>
            <a:ext cx="19946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https://goo.gl/UBi0O8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149176"/>
            <a:ext cx="5060599" cy="707887"/>
            <a:chOff x="0" y="149176"/>
            <a:chExt cx="5060599" cy="707887"/>
          </a:xfrm>
        </p:grpSpPr>
        <p:grpSp>
          <p:nvGrpSpPr>
            <p:cNvPr id="38" name="组合 37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2232837" y="549286"/>
              <a:ext cx="282776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2.1.6 Advantages and Disadvantages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2"/>
          <p:cNvSpPr txBox="1"/>
          <p:nvPr/>
        </p:nvSpPr>
        <p:spPr>
          <a:xfrm>
            <a:off x="388023" y="1498036"/>
            <a:ext cx="9982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prediction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accuracy is generally high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robust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works when training examples contain errors robust, works when training examples contain errors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fast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evaluation of the learned target function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Criticism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training time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difficult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to understand the learned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function(weights)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easy to incorporate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domain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77778" y="6612940"/>
            <a:ext cx="1614221" cy="22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https://goo.gl/UBi0O8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149176"/>
            <a:ext cx="5060599" cy="707887"/>
            <a:chOff x="0" y="149176"/>
            <a:chExt cx="5060599" cy="707887"/>
          </a:xfrm>
        </p:grpSpPr>
        <p:grpSp>
          <p:nvGrpSpPr>
            <p:cNvPr id="38" name="组合 37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2232837" y="549286"/>
              <a:ext cx="282776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2.1.6 Advantages and Disadvantages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6644089" y="1468270"/>
                <a:ext cx="4915563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dimension, two category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Function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sz="15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5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𝑓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y=1.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𝑓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089" y="1477795"/>
                <a:ext cx="4915563" cy="1823576"/>
              </a:xfrm>
              <a:prstGeom prst="rect">
                <a:avLst/>
              </a:prstGeom>
              <a:blipFill rotWithShape="1">
                <a:blip r:embed="rId1"/>
                <a:stretch>
                  <a:fillRect l="-496" b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644089" y="4213745"/>
                <a:ext cx="5399055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 the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hyperplane and classification function, when it comes a new data point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could classify it by calculating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question is, how to get the hyperplane and classification function?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889" y="3772420"/>
                <a:ext cx="5399055" cy="1823576"/>
              </a:xfrm>
              <a:prstGeom prst="rect">
                <a:avLst/>
              </a:prstGeom>
              <a:blipFill rotWithShape="1">
                <a:blip r:embed="rId2"/>
                <a:stretch>
                  <a:fillRect l="-451" b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2"/>
          <p:cNvSpPr txBox="1"/>
          <p:nvPr/>
        </p:nvSpPr>
        <p:spPr>
          <a:xfrm>
            <a:off x="5572718" y="5616408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5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48781" y="2143799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5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3640" y="2256334"/>
            <a:ext cx="5361523" cy="3369599"/>
            <a:chOff x="573795" y="2246809"/>
            <a:chExt cx="5361523" cy="3369599"/>
          </a:xfrm>
        </p:grpSpPr>
        <p:grpSp>
          <p:nvGrpSpPr>
            <p:cNvPr id="3" name="组合 2"/>
            <p:cNvGrpSpPr/>
            <p:nvPr/>
          </p:nvGrpSpPr>
          <p:grpSpPr>
            <a:xfrm>
              <a:off x="573795" y="2246809"/>
              <a:ext cx="5361523" cy="3369599"/>
              <a:chOff x="573795" y="2246809"/>
              <a:chExt cx="5361523" cy="3369599"/>
            </a:xfrm>
          </p:grpSpPr>
          <p:pic>
            <p:nvPicPr>
              <p:cNvPr id="2050" name="Picture 2" descr="http://img.blog.csdn.net/2014082913454837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795" y="2246809"/>
                <a:ext cx="5361523" cy="3369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文本框 1"/>
              <p:cNvSpPr txBox="1"/>
              <p:nvPr/>
            </p:nvSpPr>
            <p:spPr>
              <a:xfrm>
                <a:off x="2169994" y="2612571"/>
                <a:ext cx="1304726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zh-CN" altLang="en-US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545874" y="3030581"/>
              <a:ext cx="120814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sz="15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zh-CN" altLang="en-US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向量机通俗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导论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http://blog.csdn.net/v_july_v/article/details/7624837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149176"/>
            <a:ext cx="4023712" cy="707887"/>
            <a:chOff x="0" y="149176"/>
            <a:chExt cx="4023712" cy="707887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2837" y="549286"/>
              <a:ext cx="179087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2.1.1 Linear Classifier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5473764" y="885304"/>
                <a:ext cx="6648568" cy="5274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training data are linearly separable, we can select two hyperplanes in a way that they separate the data and there are no points between them, and then try to maximize their distance. The region bounded by them is called "the margin".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scale at any rate, and it doesn’t change the separate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sz="15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Normalize the two hyperplanes as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5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5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    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5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</m:t>
                          </m:r>
                          <m:r>
                            <a:rPr lang="en-US" altLang="zh-CN" sz="15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5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=−1</m:t>
                      </m:r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we could get the constraint: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5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Geometrically, the distance between these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hyperplanes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1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5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maximize the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between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planes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64" y="885304"/>
                <a:ext cx="6648568" cy="5274008"/>
              </a:xfrm>
              <a:prstGeom prst="rect">
                <a:avLst/>
              </a:prstGeom>
              <a:blipFill rotWithShape="1">
                <a:blip r:embed="rId1"/>
                <a:stretch>
                  <a:fillRect l="-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77247" y="2011681"/>
            <a:ext cx="5191184" cy="3266042"/>
            <a:chOff x="177247" y="2011681"/>
            <a:chExt cx="5191184" cy="3266042"/>
          </a:xfrm>
        </p:grpSpPr>
        <p:pic>
          <p:nvPicPr>
            <p:cNvPr id="2050" name="Picture 2" descr="http://img.blog.csdn.net/2014082913454837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32" y="2090058"/>
              <a:ext cx="4557837" cy="286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12"/>
            <p:cNvSpPr txBox="1"/>
            <p:nvPr/>
          </p:nvSpPr>
          <p:spPr>
            <a:xfrm>
              <a:off x="4797593" y="4954558"/>
              <a:ext cx="5708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5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5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12"/>
            <p:cNvSpPr txBox="1"/>
            <p:nvPr/>
          </p:nvSpPr>
          <p:spPr>
            <a:xfrm>
              <a:off x="177247" y="2011681"/>
              <a:ext cx="5708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5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5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zh-CN" altLang="en-US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向量机通俗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导论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http://blog.csdn.net/v_july_v/article/details/7624837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149176"/>
            <a:ext cx="4023712" cy="707887"/>
            <a:chOff x="0" y="149176"/>
            <a:chExt cx="4023712" cy="707887"/>
          </a:xfrm>
        </p:grpSpPr>
        <p:grpSp>
          <p:nvGrpSpPr>
            <p:cNvPr id="17" name="组合 16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232837" y="549286"/>
              <a:ext cx="179087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2.1.1 Linear Classifier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6466668" y="2183128"/>
                <a:ext cx="5338645" cy="2128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question turns into: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  <m:r>
                            <a:rPr lang="en-US" altLang="zh-CN" sz="1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≥1, 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solved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 quadratic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programming.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668" y="2183128"/>
                <a:ext cx="5338645" cy="2128660"/>
              </a:xfrm>
              <a:prstGeom prst="rect">
                <a:avLst/>
              </a:prstGeom>
              <a:blipFill rotWithShape="1">
                <a:blip r:embed="rId1"/>
                <a:stretch>
                  <a:fillRect l="-457" b="-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90755" y="1994264"/>
            <a:ext cx="5191184" cy="3281431"/>
            <a:chOff x="177247" y="2011681"/>
            <a:chExt cx="5191184" cy="3281431"/>
          </a:xfrm>
        </p:grpSpPr>
        <p:pic>
          <p:nvPicPr>
            <p:cNvPr id="6" name="Picture 2" descr="http://img.blog.csdn.net/2014082913454837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32" y="2090058"/>
              <a:ext cx="4557837" cy="286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12"/>
            <p:cNvSpPr txBox="1"/>
            <p:nvPr/>
          </p:nvSpPr>
          <p:spPr>
            <a:xfrm>
              <a:off x="4797593" y="4954558"/>
              <a:ext cx="570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charset="0"/>
                  <a:cs typeface="Arial" charset="0"/>
                </a:rPr>
                <a:t>x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" name="TextBox 12"/>
            <p:cNvSpPr txBox="1"/>
            <p:nvPr/>
          </p:nvSpPr>
          <p:spPr>
            <a:xfrm>
              <a:off x="177247" y="2011681"/>
              <a:ext cx="570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charset="0"/>
                  <a:cs typeface="Arial" charset="0"/>
                </a:rPr>
                <a:t>x</a:t>
              </a:r>
              <a:r>
                <a:rPr lang="en-US" altLang="zh-CN" sz="1600" baseline="-25000" dirty="0">
                  <a:latin typeface="Arial" charset="0"/>
                  <a:cs typeface="Arial" charset="0"/>
                </a:rPr>
                <a:t>1</a:t>
              </a:r>
              <a:endParaRPr lang="en-US" sz="1600" baseline="-250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zh-CN" altLang="en-US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向量机通俗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导论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http://blog.csdn.net/v_july_v/article/details/7624837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149176"/>
            <a:ext cx="4023712" cy="707887"/>
            <a:chOff x="0" y="149176"/>
            <a:chExt cx="4023712" cy="707887"/>
          </a:xfrm>
        </p:grpSpPr>
        <p:grpSp>
          <p:nvGrpSpPr>
            <p:cNvPr id="18" name="组合 17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2232837" y="549286"/>
              <a:ext cx="179087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2.1.1 Linear Classifier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739267" y="1927716"/>
                <a:ext cx="5338645" cy="2474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question turns into: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≥1, 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assumption: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data set is not linearly separable, we got two problems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67" y="1927716"/>
                <a:ext cx="5338645" cy="2474908"/>
              </a:xfrm>
              <a:prstGeom prst="rect">
                <a:avLst/>
              </a:prstGeom>
              <a:blipFill rotWithShape="1">
                <a:blip r:embed="rId1"/>
                <a:stretch>
                  <a:fillRect l="-457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my.csdn.net/uploads/201206/03/1338655829_6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792" y="595840"/>
            <a:ext cx="3073752" cy="24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875713" y="3691506"/>
            <a:ext cx="3417909" cy="2978437"/>
            <a:chOff x="7003127" y="3514023"/>
            <a:chExt cx="3417909" cy="29784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3244" y="4151428"/>
              <a:ext cx="476250" cy="390525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7003127" y="3514023"/>
              <a:ext cx="3417909" cy="2978437"/>
              <a:chOff x="1169390" y="3088407"/>
              <a:chExt cx="3417909" cy="297843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169390" y="3088407"/>
                <a:ext cx="3366616" cy="2810249"/>
                <a:chOff x="2527797" y="1143946"/>
                <a:chExt cx="3366616" cy="2810249"/>
              </a:xfrm>
            </p:grpSpPr>
            <p:sp>
              <p:nvSpPr>
                <p:cNvPr id="9" name="Oval 3"/>
                <p:cNvSpPr/>
                <p:nvPr/>
              </p:nvSpPr>
              <p:spPr>
                <a:xfrm>
                  <a:off x="5467256" y="2543044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4"/>
                <p:cNvSpPr/>
                <p:nvPr/>
              </p:nvSpPr>
              <p:spPr>
                <a:xfrm>
                  <a:off x="4477954" y="1512841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6"/>
                <p:cNvSpPr/>
                <p:nvPr/>
              </p:nvSpPr>
              <p:spPr>
                <a:xfrm>
                  <a:off x="4178673" y="1276313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ross 7"/>
                <p:cNvSpPr/>
                <p:nvPr/>
              </p:nvSpPr>
              <p:spPr>
                <a:xfrm rot="2734294">
                  <a:off x="3502281" y="3246868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ross 8"/>
                <p:cNvSpPr/>
                <p:nvPr/>
              </p:nvSpPr>
              <p:spPr>
                <a:xfrm rot="2734294">
                  <a:off x="3801519" y="2372748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ross 9"/>
                <p:cNvSpPr/>
                <p:nvPr/>
              </p:nvSpPr>
              <p:spPr>
                <a:xfrm rot="2734294">
                  <a:off x="3814981" y="2881778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ross 10"/>
                <p:cNvSpPr/>
                <p:nvPr/>
              </p:nvSpPr>
              <p:spPr>
                <a:xfrm rot="2734294">
                  <a:off x="3371646" y="2861238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2"/>
                <p:cNvSpPr txBox="1"/>
                <p:nvPr/>
              </p:nvSpPr>
              <p:spPr>
                <a:xfrm>
                  <a:off x="2527797" y="1143946"/>
                  <a:ext cx="3626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Arial" charset="0"/>
                      <a:cs typeface="Arial" charset="0"/>
                    </a:rPr>
                    <a:t>x</a:t>
                  </a:r>
                  <a:r>
                    <a:rPr lang="en-US" sz="1600" baseline="-25000" dirty="0">
                      <a:latin typeface="Arial" charset="0"/>
                      <a:cs typeface="Arial" charset="0"/>
                    </a:rPr>
                    <a:t>2</a:t>
                  </a:r>
                </a:p>
              </p:txBody>
            </p:sp>
            <p:cxnSp>
              <p:nvCxnSpPr>
                <p:cNvPr id="18" name="Straight Arrow Connector 13"/>
                <p:cNvCxnSpPr/>
                <p:nvPr/>
              </p:nvCxnSpPr>
              <p:spPr>
                <a:xfrm flipV="1">
                  <a:off x="3007651" y="1240540"/>
                  <a:ext cx="0" cy="2713655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4"/>
                <p:cNvCxnSpPr/>
                <p:nvPr/>
              </p:nvCxnSpPr>
              <p:spPr>
                <a:xfrm>
                  <a:off x="2859733" y="3745945"/>
                  <a:ext cx="3034680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Cross 15"/>
                <p:cNvSpPr/>
                <p:nvPr/>
              </p:nvSpPr>
              <p:spPr>
                <a:xfrm rot="2734294">
                  <a:off x="3946500" y="3313733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ross 16"/>
                <p:cNvSpPr/>
                <p:nvPr/>
              </p:nvSpPr>
              <p:spPr>
                <a:xfrm rot="2734294">
                  <a:off x="3422054" y="2525105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ross 22"/>
                <p:cNvSpPr/>
                <p:nvPr/>
              </p:nvSpPr>
              <p:spPr>
                <a:xfrm rot="2734294">
                  <a:off x="3097338" y="1994593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ross 23"/>
                <p:cNvSpPr/>
                <p:nvPr/>
              </p:nvSpPr>
              <p:spPr>
                <a:xfrm rot="2734294">
                  <a:off x="3069296" y="2533570"/>
                  <a:ext cx="303981" cy="303981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7"/>
                <p:cNvSpPr/>
                <p:nvPr/>
              </p:nvSpPr>
              <p:spPr>
                <a:xfrm>
                  <a:off x="5062194" y="2195730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8"/>
                <p:cNvSpPr/>
                <p:nvPr/>
              </p:nvSpPr>
              <p:spPr>
                <a:xfrm>
                  <a:off x="5467256" y="2204519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9"/>
                <p:cNvSpPr/>
                <p:nvPr/>
              </p:nvSpPr>
              <p:spPr>
                <a:xfrm>
                  <a:off x="4756877" y="1964030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30"/>
                <p:cNvSpPr/>
                <p:nvPr/>
              </p:nvSpPr>
              <p:spPr>
                <a:xfrm>
                  <a:off x="5111228" y="1884790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31"/>
                <p:cNvSpPr/>
                <p:nvPr/>
              </p:nvSpPr>
              <p:spPr>
                <a:xfrm>
                  <a:off x="4081726" y="1664430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32"/>
                <p:cNvSpPr/>
                <p:nvPr/>
              </p:nvSpPr>
              <p:spPr>
                <a:xfrm>
                  <a:off x="4577039" y="2195731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33"/>
                <p:cNvSpPr/>
                <p:nvPr/>
              </p:nvSpPr>
              <p:spPr>
                <a:xfrm>
                  <a:off x="4872150" y="1623363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4"/>
                <p:cNvSpPr/>
                <p:nvPr/>
              </p:nvSpPr>
              <p:spPr>
                <a:xfrm>
                  <a:off x="5341682" y="1507512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5"/>
                <p:cNvSpPr/>
                <p:nvPr/>
              </p:nvSpPr>
              <p:spPr>
                <a:xfrm>
                  <a:off x="4858179" y="1245107"/>
                  <a:ext cx="231701" cy="231701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12"/>
              <p:cNvSpPr txBox="1"/>
              <p:nvPr/>
            </p:nvSpPr>
            <p:spPr>
              <a:xfrm>
                <a:off x="4224699" y="5728290"/>
                <a:ext cx="3626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charset="0"/>
                    <a:cs typeface="Arial" charset="0"/>
                  </a:rPr>
                  <a:t>x</a:t>
                </a:r>
                <a:r>
                  <a:rPr lang="en-US" altLang="zh-CN" sz="1600" baseline="-25000" dirty="0">
                    <a:latin typeface="Arial" charset="0"/>
                    <a:cs typeface="Arial" charset="0"/>
                  </a:rPr>
                  <a:t>1</a:t>
                </a:r>
                <a:endParaRPr lang="en-US" sz="1600" baseline="-25000" dirty="0"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zh-CN" altLang="en-US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向量机通俗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导论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http://blog.csdn.net/v_july_v/article/details/7624837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149176"/>
            <a:ext cx="4023712" cy="707887"/>
            <a:chOff x="0" y="149176"/>
            <a:chExt cx="4023712" cy="707887"/>
          </a:xfrm>
        </p:grpSpPr>
        <p:grpSp>
          <p:nvGrpSpPr>
            <p:cNvPr id="42" name="组合 41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232837" y="549286"/>
              <a:ext cx="179087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2.1.1 Linear Classifier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img.blog.csdn.net/2014083000210825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901" y="395785"/>
            <a:ext cx="5822496" cy="27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451474" y="1175364"/>
            <a:ext cx="4376613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The basic idea is to map the data into the high-dimensional feature space. </a:t>
            </a:r>
            <a:endParaRPr lang="en-US" altLang="zh-C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classifier is a hyperplane in the high-dimensional feature space, it may be nonlinear in the original input space.</a:t>
            </a:r>
            <a:endParaRPr lang="zh-CN" altLang="en-US" sz="15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51474" y="3378409"/>
                <a:ext cx="9731276" cy="2834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for a quadratic curve: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the map: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turns into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hyperplane function: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linearly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separable in the 5-dimension space.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4" y="3378409"/>
                <a:ext cx="9731276" cy="2834046"/>
              </a:xfrm>
              <a:prstGeom prst="rect">
                <a:avLst/>
              </a:prstGeom>
              <a:blipFill rotWithShape="1">
                <a:blip r:embed="rId2"/>
                <a:stretch>
                  <a:fillRect l="-251" b="-1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my.csdn.net/uploads/201206/03/1338655829_69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71" y="3953051"/>
            <a:ext cx="2667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zh-CN" altLang="en-US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向量机通俗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导论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http://blog.csdn.net/v_july_v/article/details/7624837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49176"/>
            <a:ext cx="3310376" cy="707887"/>
            <a:chOff x="0" y="149176"/>
            <a:chExt cx="3310376" cy="707887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232837" y="538591"/>
              <a:ext cx="107753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2.1.2 Kernel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526868" y="1133690"/>
                <a:ext cx="6700693" cy="3868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simpler example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cannot draw a 5-dimention space, to make it clear, I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an example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curve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equation: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the map: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turns into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hyperplane function: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linearly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separable in the 3-dimension.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8" y="1133690"/>
                <a:ext cx="6700693" cy="3868816"/>
              </a:xfrm>
              <a:prstGeom prst="rect">
                <a:avLst/>
              </a:prstGeom>
              <a:blipFill rotWithShape="1">
                <a:blip r:embed="rId1"/>
                <a:stretch>
                  <a:fillRect l="-364" b="-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my.csdn.net/uploads/201206/03/1338655829_6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21" y="795895"/>
            <a:ext cx="2667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207" y="3209551"/>
            <a:ext cx="4229100" cy="3390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26868" y="5636472"/>
                <a:ext cx="6096000" cy="397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there a different / better choice of the features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5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8" y="5636472"/>
                <a:ext cx="6096000" cy="397096"/>
              </a:xfrm>
              <a:prstGeom prst="rect">
                <a:avLst/>
              </a:prstGeom>
              <a:blipFill rotWithShape="1">
                <a:blip r:embed="rId4"/>
                <a:stretch>
                  <a:fillRect l="-400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zh-CN" altLang="en-US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向量机通俗</a:t>
            </a:r>
            <a:r>
              <a:rPr lang="zh-CN" altLang="en-US" sz="9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导论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http://blog.csdn.net/v_july_v/article/details/7624837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149176"/>
            <a:ext cx="3310376" cy="707887"/>
            <a:chOff x="0" y="149176"/>
            <a:chExt cx="3310376" cy="707887"/>
          </a:xfrm>
        </p:grpSpPr>
        <p:grpSp>
          <p:nvGrpSpPr>
            <p:cNvPr id="20" name="组合 19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232837" y="538591"/>
              <a:ext cx="107753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2.1.2 Kernel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2051"/>
          <p:cNvGrpSpPr/>
          <p:nvPr/>
        </p:nvGrpSpPr>
        <p:grpSpPr>
          <a:xfrm>
            <a:off x="682567" y="3879117"/>
            <a:ext cx="3310187" cy="1887388"/>
            <a:chOff x="682567" y="3879117"/>
            <a:chExt cx="3310187" cy="1887388"/>
          </a:xfrm>
        </p:grpSpPr>
        <p:grpSp>
          <p:nvGrpSpPr>
            <p:cNvPr id="2049" name="组合 2048"/>
            <p:cNvGrpSpPr/>
            <p:nvPr/>
          </p:nvGrpSpPr>
          <p:grpSpPr>
            <a:xfrm>
              <a:off x="682567" y="3879117"/>
              <a:ext cx="3310187" cy="1887388"/>
              <a:chOff x="706008" y="3861697"/>
              <a:chExt cx="3310187" cy="188738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706008" y="3861697"/>
                <a:ext cx="3310187" cy="1887388"/>
                <a:chOff x="706008" y="3861697"/>
                <a:chExt cx="3310187" cy="1887388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706008" y="3861697"/>
                  <a:ext cx="3310187" cy="1887388"/>
                  <a:chOff x="706008" y="3861697"/>
                  <a:chExt cx="3310187" cy="1887388"/>
                </a:xfrm>
              </p:grpSpPr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706008" y="3861697"/>
                    <a:ext cx="3310187" cy="1887388"/>
                    <a:chOff x="706008" y="3861697"/>
                    <a:chExt cx="3310187" cy="1887388"/>
                  </a:xfrm>
                </p:grpSpPr>
                <p:grpSp>
                  <p:nvGrpSpPr>
                    <p:cNvPr id="57" name="组合 56"/>
                    <p:cNvGrpSpPr/>
                    <p:nvPr/>
                  </p:nvGrpSpPr>
                  <p:grpSpPr>
                    <a:xfrm>
                      <a:off x="706008" y="3861697"/>
                      <a:ext cx="3310187" cy="1887388"/>
                      <a:chOff x="706008" y="3861697"/>
                      <a:chExt cx="3310187" cy="1887388"/>
                    </a:xfrm>
                  </p:grpSpPr>
                  <p:pic>
                    <p:nvPicPr>
                      <p:cNvPr id="43" name="图片 42"/>
                      <p:cNvPicPr>
                        <a:picLocks noChangeAspect="1"/>
                      </p:cNvPicPr>
                      <p:nvPr/>
                    </p:nvPicPr>
                    <p:blipFill>
                      <a:blip r:embed="rId1"/>
                      <a:stretch>
                        <a:fillRect/>
                      </a:stretch>
                    </p:blipFill>
                    <p:spPr>
                      <a:xfrm>
                        <a:off x="706008" y="3861697"/>
                        <a:ext cx="3310187" cy="188738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文本框 55"/>
                      <p:cNvSpPr txBox="1"/>
                      <p:nvPr/>
                    </p:nvSpPr>
                    <p:spPr>
                      <a:xfrm>
                        <a:off x="1087191" y="4421064"/>
                        <a:ext cx="2544283" cy="7754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zh-CN" altLang="en-US" dirty="0"/>
                      </a:p>
                    </p:txBody>
                  </p:sp>
                </p:grpSp>
                <p:sp>
                  <p:nvSpPr>
                    <p:cNvPr id="58" name="文本框 57"/>
                    <p:cNvSpPr txBox="1"/>
                    <p:nvPr/>
                  </p:nvSpPr>
                  <p:spPr>
                    <a:xfrm>
                      <a:off x="1326776" y="4706487"/>
                      <a:ext cx="423647" cy="6279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zh-CN" altLang="en-US" dirty="0"/>
                    </a:p>
                  </p:txBody>
                </p:sp>
              </p:grp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650158" y="4796684"/>
                    <a:ext cx="331141" cy="45719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dirty="0"/>
                  </a:p>
                </p:txBody>
              </p:sp>
            </p:grpSp>
            <p:sp>
              <p:nvSpPr>
                <p:cNvPr id="62" name="文本框 61"/>
                <p:cNvSpPr txBox="1"/>
                <p:nvPr/>
              </p:nvSpPr>
              <p:spPr>
                <a:xfrm>
                  <a:off x="2457008" y="5060187"/>
                  <a:ext cx="242648" cy="1776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2048" name="文本框 2047"/>
              <p:cNvSpPr txBox="1"/>
              <p:nvPr/>
            </p:nvSpPr>
            <p:spPr>
              <a:xfrm>
                <a:off x="1767423" y="4063839"/>
                <a:ext cx="114124" cy="2533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51" name="文本框 2050"/>
            <p:cNvSpPr txBox="1"/>
            <p:nvPr/>
          </p:nvSpPr>
          <p:spPr>
            <a:xfrm>
              <a:off x="2565162" y="3935921"/>
              <a:ext cx="182392" cy="3851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044613" y="923425"/>
                <a:ext cx="6096000" cy="7978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compute new feature depending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proximity to landmarks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13" y="923425"/>
                <a:ext cx="6096000" cy="797847"/>
              </a:xfrm>
              <a:prstGeom prst="rect">
                <a:avLst/>
              </a:prstGeom>
              <a:blipFill rotWithShape="1">
                <a:blip r:embed="rId2"/>
                <a:stretch>
                  <a:fillRect l="-600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596535" y="1296419"/>
            <a:ext cx="3505200" cy="2233721"/>
            <a:chOff x="381000" y="719029"/>
            <a:chExt cx="3505200" cy="2233721"/>
          </a:xfrm>
        </p:grpSpPr>
        <p:sp>
          <p:nvSpPr>
            <p:cNvPr id="17" name="TextBox 1"/>
            <p:cNvSpPr txBox="1"/>
            <p:nvPr/>
          </p:nvSpPr>
          <p:spPr>
            <a:xfrm>
              <a:off x="1905000" y="2583418"/>
              <a:ext cx="36260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8" name="TextBox 2"/>
            <p:cNvSpPr txBox="1"/>
            <p:nvPr/>
          </p:nvSpPr>
          <p:spPr>
            <a:xfrm>
              <a:off x="381000" y="144041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9" name="Oval 3"/>
            <p:cNvSpPr/>
            <p:nvPr/>
          </p:nvSpPr>
          <p:spPr>
            <a:xfrm>
              <a:off x="2743200" y="1437048"/>
              <a:ext cx="91440" cy="9144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4"/>
            <p:cNvSpPr/>
            <p:nvPr/>
          </p:nvSpPr>
          <p:spPr>
            <a:xfrm>
              <a:off x="1219200" y="1237189"/>
              <a:ext cx="91440" cy="9144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5"/>
            <p:cNvSpPr/>
            <p:nvPr/>
          </p:nvSpPr>
          <p:spPr>
            <a:xfrm>
              <a:off x="1819801" y="2188748"/>
              <a:ext cx="91440" cy="9144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40" y="924825"/>
              <a:ext cx="296266" cy="217627"/>
            </a:xfrm>
            <a:prstGeom prst="rect">
              <a:avLst/>
            </a:prstGeom>
          </p:spPr>
        </p:pic>
        <p:pic>
          <p:nvPicPr>
            <p:cNvPr id="23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1100029"/>
              <a:ext cx="296266" cy="217627"/>
            </a:xfrm>
            <a:prstGeom prst="rect">
              <a:avLst/>
            </a:prstGeom>
          </p:spPr>
        </p:pic>
        <p:pic>
          <p:nvPicPr>
            <p:cNvPr id="24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434" y="2234468"/>
              <a:ext cx="296266" cy="217627"/>
            </a:xfrm>
            <a:prstGeom prst="rect">
              <a:avLst/>
            </a:prstGeom>
          </p:spPr>
        </p:pic>
        <p:cxnSp>
          <p:nvCxnSpPr>
            <p:cNvPr id="25" name="Straight Connector 9"/>
            <p:cNvCxnSpPr/>
            <p:nvPr/>
          </p:nvCxnSpPr>
          <p:spPr>
            <a:xfrm flipV="1">
              <a:off x="743600" y="719029"/>
              <a:ext cx="0" cy="204905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0"/>
            <p:cNvCxnSpPr/>
            <p:nvPr/>
          </p:nvCxnSpPr>
          <p:spPr>
            <a:xfrm flipV="1">
              <a:off x="574866" y="2569068"/>
              <a:ext cx="3311334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14"/>
              <p:cNvSpPr txBox="1"/>
              <p:nvPr/>
            </p:nvSpPr>
            <p:spPr>
              <a:xfrm>
                <a:off x="5044613" y="2100197"/>
                <a:ext cx="5605970" cy="1429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Do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map, got the three features 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16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6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16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13" y="2100197"/>
                <a:ext cx="5605970" cy="1429943"/>
              </a:xfrm>
              <a:prstGeom prst="rect">
                <a:avLst/>
              </a:prstGeom>
              <a:blipFill rotWithShape="1">
                <a:blip r:embed="rId6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44613" y="3697295"/>
                <a:ext cx="4415246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0, 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0, 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=−1</m:t>
                    </m:r>
                  </m:oMath>
                </a14:m>
                <a:endPara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13" y="3697295"/>
                <a:ext cx="4415246" cy="785343"/>
              </a:xfrm>
              <a:prstGeom prst="rect">
                <a:avLst/>
              </a:prstGeom>
              <a:blipFill rotWithShape="1">
                <a:blip r:embed="rId7"/>
                <a:stretch>
                  <a:fillRect l="-829" b="-10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5044612" y="5051478"/>
                <a:ext cx="596302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 </m:t>
                      </m:r>
                      <m:r>
                        <a:rPr lang="en-US" altLang="zh-CN" sz="1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1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=0.5</m:t>
                      </m:r>
                    </m:oMath>
                  </m:oMathPara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Separate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hyperplane 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would be a non-linear curve in the two-dimension space.</a:t>
                </a: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12" y="5051478"/>
                <a:ext cx="5963021" cy="1477328"/>
              </a:xfrm>
              <a:prstGeom prst="rect">
                <a:avLst/>
              </a:prstGeom>
              <a:blipFill rotWithShape="1">
                <a:blip r:embed="rId8"/>
                <a:stretch>
                  <a:fillRect l="-409" r="-409" b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32361" y="4104792"/>
            <a:ext cx="3505200" cy="2233721"/>
            <a:chOff x="381000" y="719029"/>
            <a:chExt cx="3505200" cy="2233721"/>
          </a:xfrm>
        </p:grpSpPr>
        <p:sp>
          <p:nvSpPr>
            <p:cNvPr id="46" name="TextBox 1"/>
            <p:cNvSpPr txBox="1"/>
            <p:nvPr/>
          </p:nvSpPr>
          <p:spPr>
            <a:xfrm>
              <a:off x="1905000" y="2583418"/>
              <a:ext cx="36260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7" name="TextBox 2"/>
            <p:cNvSpPr txBox="1"/>
            <p:nvPr/>
          </p:nvSpPr>
          <p:spPr>
            <a:xfrm>
              <a:off x="381000" y="144041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8" name="Oval 3"/>
            <p:cNvSpPr/>
            <p:nvPr/>
          </p:nvSpPr>
          <p:spPr>
            <a:xfrm>
              <a:off x="2743200" y="1437048"/>
              <a:ext cx="91440" cy="9144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"/>
            <p:cNvSpPr/>
            <p:nvPr/>
          </p:nvSpPr>
          <p:spPr>
            <a:xfrm>
              <a:off x="1219200" y="1237189"/>
              <a:ext cx="91440" cy="9144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5"/>
            <p:cNvSpPr/>
            <p:nvPr/>
          </p:nvSpPr>
          <p:spPr>
            <a:xfrm>
              <a:off x="1819801" y="2188748"/>
              <a:ext cx="91440" cy="9144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40" y="924825"/>
              <a:ext cx="296266" cy="217627"/>
            </a:xfrm>
            <a:prstGeom prst="rect">
              <a:avLst/>
            </a:prstGeom>
          </p:spPr>
        </p:pic>
        <p:pic>
          <p:nvPicPr>
            <p:cNvPr id="52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1100029"/>
              <a:ext cx="296266" cy="217627"/>
            </a:xfrm>
            <a:prstGeom prst="rect">
              <a:avLst/>
            </a:prstGeom>
          </p:spPr>
        </p:pic>
        <p:pic>
          <p:nvPicPr>
            <p:cNvPr id="53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434" y="2234468"/>
              <a:ext cx="296266" cy="217627"/>
            </a:xfrm>
            <a:prstGeom prst="rect">
              <a:avLst/>
            </a:prstGeom>
          </p:spPr>
        </p:pic>
        <p:cxnSp>
          <p:nvCxnSpPr>
            <p:cNvPr id="54" name="Straight Connector 9"/>
            <p:cNvCxnSpPr/>
            <p:nvPr/>
          </p:nvCxnSpPr>
          <p:spPr>
            <a:xfrm flipV="1">
              <a:off x="743600" y="719029"/>
              <a:ext cx="0" cy="204905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0"/>
            <p:cNvCxnSpPr/>
            <p:nvPr/>
          </p:nvCxnSpPr>
          <p:spPr>
            <a:xfrm flipV="1">
              <a:off x="574866" y="2569068"/>
              <a:ext cx="3311334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8151628" y="6611778"/>
            <a:ext cx="4040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altLang="zh-CN" sz="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Machine Learning, Andrew Ng, https://class.coursera.org/ml-005/lecture </a:t>
            </a:r>
            <a:endParaRPr lang="en-US" altLang="zh-CN" sz="9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0" y="149176"/>
            <a:ext cx="3310376" cy="707887"/>
            <a:chOff x="0" y="149176"/>
            <a:chExt cx="3310376" cy="707887"/>
          </a:xfrm>
        </p:grpSpPr>
        <p:grpSp>
          <p:nvGrpSpPr>
            <p:cNvPr id="70" name="组合 69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2232837" y="538591"/>
              <a:ext cx="107753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2.1.2 Kernel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5" grpId="0" bldLvl="0" animBg="1"/>
      <p:bldP spid="4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728254" y="1014526"/>
                <a:ext cx="7877029" cy="4696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Training Data,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Calculate the m-dimensional</a:t>
                </a:r>
                <a14:m>
                  <m:oMath xmlns:m="http://schemas.openxmlformats.org/officeDocument/2006/math"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p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(2)</m:t>
                        </m:r>
                      </m:sup>
                    </m:sSup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altLang="zh-CN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sz="1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5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sz="15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zh-CN" sz="1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en-US" altLang="zh-CN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original question turns into: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≥1, 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54" y="1014526"/>
                <a:ext cx="7877029" cy="4696478"/>
              </a:xfrm>
              <a:prstGeom prst="rect">
                <a:avLst/>
              </a:prstGeom>
              <a:blipFill rotWithShape="1">
                <a:blip r:embed="rId1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0" y="149176"/>
            <a:ext cx="3310376" cy="707887"/>
            <a:chOff x="0" y="149176"/>
            <a:chExt cx="3310376" cy="707887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149176"/>
              <a:ext cx="2232837" cy="707887"/>
              <a:chOff x="-1" y="276767"/>
              <a:chExt cx="2232837" cy="70788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0" y="276767"/>
                <a:ext cx="2232836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Supervised Learning</a:t>
                </a:r>
                <a:endParaRPr lang="en-US" altLang="zh-CN" sz="2000" spc="-3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-1" y="676877"/>
                <a:ext cx="2232837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2.1 Support Vector Machine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232837" y="538591"/>
              <a:ext cx="107753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2.1.2 Kernel</a:t>
              </a:r>
              <a:endParaRPr lang="en-US" altLang="zh-C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3654</Words>
  <Application>Kingsoft Office WPP</Application>
  <PresentationFormat>Widescreen</PresentationFormat>
  <Paragraphs>235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neil</dc:creator>
  <cp:lastModifiedBy>neil</cp:lastModifiedBy>
  <cp:revision>1</cp:revision>
  <dcterms:created xsi:type="dcterms:W3CDTF">2017-07-21T08:20:55Z</dcterms:created>
  <dcterms:modified xsi:type="dcterms:W3CDTF">2017-07-21T08:20:55Z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