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3" r:id="rId11"/>
    <p:sldId id="267" r:id="rId12"/>
    <p:sldId id="268" r:id="rId13"/>
    <p:sldId id="269" r:id="rId14"/>
    <p:sldId id="273" r:id="rId15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DDC22EF0-14FE-4CEB-AA45-4CF65DE6A25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79640" y="3798360"/>
            <a:ext cx="871272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436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7964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242000" y="1052280"/>
            <a:ext cx="6588000" cy="525636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3"/>
          <a:stretch>
            <a:fillRect/>
          </a:stretch>
        </p:blipFill>
        <p:spPr>
          <a:xfrm>
            <a:off x="1242000" y="1052280"/>
            <a:ext cx="6588000" cy="525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0" y="130680"/>
            <a:ext cx="9143640" cy="29383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7964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4436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79640" y="3798360"/>
            <a:ext cx="871272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79640" y="3798360"/>
            <a:ext cx="871272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4436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7964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>
            <a:fillRect/>
          </a:stretch>
        </p:blipFill>
        <p:spPr>
          <a:xfrm>
            <a:off x="1242000" y="1052280"/>
            <a:ext cx="6588000" cy="525636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3"/>
          <a:stretch>
            <a:fillRect/>
          </a:stretch>
        </p:blipFill>
        <p:spPr>
          <a:xfrm>
            <a:off x="1242000" y="1052280"/>
            <a:ext cx="6588000" cy="525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0" y="130680"/>
            <a:ext cx="9143640" cy="29383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7964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525636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4360" y="379836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7964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4360" y="1052640"/>
            <a:ext cx="425160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79640" y="3798360"/>
            <a:ext cx="8712720" cy="2507040"/>
          </a:xfrm>
          <a:prstGeom prst="rect">
            <a:avLst/>
          </a:prstGeom>
        </p:spPr>
        <p:txBody>
          <a:bodyPr lIns="0" tIns="0" rIns="0" bIns="0"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9.png"/><Relationship Id="rId14" Type="http://schemas.openxmlformats.org/officeDocument/2006/relationships/image" Target="../media/image8.jpe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2535120"/>
            <a:ext cx="9143640" cy="1757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395640" y="638136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Line 5"/>
          <p:cNvSpPr/>
          <p:nvPr/>
        </p:nvSpPr>
        <p:spPr>
          <a:xfrm>
            <a:off x="0" y="1965240"/>
            <a:ext cx="9144000" cy="1440"/>
          </a:xfrm>
          <a:prstGeom prst="line">
            <a:avLst/>
          </a:prstGeom>
          <a:ln w="3816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0" y="206028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7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1590840" y="260280"/>
            <a:ext cx="6192360" cy="1536480"/>
          </a:xfrm>
          <a:prstGeom prst="rect">
            <a:avLst/>
          </a:prstGeom>
          <a:ln w="9360">
            <a:noFill/>
          </a:ln>
        </p:spPr>
      </p:pic>
      <p:pic>
        <p:nvPicPr>
          <p:cNvPr id="8" name="图片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239400" y="5805360"/>
            <a:ext cx="863640" cy="863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stomShape 7"/>
          <p:cNvSpPr/>
          <p:nvPr/>
        </p:nvSpPr>
        <p:spPr>
          <a:xfrm>
            <a:off x="1103400" y="5949360"/>
            <a:ext cx="4536000" cy="66960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无线通信网络实验室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W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ireless 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a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nd 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N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etworkin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g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 Lab(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Wang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隶书"/>
              </a:rPr>
              <a:t>Lab)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/>
          </p:nvPr>
        </p:nvSpPr>
        <p:spPr>
          <a:xfrm>
            <a:off x="467640" y="65203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/>
          </p:nvPr>
        </p:nvSpPr>
        <p:spPr>
          <a:xfrm>
            <a:off x="6516360" y="6520320"/>
            <a:ext cx="213336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843280" y="6553080"/>
            <a:ext cx="4031640" cy="2599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750" b="0" strike="noStrike" spc="-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University of Michigan - Shanghai Jiao Tong University Joint Institute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47" name="图片 1"/>
          <p:cNvPicPr/>
          <p:nvPr/>
        </p:nvPicPr>
        <p:blipFill>
          <a:blip r:embed="rId13"/>
          <a:stretch>
            <a:fillRect/>
          </a:stretch>
        </p:blipFill>
        <p:spPr>
          <a:xfrm>
            <a:off x="2411280" y="6553080"/>
            <a:ext cx="450720" cy="230760"/>
          </a:xfrm>
          <a:prstGeom prst="rect">
            <a:avLst/>
          </a:prstGeom>
          <a:ln w="9360">
            <a:noFill/>
          </a:ln>
        </p:spPr>
      </p:pic>
      <p:sp>
        <p:nvSpPr>
          <p:cNvPr id="48" name="Line 4"/>
          <p:cNvSpPr/>
          <p:nvPr/>
        </p:nvSpPr>
        <p:spPr>
          <a:xfrm>
            <a:off x="0" y="115560"/>
            <a:ext cx="9144000" cy="1800"/>
          </a:xfrm>
          <a:prstGeom prst="line">
            <a:avLst/>
          </a:prstGeom>
          <a:ln w="3816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Line 5"/>
          <p:cNvSpPr/>
          <p:nvPr/>
        </p:nvSpPr>
        <p:spPr>
          <a:xfrm>
            <a:off x="0" y="812520"/>
            <a:ext cx="9144000" cy="1800"/>
          </a:xfrm>
          <a:prstGeom prst="line">
            <a:avLst/>
          </a:prstGeom>
          <a:ln w="3816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179640" y="1052640"/>
            <a:ext cx="8712720" cy="5256360"/>
          </a:xfrm>
          <a:prstGeom prst="rect">
            <a:avLst/>
          </a:prstGeom>
        </p:spPr>
        <p:txBody>
          <a:bodyPr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LevelClick to edit Master text styles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7965">
              <a:lnSpc>
                <a:spcPct val="100000"/>
              </a:lnSpc>
              <a:buClr>
                <a:srgbClr val="A5A5A5"/>
              </a:buClr>
              <a:buSzPct val="50000"/>
              <a:buFont typeface="Wingdings" panose="05000000000000000000" charset="2"/>
              <a:buChar char="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2843280" y="6553080"/>
            <a:ext cx="4031640" cy="2599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750" b="0" strike="noStrike" spc="-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University of Michigan - Shanghai Jiao Tong University Joint Institute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52" name="图片 1"/>
          <p:cNvPicPr/>
          <p:nvPr/>
        </p:nvPicPr>
        <p:blipFill>
          <a:blip r:embed="rId14"/>
          <a:stretch>
            <a:fillRect/>
          </a:stretch>
        </p:blipFill>
        <p:spPr>
          <a:xfrm>
            <a:off x="2411280" y="6553080"/>
            <a:ext cx="450720" cy="230760"/>
          </a:xfrm>
          <a:prstGeom prst="rect">
            <a:avLst/>
          </a:prstGeom>
          <a:ln w="9360">
            <a:noFill/>
          </a:ln>
        </p:spPr>
      </p:pic>
      <p:sp>
        <p:nvSpPr>
          <p:cNvPr id="53" name="Line 8"/>
          <p:cNvSpPr/>
          <p:nvPr/>
        </p:nvSpPr>
        <p:spPr>
          <a:xfrm>
            <a:off x="0" y="645300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0" y="130680"/>
            <a:ext cx="9143640" cy="63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Line 10"/>
          <p:cNvSpPr/>
          <p:nvPr/>
        </p:nvSpPr>
        <p:spPr>
          <a:xfrm>
            <a:off x="0" y="90792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56" name="图片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8676360" y="6452640"/>
            <a:ext cx="431640" cy="431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16440" y="2660040"/>
            <a:ext cx="7056000" cy="107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50000"/>
              </a:lnSpc>
            </a:pPr>
            <a:r>
              <a:rPr lang="en-US" sz="36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Reduction Overview</a:t>
            </a:r>
            <a:r>
              <a:rPr lang="en-US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544040" y="4399200"/>
            <a:ext cx="6400440" cy="143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Xinyue Ou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2017/03/06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9800" y="1041845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 selection method 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Filter method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chi-Sqaured: univariate, the higher teh chi-squared, the more relkevant the feature with respect to the class.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information gain: entorpy orginal - entropy posterior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Correlation-Based Feature Selection.: multivariate, the more the fetaure related with the class and the less with the orther feature, the more it is selected.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ReliefF: improved version of Relief algorithm. The attributes that separate the same class is insignificant and the attributes that separate different calsses is desirable.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 Selection</a:t>
            </a:r>
            <a:endParaRPr lang="x-none" altLang="en-US" sz="2100" b="1" strike="noStrike" spc="-1">
              <a:solidFill>
                <a:srgbClr val="44546A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9800" y="1041845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sym typeface="+mn-ea"/>
              </a:rPr>
              <a:t>Rationale 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Features that separate different class has high weights, and separate the same class should get low weights.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randomly selecting an instance Ri from the data and then locating its k nearest neighbors from the same (nearest hits, Hj) class and k nearest neighbors from each one of the other different classes, nearest misses Mj(C).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RelieF</a:t>
            </a:r>
            <a:endParaRPr lang="x-none" altLang="en-US" sz="2100" b="1" strike="noStrike" spc="-1">
              <a:solidFill>
                <a:srgbClr val="44546A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6764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516360" y="6520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79640" y="1052640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be divided into three categories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dimension reduction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sample numerosity reduction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cardinality reduction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Reduction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9640" y="1052640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curse of dimensionality, especially for non-parametric methods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method: PCA, factor analysis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nonlinear method: locally linear embedding (LLE)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 selection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Reduction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9640" y="1052640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idea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transformation of original variables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eigenvector with large eigenvalues carry the main info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 set of attributes are form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Steps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normalize the data and compute the covariance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decompose the covariance and reduce the dimension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apply transformation on original data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Remark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especially useful when the features are highly correlated and redundant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PCA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052280"/>
            <a:ext cx="6633360" cy="525636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PCA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052280"/>
            <a:ext cx="6633360" cy="525636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PCA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9640" y="1052640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Basic idea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Assume that 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are locally linear. Each point can be revcovered by its neightbor. It preserve the invariance to rotation and scaling.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 the low dimension coordinates by minimizing the error constructed with the weights of neighbors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Remark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can lower to any dimension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but require data has linear locality 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LLE</a:t>
            </a:r>
            <a:endParaRPr lang="en-US" sz="2100" b="1" strike="noStrike" spc="-1">
              <a:solidFill>
                <a:srgbClr val="44546A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9640" y="1052640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LLE</a:t>
            </a:r>
            <a:endParaRPr lang="en-US" sz="2100" b="1" strike="noStrike" spc="-1">
              <a:solidFill>
                <a:srgbClr val="44546A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Picture 1" descr="lle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1746885"/>
            <a:ext cx="5952490" cy="360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9800" y="1041845"/>
            <a:ext cx="8712720" cy="5256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100000"/>
              </a:lnSpc>
              <a:buClr>
                <a:srgbClr val="5B9BD5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 relevance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terms of an ideal Bayes classifier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strongly relevant if remove the feature X will result in the deterioration of the classification results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weakly relevant if there exisits a set S that performance is better when using S U {X} than S.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irrelevant if neither weakly or strong relevant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685800" lvl="1" indent="-227965">
              <a:lnSpc>
                <a:spcPct val="100000"/>
              </a:lnSpc>
              <a:buClr>
                <a:srgbClr val="70AD47"/>
              </a:buClr>
              <a:buSzPct val="50000"/>
              <a:buFont typeface="Wingdings" panose="05000000000000000000" charset="2"/>
              <a:buChar char="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0" y="130680"/>
            <a:ext cx="9143640" cy="63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 Selection</a:t>
            </a:r>
            <a:endParaRPr lang="x-none" altLang="en-US" sz="2100" b="1" strike="noStrike" spc="-1">
              <a:solidFill>
                <a:srgbClr val="44546A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Kingsoft Office WPP</Application>
  <PresentationFormat/>
  <Paragraphs>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Reduction Overview </dc:title>
  <dc:creator>neil</dc:creator>
  <cp:lastModifiedBy>neil</cp:lastModifiedBy>
  <cp:revision>11</cp:revision>
  <dcterms:created xsi:type="dcterms:W3CDTF">2017-03-05T17:18:25Z</dcterms:created>
  <dcterms:modified xsi:type="dcterms:W3CDTF">2017-03-05T17:18:25Z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