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æµè²æ ·å¼ 2 - å¼ºè°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0C29F9-EB97-40DA-B8AE-980BD51CF3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9D3E9C-A4BF-4BEC-A8A1-248E9CAB75B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588DD-982A-4ACB-9654-E3E5B51AC8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7.png"/><Relationship Id="rId2" Type="http://schemas.microsoft.com/office/2007/relationships/hdphoto" Target="../media/hdphoto1.wdp"/><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6284" y="1058249"/>
            <a:ext cx="8643756" cy="2181110"/>
          </a:xfrm>
          <a:prstGeom prst="rect">
            <a:avLst/>
          </a:prstGeom>
        </p:spPr>
        <p:txBody>
          <a:bodyPr wrap="square">
            <a:spAutoFit/>
          </a:bodyPr>
          <a:lstStyle/>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Convolutional </a:t>
            </a:r>
            <a:r>
              <a:rPr lang="en-US" altLang="zh-CN" sz="1400" dirty="0">
                <a:latin typeface="Times New Roman" pitchFamily="18" charset="0"/>
                <a:cs typeface="Times New Roman" pitchFamily="18" charset="0"/>
              </a:rPr>
              <a:t>networks (</a:t>
            </a:r>
            <a:r>
              <a:rPr lang="en-US" altLang="zh-CN" sz="1400" dirty="0" err="1">
                <a:latin typeface="Times New Roman" pitchFamily="18" charset="0"/>
                <a:cs typeface="Times New Roman" pitchFamily="18" charset="0"/>
              </a:rPr>
              <a:t>LeCun</a:t>
            </a:r>
            <a:r>
              <a:rPr lang="en-US" altLang="zh-CN" sz="1400" dirty="0">
                <a:latin typeface="Times New Roman" pitchFamily="18" charset="0"/>
                <a:cs typeface="Times New Roman" pitchFamily="18" charset="0"/>
              </a:rPr>
              <a:t>, 1989), also known as convolutional neural </a:t>
            </a:r>
            <a:r>
              <a:rPr lang="en-US" altLang="zh-CN" sz="1400" dirty="0" smtClean="0">
                <a:latin typeface="Times New Roman" pitchFamily="18" charset="0"/>
                <a:cs typeface="Times New Roman" pitchFamily="18" charset="0"/>
              </a:rPr>
              <a:t>networks or </a:t>
            </a:r>
            <a:r>
              <a:rPr lang="en-US" altLang="zh-CN" sz="1400" dirty="0">
                <a:latin typeface="Times New Roman" pitchFamily="18" charset="0"/>
                <a:cs typeface="Times New Roman" pitchFamily="18" charset="0"/>
              </a:rPr>
              <a:t>CNNs, are a specialized kind of neural network for </a:t>
            </a:r>
            <a:r>
              <a:rPr lang="en-US" altLang="zh-CN" sz="1400" b="1" dirty="0">
                <a:latin typeface="Times New Roman" pitchFamily="18" charset="0"/>
                <a:cs typeface="Times New Roman" pitchFamily="18" charset="0"/>
              </a:rPr>
              <a:t>processing data that </a:t>
            </a:r>
            <a:r>
              <a:rPr lang="en-US" altLang="zh-CN" sz="1400" b="1" dirty="0" smtClean="0">
                <a:latin typeface="Times New Roman" pitchFamily="18" charset="0"/>
                <a:cs typeface="Times New Roman" pitchFamily="18" charset="0"/>
              </a:rPr>
              <a:t>has a </a:t>
            </a:r>
            <a:r>
              <a:rPr lang="en-US" altLang="zh-CN" sz="1400" b="1" dirty="0">
                <a:latin typeface="Times New Roman" pitchFamily="18" charset="0"/>
                <a:cs typeface="Times New Roman" pitchFamily="18" charset="0"/>
              </a:rPr>
              <a:t>known, grid-like </a:t>
            </a:r>
            <a:r>
              <a:rPr lang="en-US" altLang="zh-CN" sz="1400" b="1" dirty="0" smtClean="0">
                <a:latin typeface="Times New Roman" pitchFamily="18" charset="0"/>
                <a:cs typeface="Times New Roman" pitchFamily="18" charset="0"/>
              </a:rPr>
              <a:t>topology. </a:t>
            </a:r>
            <a:endParaRPr lang="en-US" altLang="zh-CN" sz="1400" b="1"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a:latin typeface="Times New Roman" pitchFamily="18" charset="0"/>
                <a:cs typeface="Times New Roman" pitchFamily="18" charset="0"/>
              </a:rPr>
              <a:t>Deep neural networks exploit the property that many natural signals are compositional hierarchies, in which higher-level features are obtained by composing lower-level ones. In images, local combinations of edges form motifs, motifs assemble into parts, and parts form objects. Similar hierarchies exist in speech and text from sounds to phones, phonemes, syllables, words and sentences. </a:t>
            </a:r>
            <a:endParaRPr lang="en-US" altLang="zh-CN" sz="1400" b="1"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Convolutional </a:t>
            </a:r>
            <a:r>
              <a:rPr lang="en-US" altLang="zh-CN" sz="1400" dirty="0">
                <a:latin typeface="Times New Roman" pitchFamily="18" charset="0"/>
                <a:cs typeface="Times New Roman" pitchFamily="18" charset="0"/>
              </a:rPr>
              <a:t>networks have </a:t>
            </a:r>
            <a:r>
              <a:rPr lang="en-US" altLang="zh-CN" sz="1400" dirty="0" smtClean="0">
                <a:latin typeface="Times New Roman" pitchFamily="18" charset="0"/>
                <a:cs typeface="Times New Roman" pitchFamily="18" charset="0"/>
              </a:rPr>
              <a:t>been tremendously </a:t>
            </a:r>
            <a:r>
              <a:rPr lang="en-US" altLang="zh-CN" sz="1400" dirty="0">
                <a:latin typeface="Times New Roman" pitchFamily="18" charset="0"/>
                <a:cs typeface="Times New Roman" pitchFamily="18" charset="0"/>
              </a:rPr>
              <a:t>successful in practical applications. </a:t>
            </a:r>
            <a:endParaRPr lang="zh-CN" altLang="en-US" sz="1400" dirty="0">
              <a:latin typeface="Times New Roman" pitchFamily="18" charset="0"/>
              <a:cs typeface="Times New Roman" pitchFamily="18" charset="0"/>
            </a:endParaRPr>
          </a:p>
        </p:txBody>
      </p:sp>
      <p:grpSp>
        <p:nvGrpSpPr>
          <p:cNvPr id="14" name="组合 13"/>
          <p:cNvGrpSpPr/>
          <p:nvPr/>
        </p:nvGrpSpPr>
        <p:grpSpPr>
          <a:xfrm>
            <a:off x="1" y="149176"/>
            <a:ext cx="4051269" cy="707887"/>
            <a:chOff x="1" y="149176"/>
            <a:chExt cx="4051269" cy="707887"/>
          </a:xfrm>
        </p:grpSpPr>
        <p:grpSp>
          <p:nvGrpSpPr>
            <p:cNvPr id="15" name="组合 14"/>
            <p:cNvGrpSpPr/>
            <p:nvPr/>
          </p:nvGrpSpPr>
          <p:grpSpPr>
            <a:xfrm>
              <a:off x="1" y="149176"/>
              <a:ext cx="2750514" cy="707887"/>
              <a:chOff x="0" y="276767"/>
              <a:chExt cx="2750514" cy="707887"/>
            </a:xfrm>
          </p:grpSpPr>
          <p:sp>
            <p:nvSpPr>
              <p:cNvPr id="17" name="文本框 16"/>
              <p:cNvSpPr txBox="1"/>
              <p:nvPr/>
            </p:nvSpPr>
            <p:spPr>
              <a:xfrm>
                <a:off x="0" y="276767"/>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sp>
            <p:nvSpPr>
              <p:cNvPr id="18" name="文本框 17"/>
              <p:cNvSpPr txBox="1"/>
              <p:nvPr/>
            </p:nvSpPr>
            <p:spPr>
              <a:xfrm>
                <a:off x="0" y="676877"/>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grpSp>
        <p:sp>
          <p:nvSpPr>
            <p:cNvPr id="16" name="矩形 15"/>
            <p:cNvSpPr/>
            <p:nvPr/>
          </p:nvSpPr>
          <p:spPr>
            <a:xfrm>
              <a:off x="2750515" y="549286"/>
              <a:ext cx="1300755"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5.1.1 </a:t>
              </a:r>
              <a:r>
                <a:rPr lang="en-US" altLang="zh-CN" sz="1400" dirty="0">
                  <a:latin typeface="Times New Roman" pitchFamily="18" charset="0"/>
                  <a:cs typeface="Times New Roman" pitchFamily="18" charset="0"/>
                </a:rPr>
                <a:t>Overview </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6002542" y="353808"/>
            <a:ext cx="4587696" cy="3993358"/>
          </a:xfrm>
          <a:prstGeom prst="rect">
            <a:avLst/>
          </a:prstGeom>
        </p:spPr>
      </p:pic>
      <p:pic>
        <p:nvPicPr>
          <p:cNvPr id="3" name="图片 2"/>
          <p:cNvPicPr>
            <a:picLocks noChangeAspect="1"/>
          </p:cNvPicPr>
          <p:nvPr/>
        </p:nvPicPr>
        <p:blipFill>
          <a:blip r:embed="rId2"/>
          <a:stretch>
            <a:fillRect/>
          </a:stretch>
        </p:blipFill>
        <p:spPr>
          <a:xfrm>
            <a:off x="996359" y="1413062"/>
            <a:ext cx="3282946" cy="3799027"/>
          </a:xfrm>
          <a:prstGeom prst="rect">
            <a:avLst/>
          </a:prstGeom>
        </p:spPr>
      </p:pic>
      <p:sp>
        <p:nvSpPr>
          <p:cNvPr id="5" name="矩形 4"/>
          <p:cNvSpPr/>
          <p:nvPr/>
        </p:nvSpPr>
        <p:spPr>
          <a:xfrm>
            <a:off x="337039" y="5212089"/>
            <a:ext cx="4810629" cy="1545038"/>
          </a:xfrm>
          <a:prstGeom prst="rect">
            <a:avLst/>
          </a:prstGeom>
        </p:spPr>
        <p:txBody>
          <a:bodyPr wrap="square">
            <a:spAutoFit/>
          </a:bodyPr>
          <a:lstStyle/>
          <a:p>
            <a:pPr>
              <a:lnSpc>
                <a:spcPct val="130000"/>
              </a:lnSpc>
              <a:spcBef>
                <a:spcPts val="500"/>
              </a:spcBef>
            </a:pPr>
            <a:r>
              <a:rPr lang="en-US" altLang="zh-CN" sz="1050" b="1" dirty="0">
                <a:latin typeface="Times New Roman" pitchFamily="18" charset="0"/>
                <a:cs typeface="Times New Roman" pitchFamily="18" charset="0"/>
              </a:rPr>
              <a:t>Convolution with a stride</a:t>
            </a:r>
            <a:endParaRPr lang="en-US" altLang="zh-CN" sz="1050" b="1"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a:t>
            </a:r>
            <a:r>
              <a:rPr lang="en-US" altLang="zh-CN" sz="1050" dirty="0">
                <a:latin typeface="Times New Roman" pitchFamily="18" charset="0"/>
                <a:cs typeface="Times New Roman" pitchFamily="18" charset="0"/>
              </a:rPr>
              <a:t>Top)Convolution with a stride length of two implemented in a single operation</a:t>
            </a:r>
            <a:r>
              <a:rPr lang="en-US" altLang="zh-CN" sz="1050" dirty="0" smtClean="0">
                <a:latin typeface="Times New Roman" pitchFamily="18" charset="0"/>
                <a:cs typeface="Times New Roman" pitchFamily="18" charset="0"/>
              </a:rPr>
              <a:t>.</a:t>
            </a:r>
            <a:endParaRPr lang="en-US" altLang="zh-CN" sz="105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 </a:t>
            </a:r>
            <a:r>
              <a:rPr lang="en-US" altLang="zh-CN" sz="1050" dirty="0">
                <a:latin typeface="Times New Roman" pitchFamily="18" charset="0"/>
                <a:cs typeface="Times New Roman" pitchFamily="18" charset="0"/>
              </a:rPr>
              <a:t>(Bottom)Convolution with a stride greater than one pixel is mathematically equivalent to </a:t>
            </a:r>
            <a:r>
              <a:rPr lang="en-US" altLang="zh-CN" sz="1050" dirty="0" smtClean="0">
                <a:latin typeface="Times New Roman" pitchFamily="18" charset="0"/>
                <a:cs typeface="Times New Roman" pitchFamily="18" charset="0"/>
              </a:rPr>
              <a:t>convolution with </a:t>
            </a:r>
            <a:r>
              <a:rPr lang="en-US" altLang="zh-CN" sz="1050" dirty="0">
                <a:latin typeface="Times New Roman" pitchFamily="18" charset="0"/>
                <a:cs typeface="Times New Roman" pitchFamily="18" charset="0"/>
              </a:rPr>
              <a:t>unit stride followed by </a:t>
            </a:r>
            <a:r>
              <a:rPr lang="en-US" altLang="zh-CN" sz="1050" dirty="0" err="1">
                <a:latin typeface="Times New Roman" pitchFamily="18" charset="0"/>
                <a:cs typeface="Times New Roman" pitchFamily="18" charset="0"/>
              </a:rPr>
              <a:t>downsampling</a:t>
            </a:r>
            <a:r>
              <a:rPr lang="en-US" altLang="zh-CN" sz="1050" dirty="0">
                <a:latin typeface="Times New Roman" pitchFamily="18" charset="0"/>
                <a:cs typeface="Times New Roman" pitchFamily="18" charset="0"/>
              </a:rPr>
              <a:t>. </a:t>
            </a:r>
            <a:endParaRPr lang="en-US" altLang="zh-CN" sz="105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Obviously</a:t>
            </a:r>
            <a:r>
              <a:rPr lang="en-US" altLang="zh-CN" sz="1050" dirty="0">
                <a:latin typeface="Times New Roman" pitchFamily="18" charset="0"/>
                <a:cs typeface="Times New Roman" pitchFamily="18" charset="0"/>
              </a:rPr>
              <a:t>, the two-step approach </a:t>
            </a:r>
            <a:r>
              <a:rPr lang="en-US" altLang="zh-CN" sz="1050" dirty="0" smtClean="0">
                <a:latin typeface="Times New Roman" pitchFamily="18" charset="0"/>
                <a:cs typeface="Times New Roman" pitchFamily="18" charset="0"/>
              </a:rPr>
              <a:t>involving </a:t>
            </a:r>
            <a:r>
              <a:rPr lang="en-US" altLang="zh-CN" sz="1050" dirty="0" err="1" smtClean="0">
                <a:latin typeface="Times New Roman" pitchFamily="18" charset="0"/>
                <a:cs typeface="Times New Roman" pitchFamily="18" charset="0"/>
              </a:rPr>
              <a:t>downsampling</a:t>
            </a:r>
            <a:r>
              <a:rPr lang="en-US" altLang="zh-CN" sz="1050" dirty="0" smtClean="0">
                <a:latin typeface="Times New Roman" pitchFamily="18" charset="0"/>
                <a:cs typeface="Times New Roman" pitchFamily="18" charset="0"/>
              </a:rPr>
              <a:t> </a:t>
            </a:r>
            <a:r>
              <a:rPr lang="en-US" altLang="zh-CN" sz="1050" dirty="0">
                <a:latin typeface="Times New Roman" pitchFamily="18" charset="0"/>
                <a:cs typeface="Times New Roman" pitchFamily="18" charset="0"/>
              </a:rPr>
              <a:t>is computationally wasteful, because it computes many values that </a:t>
            </a:r>
            <a:r>
              <a:rPr lang="en-US" altLang="zh-CN" sz="1050" dirty="0" smtClean="0">
                <a:latin typeface="Times New Roman" pitchFamily="18" charset="0"/>
                <a:cs typeface="Times New Roman" pitchFamily="18" charset="0"/>
              </a:rPr>
              <a:t>are then </a:t>
            </a:r>
            <a:r>
              <a:rPr lang="en-US" altLang="zh-CN" sz="1050" dirty="0">
                <a:latin typeface="Times New Roman" pitchFamily="18" charset="0"/>
                <a:cs typeface="Times New Roman" pitchFamily="18" charset="0"/>
              </a:rPr>
              <a:t>discarded.</a:t>
            </a:r>
            <a:endParaRPr lang="zh-CN" altLang="en-US" sz="1050" dirty="0">
              <a:latin typeface="Times New Roman" pitchFamily="18" charset="0"/>
              <a:cs typeface="Times New Roman" pitchFamily="18" charset="0"/>
            </a:endParaRPr>
          </a:p>
        </p:txBody>
      </p:sp>
      <p:sp>
        <p:nvSpPr>
          <p:cNvPr id="7" name="矩形 6"/>
          <p:cNvSpPr/>
          <p:nvPr/>
        </p:nvSpPr>
        <p:spPr>
          <a:xfrm>
            <a:off x="6002542" y="4522223"/>
            <a:ext cx="5165998" cy="2175211"/>
          </a:xfrm>
          <a:prstGeom prst="rect">
            <a:avLst/>
          </a:prstGeom>
        </p:spPr>
        <p:txBody>
          <a:bodyPr wrap="square">
            <a:spAutoFit/>
          </a:bodyPr>
          <a:lstStyle/>
          <a:p>
            <a:pPr>
              <a:lnSpc>
                <a:spcPct val="130000"/>
              </a:lnSpc>
              <a:spcBef>
                <a:spcPts val="500"/>
              </a:spcBef>
            </a:pPr>
            <a:r>
              <a:rPr lang="en-US" altLang="zh-CN" sz="1050" b="1" dirty="0" smtClean="0">
                <a:latin typeface="Times New Roman" pitchFamily="18" charset="0"/>
                <a:cs typeface="Times New Roman" pitchFamily="18" charset="0"/>
              </a:rPr>
              <a:t>The </a:t>
            </a:r>
            <a:r>
              <a:rPr lang="en-US" altLang="zh-CN" sz="1050" b="1" dirty="0">
                <a:latin typeface="Times New Roman" pitchFamily="18" charset="0"/>
                <a:cs typeface="Times New Roman" pitchFamily="18" charset="0"/>
              </a:rPr>
              <a:t>eﬀect of zero padding on network size</a:t>
            </a:r>
            <a:endParaRPr lang="en-US" altLang="zh-CN" sz="1050" b="1"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050" dirty="0">
                <a:latin typeface="Times New Roman" pitchFamily="18" charset="0"/>
                <a:cs typeface="Times New Roman" pitchFamily="18" charset="0"/>
              </a:rPr>
              <a:t>Consider a convolutional </a:t>
            </a:r>
            <a:r>
              <a:rPr lang="en-US" altLang="zh-CN" sz="1050" dirty="0" smtClean="0">
                <a:latin typeface="Times New Roman" pitchFamily="18" charset="0"/>
                <a:cs typeface="Times New Roman" pitchFamily="18" charset="0"/>
              </a:rPr>
              <a:t>network with </a:t>
            </a:r>
            <a:r>
              <a:rPr lang="en-US" altLang="zh-CN" sz="1050" dirty="0">
                <a:latin typeface="Times New Roman" pitchFamily="18" charset="0"/>
                <a:cs typeface="Times New Roman" pitchFamily="18" charset="0"/>
              </a:rPr>
              <a:t>a kernel of width six at every layer. In this example, we do not use any pooling, </a:t>
            </a:r>
            <a:r>
              <a:rPr lang="en-US" altLang="zh-CN" sz="1050" dirty="0" err="1">
                <a:latin typeface="Times New Roman" pitchFamily="18" charset="0"/>
                <a:cs typeface="Times New Roman" pitchFamily="18" charset="0"/>
              </a:rPr>
              <a:t>soonly</a:t>
            </a:r>
            <a:r>
              <a:rPr lang="en-US" altLang="zh-CN" sz="1050" dirty="0">
                <a:latin typeface="Times New Roman" pitchFamily="18" charset="0"/>
                <a:cs typeface="Times New Roman" pitchFamily="18" charset="0"/>
              </a:rPr>
              <a:t> the convolution operation itself shrinks the network size. </a:t>
            </a:r>
            <a:endParaRPr lang="en-US" altLang="zh-CN" sz="105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a:t>
            </a:r>
            <a:r>
              <a:rPr lang="en-US" altLang="zh-CN" sz="1050" dirty="0">
                <a:latin typeface="Times New Roman" pitchFamily="18" charset="0"/>
                <a:cs typeface="Times New Roman" pitchFamily="18" charset="0"/>
              </a:rPr>
              <a:t>Top) In this </a:t>
            </a:r>
            <a:r>
              <a:rPr lang="en-US" altLang="zh-CN" sz="1050" dirty="0" smtClean="0">
                <a:latin typeface="Times New Roman" pitchFamily="18" charset="0"/>
                <a:cs typeface="Times New Roman" pitchFamily="18" charset="0"/>
              </a:rPr>
              <a:t>convolutional network</a:t>
            </a:r>
            <a:r>
              <a:rPr lang="en-US" altLang="zh-CN" sz="1050" dirty="0">
                <a:latin typeface="Times New Roman" pitchFamily="18" charset="0"/>
                <a:cs typeface="Times New Roman" pitchFamily="18" charset="0"/>
              </a:rPr>
              <a:t>, we do not use any implicit zero padding. This causes the representation </a:t>
            </a:r>
            <a:r>
              <a:rPr lang="en-US" altLang="zh-CN" sz="1050" dirty="0" smtClean="0">
                <a:latin typeface="Times New Roman" pitchFamily="18" charset="0"/>
                <a:cs typeface="Times New Roman" pitchFamily="18" charset="0"/>
              </a:rPr>
              <a:t>to shrink </a:t>
            </a:r>
            <a:r>
              <a:rPr lang="en-US" altLang="zh-CN" sz="1050" dirty="0">
                <a:latin typeface="Times New Roman" pitchFamily="18" charset="0"/>
                <a:cs typeface="Times New Roman" pitchFamily="18" charset="0"/>
              </a:rPr>
              <a:t>by ﬁve pixels at each layer. </a:t>
            </a:r>
            <a:endParaRPr lang="en-US" altLang="zh-CN" sz="105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a:t>
            </a:r>
            <a:r>
              <a:rPr lang="en-US" altLang="zh-CN" sz="1050" dirty="0">
                <a:latin typeface="Times New Roman" pitchFamily="18" charset="0"/>
                <a:cs typeface="Times New Roman" pitchFamily="18" charset="0"/>
              </a:rPr>
              <a:t>Bottom) By adding ﬁve implicit </a:t>
            </a:r>
            <a:r>
              <a:rPr lang="en-US" altLang="zh-CN" sz="1050" dirty="0" smtClean="0">
                <a:latin typeface="Times New Roman" pitchFamily="18" charset="0"/>
                <a:cs typeface="Times New Roman" pitchFamily="18" charset="0"/>
              </a:rPr>
              <a:t>zeroes to </a:t>
            </a:r>
            <a:r>
              <a:rPr lang="en-US" altLang="zh-CN" sz="1050" dirty="0">
                <a:latin typeface="Times New Roman" pitchFamily="18" charset="0"/>
                <a:cs typeface="Times New Roman" pitchFamily="18" charset="0"/>
              </a:rPr>
              <a:t>each layer, we prevent the representation from shrinking with depth. This allows us </a:t>
            </a:r>
            <a:r>
              <a:rPr lang="en-US" altLang="zh-CN" sz="1050" dirty="0" smtClean="0">
                <a:latin typeface="Times New Roman" pitchFamily="18" charset="0"/>
                <a:cs typeface="Times New Roman" pitchFamily="18" charset="0"/>
              </a:rPr>
              <a:t>to make </a:t>
            </a:r>
            <a:r>
              <a:rPr lang="en-US" altLang="zh-CN" sz="1050" dirty="0">
                <a:latin typeface="Times New Roman" pitchFamily="18" charset="0"/>
                <a:cs typeface="Times New Roman" pitchFamily="18" charset="0"/>
              </a:rPr>
              <a:t>an arbitrarily deep convolutional network.</a:t>
            </a:r>
            <a:endParaRPr lang="zh-CN" altLang="en-US" sz="1050" dirty="0">
              <a:latin typeface="Times New Roman" pitchFamily="18" charset="0"/>
              <a:cs typeface="Times New Roman" pitchFamily="18" charset="0"/>
            </a:endParaRPr>
          </a:p>
        </p:txBody>
      </p:sp>
      <p:grpSp>
        <p:nvGrpSpPr>
          <p:cNvPr id="12" name="组合 11"/>
          <p:cNvGrpSpPr/>
          <p:nvPr/>
        </p:nvGrpSpPr>
        <p:grpSpPr>
          <a:xfrm>
            <a:off x="1" y="149176"/>
            <a:ext cx="6430059" cy="707887"/>
            <a:chOff x="1" y="149176"/>
            <a:chExt cx="6430059" cy="707887"/>
          </a:xfrm>
        </p:grpSpPr>
        <p:grpSp>
          <p:nvGrpSpPr>
            <p:cNvPr id="13" name="组合 12"/>
            <p:cNvGrpSpPr/>
            <p:nvPr/>
          </p:nvGrpSpPr>
          <p:grpSpPr>
            <a:xfrm>
              <a:off x="1" y="549286"/>
              <a:ext cx="6430059" cy="307777"/>
              <a:chOff x="1" y="549286"/>
              <a:chExt cx="6430059" cy="307777"/>
            </a:xfrm>
          </p:grpSpPr>
          <p:sp>
            <p:nvSpPr>
              <p:cNvPr id="15" name="文本框 14"/>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6" name="矩形 15"/>
              <p:cNvSpPr/>
              <p:nvPr/>
            </p:nvSpPr>
            <p:spPr>
              <a:xfrm>
                <a:off x="2750515" y="549286"/>
                <a:ext cx="3679545"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5.1.7 </a:t>
                </a:r>
                <a:r>
                  <a:rPr lang="en-US" altLang="zh-CN" sz="1400" dirty="0">
                    <a:latin typeface="Times New Roman" pitchFamily="18" charset="0"/>
                    <a:cs typeface="Times New Roman" pitchFamily="18" charset="0"/>
                  </a:rPr>
                  <a:t>Variants of the Basic Convolution Function</a:t>
                </a:r>
              </a:p>
            </p:txBody>
          </p:sp>
        </p:grpSp>
        <p:sp>
          <p:nvSpPr>
            <p:cNvPr id="14" name="文本框 13"/>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4539660" y="1187015"/>
            <a:ext cx="3053877" cy="3663823"/>
          </a:xfrm>
          <a:prstGeom prst="rect">
            <a:avLst/>
          </a:prstGeom>
        </p:spPr>
      </p:pic>
      <p:pic>
        <p:nvPicPr>
          <p:cNvPr id="8" name="图片 7"/>
          <p:cNvPicPr>
            <a:picLocks noChangeAspect="1"/>
          </p:cNvPicPr>
          <p:nvPr/>
        </p:nvPicPr>
        <p:blipFill>
          <a:blip r:embed="rId2"/>
          <a:stretch>
            <a:fillRect/>
          </a:stretch>
        </p:blipFill>
        <p:spPr>
          <a:xfrm>
            <a:off x="272570" y="1448136"/>
            <a:ext cx="2940707" cy="3588457"/>
          </a:xfrm>
          <a:prstGeom prst="rect">
            <a:avLst/>
          </a:prstGeom>
        </p:spPr>
      </p:pic>
      <p:sp>
        <p:nvSpPr>
          <p:cNvPr id="5" name="矩形 4"/>
          <p:cNvSpPr/>
          <p:nvPr/>
        </p:nvSpPr>
        <p:spPr>
          <a:xfrm>
            <a:off x="337884" y="5036593"/>
            <a:ext cx="7724802" cy="1545038"/>
          </a:xfrm>
          <a:prstGeom prst="rect">
            <a:avLst/>
          </a:prstGeom>
        </p:spPr>
        <p:txBody>
          <a:bodyPr wrap="square">
            <a:spAutoFit/>
          </a:bodyPr>
          <a:lstStyle/>
          <a:p>
            <a:pPr>
              <a:lnSpc>
                <a:spcPct val="130000"/>
              </a:lnSpc>
              <a:spcBef>
                <a:spcPts val="500"/>
              </a:spcBef>
            </a:pPr>
            <a:r>
              <a:rPr lang="en-US" altLang="zh-CN" sz="1050" b="1" dirty="0">
                <a:latin typeface="Times New Roman" pitchFamily="18" charset="0"/>
                <a:cs typeface="Times New Roman" pitchFamily="18" charset="0"/>
              </a:rPr>
              <a:t>Comparison of local connections, convolution, and full </a:t>
            </a:r>
            <a:r>
              <a:rPr lang="en-US" altLang="zh-CN" sz="1050" b="1" dirty="0" smtClean="0">
                <a:latin typeface="Times New Roman" pitchFamily="18" charset="0"/>
                <a:cs typeface="Times New Roman" pitchFamily="18" charset="0"/>
              </a:rPr>
              <a:t>connections</a:t>
            </a:r>
            <a:endParaRPr lang="en-US" altLang="zh-CN" sz="1050" b="1" dirty="0" smtClean="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a:t>
            </a:r>
            <a:r>
              <a:rPr lang="en-US" altLang="zh-CN" sz="1050" dirty="0">
                <a:latin typeface="Times New Roman" pitchFamily="18" charset="0"/>
                <a:cs typeface="Times New Roman" pitchFamily="18" charset="0"/>
              </a:rPr>
              <a:t>Top) A locally connected layer with a patch size of two pixels. Each edge is labeled </a:t>
            </a:r>
            <a:r>
              <a:rPr lang="en-US" altLang="zh-CN" sz="1050" dirty="0" smtClean="0">
                <a:latin typeface="Times New Roman" pitchFamily="18" charset="0"/>
                <a:cs typeface="Times New Roman" pitchFamily="18" charset="0"/>
              </a:rPr>
              <a:t>with a </a:t>
            </a:r>
            <a:r>
              <a:rPr lang="en-US" altLang="zh-CN" sz="1050" dirty="0">
                <a:latin typeface="Times New Roman" pitchFamily="18" charset="0"/>
                <a:cs typeface="Times New Roman" pitchFamily="18" charset="0"/>
              </a:rPr>
              <a:t>unique letter to show that each edge is associated with its own weight parameter</a:t>
            </a:r>
            <a:r>
              <a:rPr lang="en-US" altLang="zh-CN" sz="1050" dirty="0" smtClean="0">
                <a:latin typeface="Times New Roman" pitchFamily="18" charset="0"/>
                <a:cs typeface="Times New Roman" pitchFamily="18" charset="0"/>
              </a:rPr>
              <a:t>.</a:t>
            </a:r>
            <a:endParaRPr lang="en-US" altLang="zh-CN" sz="1050" dirty="0" smtClean="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a:t>
            </a:r>
            <a:r>
              <a:rPr lang="en-US" altLang="zh-CN" sz="1050" dirty="0">
                <a:latin typeface="Times New Roman" pitchFamily="18" charset="0"/>
                <a:cs typeface="Times New Roman" pitchFamily="18" charset="0"/>
              </a:rPr>
              <a:t>Center) A convolutional layer with a kernel width of two pixels. This model has </a:t>
            </a:r>
            <a:r>
              <a:rPr lang="en-US" altLang="zh-CN" sz="1050" dirty="0" smtClean="0">
                <a:latin typeface="Times New Roman" pitchFamily="18" charset="0"/>
                <a:cs typeface="Times New Roman" pitchFamily="18" charset="0"/>
              </a:rPr>
              <a:t>exactly the </a:t>
            </a:r>
            <a:r>
              <a:rPr lang="en-US" altLang="zh-CN" sz="1050" dirty="0">
                <a:latin typeface="Times New Roman" pitchFamily="18" charset="0"/>
                <a:cs typeface="Times New Roman" pitchFamily="18" charset="0"/>
              </a:rPr>
              <a:t>same connectivity as the locally connected layer. </a:t>
            </a:r>
            <a:r>
              <a:rPr lang="en-US" altLang="zh-CN" sz="1050" dirty="0" smtClean="0">
                <a:latin typeface="Times New Roman" pitchFamily="18" charset="0"/>
                <a:cs typeface="Times New Roman" pitchFamily="18" charset="0"/>
              </a:rPr>
              <a:t>The </a:t>
            </a:r>
            <a:r>
              <a:rPr lang="en-US" altLang="zh-CN" sz="1050" dirty="0">
                <a:latin typeface="Times New Roman" pitchFamily="18" charset="0"/>
                <a:cs typeface="Times New Roman" pitchFamily="18" charset="0"/>
              </a:rPr>
              <a:t>locally connected </a:t>
            </a:r>
            <a:r>
              <a:rPr lang="en-US" altLang="zh-CN" sz="1050" dirty="0" smtClean="0">
                <a:latin typeface="Times New Roman" pitchFamily="18" charset="0"/>
                <a:cs typeface="Times New Roman" pitchFamily="18" charset="0"/>
              </a:rPr>
              <a:t>layer has </a:t>
            </a:r>
            <a:r>
              <a:rPr lang="en-US" altLang="zh-CN" sz="1050" dirty="0">
                <a:latin typeface="Times New Roman" pitchFamily="18" charset="0"/>
                <a:cs typeface="Times New Roman" pitchFamily="18" charset="0"/>
              </a:rPr>
              <a:t>no parameter sharing. </a:t>
            </a:r>
            <a:endParaRPr lang="en-US" altLang="zh-CN" sz="1050" dirty="0" smtClean="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a:t>
            </a:r>
            <a:r>
              <a:rPr lang="en-US" altLang="zh-CN" sz="1050" dirty="0">
                <a:latin typeface="Times New Roman" pitchFamily="18" charset="0"/>
                <a:cs typeface="Times New Roman" pitchFamily="18" charset="0"/>
              </a:rPr>
              <a:t>Bottom) A fully connected layer </a:t>
            </a:r>
            <a:r>
              <a:rPr lang="en-US" altLang="zh-CN" sz="1050" dirty="0" smtClean="0">
                <a:latin typeface="Times New Roman" pitchFamily="18" charset="0"/>
                <a:cs typeface="Times New Roman" pitchFamily="18" charset="0"/>
              </a:rPr>
              <a:t>does </a:t>
            </a:r>
            <a:r>
              <a:rPr lang="en-US" altLang="zh-CN" sz="1050" dirty="0">
                <a:latin typeface="Times New Roman" pitchFamily="18" charset="0"/>
                <a:cs typeface="Times New Roman" pitchFamily="18" charset="0"/>
              </a:rPr>
              <a:t>not have the restricted connectivity of the locally </a:t>
            </a:r>
            <a:r>
              <a:rPr lang="en-US" altLang="zh-CN" sz="1050" dirty="0" smtClean="0">
                <a:latin typeface="Times New Roman" pitchFamily="18" charset="0"/>
                <a:cs typeface="Times New Roman" pitchFamily="18" charset="0"/>
              </a:rPr>
              <a:t>connected layer</a:t>
            </a:r>
            <a:r>
              <a:rPr lang="en-US" altLang="zh-CN" sz="1050" dirty="0">
                <a:latin typeface="Times New Roman" pitchFamily="18" charset="0"/>
                <a:cs typeface="Times New Roman" pitchFamily="18" charset="0"/>
              </a:rPr>
              <a:t>.</a:t>
            </a:r>
            <a:endParaRPr lang="zh-CN" altLang="en-US" sz="1050" dirty="0">
              <a:latin typeface="Times New Roman" pitchFamily="18" charset="0"/>
              <a:cs typeface="Times New Roman" pitchFamily="18" charset="0"/>
            </a:endParaRPr>
          </a:p>
        </p:txBody>
      </p:sp>
      <p:sp>
        <p:nvSpPr>
          <p:cNvPr id="10" name="矩形 9"/>
          <p:cNvSpPr/>
          <p:nvPr/>
        </p:nvSpPr>
        <p:spPr>
          <a:xfrm>
            <a:off x="7677214" y="1187015"/>
            <a:ext cx="4273958" cy="2659446"/>
          </a:xfrm>
          <a:prstGeom prst="rect">
            <a:avLst/>
          </a:prstGeom>
        </p:spPr>
        <p:txBody>
          <a:bodyPr wrap="square">
            <a:spAutoFit/>
          </a:bodyPr>
          <a:lstStyle/>
          <a:p>
            <a:pPr>
              <a:lnSpc>
                <a:spcPct val="130000"/>
              </a:lnSpc>
              <a:spcBef>
                <a:spcPts val="500"/>
              </a:spcBef>
            </a:pPr>
            <a:r>
              <a:rPr lang="en-US" altLang="zh-CN" sz="1050" b="1" dirty="0">
                <a:latin typeface="Times New Roman" pitchFamily="18" charset="0"/>
                <a:cs typeface="Times New Roman" pitchFamily="18" charset="0"/>
              </a:rPr>
              <a:t>A comparison of locally connected layers, tiled convolution, and </a:t>
            </a:r>
            <a:r>
              <a:rPr lang="en-US" altLang="zh-CN" sz="1050" b="1" dirty="0" smtClean="0">
                <a:latin typeface="Times New Roman" pitchFamily="18" charset="0"/>
                <a:cs typeface="Times New Roman" pitchFamily="18" charset="0"/>
              </a:rPr>
              <a:t>standard convolution </a:t>
            </a:r>
            <a:endParaRPr lang="en-US" altLang="zh-CN" sz="1050" b="1" dirty="0" smtClean="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All </a:t>
            </a:r>
            <a:r>
              <a:rPr lang="en-US" altLang="zh-CN" sz="1050" dirty="0">
                <a:latin typeface="Times New Roman" pitchFamily="18" charset="0"/>
                <a:cs typeface="Times New Roman" pitchFamily="18" charset="0"/>
              </a:rPr>
              <a:t>three have the same sets of connections between units, when the </a:t>
            </a:r>
            <a:r>
              <a:rPr lang="en-US" altLang="zh-CN" sz="1050" dirty="0" smtClean="0">
                <a:latin typeface="Times New Roman" pitchFamily="18" charset="0"/>
                <a:cs typeface="Times New Roman" pitchFamily="18" charset="0"/>
              </a:rPr>
              <a:t>same size </a:t>
            </a:r>
            <a:r>
              <a:rPr lang="en-US" altLang="zh-CN" sz="1050" dirty="0">
                <a:latin typeface="Times New Roman" pitchFamily="18" charset="0"/>
                <a:cs typeface="Times New Roman" pitchFamily="18" charset="0"/>
              </a:rPr>
              <a:t>of kernel is used. This diagram illustrates the use of a kernel that is two pixels wide</a:t>
            </a:r>
            <a:r>
              <a:rPr lang="en-US" altLang="zh-CN" sz="1050" dirty="0" smtClean="0">
                <a:latin typeface="Times New Roman" pitchFamily="18" charset="0"/>
                <a:cs typeface="Times New Roman" pitchFamily="18" charset="0"/>
              </a:rPr>
              <a:t>. The </a:t>
            </a:r>
            <a:r>
              <a:rPr lang="en-US" altLang="zh-CN" sz="1050" dirty="0">
                <a:latin typeface="Times New Roman" pitchFamily="18" charset="0"/>
                <a:cs typeface="Times New Roman" pitchFamily="18" charset="0"/>
              </a:rPr>
              <a:t>diﬀerences between the methods lies in how they share parameters. </a:t>
            </a:r>
            <a:endParaRPr lang="en-US" altLang="zh-CN" sz="1050" dirty="0" smtClean="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a:t>
            </a:r>
            <a:r>
              <a:rPr lang="en-US" altLang="zh-CN" sz="1050" dirty="0">
                <a:latin typeface="Times New Roman" pitchFamily="18" charset="0"/>
                <a:cs typeface="Times New Roman" pitchFamily="18" charset="0"/>
              </a:rPr>
              <a:t>Top) A </a:t>
            </a:r>
            <a:r>
              <a:rPr lang="en-US" altLang="zh-CN" sz="1050" dirty="0" smtClean="0">
                <a:latin typeface="Times New Roman" pitchFamily="18" charset="0"/>
                <a:cs typeface="Times New Roman" pitchFamily="18" charset="0"/>
              </a:rPr>
              <a:t>locally connected </a:t>
            </a:r>
            <a:r>
              <a:rPr lang="en-US" altLang="zh-CN" sz="1050" dirty="0">
                <a:latin typeface="Times New Roman" pitchFamily="18" charset="0"/>
                <a:cs typeface="Times New Roman" pitchFamily="18" charset="0"/>
              </a:rPr>
              <a:t>layer has no sharing at all. </a:t>
            </a:r>
            <a:endParaRPr lang="en-US" altLang="zh-CN" sz="1050" dirty="0" smtClean="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 </a:t>
            </a:r>
            <a:r>
              <a:rPr lang="en-US" altLang="zh-CN" sz="1050" dirty="0">
                <a:latin typeface="Times New Roman" pitchFamily="18" charset="0"/>
                <a:cs typeface="Times New Roman" pitchFamily="18" charset="0"/>
              </a:rPr>
              <a:t>(Center) Tiled convolution has a set </a:t>
            </a:r>
            <a:r>
              <a:rPr lang="en-US" altLang="zh-CN" sz="1050" dirty="0" smtClean="0">
                <a:latin typeface="Times New Roman" pitchFamily="18" charset="0"/>
                <a:cs typeface="Times New Roman" pitchFamily="18" charset="0"/>
              </a:rPr>
              <a:t>of t diﬀerent </a:t>
            </a:r>
            <a:r>
              <a:rPr lang="en-US" altLang="zh-CN" sz="1050" dirty="0">
                <a:latin typeface="Times New Roman" pitchFamily="18" charset="0"/>
                <a:cs typeface="Times New Roman" pitchFamily="18" charset="0"/>
              </a:rPr>
              <a:t>kernels. Here we illustrate the case </a:t>
            </a:r>
            <a:r>
              <a:rPr lang="en-US" altLang="zh-CN" sz="1050" dirty="0" smtClean="0">
                <a:latin typeface="Times New Roman" pitchFamily="18" charset="0"/>
                <a:cs typeface="Times New Roman" pitchFamily="18" charset="0"/>
              </a:rPr>
              <a:t>of</a:t>
            </a:r>
            <a:r>
              <a:rPr lang="zh-CN" altLang="en-US" sz="1050" dirty="0">
                <a:latin typeface="Times New Roman" pitchFamily="18" charset="0"/>
                <a:cs typeface="Times New Roman" pitchFamily="18" charset="0"/>
              </a:rPr>
              <a:t> </a:t>
            </a:r>
            <a:r>
              <a:rPr lang="en-US" altLang="zh-CN" sz="1050" dirty="0" smtClean="0">
                <a:latin typeface="Times New Roman" pitchFamily="18" charset="0"/>
                <a:cs typeface="Times New Roman" pitchFamily="18" charset="0"/>
              </a:rPr>
              <a:t>t</a:t>
            </a:r>
            <a:r>
              <a:rPr lang="en-US" altLang="zh-CN" sz="1050" dirty="0">
                <a:latin typeface="Times New Roman" pitchFamily="18" charset="0"/>
                <a:cs typeface="Times New Roman" pitchFamily="18" charset="0"/>
              </a:rPr>
              <a:t>= 2. </a:t>
            </a:r>
            <a:endParaRPr lang="en-US" altLang="zh-CN" sz="1050" dirty="0" smtClean="0">
              <a:latin typeface="Times New Roman" pitchFamily="18" charset="0"/>
              <a:cs typeface="Times New Roman" pitchFamily="18" charset="0"/>
            </a:endParaRPr>
          </a:p>
          <a:p>
            <a:pPr marL="171450" indent="-171450">
              <a:lnSpc>
                <a:spcPct val="130000"/>
              </a:lnSpc>
              <a:spcBef>
                <a:spcPts val="500"/>
              </a:spcBef>
              <a:buFont typeface="Arial" charset="0"/>
              <a:buChar char="•"/>
            </a:pPr>
            <a:r>
              <a:rPr lang="en-US" altLang="zh-CN" sz="1050" dirty="0" smtClean="0">
                <a:latin typeface="Times New Roman" pitchFamily="18" charset="0"/>
                <a:cs typeface="Times New Roman" pitchFamily="18" charset="0"/>
              </a:rPr>
              <a:t>(</a:t>
            </a:r>
            <a:r>
              <a:rPr lang="en-US" altLang="zh-CN" sz="1050" dirty="0">
                <a:latin typeface="Times New Roman" pitchFamily="18" charset="0"/>
                <a:cs typeface="Times New Roman" pitchFamily="18" charset="0"/>
              </a:rPr>
              <a:t>Bottom) Traditional convolution is equivalent to </a:t>
            </a:r>
            <a:r>
              <a:rPr lang="en-US" altLang="zh-CN" sz="1050" dirty="0" smtClean="0">
                <a:latin typeface="Times New Roman" pitchFamily="18" charset="0"/>
                <a:cs typeface="Times New Roman" pitchFamily="18" charset="0"/>
              </a:rPr>
              <a:t>tiled convolution with t</a:t>
            </a:r>
            <a:r>
              <a:rPr lang="en-US" altLang="zh-CN" sz="1050" dirty="0">
                <a:latin typeface="Times New Roman" pitchFamily="18" charset="0"/>
                <a:cs typeface="Times New Roman" pitchFamily="18" charset="0"/>
              </a:rPr>
              <a:t>= 1. There is only one kernel and it is applied </a:t>
            </a:r>
            <a:r>
              <a:rPr lang="en-US" altLang="zh-CN" sz="1050" dirty="0" smtClean="0">
                <a:latin typeface="Times New Roman" pitchFamily="18" charset="0"/>
                <a:cs typeface="Times New Roman" pitchFamily="18" charset="0"/>
              </a:rPr>
              <a:t>everywhere.</a:t>
            </a:r>
            <a:endParaRPr lang="zh-CN" altLang="en-US" sz="1050" dirty="0">
              <a:latin typeface="Times New Roman" pitchFamily="18" charset="0"/>
              <a:cs typeface="Times New Roman" pitchFamily="18" charset="0"/>
            </a:endParaRPr>
          </a:p>
        </p:txBody>
      </p:sp>
      <p:grpSp>
        <p:nvGrpSpPr>
          <p:cNvPr id="11" name="组合 10"/>
          <p:cNvGrpSpPr/>
          <p:nvPr/>
        </p:nvGrpSpPr>
        <p:grpSpPr>
          <a:xfrm>
            <a:off x="1" y="149176"/>
            <a:ext cx="6430059" cy="707887"/>
            <a:chOff x="1" y="149176"/>
            <a:chExt cx="6430059" cy="707887"/>
          </a:xfrm>
        </p:grpSpPr>
        <p:grpSp>
          <p:nvGrpSpPr>
            <p:cNvPr id="12" name="组合 11"/>
            <p:cNvGrpSpPr/>
            <p:nvPr/>
          </p:nvGrpSpPr>
          <p:grpSpPr>
            <a:xfrm>
              <a:off x="1" y="549286"/>
              <a:ext cx="6430059" cy="307777"/>
              <a:chOff x="1" y="549286"/>
              <a:chExt cx="6430059" cy="307777"/>
            </a:xfrm>
          </p:grpSpPr>
          <p:sp>
            <p:nvSpPr>
              <p:cNvPr id="14" name="文本框 13"/>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9" name="矩形 18"/>
              <p:cNvSpPr/>
              <p:nvPr/>
            </p:nvSpPr>
            <p:spPr>
              <a:xfrm>
                <a:off x="2750515" y="549286"/>
                <a:ext cx="3679545"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5.1.7 </a:t>
                </a:r>
                <a:r>
                  <a:rPr lang="en-US" altLang="zh-CN" sz="1400" dirty="0">
                    <a:latin typeface="Times New Roman" pitchFamily="18" charset="0"/>
                    <a:cs typeface="Times New Roman" pitchFamily="18" charset="0"/>
                  </a:rPr>
                  <a:t>Variants of the Basic Convolution Function</a:t>
                </a:r>
              </a:p>
            </p:txBody>
          </p:sp>
        </p:grpSp>
        <p:sp>
          <p:nvSpPr>
            <p:cNvPr id="13" name="文本框 12"/>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6928" y="1228993"/>
            <a:ext cx="10651713" cy="996683"/>
          </a:xfrm>
          <a:prstGeom prst="rect">
            <a:avLst/>
          </a:prstGeom>
        </p:spPr>
        <p:txBody>
          <a:bodyPr wrap="square">
            <a:spAutoFit/>
          </a:bodyPr>
          <a:lstStyle/>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The </a:t>
            </a:r>
            <a:r>
              <a:rPr lang="en-US" altLang="zh-CN" sz="1400" dirty="0">
                <a:latin typeface="Times New Roman" pitchFamily="18" charset="0"/>
                <a:cs typeface="Times New Roman" pitchFamily="18" charset="0"/>
              </a:rPr>
              <a:t>data used with a convolutional network usually consists of several channels</a:t>
            </a:r>
            <a:r>
              <a:rPr lang="en-US" altLang="zh-CN" sz="1400" dirty="0" smtClean="0">
                <a:latin typeface="Times New Roman" pitchFamily="18" charset="0"/>
                <a:cs typeface="Times New Roman" pitchFamily="18" charset="0"/>
              </a:rPr>
              <a:t>, each </a:t>
            </a:r>
            <a:r>
              <a:rPr lang="en-US" altLang="zh-CN" sz="1400" dirty="0">
                <a:latin typeface="Times New Roman" pitchFamily="18" charset="0"/>
                <a:cs typeface="Times New Roman" pitchFamily="18" charset="0"/>
              </a:rPr>
              <a:t>channel being the observation of a diﬀerent quantity at some point in </a:t>
            </a:r>
            <a:r>
              <a:rPr lang="en-US" altLang="zh-CN" sz="1400" dirty="0" smtClean="0">
                <a:latin typeface="Times New Roman" pitchFamily="18" charset="0"/>
                <a:cs typeface="Times New Roman" pitchFamily="18" charset="0"/>
              </a:rPr>
              <a:t>space or </a:t>
            </a:r>
            <a:r>
              <a:rPr lang="en-US" altLang="zh-CN" sz="1400" dirty="0">
                <a:latin typeface="Times New Roman" pitchFamily="18" charset="0"/>
                <a:cs typeface="Times New Roman" pitchFamily="18" charset="0"/>
              </a:rPr>
              <a:t>time</a:t>
            </a:r>
            <a:r>
              <a:rPr lang="en-US" altLang="zh-CN" sz="1400" dirty="0" smtClean="0">
                <a:latin typeface="Times New Roman" pitchFamily="18" charset="0"/>
                <a:cs typeface="Times New Roman" pitchFamily="18" charset="0"/>
              </a:rPr>
              <a:t>. </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For </a:t>
            </a:r>
            <a:r>
              <a:rPr lang="en-US" altLang="zh-CN" sz="1400" dirty="0">
                <a:latin typeface="Times New Roman" pitchFamily="18" charset="0"/>
                <a:cs typeface="Times New Roman" pitchFamily="18" charset="0"/>
              </a:rPr>
              <a:t>an example of convolutional networks applied to video, see </a:t>
            </a:r>
            <a:r>
              <a:rPr lang="en-US" altLang="zh-CN" sz="1400" i="1" dirty="0">
                <a:latin typeface="Times New Roman" pitchFamily="18" charset="0"/>
                <a:cs typeface="Times New Roman" pitchFamily="18" charset="0"/>
              </a:rPr>
              <a:t>Chen et al.(2010).</a:t>
            </a:r>
          </a:p>
        </p:txBody>
      </p:sp>
      <p:sp>
        <p:nvSpPr>
          <p:cNvPr id="5" name="矩形 4"/>
          <p:cNvSpPr/>
          <p:nvPr/>
        </p:nvSpPr>
        <p:spPr>
          <a:xfrm>
            <a:off x="253512" y="5702293"/>
            <a:ext cx="7724802" cy="290464"/>
          </a:xfrm>
          <a:prstGeom prst="rect">
            <a:avLst/>
          </a:prstGeom>
        </p:spPr>
        <p:txBody>
          <a:bodyPr wrap="square">
            <a:spAutoFit/>
          </a:bodyPr>
          <a:lstStyle/>
          <a:p>
            <a:pPr>
              <a:lnSpc>
                <a:spcPct val="130000"/>
              </a:lnSpc>
              <a:spcBef>
                <a:spcPts val="500"/>
              </a:spcBef>
            </a:pPr>
            <a:r>
              <a:rPr lang="en-US" altLang="zh-CN" sz="1100" b="1" dirty="0">
                <a:latin typeface="Times New Roman" pitchFamily="18" charset="0"/>
                <a:cs typeface="Times New Roman" pitchFamily="18" charset="0"/>
              </a:rPr>
              <a:t>Examples of diﬀerent formats of data that can be used with </a:t>
            </a:r>
            <a:r>
              <a:rPr lang="en-US" altLang="zh-CN" sz="1100" b="1" dirty="0" smtClean="0">
                <a:latin typeface="Times New Roman" pitchFamily="18" charset="0"/>
                <a:cs typeface="Times New Roman" pitchFamily="18" charset="0"/>
              </a:rPr>
              <a:t>convolutional networks.</a:t>
            </a:r>
          </a:p>
        </p:txBody>
      </p:sp>
      <p:graphicFrame>
        <p:nvGraphicFramePr>
          <p:cNvPr id="3" name="表格 2"/>
          <p:cNvGraphicFramePr>
            <a:graphicFrameLocks noGrp="1"/>
          </p:cNvGraphicFramePr>
          <p:nvPr/>
        </p:nvGraphicFramePr>
        <p:xfrm>
          <a:off x="376928" y="2533453"/>
          <a:ext cx="11447451" cy="2880360"/>
        </p:xfrm>
        <a:graphic>
          <a:graphicData uri="http://schemas.openxmlformats.org/drawingml/2006/table">
            <a:tbl>
              <a:tblPr firstRow="1" bandRow="1">
                <a:tableStyleId>{69012ECD-51FC-41F1-AA8D-1B2483CD663E}</a:tableStyleId>
              </a:tblPr>
              <a:tblGrid>
                <a:gridCol w="847733"/>
                <a:gridCol w="5299859"/>
                <a:gridCol w="5299859"/>
              </a:tblGrid>
              <a:tr h="0">
                <a:tc>
                  <a:txBody>
                    <a:bodyPr/>
                    <a:lstStyle/>
                    <a:p>
                      <a:pPr algn="l"/>
                      <a:endParaRPr lang="zh-CN" altLang="en-US" sz="1100" dirty="0">
                        <a:latin typeface="Times New Roman" pitchFamily="18" charset="0"/>
                        <a:cs typeface="Times New Roman" pitchFamily="18" charset="0"/>
                      </a:endParaRPr>
                    </a:p>
                  </a:txBody>
                  <a:tcPr anchor="ctr"/>
                </a:tc>
                <a:tc>
                  <a:txBody>
                    <a:bodyPr/>
                    <a:lstStyle/>
                    <a:p>
                      <a:pPr algn="l"/>
                      <a:r>
                        <a:rPr lang="en-US" altLang="zh-CN" sz="1100" dirty="0" smtClean="0">
                          <a:latin typeface="Times New Roman" pitchFamily="18" charset="0"/>
                          <a:cs typeface="Times New Roman" pitchFamily="18" charset="0"/>
                        </a:rPr>
                        <a:t>Single Channel</a:t>
                      </a:r>
                      <a:endParaRPr lang="zh-CN" altLang="en-US" sz="1100" dirty="0">
                        <a:latin typeface="Times New Roman" pitchFamily="18" charset="0"/>
                        <a:cs typeface="Times New Roman" pitchFamily="18" charset="0"/>
                      </a:endParaRPr>
                    </a:p>
                  </a:txBody>
                  <a:tcPr anchor="ctr"/>
                </a:tc>
                <a:tc>
                  <a:txBody>
                    <a:bodyPr/>
                    <a:lstStyle/>
                    <a:p>
                      <a:pPr algn="l"/>
                      <a:r>
                        <a:rPr lang="en-US" altLang="zh-CN" sz="1100" dirty="0" smtClean="0">
                          <a:latin typeface="Times New Roman" pitchFamily="18" charset="0"/>
                          <a:cs typeface="Times New Roman" pitchFamily="18" charset="0"/>
                        </a:rPr>
                        <a:t>Multi-Channel</a:t>
                      </a:r>
                      <a:endParaRPr lang="zh-CN" altLang="en-US" sz="1100" dirty="0">
                        <a:latin typeface="Times New Roman" pitchFamily="18" charset="0"/>
                        <a:cs typeface="Times New Roman" pitchFamily="18" charset="0"/>
                      </a:endParaRPr>
                    </a:p>
                  </a:txBody>
                  <a:tcPr anchor="ctr"/>
                </a:tc>
              </a:tr>
              <a:tr h="0">
                <a:tc>
                  <a:txBody>
                    <a:bodyPr/>
                    <a:lstStyle/>
                    <a:p>
                      <a:pPr algn="l"/>
                      <a:r>
                        <a:rPr lang="en-US" altLang="zh-CN" sz="1100" dirty="0" smtClean="0">
                          <a:latin typeface="Times New Roman" pitchFamily="18" charset="0"/>
                          <a:cs typeface="Times New Roman" pitchFamily="18" charset="0"/>
                        </a:rPr>
                        <a:t>1-D</a:t>
                      </a:r>
                      <a:endParaRPr lang="zh-CN" altLang="en-US" sz="1100" dirty="0">
                        <a:latin typeface="Times New Roman" pitchFamily="18" charset="0"/>
                        <a:cs typeface="Times New Roman" pitchFamily="18" charset="0"/>
                      </a:endParaRPr>
                    </a:p>
                  </a:txBody>
                  <a:tcPr anchor="ctr"/>
                </a:tc>
                <a:tc>
                  <a:txBody>
                    <a:bodyPr/>
                    <a:lstStyle/>
                    <a:p>
                      <a:pPr algn="l"/>
                      <a:r>
                        <a:rPr lang="en-US" altLang="zh-CN" sz="1100" dirty="0" smtClean="0">
                          <a:latin typeface="Times New Roman" pitchFamily="18" charset="0"/>
                          <a:cs typeface="Times New Roman" pitchFamily="18" charset="0"/>
                        </a:rPr>
                        <a:t>Audio waveform: The axis we convolve over corresponds to time. We discretize time and measure the amplitude of the waveform once per time step.</a:t>
                      </a:r>
                      <a:endParaRPr lang="zh-CN" altLang="en-US" sz="1100" dirty="0">
                        <a:latin typeface="Times New Roman" pitchFamily="18" charset="0"/>
                        <a:cs typeface="Times New Roman" pitchFamily="18" charset="0"/>
                      </a:endParaRPr>
                    </a:p>
                  </a:txBody>
                  <a:tcPr anchor="ctr"/>
                </a:tc>
                <a:tc>
                  <a:txBody>
                    <a:bodyPr/>
                    <a:lstStyle/>
                    <a:p>
                      <a:pPr algn="l"/>
                      <a:r>
                        <a:rPr lang="en-US" altLang="zh-CN" sz="1100" dirty="0" smtClean="0">
                          <a:latin typeface="Times New Roman" pitchFamily="18" charset="0"/>
                          <a:cs typeface="Times New Roman" pitchFamily="18" charset="0"/>
                        </a:rPr>
                        <a:t>Skeleton animation data: Animations of 3-D computer-rendered characters are generated by altering the pose of a “skeleton” overtime. At each point in time, the pose of the character is described by a speciﬁcation of the angles of each of the joints in the character’s skeleton. Each channel in the data we feed to the convolutional model represents the angle about one axis of one joint.</a:t>
                      </a:r>
                      <a:endParaRPr lang="zh-CN" altLang="en-US" sz="1100" dirty="0">
                        <a:latin typeface="Times New Roman" pitchFamily="18" charset="0"/>
                        <a:cs typeface="Times New Roman" pitchFamily="18" charset="0"/>
                      </a:endParaRPr>
                    </a:p>
                  </a:txBody>
                  <a:tcPr anchor="ctr"/>
                </a:tc>
              </a:tr>
              <a:tr h="0">
                <a:tc>
                  <a:txBody>
                    <a:bodyPr/>
                    <a:lstStyle/>
                    <a:p>
                      <a:pPr algn="l"/>
                      <a:r>
                        <a:rPr lang="en-US" altLang="zh-CN" sz="1100" dirty="0" smtClean="0">
                          <a:latin typeface="Times New Roman" pitchFamily="18" charset="0"/>
                          <a:cs typeface="Times New Roman" pitchFamily="18" charset="0"/>
                        </a:rPr>
                        <a:t>2-D</a:t>
                      </a:r>
                      <a:endParaRPr lang="zh-CN" altLang="en-US" sz="1100" dirty="0">
                        <a:latin typeface="Times New Roman" pitchFamily="18" charset="0"/>
                        <a:cs typeface="Times New Roman" pitchFamily="18" charset="0"/>
                      </a:endParaRPr>
                    </a:p>
                  </a:txBody>
                  <a:tcPr anchor="ctr"/>
                </a:tc>
                <a:tc>
                  <a:txBody>
                    <a:bodyPr/>
                    <a:lstStyle/>
                    <a:p>
                      <a:pPr algn="l"/>
                      <a:r>
                        <a:rPr lang="en-US" altLang="zh-CN" sz="1100" dirty="0" smtClean="0">
                          <a:latin typeface="Times New Roman" pitchFamily="18" charset="0"/>
                          <a:cs typeface="Times New Roman" pitchFamily="18" charset="0"/>
                        </a:rPr>
                        <a:t>Audio data that has been preprocessed with a Fourier transform: We can transform the audio wave-form into a 2D tensor with different rows corresponding to different frequencies and diﬀerent columns corresponding to diﬀerent points in time. Using convolution in the time makes the model </a:t>
                      </a:r>
                      <a:r>
                        <a:rPr lang="en-US" altLang="zh-CN" sz="1100" dirty="0" err="1" smtClean="0">
                          <a:latin typeface="Times New Roman" pitchFamily="18" charset="0"/>
                          <a:cs typeface="Times New Roman" pitchFamily="18" charset="0"/>
                        </a:rPr>
                        <a:t>equivariant</a:t>
                      </a:r>
                      <a:r>
                        <a:rPr lang="en-US" altLang="zh-CN" sz="1100" dirty="0" smtClean="0">
                          <a:latin typeface="Times New Roman" pitchFamily="18" charset="0"/>
                          <a:cs typeface="Times New Roman" pitchFamily="18" charset="0"/>
                        </a:rPr>
                        <a:t> to shifts in time. Using convolution across the frequency axis makes the model </a:t>
                      </a:r>
                      <a:r>
                        <a:rPr lang="en-US" altLang="zh-CN" sz="1100" dirty="0" err="1" smtClean="0">
                          <a:latin typeface="Times New Roman" pitchFamily="18" charset="0"/>
                          <a:cs typeface="Times New Roman" pitchFamily="18" charset="0"/>
                        </a:rPr>
                        <a:t>equivariant</a:t>
                      </a:r>
                      <a:r>
                        <a:rPr lang="en-US" altLang="zh-CN" sz="1100" dirty="0" smtClean="0">
                          <a:latin typeface="Times New Roman" pitchFamily="18" charset="0"/>
                          <a:cs typeface="Times New Roman" pitchFamily="18" charset="0"/>
                        </a:rPr>
                        <a:t> to frequency, so that the same melody played in a different octave produces the same representation but at a diﬀerent height in the network’s output.</a:t>
                      </a:r>
                      <a:endParaRPr lang="zh-CN" altLang="en-US" sz="1100" dirty="0">
                        <a:latin typeface="Times New Roman" pitchFamily="18" charset="0"/>
                        <a:cs typeface="Times New Roman" pitchFamily="18" charset="0"/>
                      </a:endParaRPr>
                    </a:p>
                  </a:txBody>
                  <a:tcPr anchor="ctr"/>
                </a:tc>
                <a:tc>
                  <a:txBody>
                    <a:bodyPr/>
                    <a:lstStyle/>
                    <a:p>
                      <a:pPr algn="l"/>
                      <a:r>
                        <a:rPr lang="en-US" altLang="zh-CN" sz="1100" dirty="0" smtClean="0">
                          <a:latin typeface="Times New Roman" pitchFamily="18" charset="0"/>
                          <a:cs typeface="Times New Roman" pitchFamily="18" charset="0"/>
                        </a:rPr>
                        <a:t>Color image data: One channel contains the red pixels, one the green pixels, and one the blue pixels. The convolution kernel moves over both the horizontal and vertical axes of the image, conferring translation </a:t>
                      </a:r>
                      <a:r>
                        <a:rPr lang="en-US" altLang="zh-CN" sz="1100" dirty="0" err="1" smtClean="0">
                          <a:latin typeface="Times New Roman" pitchFamily="18" charset="0"/>
                          <a:cs typeface="Times New Roman" pitchFamily="18" charset="0"/>
                        </a:rPr>
                        <a:t>equivariance</a:t>
                      </a:r>
                      <a:r>
                        <a:rPr lang="en-US" altLang="zh-CN" sz="1100" dirty="0" smtClean="0">
                          <a:latin typeface="Times New Roman" pitchFamily="18" charset="0"/>
                          <a:cs typeface="Times New Roman" pitchFamily="18" charset="0"/>
                        </a:rPr>
                        <a:t> in both directions.</a:t>
                      </a:r>
                      <a:endParaRPr lang="zh-CN" altLang="en-US" sz="1100" dirty="0">
                        <a:latin typeface="Times New Roman" pitchFamily="18" charset="0"/>
                        <a:cs typeface="Times New Roman" pitchFamily="18" charset="0"/>
                      </a:endParaRPr>
                    </a:p>
                  </a:txBody>
                  <a:tcPr anchor="ctr"/>
                </a:tc>
              </a:tr>
              <a:tr h="0">
                <a:tc>
                  <a:txBody>
                    <a:bodyPr/>
                    <a:lstStyle/>
                    <a:p>
                      <a:pPr algn="l"/>
                      <a:r>
                        <a:rPr lang="en-US" altLang="zh-CN" sz="1100" dirty="0" smtClean="0">
                          <a:latin typeface="Times New Roman" pitchFamily="18" charset="0"/>
                          <a:cs typeface="Times New Roman" pitchFamily="18" charset="0"/>
                        </a:rPr>
                        <a:t>3-D</a:t>
                      </a:r>
                      <a:endParaRPr lang="zh-CN" altLang="en-US" sz="1100" dirty="0">
                        <a:latin typeface="Times New Roman" pitchFamily="18" charset="0"/>
                        <a:cs typeface="Times New Roman" pitchFamily="18" charset="0"/>
                      </a:endParaRPr>
                    </a:p>
                  </a:txBody>
                  <a:tcPr anchor="ctr"/>
                </a:tc>
                <a:tc>
                  <a:txBody>
                    <a:bodyPr/>
                    <a:lstStyle/>
                    <a:p>
                      <a:pPr algn="l"/>
                      <a:r>
                        <a:rPr lang="en-US" altLang="zh-CN" sz="1100" dirty="0" smtClean="0">
                          <a:latin typeface="Times New Roman" pitchFamily="18" charset="0"/>
                          <a:cs typeface="Times New Roman" pitchFamily="18" charset="0"/>
                        </a:rPr>
                        <a:t>Volumetric data: A common source of this kind of data is medical imaging technology, such as CT scans.</a:t>
                      </a:r>
                      <a:endParaRPr lang="zh-CN" altLang="en-US" sz="1100" dirty="0">
                        <a:latin typeface="Times New Roman" pitchFamily="18" charset="0"/>
                        <a:cs typeface="Times New Roman" pitchFamily="18" charset="0"/>
                      </a:endParaRPr>
                    </a:p>
                  </a:txBody>
                  <a:tcPr anchor="ctr"/>
                </a:tc>
                <a:tc>
                  <a:txBody>
                    <a:bodyPr/>
                    <a:lstStyle/>
                    <a:p>
                      <a:pPr algn="l"/>
                      <a:r>
                        <a:rPr lang="en-US" altLang="zh-CN" sz="1100" dirty="0" smtClean="0">
                          <a:latin typeface="Times New Roman" pitchFamily="18" charset="0"/>
                          <a:cs typeface="Times New Roman" pitchFamily="18" charset="0"/>
                        </a:rPr>
                        <a:t>Color video data: One axis corresponds to time, one to the height of the video frame, and one to the width of the video frame.</a:t>
                      </a:r>
                      <a:endParaRPr lang="zh-CN" altLang="en-US" sz="1100" dirty="0">
                        <a:latin typeface="Times New Roman" pitchFamily="18" charset="0"/>
                        <a:cs typeface="Times New Roman" pitchFamily="18" charset="0"/>
                      </a:endParaRPr>
                    </a:p>
                  </a:txBody>
                  <a:tcPr anchor="ctr"/>
                </a:tc>
              </a:tr>
            </a:tbl>
          </a:graphicData>
        </a:graphic>
      </p:graphicFrame>
      <p:grpSp>
        <p:nvGrpSpPr>
          <p:cNvPr id="10" name="组合 9"/>
          <p:cNvGrpSpPr/>
          <p:nvPr/>
        </p:nvGrpSpPr>
        <p:grpSpPr>
          <a:xfrm>
            <a:off x="1" y="149176"/>
            <a:ext cx="4155033" cy="707887"/>
            <a:chOff x="1" y="149176"/>
            <a:chExt cx="4155033" cy="707887"/>
          </a:xfrm>
        </p:grpSpPr>
        <p:grpSp>
          <p:nvGrpSpPr>
            <p:cNvPr id="11" name="组合 10"/>
            <p:cNvGrpSpPr/>
            <p:nvPr/>
          </p:nvGrpSpPr>
          <p:grpSpPr>
            <a:xfrm>
              <a:off x="1" y="549286"/>
              <a:ext cx="4155033" cy="307777"/>
              <a:chOff x="1" y="549286"/>
              <a:chExt cx="4155033" cy="307777"/>
            </a:xfrm>
          </p:grpSpPr>
          <p:sp>
            <p:nvSpPr>
              <p:cNvPr id="13" name="文本框 12"/>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4" name="矩形 13"/>
              <p:cNvSpPr/>
              <p:nvPr/>
            </p:nvSpPr>
            <p:spPr>
              <a:xfrm>
                <a:off x="2750515" y="549286"/>
                <a:ext cx="140451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5.1.8 Data Types</a:t>
                </a:r>
                <a:endParaRPr lang="en-US" altLang="zh-CN" sz="1400" dirty="0">
                  <a:latin typeface="Times New Roman" pitchFamily="18" charset="0"/>
                  <a:cs typeface="Times New Roman" pitchFamily="18" charset="0"/>
                </a:endParaRPr>
              </a:p>
            </p:txBody>
          </p:sp>
        </p:grpSp>
        <p:sp>
          <p:nvSpPr>
            <p:cNvPr id="12" name="文本框 11"/>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9840" y="1363411"/>
            <a:ext cx="10930919" cy="4205767"/>
          </a:xfrm>
          <a:prstGeom prst="rect">
            <a:avLst/>
          </a:prstGeom>
        </p:spPr>
        <p:txBody>
          <a:bodyPr wrap="square">
            <a:spAutoFit/>
          </a:bodyPr>
          <a:lstStyle/>
          <a:p>
            <a:pPr>
              <a:lnSpc>
                <a:spcPct val="130000"/>
              </a:lnSpc>
              <a:spcBef>
                <a:spcPts val="500"/>
              </a:spcBef>
            </a:pPr>
            <a:r>
              <a:rPr lang="en-US" altLang="zh-CN" sz="1400" b="1" dirty="0" smtClean="0">
                <a:latin typeface="Times New Roman" pitchFamily="18" charset="0"/>
                <a:cs typeface="Times New Roman" pitchFamily="18" charset="0"/>
              </a:rPr>
              <a:t>Processing </a:t>
            </a:r>
            <a:r>
              <a:rPr lang="en-US" altLang="zh-CN" sz="1400" b="1" dirty="0">
                <a:latin typeface="Times New Roman" pitchFamily="18" charset="0"/>
                <a:cs typeface="Times New Roman" pitchFamily="18" charset="0"/>
              </a:rPr>
              <a:t>variable sized inputs</a:t>
            </a:r>
            <a:endParaRPr lang="en-US" altLang="zh-CN" sz="1400" b="1"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a:latin typeface="Times New Roman" pitchFamily="18" charset="0"/>
                <a:cs typeface="Times New Roman" pitchFamily="18" charset="0"/>
              </a:rPr>
              <a:t>One advantage to convolutional </a:t>
            </a:r>
            <a:r>
              <a:rPr lang="en-US" altLang="zh-CN" sz="1400" dirty="0" smtClean="0">
                <a:latin typeface="Times New Roman" pitchFamily="18" charset="0"/>
                <a:cs typeface="Times New Roman" pitchFamily="18" charset="0"/>
              </a:rPr>
              <a:t>networks is </a:t>
            </a:r>
            <a:r>
              <a:rPr lang="en-US" altLang="zh-CN" sz="1400" dirty="0">
                <a:latin typeface="Times New Roman" pitchFamily="18" charset="0"/>
                <a:cs typeface="Times New Roman" pitchFamily="18" charset="0"/>
              </a:rPr>
              <a:t>that they can also process inputs with varying spatial extents. These kinds </a:t>
            </a:r>
            <a:r>
              <a:rPr lang="en-US" altLang="zh-CN" sz="1400" dirty="0" smtClean="0">
                <a:latin typeface="Times New Roman" pitchFamily="18" charset="0"/>
                <a:cs typeface="Times New Roman" pitchFamily="18" charset="0"/>
              </a:rPr>
              <a:t>of input </a:t>
            </a:r>
            <a:r>
              <a:rPr lang="en-US" altLang="zh-CN" sz="1400" dirty="0">
                <a:latin typeface="Times New Roman" pitchFamily="18" charset="0"/>
                <a:cs typeface="Times New Roman" pitchFamily="18" charset="0"/>
              </a:rPr>
              <a:t>simply cannot be represented by traditional, matrix </a:t>
            </a:r>
            <a:r>
              <a:rPr lang="en-US" altLang="zh-CN" sz="1400" dirty="0" smtClean="0">
                <a:latin typeface="Times New Roman" pitchFamily="18" charset="0"/>
                <a:cs typeface="Times New Roman" pitchFamily="18" charset="0"/>
              </a:rPr>
              <a:t>multiplication-based neural </a:t>
            </a:r>
            <a:r>
              <a:rPr lang="en-US" altLang="zh-CN" sz="1400" dirty="0">
                <a:latin typeface="Times New Roman" pitchFamily="18" charset="0"/>
                <a:cs typeface="Times New Roman" pitchFamily="18" charset="0"/>
              </a:rPr>
              <a:t>networks. </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a:latin typeface="Times New Roman" pitchFamily="18" charset="0"/>
                <a:cs typeface="Times New Roman" pitchFamily="18" charset="0"/>
              </a:rPr>
              <a:t>For example, consider a collection of images, where each image has a </a:t>
            </a:r>
            <a:r>
              <a:rPr lang="en-US" altLang="zh-CN" sz="1400" dirty="0" smtClean="0">
                <a:latin typeface="Times New Roman" pitchFamily="18" charset="0"/>
                <a:cs typeface="Times New Roman" pitchFamily="18" charset="0"/>
              </a:rPr>
              <a:t>diﬀerent width </a:t>
            </a:r>
            <a:r>
              <a:rPr lang="en-US" altLang="zh-CN" sz="1400" dirty="0">
                <a:latin typeface="Times New Roman" pitchFamily="18" charset="0"/>
                <a:cs typeface="Times New Roman" pitchFamily="18" charset="0"/>
              </a:rPr>
              <a:t>and height. It is unclear how to model such inputs with a weight matrix </a:t>
            </a:r>
            <a:r>
              <a:rPr lang="en-US" altLang="zh-CN" sz="1400" dirty="0" smtClean="0">
                <a:latin typeface="Times New Roman" pitchFamily="18" charset="0"/>
                <a:cs typeface="Times New Roman" pitchFamily="18" charset="0"/>
              </a:rPr>
              <a:t>of ﬁxed </a:t>
            </a:r>
            <a:r>
              <a:rPr lang="en-US" altLang="zh-CN" sz="1400" dirty="0">
                <a:latin typeface="Times New Roman" pitchFamily="18" charset="0"/>
                <a:cs typeface="Times New Roman" pitchFamily="18" charset="0"/>
              </a:rPr>
              <a:t>size. Convolution is straightforward to apply; the kernel is simply applied </a:t>
            </a:r>
            <a:r>
              <a:rPr lang="en-US" altLang="zh-CN" sz="1400" dirty="0" smtClean="0">
                <a:latin typeface="Times New Roman" pitchFamily="18" charset="0"/>
                <a:cs typeface="Times New Roman" pitchFamily="18" charset="0"/>
              </a:rPr>
              <a:t>a diﬀerent </a:t>
            </a:r>
            <a:r>
              <a:rPr lang="en-US" altLang="zh-CN" sz="1400" dirty="0">
                <a:latin typeface="Times New Roman" pitchFamily="18" charset="0"/>
                <a:cs typeface="Times New Roman" pitchFamily="18" charset="0"/>
              </a:rPr>
              <a:t>number of times depending on the size of the input, and the output of </a:t>
            </a:r>
            <a:r>
              <a:rPr lang="en-US" altLang="zh-CN" sz="1400" dirty="0" smtClean="0">
                <a:latin typeface="Times New Roman" pitchFamily="18" charset="0"/>
                <a:cs typeface="Times New Roman" pitchFamily="18" charset="0"/>
              </a:rPr>
              <a:t>the convolution </a:t>
            </a:r>
            <a:r>
              <a:rPr lang="en-US" altLang="zh-CN" sz="1400" dirty="0">
                <a:latin typeface="Times New Roman" pitchFamily="18" charset="0"/>
                <a:cs typeface="Times New Roman" pitchFamily="18" charset="0"/>
              </a:rPr>
              <a:t>operation scales accordingly. In </a:t>
            </a:r>
            <a:r>
              <a:rPr lang="en-US" altLang="zh-CN" sz="1400" dirty="0" smtClean="0">
                <a:latin typeface="Times New Roman" pitchFamily="18" charset="0"/>
                <a:cs typeface="Times New Roman" pitchFamily="18" charset="0"/>
              </a:rPr>
              <a:t>some </a:t>
            </a:r>
            <a:r>
              <a:rPr lang="en-US" altLang="zh-CN" sz="1400" dirty="0">
                <a:latin typeface="Times New Roman" pitchFamily="18" charset="0"/>
                <a:cs typeface="Times New Roman" pitchFamily="18" charset="0"/>
              </a:rPr>
              <a:t>cases, the network must produce some ﬁxed-size </a:t>
            </a:r>
            <a:r>
              <a:rPr lang="en-US" altLang="zh-CN" sz="1400" dirty="0" smtClean="0">
                <a:latin typeface="Times New Roman" pitchFamily="18" charset="0"/>
                <a:cs typeface="Times New Roman" pitchFamily="18" charset="0"/>
              </a:rPr>
              <a:t>output. </a:t>
            </a:r>
            <a:r>
              <a:rPr lang="en-US" altLang="zh-CN" sz="1400" dirty="0">
                <a:latin typeface="Times New Roman" pitchFamily="18" charset="0"/>
                <a:cs typeface="Times New Roman" pitchFamily="18" charset="0"/>
              </a:rPr>
              <a:t>In this </a:t>
            </a:r>
            <a:r>
              <a:rPr lang="en-US" altLang="zh-CN" sz="1400" dirty="0" smtClean="0">
                <a:latin typeface="Times New Roman" pitchFamily="18" charset="0"/>
                <a:cs typeface="Times New Roman" pitchFamily="18" charset="0"/>
              </a:rPr>
              <a:t>case we </a:t>
            </a:r>
            <a:r>
              <a:rPr lang="en-US" altLang="zh-CN" sz="1400" dirty="0">
                <a:latin typeface="Times New Roman" pitchFamily="18" charset="0"/>
                <a:cs typeface="Times New Roman" pitchFamily="18" charset="0"/>
              </a:rPr>
              <a:t>must make some additional design steps, like inserting a pooling layer </a:t>
            </a:r>
            <a:r>
              <a:rPr lang="en-US" altLang="zh-CN" sz="1400" dirty="0" smtClean="0">
                <a:latin typeface="Times New Roman" pitchFamily="18" charset="0"/>
                <a:cs typeface="Times New Roman" pitchFamily="18" charset="0"/>
              </a:rPr>
              <a:t>whose pooling </a:t>
            </a:r>
            <a:r>
              <a:rPr lang="en-US" altLang="zh-CN" sz="1400" dirty="0">
                <a:latin typeface="Times New Roman" pitchFamily="18" charset="0"/>
                <a:cs typeface="Times New Roman" pitchFamily="18" charset="0"/>
              </a:rPr>
              <a:t>regions scale in size proportional to the size of the input, in order </a:t>
            </a:r>
            <a:r>
              <a:rPr lang="en-US" altLang="zh-CN" sz="1400" dirty="0" smtClean="0">
                <a:latin typeface="Times New Roman" pitchFamily="18" charset="0"/>
                <a:cs typeface="Times New Roman" pitchFamily="18" charset="0"/>
              </a:rPr>
              <a:t>to maintain </a:t>
            </a:r>
            <a:r>
              <a:rPr lang="en-US" altLang="zh-CN" sz="1400" dirty="0">
                <a:latin typeface="Times New Roman" pitchFamily="18" charset="0"/>
                <a:cs typeface="Times New Roman" pitchFamily="18" charset="0"/>
              </a:rPr>
              <a:t>a ﬁxed number of pooled outputs. </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a:latin typeface="Times New Roman" pitchFamily="18" charset="0"/>
                <a:cs typeface="Times New Roman" pitchFamily="18" charset="0"/>
              </a:rPr>
              <a:t>Note that the use of convolution for processing variable sized inputs only </a:t>
            </a:r>
            <a:r>
              <a:rPr lang="en-US" altLang="zh-CN" sz="1400" dirty="0" smtClean="0">
                <a:latin typeface="Times New Roman" pitchFamily="18" charset="0"/>
                <a:cs typeface="Times New Roman" pitchFamily="18" charset="0"/>
              </a:rPr>
              <a:t>makes sense </a:t>
            </a:r>
            <a:r>
              <a:rPr lang="en-US" altLang="zh-CN" sz="1400" dirty="0">
                <a:latin typeface="Times New Roman" pitchFamily="18" charset="0"/>
                <a:cs typeface="Times New Roman" pitchFamily="18" charset="0"/>
              </a:rPr>
              <a:t>for inputs that have variable size because they contain varying amounts of observation of the same kind of thing—diﬀerent lengths of recordings overtime, diﬀerent widths of observations over space, etc. Convolution does not </a:t>
            </a:r>
            <a:r>
              <a:rPr lang="en-US" altLang="zh-CN" sz="1400" dirty="0" smtClean="0">
                <a:latin typeface="Times New Roman" pitchFamily="18" charset="0"/>
                <a:cs typeface="Times New Roman" pitchFamily="18" charset="0"/>
              </a:rPr>
              <a:t>make sense </a:t>
            </a:r>
            <a:r>
              <a:rPr lang="en-US" altLang="zh-CN" sz="1400" dirty="0">
                <a:latin typeface="Times New Roman" pitchFamily="18" charset="0"/>
                <a:cs typeface="Times New Roman" pitchFamily="18" charset="0"/>
              </a:rPr>
              <a:t>if the input has variable size because it can optionally include </a:t>
            </a:r>
            <a:r>
              <a:rPr lang="en-US" altLang="zh-CN" sz="1400" dirty="0" smtClean="0">
                <a:latin typeface="Times New Roman" pitchFamily="18" charset="0"/>
                <a:cs typeface="Times New Roman" pitchFamily="18" charset="0"/>
              </a:rPr>
              <a:t>diﬀerent kinds </a:t>
            </a:r>
            <a:r>
              <a:rPr lang="en-US" altLang="zh-CN" sz="1400" dirty="0">
                <a:latin typeface="Times New Roman" pitchFamily="18" charset="0"/>
                <a:cs typeface="Times New Roman" pitchFamily="18" charset="0"/>
              </a:rPr>
              <a:t>of observations. For example, if we are processing college applications, </a:t>
            </a:r>
            <a:r>
              <a:rPr lang="en-US" altLang="zh-CN" sz="1400" dirty="0" smtClean="0">
                <a:latin typeface="Times New Roman" pitchFamily="18" charset="0"/>
                <a:cs typeface="Times New Roman" pitchFamily="18" charset="0"/>
              </a:rPr>
              <a:t>and our </a:t>
            </a:r>
            <a:r>
              <a:rPr lang="en-US" altLang="zh-CN" sz="1400" dirty="0">
                <a:latin typeface="Times New Roman" pitchFamily="18" charset="0"/>
                <a:cs typeface="Times New Roman" pitchFamily="18" charset="0"/>
              </a:rPr>
              <a:t>features consist of both grades and standardized test scores, but not </a:t>
            </a:r>
            <a:r>
              <a:rPr lang="en-US" altLang="zh-CN" sz="1400" dirty="0" smtClean="0">
                <a:latin typeface="Times New Roman" pitchFamily="18" charset="0"/>
                <a:cs typeface="Times New Roman" pitchFamily="18" charset="0"/>
              </a:rPr>
              <a:t>every applicant </a:t>
            </a:r>
            <a:r>
              <a:rPr lang="en-US" altLang="zh-CN" sz="1400" dirty="0">
                <a:latin typeface="Times New Roman" pitchFamily="18" charset="0"/>
                <a:cs typeface="Times New Roman" pitchFamily="18" charset="0"/>
              </a:rPr>
              <a:t>took the standardized test, then it does not make sense to convolve </a:t>
            </a:r>
            <a:r>
              <a:rPr lang="en-US" altLang="zh-CN" sz="1400" dirty="0" smtClean="0">
                <a:latin typeface="Times New Roman" pitchFamily="18" charset="0"/>
                <a:cs typeface="Times New Roman" pitchFamily="18" charset="0"/>
              </a:rPr>
              <a:t>the same </a:t>
            </a:r>
            <a:r>
              <a:rPr lang="en-US" altLang="zh-CN" sz="1400" dirty="0">
                <a:latin typeface="Times New Roman" pitchFamily="18" charset="0"/>
                <a:cs typeface="Times New Roman" pitchFamily="18" charset="0"/>
              </a:rPr>
              <a:t>weights over both the features corresponding to the grades and the </a:t>
            </a:r>
            <a:r>
              <a:rPr lang="en-US" altLang="zh-CN" sz="1400" dirty="0" smtClean="0">
                <a:latin typeface="Times New Roman" pitchFamily="18" charset="0"/>
                <a:cs typeface="Times New Roman" pitchFamily="18" charset="0"/>
              </a:rPr>
              <a:t>features corresponding </a:t>
            </a:r>
            <a:r>
              <a:rPr lang="en-US" altLang="zh-CN" sz="1400" dirty="0">
                <a:latin typeface="Times New Roman" pitchFamily="18" charset="0"/>
                <a:cs typeface="Times New Roman" pitchFamily="18" charset="0"/>
              </a:rPr>
              <a:t>to the test scores.</a:t>
            </a:r>
          </a:p>
        </p:txBody>
      </p:sp>
      <p:grpSp>
        <p:nvGrpSpPr>
          <p:cNvPr id="9" name="组合 8"/>
          <p:cNvGrpSpPr/>
          <p:nvPr/>
        </p:nvGrpSpPr>
        <p:grpSpPr>
          <a:xfrm>
            <a:off x="1" y="149176"/>
            <a:ext cx="4155033" cy="707887"/>
            <a:chOff x="1" y="149176"/>
            <a:chExt cx="4155033" cy="707887"/>
          </a:xfrm>
        </p:grpSpPr>
        <p:grpSp>
          <p:nvGrpSpPr>
            <p:cNvPr id="10" name="组合 9"/>
            <p:cNvGrpSpPr/>
            <p:nvPr/>
          </p:nvGrpSpPr>
          <p:grpSpPr>
            <a:xfrm>
              <a:off x="1" y="549286"/>
              <a:ext cx="4155033" cy="307777"/>
              <a:chOff x="1" y="549286"/>
              <a:chExt cx="4155033" cy="307777"/>
            </a:xfrm>
          </p:grpSpPr>
          <p:sp>
            <p:nvSpPr>
              <p:cNvPr id="12" name="文本框 11"/>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3" name="矩形 12"/>
              <p:cNvSpPr/>
              <p:nvPr/>
            </p:nvSpPr>
            <p:spPr>
              <a:xfrm>
                <a:off x="2750515" y="549286"/>
                <a:ext cx="140451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5.1.8 Data Types</a:t>
                </a:r>
                <a:endParaRPr lang="en-US" altLang="zh-CN" sz="1400" dirty="0">
                  <a:latin typeface="Times New Roman" pitchFamily="18" charset="0"/>
                  <a:cs typeface="Times New Roman" pitchFamily="18" charset="0"/>
                </a:endParaRPr>
              </a:p>
            </p:txBody>
          </p:sp>
        </p:grpSp>
        <p:sp>
          <p:nvSpPr>
            <p:cNvPr id="11" name="文本框 10"/>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36663" y="1155149"/>
            <a:ext cx="9154150" cy="3905924"/>
          </a:xfrm>
          <a:prstGeom prst="rect">
            <a:avLst/>
          </a:prstGeom>
        </p:spPr>
      </p:pic>
      <p:sp>
        <p:nvSpPr>
          <p:cNvPr id="7" name="矩形 6"/>
          <p:cNvSpPr/>
          <p:nvPr/>
        </p:nvSpPr>
        <p:spPr>
          <a:xfrm>
            <a:off x="513444" y="5274765"/>
            <a:ext cx="10821566" cy="1212640"/>
          </a:xfrm>
          <a:prstGeom prst="rect">
            <a:avLst/>
          </a:prstGeom>
        </p:spPr>
        <p:txBody>
          <a:bodyPr wrap="square">
            <a:spAutoFit/>
          </a:bodyPr>
          <a:lstStyle/>
          <a:p>
            <a:pPr>
              <a:lnSpc>
                <a:spcPct val="130000"/>
              </a:lnSpc>
              <a:spcBef>
                <a:spcPts val="500"/>
              </a:spcBef>
            </a:pPr>
            <a:r>
              <a:rPr lang="en-US" altLang="zh-CN" sz="1400" dirty="0">
                <a:latin typeface="Times New Roman" pitchFamily="18" charset="0"/>
                <a:cs typeface="Times New Roman" pitchFamily="18" charset="0"/>
              </a:rPr>
              <a:t>The outputs </a:t>
            </a:r>
            <a:r>
              <a:rPr lang="en-US" altLang="zh-CN" sz="1400" dirty="0" smtClean="0">
                <a:latin typeface="Times New Roman" pitchFamily="18" charset="0"/>
                <a:cs typeface="Times New Roman" pitchFamily="18" charset="0"/>
              </a:rPr>
              <a:t>of </a:t>
            </a:r>
            <a:r>
              <a:rPr lang="en-US" altLang="zh-CN" sz="1400" dirty="0">
                <a:latin typeface="Times New Roman" pitchFamily="18" charset="0"/>
                <a:cs typeface="Times New Roman" pitchFamily="18" charset="0"/>
              </a:rPr>
              <a:t>each layer (horizontally) of a typical convolutional network </a:t>
            </a:r>
            <a:r>
              <a:rPr lang="en-US" altLang="zh-CN" sz="1400" dirty="0" smtClean="0">
                <a:latin typeface="Times New Roman" pitchFamily="18" charset="0"/>
                <a:cs typeface="Times New Roman" pitchFamily="18" charset="0"/>
              </a:rPr>
              <a:t>architecture applied </a:t>
            </a:r>
            <a:r>
              <a:rPr lang="en-US" altLang="zh-CN" sz="1400" dirty="0">
                <a:latin typeface="Times New Roman" pitchFamily="18" charset="0"/>
                <a:cs typeface="Times New Roman" pitchFamily="18" charset="0"/>
              </a:rPr>
              <a:t>to the image of a Samoyed dog (bottom left; and RGB (red, </a:t>
            </a:r>
            <a:r>
              <a:rPr lang="en-US" altLang="zh-CN" sz="1400" dirty="0" smtClean="0">
                <a:latin typeface="Times New Roman" pitchFamily="18" charset="0"/>
                <a:cs typeface="Times New Roman" pitchFamily="18" charset="0"/>
              </a:rPr>
              <a:t>green, blue</a:t>
            </a:r>
            <a:r>
              <a:rPr lang="en-US" altLang="zh-CN" sz="1400" dirty="0">
                <a:latin typeface="Times New Roman" pitchFamily="18" charset="0"/>
                <a:cs typeface="Times New Roman" pitchFamily="18" charset="0"/>
              </a:rPr>
              <a:t>) inputs, bottom right). Each rectangular image is a feature </a:t>
            </a:r>
            <a:r>
              <a:rPr lang="en-US" altLang="zh-CN" sz="1400" dirty="0" smtClean="0">
                <a:latin typeface="Times New Roman" pitchFamily="18" charset="0"/>
                <a:cs typeface="Times New Roman" pitchFamily="18" charset="0"/>
              </a:rPr>
              <a:t>map corresponding </a:t>
            </a:r>
            <a:r>
              <a:rPr lang="en-US" altLang="zh-CN" sz="1400" dirty="0">
                <a:latin typeface="Times New Roman" pitchFamily="18" charset="0"/>
                <a:cs typeface="Times New Roman" pitchFamily="18" charset="0"/>
              </a:rPr>
              <a:t>to the output for one of the learned features, detected at </a:t>
            </a:r>
            <a:r>
              <a:rPr lang="en-US" altLang="zh-CN" sz="1400" dirty="0" smtClean="0">
                <a:latin typeface="Times New Roman" pitchFamily="18" charset="0"/>
                <a:cs typeface="Times New Roman" pitchFamily="18" charset="0"/>
              </a:rPr>
              <a:t>each of </a:t>
            </a:r>
            <a:r>
              <a:rPr lang="en-US" altLang="zh-CN" sz="1400" dirty="0">
                <a:latin typeface="Times New Roman" pitchFamily="18" charset="0"/>
                <a:cs typeface="Times New Roman" pitchFamily="18" charset="0"/>
              </a:rPr>
              <a:t>the image </a:t>
            </a:r>
            <a:r>
              <a:rPr lang="en-US" altLang="zh-CN" sz="1400" dirty="0" smtClean="0">
                <a:latin typeface="Times New Roman" pitchFamily="18" charset="0"/>
                <a:cs typeface="Times New Roman" pitchFamily="18" charset="0"/>
              </a:rPr>
              <a:t>positions. Information </a:t>
            </a:r>
            <a:r>
              <a:rPr lang="en-US" altLang="zh-CN" sz="1400" dirty="0">
                <a:latin typeface="Times New Roman" pitchFamily="18" charset="0"/>
                <a:cs typeface="Times New Roman" pitchFamily="18" charset="0"/>
              </a:rPr>
              <a:t>flows bottom up, with lower-level </a:t>
            </a:r>
            <a:r>
              <a:rPr lang="en-US" altLang="zh-CN" sz="1400" dirty="0" smtClean="0">
                <a:latin typeface="Times New Roman" pitchFamily="18" charset="0"/>
                <a:cs typeface="Times New Roman" pitchFamily="18" charset="0"/>
              </a:rPr>
              <a:t>features acting </a:t>
            </a:r>
            <a:r>
              <a:rPr lang="en-US" altLang="zh-CN" sz="1400" dirty="0">
                <a:latin typeface="Times New Roman" pitchFamily="18" charset="0"/>
                <a:cs typeface="Times New Roman" pitchFamily="18" charset="0"/>
              </a:rPr>
              <a:t>as oriented edge detectors, and a score is computed for each image </a:t>
            </a:r>
            <a:r>
              <a:rPr lang="en-US" altLang="zh-CN" sz="1400" dirty="0" smtClean="0">
                <a:latin typeface="Times New Roman" pitchFamily="18" charset="0"/>
                <a:cs typeface="Times New Roman" pitchFamily="18" charset="0"/>
              </a:rPr>
              <a:t>class in </a:t>
            </a:r>
            <a:r>
              <a:rPr lang="en-US" altLang="zh-CN" sz="1400" dirty="0">
                <a:latin typeface="Times New Roman" pitchFamily="18" charset="0"/>
                <a:cs typeface="Times New Roman" pitchFamily="18" charset="0"/>
              </a:rPr>
              <a:t>output. </a:t>
            </a:r>
            <a:r>
              <a:rPr lang="en-US" altLang="zh-CN" sz="1400" dirty="0" err="1">
                <a:latin typeface="Times New Roman" pitchFamily="18" charset="0"/>
                <a:cs typeface="Times New Roman" pitchFamily="18" charset="0"/>
              </a:rPr>
              <a:t>ReLU</a:t>
            </a:r>
            <a:r>
              <a:rPr lang="en-US" altLang="zh-CN" sz="1400" dirty="0">
                <a:latin typeface="Times New Roman" pitchFamily="18" charset="0"/>
                <a:cs typeface="Times New Roman" pitchFamily="18" charset="0"/>
              </a:rPr>
              <a:t>, rectified linear unit.</a:t>
            </a:r>
            <a:endParaRPr lang="zh-CN" altLang="en-US" sz="1400" dirty="0">
              <a:latin typeface="Times New Roman" pitchFamily="18" charset="0"/>
              <a:cs typeface="Times New Roman" pitchFamily="18" charset="0"/>
            </a:endParaRPr>
          </a:p>
        </p:txBody>
      </p:sp>
      <p:grpSp>
        <p:nvGrpSpPr>
          <p:cNvPr id="11" name="组合 10"/>
          <p:cNvGrpSpPr/>
          <p:nvPr/>
        </p:nvGrpSpPr>
        <p:grpSpPr>
          <a:xfrm>
            <a:off x="1" y="149176"/>
            <a:ext cx="3986783" cy="707887"/>
            <a:chOff x="1" y="149176"/>
            <a:chExt cx="3986783" cy="707887"/>
          </a:xfrm>
        </p:grpSpPr>
        <p:grpSp>
          <p:nvGrpSpPr>
            <p:cNvPr id="12" name="组合 11"/>
            <p:cNvGrpSpPr/>
            <p:nvPr/>
          </p:nvGrpSpPr>
          <p:grpSpPr>
            <a:xfrm>
              <a:off x="1" y="549286"/>
              <a:ext cx="3986783" cy="307777"/>
              <a:chOff x="1" y="549286"/>
              <a:chExt cx="3986783" cy="307777"/>
            </a:xfrm>
          </p:grpSpPr>
          <p:sp>
            <p:nvSpPr>
              <p:cNvPr id="14" name="文本框 13"/>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5" name="矩形 14"/>
              <p:cNvSpPr/>
              <p:nvPr/>
            </p:nvSpPr>
            <p:spPr>
              <a:xfrm>
                <a:off x="2750515" y="549286"/>
                <a:ext cx="1236269"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5.1.9 Example</a:t>
                </a:r>
                <a:endParaRPr lang="en-US" altLang="zh-CN" sz="1400" dirty="0">
                  <a:latin typeface="Times New Roman" pitchFamily="18" charset="0"/>
                  <a:cs typeface="Times New Roman" pitchFamily="18" charset="0"/>
                </a:endParaRPr>
              </a:p>
            </p:txBody>
          </p:sp>
        </p:grpSp>
        <p:sp>
          <p:nvSpPr>
            <p:cNvPr id="13" name="文本框 12"/>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263029" y="1257590"/>
                <a:ext cx="5644118" cy="4937506"/>
              </a:xfrm>
              <a:prstGeom prst="rect">
                <a:avLst/>
              </a:prstGeom>
            </p:spPr>
            <p:txBody>
              <a:bodyPr wrap="square">
                <a:spAutoFit/>
              </a:bodyPr>
              <a:lstStyle/>
              <a:p>
                <a:pPr marL="285750" indent="-285750">
                  <a:lnSpc>
                    <a:spcPct val="130000"/>
                  </a:lnSpc>
                  <a:spcBef>
                    <a:spcPts val="500"/>
                  </a:spcBef>
                  <a:buFont typeface="Arial" panose="020B0604020202020204" pitchFamily="34" charset="0"/>
                  <a:buChar char="•"/>
                </a:pPr>
                <a:r>
                  <a:rPr lang="en-US" altLang="zh-CN" sz="1400" dirty="0" smtClean="0">
                    <a:latin typeface="Times New Roman" panose="02020603050405020304" pitchFamily="18" charset="0"/>
                    <a:cs typeface="Times New Roman" panose="02020603050405020304" pitchFamily="18" charset="0"/>
                  </a:rPr>
                  <a:t>Convolution operation: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𝑠</m:t>
                    </m:r>
                    <m:d>
                      <m:dPr>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𝑡</m:t>
                        </m:r>
                      </m:e>
                    </m:d>
                    <m:r>
                      <a:rPr lang="en-US" altLang="zh-CN" sz="1400" b="0" i="1" smtClean="0">
                        <a:latin typeface="Cambria Math" panose="02040503050406030204" pitchFamily="18" charset="0"/>
                        <a:cs typeface="Times New Roman" panose="02020603050405020304" pitchFamily="18" charset="0"/>
                      </a:rPr>
                      <m:t>=</m:t>
                    </m:r>
                    <m:nary>
                      <m:naryPr>
                        <m:limLoc m:val="undOvr"/>
                        <m:subHide m:val="on"/>
                        <m:supHide m:val="on"/>
                        <m:ctrlPr>
                          <a:rPr lang="en-US" altLang="zh-CN" sz="1400" b="0" i="1" smtClean="0">
                            <a:latin typeface="Cambria Math" panose="02040503050406030204" pitchFamily="18" charset="0"/>
                            <a:cs typeface="Times New Roman" panose="02020603050405020304" pitchFamily="18" charset="0"/>
                          </a:rPr>
                        </m:ctrlPr>
                      </m:naryPr>
                      <m:sub/>
                      <m:sup/>
                      <m:e>
                        <m:r>
                          <a:rPr lang="en-US" altLang="zh-CN" sz="1400" b="0" i="1" smtClean="0">
                            <a:latin typeface="Cambria Math" panose="02040503050406030204" pitchFamily="18" charset="0"/>
                            <a:cs typeface="Times New Roman" panose="02020603050405020304" pitchFamily="18" charset="0"/>
                          </a:rPr>
                          <m:t>𝑥</m:t>
                        </m:r>
                        <m:d>
                          <m:dPr>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𝑎</m:t>
                            </m:r>
                          </m:e>
                        </m:d>
                        <m:r>
                          <a:rPr lang="en-US" altLang="zh-CN" sz="1400" b="0" i="1" smtClean="0">
                            <a:latin typeface="Cambria Math" panose="02040503050406030204" pitchFamily="18" charset="0"/>
                            <a:cs typeface="Times New Roman" panose="02020603050405020304" pitchFamily="18" charset="0"/>
                          </a:rPr>
                          <m:t>𝑤</m:t>
                        </m:r>
                        <m:d>
                          <m:dPr>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𝑡</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𝑎</m:t>
                            </m:r>
                          </m:e>
                        </m:d>
                        <m:r>
                          <a:rPr lang="en-US" altLang="zh-CN" sz="1400" b="0" i="1" smtClean="0">
                            <a:latin typeface="Cambria Math" panose="02040503050406030204" pitchFamily="18" charset="0"/>
                            <a:cs typeface="Times New Roman" panose="02020603050405020304" pitchFamily="18" charset="0"/>
                          </a:rPr>
                          <m:t>𝑑𝑎</m:t>
                        </m:r>
                      </m:e>
                    </m:nary>
                  </m:oMath>
                </a14:m>
                <a:endParaRPr lang="en-US" altLang="zh-CN" sz="1400" dirty="0" smtClean="0">
                  <a:latin typeface="Times New Roman" panose="02020603050405020304" pitchFamily="18" charset="0"/>
                  <a:cs typeface="Times New Roman" panose="02020603050405020304" pitchFamily="18" charset="0"/>
                </a:endParaRPr>
              </a:p>
              <a:p>
                <a:pPr marL="285750" indent="-285750">
                  <a:lnSpc>
                    <a:spcPct val="130000"/>
                  </a:lnSpc>
                  <a:spcBef>
                    <a:spcPts val="500"/>
                  </a:spcBef>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In convolutional network terminology, the ﬁrst argument (in this example, </a:t>
                </a:r>
                <a:r>
                  <a:rPr lang="en-US" altLang="zh-CN" sz="1400" dirty="0" smtClean="0">
                    <a:latin typeface="Times New Roman" panose="02020603050405020304" pitchFamily="18" charset="0"/>
                    <a:cs typeface="Times New Roman" panose="02020603050405020304" pitchFamily="18" charset="0"/>
                  </a:rPr>
                  <a:t>the function *) </a:t>
                </a:r>
                <a:r>
                  <a:rPr lang="en-US" altLang="zh-CN" sz="1400" dirty="0">
                    <a:latin typeface="Times New Roman" panose="02020603050405020304" pitchFamily="18" charset="0"/>
                    <a:cs typeface="Times New Roman" panose="02020603050405020304" pitchFamily="18" charset="0"/>
                  </a:rPr>
                  <a:t>to the convolution is often referred to as the input and the </a:t>
                </a:r>
                <a:r>
                  <a:rPr lang="en-US" altLang="zh-CN" sz="1400" dirty="0" smtClean="0">
                    <a:latin typeface="Times New Roman" panose="02020603050405020304" pitchFamily="18" charset="0"/>
                    <a:cs typeface="Times New Roman" panose="02020603050405020304" pitchFamily="18" charset="0"/>
                  </a:rPr>
                  <a:t>second argument </a:t>
                </a:r>
                <a:r>
                  <a:rPr lang="en-US" altLang="zh-CN" sz="1400" dirty="0">
                    <a:latin typeface="Times New Roman" panose="02020603050405020304" pitchFamily="18" charset="0"/>
                    <a:cs typeface="Times New Roman" panose="02020603050405020304" pitchFamily="18" charset="0"/>
                  </a:rPr>
                  <a:t>(in this example, the </a:t>
                </a:r>
                <a:r>
                  <a:rPr lang="en-US" altLang="zh-CN" sz="1400" dirty="0" smtClean="0">
                    <a:latin typeface="Times New Roman" panose="02020603050405020304" pitchFamily="18" charset="0"/>
                    <a:cs typeface="Times New Roman" panose="02020603050405020304" pitchFamily="18" charset="0"/>
                  </a:rPr>
                  <a:t>function w</a:t>
                </a:r>
                <a:r>
                  <a:rPr lang="en-US" altLang="zh-CN" sz="1400" dirty="0">
                    <a:latin typeface="Times New Roman" panose="02020603050405020304" pitchFamily="18" charset="0"/>
                    <a:cs typeface="Times New Roman" panose="02020603050405020304" pitchFamily="18" charset="0"/>
                  </a:rPr>
                  <a:t>) as the kernel. The output is </a:t>
                </a:r>
                <a:r>
                  <a:rPr lang="en-US" altLang="zh-CN" sz="1400" dirty="0" smtClean="0">
                    <a:latin typeface="Times New Roman" panose="02020603050405020304" pitchFamily="18" charset="0"/>
                    <a:cs typeface="Times New Roman" panose="02020603050405020304" pitchFamily="18" charset="0"/>
                  </a:rPr>
                  <a:t>sometimes referred </a:t>
                </a:r>
                <a:r>
                  <a:rPr lang="en-US" altLang="zh-CN" sz="1400" dirty="0">
                    <a:latin typeface="Times New Roman" panose="02020603050405020304" pitchFamily="18" charset="0"/>
                    <a:cs typeface="Times New Roman" panose="02020603050405020304" pitchFamily="18" charset="0"/>
                  </a:rPr>
                  <a:t>to as the feature map</a:t>
                </a:r>
                <a:r>
                  <a:rPr lang="en-US" altLang="zh-CN" sz="1400" dirty="0" smtClean="0">
                    <a:latin typeface="Times New Roman" panose="02020603050405020304" pitchFamily="18" charset="0"/>
                    <a:cs typeface="Times New Roman" panose="02020603050405020304" pitchFamily="18" charset="0"/>
                  </a:rPr>
                  <a:t>.</a:t>
                </a:r>
              </a:p>
              <a:p>
                <a:pPr marL="285750" indent="-285750">
                  <a:lnSpc>
                    <a:spcPct val="130000"/>
                  </a:lnSpc>
                  <a:spcBef>
                    <a:spcPts val="500"/>
                  </a:spcBef>
                  <a:buFont typeface="Arial" panose="020B0604020202020204" pitchFamily="34" charset="0"/>
                  <a:buChar char="•"/>
                </a:pPr>
                <a:r>
                  <a:rPr lang="en-US" altLang="zh-CN" sz="1400" dirty="0" smtClean="0">
                    <a:latin typeface="Times New Roman" panose="02020603050405020304" pitchFamily="18" charset="0"/>
                    <a:cs typeface="Times New Roman" panose="02020603050405020304" pitchFamily="18" charset="0"/>
                  </a:rPr>
                  <a:t>In </a:t>
                </a:r>
                <a:r>
                  <a:rPr lang="en-US" altLang="zh-CN" sz="1400" dirty="0">
                    <a:latin typeface="Times New Roman" panose="02020603050405020304" pitchFamily="18" charset="0"/>
                    <a:cs typeface="Times New Roman" panose="02020603050405020304" pitchFamily="18" charset="0"/>
                  </a:rPr>
                  <a:t>machine learning applications, the input is usually a multidimensional </a:t>
                </a:r>
                <a:r>
                  <a:rPr lang="en-US" altLang="zh-CN" sz="1400" dirty="0" smtClean="0">
                    <a:latin typeface="Times New Roman" panose="02020603050405020304" pitchFamily="18" charset="0"/>
                    <a:cs typeface="Times New Roman" panose="02020603050405020304" pitchFamily="18" charset="0"/>
                  </a:rPr>
                  <a:t>array of </a:t>
                </a:r>
                <a:r>
                  <a:rPr lang="en-US" altLang="zh-CN" sz="1400" dirty="0">
                    <a:latin typeface="Times New Roman" panose="02020603050405020304" pitchFamily="18" charset="0"/>
                    <a:cs typeface="Times New Roman" panose="02020603050405020304" pitchFamily="18" charset="0"/>
                  </a:rPr>
                  <a:t>data and the kernel is usually a multidimensional array of parameters that </a:t>
                </a:r>
                <a:r>
                  <a:rPr lang="en-US" altLang="zh-CN" sz="1400" dirty="0" smtClean="0">
                    <a:latin typeface="Times New Roman" panose="02020603050405020304" pitchFamily="18" charset="0"/>
                    <a:cs typeface="Times New Roman" panose="02020603050405020304" pitchFamily="18" charset="0"/>
                  </a:rPr>
                  <a:t>are adapted </a:t>
                </a:r>
                <a:r>
                  <a:rPr lang="en-US" altLang="zh-CN" sz="1400" dirty="0">
                    <a:latin typeface="Times New Roman" panose="02020603050405020304" pitchFamily="18" charset="0"/>
                    <a:cs typeface="Times New Roman" panose="02020603050405020304" pitchFamily="18" charset="0"/>
                  </a:rPr>
                  <a:t>by the learning algorithm. </a:t>
                </a:r>
                <a:endParaRPr lang="en-US" altLang="zh-CN" sz="1400" dirty="0" smtClean="0">
                  <a:latin typeface="Times New Roman" panose="02020603050405020304" pitchFamily="18" charset="0"/>
                  <a:cs typeface="Times New Roman" panose="02020603050405020304" pitchFamily="18" charset="0"/>
                </a:endParaRPr>
              </a:p>
              <a:p>
                <a:pPr marL="285750" indent="-285750">
                  <a:lnSpc>
                    <a:spcPct val="130000"/>
                  </a:lnSpc>
                  <a:spcBef>
                    <a:spcPts val="500"/>
                  </a:spcBef>
                  <a:buFont typeface="Arial" panose="020B0604020202020204" pitchFamily="34" charset="0"/>
                  <a:buChar char="•"/>
                </a:pPr>
                <a:r>
                  <a:rPr lang="en-US" altLang="zh-CN" sz="1400" dirty="0" smtClean="0">
                    <a:latin typeface="Times New Roman" panose="02020603050405020304" pitchFamily="18" charset="0"/>
                    <a:cs typeface="Times New Roman" panose="02020603050405020304" pitchFamily="18" charset="0"/>
                  </a:rPr>
                  <a:t>The </a:t>
                </a:r>
                <a:r>
                  <a:rPr lang="en-US" altLang="zh-CN" sz="1400" dirty="0">
                    <a:latin typeface="Times New Roman" panose="02020603050405020304" pitchFamily="18" charset="0"/>
                    <a:cs typeface="Times New Roman" panose="02020603050405020304" pitchFamily="18" charset="0"/>
                  </a:rPr>
                  <a:t>commutative property of convolution arises because we have ﬂipped </a:t>
                </a:r>
                <a:r>
                  <a:rPr lang="en-US" altLang="zh-CN" sz="1400" dirty="0" smtClean="0">
                    <a:latin typeface="Times New Roman" panose="02020603050405020304" pitchFamily="18" charset="0"/>
                    <a:cs typeface="Times New Roman" panose="02020603050405020304" pitchFamily="18" charset="0"/>
                  </a:rPr>
                  <a:t>the kernel </a:t>
                </a:r>
                <a:r>
                  <a:rPr lang="en-US" altLang="zh-CN" sz="1400" dirty="0">
                    <a:latin typeface="Times New Roman" panose="02020603050405020304" pitchFamily="18" charset="0"/>
                    <a:cs typeface="Times New Roman" panose="02020603050405020304" pitchFamily="18" charset="0"/>
                  </a:rPr>
                  <a:t>relative to the </a:t>
                </a:r>
                <a:r>
                  <a:rPr lang="en-US" altLang="zh-CN" sz="1400" dirty="0" smtClean="0">
                    <a:latin typeface="Times New Roman" panose="02020603050405020304" pitchFamily="18" charset="0"/>
                    <a:cs typeface="Times New Roman" panose="02020603050405020304" pitchFamily="18" charset="0"/>
                  </a:rPr>
                  <a:t>input.</a:t>
                </a:r>
              </a:p>
              <a:p>
                <a:pPr marL="285750" indent="-285750">
                  <a:lnSpc>
                    <a:spcPct val="130000"/>
                  </a:lnSpc>
                  <a:spcBef>
                    <a:spcPts val="500"/>
                  </a:spcBef>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Instead, many neural network libraries implement </a:t>
                </a:r>
                <a:r>
                  <a:rPr lang="en-US" altLang="zh-CN" sz="1400" dirty="0" smtClean="0">
                    <a:latin typeface="Times New Roman" panose="02020603050405020304" pitchFamily="18" charset="0"/>
                    <a:cs typeface="Times New Roman" panose="02020603050405020304" pitchFamily="18" charset="0"/>
                  </a:rPr>
                  <a:t>a related </a:t>
                </a:r>
                <a:r>
                  <a:rPr lang="en-US" altLang="zh-CN" sz="1400" dirty="0">
                    <a:latin typeface="Times New Roman" panose="02020603050405020304" pitchFamily="18" charset="0"/>
                    <a:cs typeface="Times New Roman" panose="02020603050405020304" pitchFamily="18" charset="0"/>
                  </a:rPr>
                  <a:t>function called the cross-correlation, which is the same as convolution </a:t>
                </a:r>
                <a:r>
                  <a:rPr lang="en-US" altLang="zh-CN" sz="1400" dirty="0" smtClean="0">
                    <a:latin typeface="Times New Roman" panose="02020603050405020304" pitchFamily="18" charset="0"/>
                    <a:cs typeface="Times New Roman" panose="02020603050405020304" pitchFamily="18" charset="0"/>
                  </a:rPr>
                  <a:t>but without </a:t>
                </a:r>
                <a:r>
                  <a:rPr lang="en-US" altLang="zh-CN" sz="1400" dirty="0">
                    <a:latin typeface="Times New Roman" panose="02020603050405020304" pitchFamily="18" charset="0"/>
                    <a:cs typeface="Times New Roman" panose="02020603050405020304" pitchFamily="18" charset="0"/>
                  </a:rPr>
                  <a:t>ﬂipping the kernel. Many machine learning libraries implement cross-correlation but call it convolution.</a:t>
                </a:r>
              </a:p>
              <a:p>
                <a:pPr>
                  <a:lnSpc>
                    <a:spcPct val="130000"/>
                  </a:lnSpc>
                  <a:spcBef>
                    <a:spcPts val="500"/>
                  </a:spcBef>
                </a:pPr>
                <a:endParaRPr lang="zh-CN" altLang="en-US" sz="1400" dirty="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263029" y="1257590"/>
                <a:ext cx="5644118" cy="4937506"/>
              </a:xfrm>
              <a:prstGeom prst="rect">
                <a:avLst/>
              </a:prstGeom>
              <a:blipFill rotWithShape="1">
                <a:blip r:embed="rId1"/>
                <a:stretch>
                  <a:fillRect l="-108" t="-6914"/>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6633029" y="846404"/>
            <a:ext cx="4767942" cy="4662939"/>
          </a:xfrm>
          <a:prstGeom prst="rect">
            <a:avLst/>
          </a:prstGeom>
        </p:spPr>
      </p:pic>
      <p:sp>
        <p:nvSpPr>
          <p:cNvPr id="7" name="矩形 6"/>
          <p:cNvSpPr/>
          <p:nvPr/>
        </p:nvSpPr>
        <p:spPr>
          <a:xfrm>
            <a:off x="7061200" y="5509343"/>
            <a:ext cx="4339771" cy="372410"/>
          </a:xfrm>
          <a:prstGeom prst="rect">
            <a:avLst/>
          </a:prstGeom>
        </p:spPr>
        <p:txBody>
          <a:bodyPr wrap="square">
            <a:spAutoFit/>
          </a:bodyPr>
          <a:lstStyle/>
          <a:p>
            <a:pPr>
              <a:lnSpc>
                <a:spcPct val="130000"/>
              </a:lnSpc>
              <a:spcBef>
                <a:spcPts val="500"/>
              </a:spcBef>
            </a:pPr>
            <a:r>
              <a:rPr lang="en-US" altLang="zh-CN" sz="1400" dirty="0">
                <a:latin typeface="Times New Roman" pitchFamily="18" charset="0"/>
                <a:cs typeface="Times New Roman" pitchFamily="18" charset="0"/>
              </a:rPr>
              <a:t>An example of 2-D convolution without kernel-ﬂipping.</a:t>
            </a:r>
            <a:endParaRPr lang="zh-CN" altLang="en-US" sz="1400" dirty="0">
              <a:latin typeface="Times New Roman" pitchFamily="18" charset="0"/>
              <a:cs typeface="Times New Roman" pitchFamily="18" charset="0"/>
            </a:endParaRPr>
          </a:p>
        </p:txBody>
      </p:sp>
      <p:grpSp>
        <p:nvGrpSpPr>
          <p:cNvPr id="12" name="组合 11"/>
          <p:cNvGrpSpPr/>
          <p:nvPr/>
        </p:nvGrpSpPr>
        <p:grpSpPr>
          <a:xfrm>
            <a:off x="1" y="549286"/>
            <a:ext cx="4825494" cy="307777"/>
            <a:chOff x="1" y="549286"/>
            <a:chExt cx="4825494" cy="307777"/>
          </a:xfrm>
        </p:grpSpPr>
        <p:sp>
          <p:nvSpPr>
            <p:cNvPr id="16" name="文本框 15"/>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4" name="矩形 13"/>
            <p:cNvSpPr/>
            <p:nvPr/>
          </p:nvSpPr>
          <p:spPr>
            <a:xfrm>
              <a:off x="2750515" y="549286"/>
              <a:ext cx="2074980"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5.1.2 </a:t>
              </a:r>
              <a:r>
                <a:rPr lang="en-US" altLang="zh-CN" sz="1400" dirty="0">
                  <a:latin typeface="Times New Roman" pitchFamily="18" charset="0"/>
                  <a:cs typeface="Times New Roman" pitchFamily="18" charset="0"/>
                </a:rPr>
                <a:t>What is Convolution</a:t>
              </a:r>
            </a:p>
          </p:txBody>
        </p:sp>
      </p:grpSp>
      <p:sp>
        <p:nvSpPr>
          <p:cNvPr id="17" name="文本框 16"/>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237845" y="703174"/>
                <a:ext cx="11488422" cy="5839034"/>
              </a:xfrm>
              <a:prstGeom prst="rect">
                <a:avLst/>
              </a:prstGeom>
            </p:spPr>
            <p:txBody>
              <a:bodyPr wrap="square">
                <a:spAutoFit/>
              </a:bodyPr>
              <a:lstStyle/>
              <a:p>
                <a:pPr>
                  <a:lnSpc>
                    <a:spcPct val="130000"/>
                  </a:lnSpc>
                  <a:spcBef>
                    <a:spcPts val="500"/>
                  </a:spcBef>
                </a:pPr>
                <a:endParaRPr lang="en-US" altLang="zh-CN" sz="1200" b="1" dirty="0" smtClean="0">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200" dirty="0" smtClean="0">
                    <a:latin typeface="Times New Roman" panose="02020603050405020304" pitchFamily="18" charset="0"/>
                    <a:cs typeface="Times New Roman" panose="02020603050405020304" pitchFamily="18" charset="0"/>
                  </a:rPr>
                  <a:t>1. Sparse Interactions</a:t>
                </a:r>
                <a:endParaRPr lang="en-US" altLang="zh-CN" sz="1200" dirty="0">
                  <a:latin typeface="Times New Roman" panose="02020603050405020304" pitchFamily="18" charset="0"/>
                  <a:cs typeface="Times New Roman" panose="02020603050405020304" pitchFamily="18" charset="0"/>
                </a:endParaRPr>
              </a:p>
              <a:p>
                <a:pPr marL="285750" indent="-285750">
                  <a:lnSpc>
                    <a:spcPct val="130000"/>
                  </a:lnSpc>
                  <a:spcBef>
                    <a:spcPts val="500"/>
                  </a:spcBef>
                  <a:buFont typeface="Arial" panose="020B0604020202020204" pitchFamily="34" charset="0"/>
                  <a:buChar char="•"/>
                </a:pPr>
                <a:r>
                  <a:rPr lang="en-US" altLang="zh-CN" sz="1200" dirty="0">
                    <a:latin typeface="Times New Roman" panose="02020603050405020304" pitchFamily="18" charset="0"/>
                    <a:cs typeface="Times New Roman" panose="02020603050405020304" pitchFamily="18" charset="0"/>
                  </a:rPr>
                  <a:t>Convolutional networks typically have sparse interactions(also referred to as sparse connectivity or sparse weights). This is accomplished by making the kernel smaller than the input. </a:t>
                </a:r>
                <a:endParaRPr lang="en-US" altLang="zh-CN" sz="1200" dirty="0" smtClean="0">
                  <a:latin typeface="Times New Roman" panose="02020603050405020304" pitchFamily="18" charset="0"/>
                  <a:cs typeface="Times New Roman" panose="02020603050405020304" pitchFamily="18" charset="0"/>
                </a:endParaRPr>
              </a:p>
              <a:p>
                <a:pPr marL="285750" indent="-285750">
                  <a:lnSpc>
                    <a:spcPct val="130000"/>
                  </a:lnSpc>
                  <a:spcBef>
                    <a:spcPts val="500"/>
                  </a:spcBef>
                  <a:buFont typeface="Arial" panose="020B0604020202020204" pitchFamily="34" charset="0"/>
                  <a:buChar char="•"/>
                </a:pPr>
                <a:r>
                  <a:rPr lang="en-US" altLang="zh-CN" sz="1200" dirty="0" smtClean="0">
                    <a:latin typeface="Times New Roman" panose="02020603050405020304" pitchFamily="18" charset="0"/>
                    <a:cs typeface="Times New Roman" panose="02020603050405020304" pitchFamily="18" charset="0"/>
                  </a:rPr>
                  <a:t>For </a:t>
                </a:r>
                <a:r>
                  <a:rPr lang="en-US" altLang="zh-CN" sz="1200" dirty="0">
                    <a:latin typeface="Times New Roman" panose="02020603050405020304" pitchFamily="18" charset="0"/>
                    <a:cs typeface="Times New Roman" panose="02020603050405020304" pitchFamily="18" charset="0"/>
                  </a:rPr>
                  <a:t>example, when processing an image, the input image might have thousands or millions of pixels, but we can detect small, meaningful features such as edges with kernels that occupy only tens or hundreds of pixels. This means that we need to store fewer parameters, which both reduces the memory requirements of the model and improves its statistical eﬃciency. It also means that computing the output requires fewer operations. </a:t>
                </a:r>
                <a:endParaRPr lang="en-US" altLang="zh-CN" sz="1200" dirty="0" smtClean="0">
                  <a:latin typeface="Times New Roman" panose="02020603050405020304" pitchFamily="18" charset="0"/>
                  <a:cs typeface="Times New Roman" panose="02020603050405020304" pitchFamily="18" charset="0"/>
                </a:endParaRPr>
              </a:p>
              <a:p>
                <a:pPr>
                  <a:lnSpc>
                    <a:spcPct val="130000"/>
                  </a:lnSpc>
                  <a:spcBef>
                    <a:spcPts val="500"/>
                  </a:spcBef>
                </a:pPr>
                <a:endParaRPr lang="en-US" altLang="zh-CN" sz="1200" dirty="0" smtClean="0">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200" dirty="0" smtClean="0">
                    <a:latin typeface="Times New Roman" panose="02020603050405020304" pitchFamily="18" charset="0"/>
                    <a:cs typeface="Times New Roman" panose="02020603050405020304" pitchFamily="18" charset="0"/>
                  </a:rPr>
                  <a:t>2. Parameter Sharing </a:t>
                </a:r>
              </a:p>
              <a:p>
                <a:pPr marL="285750" indent="-285750">
                  <a:lnSpc>
                    <a:spcPct val="130000"/>
                  </a:lnSpc>
                  <a:spcBef>
                    <a:spcPts val="500"/>
                  </a:spcBef>
                  <a:buFont typeface="Arial" panose="020B0604020202020204" pitchFamily="34" charset="0"/>
                  <a:buChar char="•"/>
                </a:pPr>
                <a:r>
                  <a:rPr lang="en-US" altLang="zh-CN" sz="1200" dirty="0">
                    <a:latin typeface="Times New Roman" panose="02020603050405020304" pitchFamily="18" charset="0"/>
                    <a:cs typeface="Times New Roman" panose="02020603050405020304" pitchFamily="18" charset="0"/>
                  </a:rPr>
                  <a:t>Parameter sharing refers to using the same parameter for more than </a:t>
                </a:r>
                <a:r>
                  <a:rPr lang="en-US" altLang="zh-CN" sz="1200" dirty="0" smtClean="0">
                    <a:latin typeface="Times New Roman" panose="02020603050405020304" pitchFamily="18" charset="0"/>
                    <a:cs typeface="Times New Roman" panose="02020603050405020304" pitchFamily="18" charset="0"/>
                  </a:rPr>
                  <a:t>one function </a:t>
                </a:r>
                <a:r>
                  <a:rPr lang="en-US" altLang="zh-CN" sz="1200" dirty="0">
                    <a:latin typeface="Times New Roman" panose="02020603050405020304" pitchFamily="18" charset="0"/>
                    <a:cs typeface="Times New Roman" panose="02020603050405020304" pitchFamily="18" charset="0"/>
                  </a:rPr>
                  <a:t>in a model. The parameter sharing used by the convolution operation </a:t>
                </a:r>
                <a:r>
                  <a:rPr lang="en-US" altLang="zh-CN" sz="1200" dirty="0" smtClean="0">
                    <a:latin typeface="Times New Roman" panose="02020603050405020304" pitchFamily="18" charset="0"/>
                    <a:cs typeface="Times New Roman" panose="02020603050405020304" pitchFamily="18" charset="0"/>
                  </a:rPr>
                  <a:t>means that </a:t>
                </a:r>
                <a:r>
                  <a:rPr lang="en-US" altLang="zh-CN" sz="1200" dirty="0">
                    <a:latin typeface="Times New Roman" panose="02020603050405020304" pitchFamily="18" charset="0"/>
                    <a:cs typeface="Times New Roman" panose="02020603050405020304" pitchFamily="18" charset="0"/>
                  </a:rPr>
                  <a:t>rather than learning a separate set of parameters for every location, we learn only one set. Convolution is thus dramatically more eﬃcient than </a:t>
                </a:r>
                <a:r>
                  <a:rPr lang="en-US" altLang="zh-CN" sz="1200" dirty="0" smtClean="0">
                    <a:latin typeface="Times New Roman" panose="02020603050405020304" pitchFamily="18" charset="0"/>
                    <a:cs typeface="Times New Roman" panose="02020603050405020304" pitchFamily="18" charset="0"/>
                  </a:rPr>
                  <a:t>dense matrix </a:t>
                </a:r>
                <a:r>
                  <a:rPr lang="en-US" altLang="zh-CN" sz="1200" dirty="0">
                    <a:latin typeface="Times New Roman" panose="02020603050405020304" pitchFamily="18" charset="0"/>
                    <a:cs typeface="Times New Roman" panose="02020603050405020304" pitchFamily="18" charset="0"/>
                  </a:rPr>
                  <a:t>multiplication in terms of the memory requirements and statistical eﬃciency</a:t>
                </a:r>
                <a:r>
                  <a:rPr lang="en-US" altLang="zh-CN" sz="1200" dirty="0" smtClean="0">
                    <a:latin typeface="Times New Roman" panose="02020603050405020304" pitchFamily="18" charset="0"/>
                    <a:cs typeface="Times New Roman" panose="02020603050405020304" pitchFamily="18" charset="0"/>
                  </a:rPr>
                  <a:t>.</a:t>
                </a:r>
              </a:p>
              <a:p>
                <a:pPr marL="285750" indent="-285750">
                  <a:lnSpc>
                    <a:spcPct val="130000"/>
                  </a:lnSpc>
                  <a:spcBef>
                    <a:spcPts val="500"/>
                  </a:spcBef>
                  <a:buFont typeface="Arial" panose="020B0604020202020204" pitchFamily="34" charset="0"/>
                  <a:buChar char="•"/>
                </a:pPr>
                <a:endParaRPr lang="en-US" altLang="zh-CN" sz="1200" dirty="0" smtClean="0">
                  <a:latin typeface="Times New Roman" panose="02020603050405020304" pitchFamily="18" charset="0"/>
                  <a:cs typeface="Times New Roman" panose="02020603050405020304" pitchFamily="18" charset="0"/>
                </a:endParaRPr>
              </a:p>
              <a:p>
                <a:pPr>
                  <a:lnSpc>
                    <a:spcPct val="130000"/>
                  </a:lnSpc>
                  <a:spcBef>
                    <a:spcPts val="500"/>
                  </a:spcBef>
                </a:pPr>
                <a:r>
                  <a:rPr lang="en-US" altLang="zh-CN" sz="1200" dirty="0" smtClean="0">
                    <a:latin typeface="Times New Roman" panose="02020603050405020304" pitchFamily="18" charset="0"/>
                    <a:cs typeface="Times New Roman" panose="02020603050405020304" pitchFamily="18" charset="0"/>
                  </a:rPr>
                  <a:t>3. </a:t>
                </a:r>
                <a:r>
                  <a:rPr lang="en-US" altLang="zh-CN" sz="1200" dirty="0" err="1" smtClean="0">
                    <a:latin typeface="Times New Roman" panose="02020603050405020304" pitchFamily="18" charset="0"/>
                    <a:cs typeface="Times New Roman" panose="02020603050405020304" pitchFamily="18" charset="0"/>
                  </a:rPr>
                  <a:t>Equivariant</a:t>
                </a:r>
                <a:r>
                  <a:rPr lang="en-US" altLang="zh-CN" sz="1200" dirty="0" smtClean="0">
                    <a:latin typeface="Times New Roman" panose="02020603050405020304" pitchFamily="18" charset="0"/>
                    <a:cs typeface="Times New Roman" panose="02020603050405020304" pitchFamily="18" charset="0"/>
                  </a:rPr>
                  <a:t> Representations</a:t>
                </a:r>
              </a:p>
              <a:p>
                <a:pPr marL="285750" indent="-285750">
                  <a:lnSpc>
                    <a:spcPct val="130000"/>
                  </a:lnSpc>
                  <a:spcBef>
                    <a:spcPts val="500"/>
                  </a:spcBef>
                  <a:buFont typeface="Arial" panose="020B0604020202020204" pitchFamily="34" charset="0"/>
                  <a:buChar char="•"/>
                </a:pPr>
                <a:r>
                  <a:rPr lang="en-US" altLang="zh-CN" sz="1200" dirty="0" smtClean="0">
                    <a:latin typeface="Times New Roman" panose="02020603050405020304" pitchFamily="18" charset="0"/>
                    <a:cs typeface="Times New Roman" panose="02020603050405020304" pitchFamily="18" charset="0"/>
                  </a:rPr>
                  <a:t>In the case of convolution, the particular form of parameter sharing causes the layer to have a property called </a:t>
                </a:r>
                <a:r>
                  <a:rPr lang="en-US" altLang="zh-CN" sz="1200" dirty="0" err="1" smtClean="0">
                    <a:latin typeface="Times New Roman" panose="02020603050405020304" pitchFamily="18" charset="0"/>
                    <a:cs typeface="Times New Roman" panose="02020603050405020304" pitchFamily="18" charset="0"/>
                  </a:rPr>
                  <a:t>equivariance</a:t>
                </a:r>
                <a:r>
                  <a:rPr lang="en-US" altLang="zh-CN" sz="1200" dirty="0" smtClean="0">
                    <a:latin typeface="Times New Roman" panose="02020603050405020304" pitchFamily="18" charset="0"/>
                    <a:cs typeface="Times New Roman" panose="02020603050405020304" pitchFamily="18" charset="0"/>
                  </a:rPr>
                  <a:t> to translation. To say a function is </a:t>
                </a:r>
                <a:r>
                  <a:rPr lang="en-US" altLang="zh-CN" sz="1200" dirty="0" err="1" smtClean="0">
                    <a:latin typeface="Times New Roman" panose="02020603050405020304" pitchFamily="18" charset="0"/>
                    <a:cs typeface="Times New Roman" panose="02020603050405020304" pitchFamily="18" charset="0"/>
                  </a:rPr>
                  <a:t>equivariant</a:t>
                </a:r>
                <a:r>
                  <a:rPr lang="en-US" altLang="zh-CN" sz="1200" dirty="0" smtClean="0">
                    <a:latin typeface="Times New Roman" panose="02020603050405020304" pitchFamily="18" charset="0"/>
                    <a:cs typeface="Times New Roman" panose="02020603050405020304" pitchFamily="18" charset="0"/>
                  </a:rPr>
                  <a:t> means that if the input changes, the output changes in the same way</a:t>
                </a:r>
                <a:r>
                  <a:rPr lang="en-US" altLang="zh-CN" sz="1200" dirty="0">
                    <a:latin typeface="Times New Roman" panose="02020603050405020304" pitchFamily="18" charset="0"/>
                    <a:cs typeface="Times New Roman" panose="02020603050405020304" pitchFamily="18" charset="0"/>
                  </a:rPr>
                  <a:t>. Speciﬁcally, a </a:t>
                </a:r>
                <a:r>
                  <a:rPr lang="en-US" altLang="zh-CN" sz="1200" dirty="0" smtClean="0">
                    <a:latin typeface="Times New Roman" panose="02020603050405020304" pitchFamily="18" charset="0"/>
                    <a:cs typeface="Times New Roman" panose="02020603050405020304" pitchFamily="18" charset="0"/>
                  </a:rPr>
                  <a:t>function </a:t>
                </a:r>
                <a14:m>
                  <m:oMath xmlns:m="http://schemas.openxmlformats.org/officeDocument/2006/math">
                    <m:r>
                      <a:rPr lang="en-US" altLang="zh-CN" sz="1200" b="0" i="1" smtClean="0">
                        <a:latin typeface="Cambria Math" panose="02040503050406030204" pitchFamily="18" charset="0"/>
                        <a:cs typeface="Times New Roman" panose="02020603050405020304" pitchFamily="18" charset="0"/>
                      </a:rPr>
                      <m:t>𝑓</m:t>
                    </m:r>
                    <m:d>
                      <m:dPr>
                        <m:ctrlPr>
                          <a:rPr lang="en-US" altLang="zh-CN" sz="1200" i="1" smtClean="0">
                            <a:latin typeface="Cambria Math" panose="02040503050406030204" pitchFamily="18" charset="0"/>
                            <a:cs typeface="Times New Roman" panose="02020603050405020304" pitchFamily="18" charset="0"/>
                          </a:rPr>
                        </m:ctrlPr>
                      </m:dPr>
                      <m:e>
                        <m:r>
                          <a:rPr lang="en-US" altLang="zh-CN" sz="1200" b="0" i="1" smtClean="0">
                            <a:latin typeface="Cambria Math" panose="02040503050406030204" pitchFamily="18" charset="0"/>
                            <a:cs typeface="Times New Roman" panose="02020603050405020304" pitchFamily="18" charset="0"/>
                          </a:rPr>
                          <m:t>𝑥</m:t>
                        </m:r>
                      </m:e>
                    </m:d>
                  </m:oMath>
                </a14:m>
                <a:r>
                  <a:rPr lang="en-US" altLang="zh-CN" sz="1200" dirty="0" smtClean="0">
                    <a:latin typeface="Times New Roman" panose="02020603050405020304" pitchFamily="18" charset="0"/>
                    <a:cs typeface="Times New Roman" panose="02020603050405020304" pitchFamily="18" charset="0"/>
                  </a:rPr>
                  <a:t> is </a:t>
                </a:r>
                <a:r>
                  <a:rPr lang="en-US" altLang="zh-CN" sz="1200" dirty="0" err="1">
                    <a:latin typeface="Times New Roman" panose="02020603050405020304" pitchFamily="18" charset="0"/>
                    <a:cs typeface="Times New Roman" panose="02020603050405020304" pitchFamily="18" charset="0"/>
                  </a:rPr>
                  <a:t>equivariant</a:t>
                </a:r>
                <a:r>
                  <a:rPr lang="en-US" altLang="zh-CN" sz="1200" dirty="0">
                    <a:latin typeface="Times New Roman" panose="02020603050405020304" pitchFamily="18" charset="0"/>
                    <a:cs typeface="Times New Roman" panose="02020603050405020304" pitchFamily="18" charset="0"/>
                  </a:rPr>
                  <a:t> to a </a:t>
                </a:r>
                <a:r>
                  <a:rPr lang="en-US" altLang="zh-CN" sz="1200" dirty="0" smtClean="0">
                    <a:latin typeface="Times New Roman" panose="02020603050405020304" pitchFamily="18" charset="0"/>
                    <a:cs typeface="Times New Roman" panose="02020603050405020304" pitchFamily="18" charset="0"/>
                  </a:rPr>
                  <a:t>function g if </a:t>
                </a:r>
                <a14:m>
                  <m:oMath xmlns:m="http://schemas.openxmlformats.org/officeDocument/2006/math">
                    <m:r>
                      <a:rPr lang="en-US" altLang="zh-CN" sz="1200" b="0" i="1" dirty="0" smtClean="0">
                        <a:latin typeface="Cambria Math" panose="02040503050406030204" pitchFamily="18" charset="0"/>
                        <a:cs typeface="Times New Roman" panose="02020603050405020304" pitchFamily="18" charset="0"/>
                      </a:rPr>
                      <m:t>𝑓</m:t>
                    </m:r>
                    <m:r>
                      <a:rPr lang="en-US" altLang="zh-CN" sz="1200" b="0" i="1" dirty="0" smtClean="0">
                        <a:latin typeface="Cambria Math" panose="02040503050406030204" pitchFamily="18" charset="0"/>
                        <a:cs typeface="Times New Roman" panose="02020603050405020304" pitchFamily="18" charset="0"/>
                      </a:rPr>
                      <m:t>(</m:t>
                    </m:r>
                    <m:r>
                      <a:rPr lang="en-US" altLang="zh-CN" sz="1200" b="0" i="1" dirty="0" smtClean="0">
                        <a:latin typeface="Cambria Math" panose="02040503050406030204" pitchFamily="18" charset="0"/>
                        <a:cs typeface="Times New Roman" panose="02020603050405020304" pitchFamily="18" charset="0"/>
                      </a:rPr>
                      <m:t>𝑔</m:t>
                    </m:r>
                    <m:r>
                      <a:rPr lang="en-US" altLang="zh-CN" sz="1200" b="0" i="1" dirty="0" smtClean="0">
                        <a:latin typeface="Cambria Math" panose="02040503050406030204" pitchFamily="18" charset="0"/>
                        <a:cs typeface="Times New Roman" panose="02020603050405020304" pitchFamily="18" charset="0"/>
                      </a:rPr>
                      <m:t>(</m:t>
                    </m:r>
                    <m:r>
                      <a:rPr lang="en-US" altLang="zh-CN" sz="1200" b="0" i="1" dirty="0" smtClean="0">
                        <a:latin typeface="Cambria Math" panose="02040503050406030204" pitchFamily="18" charset="0"/>
                        <a:cs typeface="Times New Roman" panose="02020603050405020304" pitchFamily="18" charset="0"/>
                      </a:rPr>
                      <m:t>𝑥</m:t>
                    </m:r>
                    <m:r>
                      <a:rPr lang="en-US" altLang="zh-CN" sz="1200" b="0" i="1" dirty="0">
                        <a:latin typeface="Cambria Math" panose="02040503050406030204" pitchFamily="18" charset="0"/>
                        <a:cs typeface="Times New Roman" panose="02020603050405020304" pitchFamily="18" charset="0"/>
                      </a:rPr>
                      <m:t>)) =</m:t>
                    </m:r>
                    <m:r>
                      <a:rPr lang="en-US" altLang="zh-CN" sz="1200" b="0" i="1" dirty="0">
                        <a:latin typeface="Cambria Math" panose="02040503050406030204" pitchFamily="18" charset="0"/>
                        <a:cs typeface="Times New Roman" panose="02020603050405020304" pitchFamily="18" charset="0"/>
                      </a:rPr>
                      <m:t>𝑔</m:t>
                    </m:r>
                    <m:r>
                      <a:rPr lang="en-US" altLang="zh-CN" sz="1200" b="0" i="1" dirty="0">
                        <a:latin typeface="Cambria Math" panose="02040503050406030204" pitchFamily="18" charset="0"/>
                        <a:cs typeface="Times New Roman" panose="02020603050405020304" pitchFamily="18" charset="0"/>
                      </a:rPr>
                      <m:t>(</m:t>
                    </m:r>
                    <m:r>
                      <a:rPr lang="en-US" altLang="zh-CN" sz="1200" b="0" i="1" dirty="0">
                        <a:latin typeface="Cambria Math" panose="02040503050406030204" pitchFamily="18" charset="0"/>
                        <a:cs typeface="Times New Roman" panose="02020603050405020304" pitchFamily="18" charset="0"/>
                      </a:rPr>
                      <m:t>𝑓</m:t>
                    </m:r>
                    <m:r>
                      <a:rPr lang="en-US" altLang="zh-CN" sz="1200" b="0" i="1" dirty="0">
                        <a:latin typeface="Cambria Math" panose="02040503050406030204" pitchFamily="18" charset="0"/>
                        <a:cs typeface="Times New Roman" panose="02020603050405020304" pitchFamily="18" charset="0"/>
                      </a:rPr>
                      <m:t>(</m:t>
                    </m:r>
                    <m:r>
                      <a:rPr lang="en-US" altLang="zh-CN" sz="1200" b="0" i="1" dirty="0">
                        <a:latin typeface="Cambria Math" panose="02040503050406030204" pitchFamily="18" charset="0"/>
                        <a:cs typeface="Times New Roman" panose="02020603050405020304" pitchFamily="18" charset="0"/>
                      </a:rPr>
                      <m:t>𝑥</m:t>
                    </m:r>
                    <m:r>
                      <a:rPr lang="en-US" altLang="zh-CN" sz="1200" b="0" i="1" dirty="0">
                        <a:latin typeface="Cambria Math" panose="02040503050406030204" pitchFamily="18" charset="0"/>
                        <a:cs typeface="Times New Roman" panose="02020603050405020304" pitchFamily="18" charset="0"/>
                      </a:rPr>
                      <m:t>))</m:t>
                    </m:r>
                  </m:oMath>
                </a14:m>
                <a:r>
                  <a:rPr lang="en-US" altLang="zh-CN" sz="1200" dirty="0">
                    <a:latin typeface="Times New Roman" panose="02020603050405020304" pitchFamily="18" charset="0"/>
                    <a:cs typeface="Times New Roman" panose="02020603050405020304" pitchFamily="18" charset="0"/>
                  </a:rPr>
                  <a:t>.</a:t>
                </a:r>
                <a:endParaRPr lang="en-US" altLang="zh-CN" sz="1200" dirty="0" smtClean="0">
                  <a:latin typeface="Times New Roman" panose="02020603050405020304" pitchFamily="18" charset="0"/>
                  <a:cs typeface="Times New Roman" panose="02020603050405020304" pitchFamily="18" charset="0"/>
                </a:endParaRPr>
              </a:p>
              <a:p>
                <a:pPr marL="285750" indent="-285750">
                  <a:lnSpc>
                    <a:spcPct val="130000"/>
                  </a:lnSpc>
                  <a:spcBef>
                    <a:spcPts val="500"/>
                  </a:spcBef>
                  <a:buFont typeface="Arial" panose="020B0604020202020204" pitchFamily="34" charset="0"/>
                  <a:buChar char="•"/>
                </a:pPr>
                <a:r>
                  <a:rPr lang="en-US" altLang="zh-CN" sz="1200" dirty="0">
                    <a:latin typeface="Times New Roman" panose="02020603050405020304" pitchFamily="18" charset="0"/>
                    <a:cs typeface="Times New Roman" panose="02020603050405020304" pitchFamily="18" charset="0"/>
                  </a:rPr>
                  <a:t>When processing time series data, this </a:t>
                </a:r>
                <a:r>
                  <a:rPr lang="en-US" altLang="zh-CN" sz="1200" dirty="0" smtClean="0">
                    <a:latin typeface="Times New Roman" panose="02020603050405020304" pitchFamily="18" charset="0"/>
                    <a:cs typeface="Times New Roman" panose="02020603050405020304" pitchFamily="18" charset="0"/>
                  </a:rPr>
                  <a:t>means that </a:t>
                </a:r>
                <a:r>
                  <a:rPr lang="en-US" altLang="zh-CN" sz="1200" dirty="0">
                    <a:latin typeface="Times New Roman" panose="02020603050405020304" pitchFamily="18" charset="0"/>
                    <a:cs typeface="Times New Roman" panose="02020603050405020304" pitchFamily="18" charset="0"/>
                  </a:rPr>
                  <a:t>convolution produces a sort of timeline that shows when diﬀerent </a:t>
                </a:r>
                <a:r>
                  <a:rPr lang="en-US" altLang="zh-CN" sz="1200" dirty="0" smtClean="0">
                    <a:latin typeface="Times New Roman" panose="02020603050405020304" pitchFamily="18" charset="0"/>
                    <a:cs typeface="Times New Roman" panose="02020603050405020304" pitchFamily="18" charset="0"/>
                  </a:rPr>
                  <a:t>features appear </a:t>
                </a:r>
                <a:r>
                  <a:rPr lang="en-US" altLang="zh-CN" sz="1200" dirty="0">
                    <a:latin typeface="Times New Roman" panose="02020603050405020304" pitchFamily="18" charset="0"/>
                    <a:cs typeface="Times New Roman" panose="02020603050405020304" pitchFamily="18" charset="0"/>
                  </a:rPr>
                  <a:t>in the input. If we move an event later in time in the input, the </a:t>
                </a:r>
                <a:r>
                  <a:rPr lang="en-US" altLang="zh-CN" sz="1200" dirty="0" smtClean="0">
                    <a:latin typeface="Times New Roman" panose="02020603050405020304" pitchFamily="18" charset="0"/>
                    <a:cs typeface="Times New Roman" panose="02020603050405020304" pitchFamily="18" charset="0"/>
                  </a:rPr>
                  <a:t>exact same </a:t>
                </a:r>
                <a:r>
                  <a:rPr lang="en-US" altLang="zh-CN" sz="1200" dirty="0">
                    <a:latin typeface="Times New Roman" panose="02020603050405020304" pitchFamily="18" charset="0"/>
                    <a:cs typeface="Times New Roman" panose="02020603050405020304" pitchFamily="18" charset="0"/>
                  </a:rPr>
                  <a:t>representation of it will appear in the output, just later in time. </a:t>
                </a:r>
                <a:r>
                  <a:rPr lang="en-US" altLang="zh-CN" sz="1200" dirty="0" smtClean="0">
                    <a:latin typeface="Times New Roman" panose="02020603050405020304" pitchFamily="18" charset="0"/>
                    <a:cs typeface="Times New Roman" panose="02020603050405020304" pitchFamily="18" charset="0"/>
                  </a:rPr>
                  <a:t>Similarly with </a:t>
                </a:r>
                <a:r>
                  <a:rPr lang="en-US" altLang="zh-CN" sz="1200" dirty="0">
                    <a:latin typeface="Times New Roman" panose="02020603050405020304" pitchFamily="18" charset="0"/>
                    <a:cs typeface="Times New Roman" panose="02020603050405020304" pitchFamily="18" charset="0"/>
                  </a:rPr>
                  <a:t>images, convolution creates a 2-D map of where certain features appear </a:t>
                </a:r>
                <a:r>
                  <a:rPr lang="en-US" altLang="zh-CN" sz="1200" dirty="0" smtClean="0">
                    <a:latin typeface="Times New Roman" panose="02020603050405020304" pitchFamily="18" charset="0"/>
                    <a:cs typeface="Times New Roman" panose="02020603050405020304" pitchFamily="18" charset="0"/>
                  </a:rPr>
                  <a:t>in the </a:t>
                </a:r>
                <a:r>
                  <a:rPr lang="en-US" altLang="zh-CN" sz="1200" dirty="0">
                    <a:latin typeface="Times New Roman" panose="02020603050405020304" pitchFamily="18" charset="0"/>
                    <a:cs typeface="Times New Roman" panose="02020603050405020304" pitchFamily="18" charset="0"/>
                  </a:rPr>
                  <a:t>input. If we move the object in the input, its representation will move </a:t>
                </a:r>
                <a:r>
                  <a:rPr lang="en-US" altLang="zh-CN" sz="1200" dirty="0" smtClean="0">
                    <a:latin typeface="Times New Roman" panose="02020603050405020304" pitchFamily="18" charset="0"/>
                    <a:cs typeface="Times New Roman" panose="02020603050405020304" pitchFamily="18" charset="0"/>
                  </a:rPr>
                  <a:t>the same </a:t>
                </a:r>
                <a:r>
                  <a:rPr lang="en-US" altLang="zh-CN" sz="1200" dirty="0">
                    <a:latin typeface="Times New Roman" panose="02020603050405020304" pitchFamily="18" charset="0"/>
                    <a:cs typeface="Times New Roman" panose="02020603050405020304" pitchFamily="18" charset="0"/>
                  </a:rPr>
                  <a:t>amount in the output</a:t>
                </a:r>
                <a:r>
                  <a:rPr lang="en-US" altLang="zh-CN" sz="1200" dirty="0" smtClean="0">
                    <a:latin typeface="Times New Roman" panose="02020603050405020304" pitchFamily="18" charset="0"/>
                    <a:cs typeface="Times New Roman" panose="02020603050405020304" pitchFamily="18" charset="0"/>
                  </a:rPr>
                  <a:t>.</a:t>
                </a:r>
              </a:p>
              <a:p>
                <a:pPr marL="285750" indent="-285750">
                  <a:lnSpc>
                    <a:spcPct val="130000"/>
                  </a:lnSpc>
                  <a:spcBef>
                    <a:spcPts val="500"/>
                  </a:spcBef>
                  <a:buFont typeface="Arial" panose="020B0604020202020204" pitchFamily="34" charset="0"/>
                  <a:buChar char="•"/>
                </a:pPr>
                <a:r>
                  <a:rPr lang="en-US" altLang="zh-CN" sz="1200" dirty="0">
                    <a:latin typeface="Times New Roman" panose="02020603050405020304" pitchFamily="18" charset="0"/>
                    <a:cs typeface="Times New Roman" panose="02020603050405020304" pitchFamily="18" charset="0"/>
                  </a:rPr>
                  <a:t>Convolution is not naturally </a:t>
                </a:r>
                <a:r>
                  <a:rPr lang="en-US" altLang="zh-CN" sz="1200" dirty="0" err="1">
                    <a:latin typeface="Times New Roman" panose="02020603050405020304" pitchFamily="18" charset="0"/>
                    <a:cs typeface="Times New Roman" panose="02020603050405020304" pitchFamily="18" charset="0"/>
                  </a:rPr>
                  <a:t>equivariant</a:t>
                </a:r>
                <a:r>
                  <a:rPr lang="en-US" altLang="zh-CN" sz="1200" dirty="0">
                    <a:latin typeface="Times New Roman" panose="02020603050405020304" pitchFamily="18" charset="0"/>
                    <a:cs typeface="Times New Roman" panose="02020603050405020304" pitchFamily="18" charset="0"/>
                  </a:rPr>
                  <a:t> to some other transformations, </a:t>
                </a:r>
                <a:r>
                  <a:rPr lang="en-US" altLang="zh-CN" sz="1200" dirty="0" smtClean="0">
                    <a:latin typeface="Times New Roman" panose="02020603050405020304" pitchFamily="18" charset="0"/>
                    <a:cs typeface="Times New Roman" panose="02020603050405020304" pitchFamily="18" charset="0"/>
                  </a:rPr>
                  <a:t>such as </a:t>
                </a:r>
                <a:r>
                  <a:rPr lang="en-US" altLang="zh-CN" sz="1200" dirty="0">
                    <a:latin typeface="Times New Roman" panose="02020603050405020304" pitchFamily="18" charset="0"/>
                    <a:cs typeface="Times New Roman" panose="02020603050405020304" pitchFamily="18" charset="0"/>
                  </a:rPr>
                  <a:t>changes in the scale or rotation of an image. Other mechanisms are </a:t>
                </a:r>
                <a:r>
                  <a:rPr lang="en-US" altLang="zh-CN" sz="1200" dirty="0" smtClean="0">
                    <a:latin typeface="Times New Roman" panose="02020603050405020304" pitchFamily="18" charset="0"/>
                    <a:cs typeface="Times New Roman" panose="02020603050405020304" pitchFamily="18" charset="0"/>
                  </a:rPr>
                  <a:t>necessary for </a:t>
                </a:r>
                <a:r>
                  <a:rPr lang="en-US" altLang="zh-CN" sz="1200" dirty="0">
                    <a:latin typeface="Times New Roman" panose="02020603050405020304" pitchFamily="18" charset="0"/>
                    <a:cs typeface="Times New Roman" panose="02020603050405020304" pitchFamily="18" charset="0"/>
                  </a:rPr>
                  <a:t>handling these kinds of transformations.</a:t>
                </a:r>
                <a:endParaRPr lang="en-US" altLang="zh-CN" sz="1200" dirty="0" smtClean="0">
                  <a:latin typeface="Times New Roman" panose="02020603050405020304" pitchFamily="18" charset="0"/>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237845" y="703174"/>
                <a:ext cx="11488422" cy="5839034"/>
              </a:xfrm>
              <a:prstGeom prst="rect">
                <a:avLst/>
              </a:prstGeom>
              <a:blipFill rotWithShape="1">
                <a:blip r:embed="rId1"/>
                <a:stretch>
                  <a:fillRect r="-318"/>
                </a:stretch>
              </a:blipFill>
            </p:spPr>
            <p:txBody>
              <a:bodyPr/>
              <a:lstStyle/>
              <a:p>
                <a:r>
                  <a:rPr lang="zh-CN" altLang="en-US">
                    <a:noFill/>
                  </a:rPr>
                  <a:t> </a:t>
                </a:r>
              </a:p>
            </p:txBody>
          </p:sp>
        </mc:Fallback>
      </mc:AlternateContent>
      <p:grpSp>
        <p:nvGrpSpPr>
          <p:cNvPr id="9" name="组合 8"/>
          <p:cNvGrpSpPr/>
          <p:nvPr/>
        </p:nvGrpSpPr>
        <p:grpSpPr>
          <a:xfrm>
            <a:off x="1" y="549286"/>
            <a:ext cx="5310834" cy="307777"/>
            <a:chOff x="1" y="549286"/>
            <a:chExt cx="5310834" cy="307777"/>
          </a:xfrm>
        </p:grpSpPr>
        <p:sp>
          <p:nvSpPr>
            <p:cNvPr id="13" name="文本框 12"/>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1" name="矩形 10"/>
            <p:cNvSpPr/>
            <p:nvPr/>
          </p:nvSpPr>
          <p:spPr>
            <a:xfrm>
              <a:off x="2750515" y="549286"/>
              <a:ext cx="2560320"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5.1.3 </a:t>
              </a:r>
              <a:r>
                <a:rPr lang="en-US" altLang="zh-CN" sz="1400" dirty="0">
                  <a:latin typeface="Times New Roman" pitchFamily="18" charset="0"/>
                  <a:cs typeface="Times New Roman" pitchFamily="18" charset="0"/>
                </a:rPr>
                <a:t>Motivation of  Convolution</a:t>
              </a:r>
            </a:p>
          </p:txBody>
        </p:sp>
      </p:grpSp>
      <p:sp>
        <p:nvSpPr>
          <p:cNvPr id="14" name="文本框 13"/>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698382" y="1462926"/>
            <a:ext cx="5240184" cy="3054438"/>
          </a:xfrm>
          <a:prstGeom prst="rect">
            <a:avLst/>
          </a:prstGeom>
        </p:spPr>
      </p:pic>
      <p:sp>
        <p:nvSpPr>
          <p:cNvPr id="6" name="矩形 5"/>
          <p:cNvSpPr/>
          <p:nvPr/>
        </p:nvSpPr>
        <p:spPr>
          <a:xfrm>
            <a:off x="2510912" y="4585163"/>
            <a:ext cx="7615124" cy="135678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Bef>
                <a:spcPts val="500"/>
              </a:spcBef>
            </a:pPr>
            <a:r>
              <a:rPr lang="en-US" altLang="zh-CN" sz="1200" b="1" dirty="0">
                <a:latin typeface="Times New Roman" pitchFamily="18" charset="0"/>
                <a:cs typeface="Times New Roman" pitchFamily="18" charset="0"/>
              </a:rPr>
              <a:t>Explanation of Sparse </a:t>
            </a:r>
            <a:r>
              <a:rPr lang="en-US" altLang="zh-CN" sz="1200" b="1" dirty="0" smtClean="0">
                <a:latin typeface="Times New Roman" pitchFamily="18" charset="0"/>
                <a:cs typeface="Times New Roman" pitchFamily="18" charset="0"/>
              </a:rPr>
              <a:t>Interactions</a:t>
            </a:r>
            <a:endParaRPr lang="en-US" altLang="zh-CN" sz="1200" dirty="0" smtClean="0">
              <a:latin typeface="Times New Roman" pitchFamily="18" charset="0"/>
              <a:cs typeface="Times New Roman" pitchFamily="18" charset="0"/>
            </a:endParaRPr>
          </a:p>
          <a:p>
            <a:pPr>
              <a:lnSpc>
                <a:spcPct val="130000"/>
              </a:lnSpc>
              <a:spcBef>
                <a:spcPts val="500"/>
              </a:spcBef>
            </a:pPr>
            <a:r>
              <a:rPr lang="en-US" altLang="zh-CN" sz="1200" dirty="0" smtClean="0">
                <a:latin typeface="Times New Roman" pitchFamily="18" charset="0"/>
                <a:cs typeface="Times New Roman" pitchFamily="18" charset="0"/>
              </a:rPr>
              <a:t>The </a:t>
            </a:r>
            <a:r>
              <a:rPr lang="en-US" altLang="zh-CN" sz="1200" dirty="0">
                <a:latin typeface="Times New Roman" pitchFamily="18" charset="0"/>
                <a:cs typeface="Times New Roman" pitchFamily="18" charset="0"/>
              </a:rPr>
              <a:t>receptive ﬁeld of the units in the deeper layers of a convolutional </a:t>
            </a:r>
            <a:r>
              <a:rPr lang="en-US" altLang="zh-CN" sz="1200" dirty="0" smtClean="0">
                <a:latin typeface="Times New Roman" pitchFamily="18" charset="0"/>
                <a:cs typeface="Times New Roman" pitchFamily="18" charset="0"/>
              </a:rPr>
              <a:t>network is </a:t>
            </a:r>
            <a:r>
              <a:rPr lang="en-US" altLang="zh-CN" sz="1200" dirty="0">
                <a:latin typeface="Times New Roman" pitchFamily="18" charset="0"/>
                <a:cs typeface="Times New Roman" pitchFamily="18" charset="0"/>
              </a:rPr>
              <a:t>larger than the receptive ﬁeld of the units in the shallow layers. This eﬀect increases </a:t>
            </a:r>
            <a:r>
              <a:rPr lang="en-US" altLang="zh-CN" sz="1200" dirty="0" smtClean="0">
                <a:latin typeface="Times New Roman" pitchFamily="18" charset="0"/>
                <a:cs typeface="Times New Roman" pitchFamily="18" charset="0"/>
              </a:rPr>
              <a:t>if the </a:t>
            </a:r>
            <a:r>
              <a:rPr lang="en-US" altLang="zh-CN" sz="1200" dirty="0">
                <a:latin typeface="Times New Roman" pitchFamily="18" charset="0"/>
                <a:cs typeface="Times New Roman" pitchFamily="18" charset="0"/>
              </a:rPr>
              <a:t>network includes architectural features like </a:t>
            </a:r>
            <a:r>
              <a:rPr lang="en-US" altLang="zh-CN" sz="1200" dirty="0" err="1">
                <a:latin typeface="Times New Roman" pitchFamily="18" charset="0"/>
                <a:cs typeface="Times New Roman" pitchFamily="18" charset="0"/>
              </a:rPr>
              <a:t>strided</a:t>
            </a:r>
            <a:r>
              <a:rPr lang="en-US" altLang="zh-CN" sz="1200" dirty="0">
                <a:latin typeface="Times New Roman" pitchFamily="18" charset="0"/>
                <a:cs typeface="Times New Roman" pitchFamily="18" charset="0"/>
              </a:rPr>
              <a:t> convolution </a:t>
            </a:r>
            <a:r>
              <a:rPr lang="en-US" altLang="zh-CN" sz="1200" dirty="0" smtClean="0">
                <a:latin typeface="Times New Roman" pitchFamily="18" charset="0"/>
                <a:cs typeface="Times New Roman" pitchFamily="18" charset="0"/>
              </a:rPr>
              <a:t>or pooling. </a:t>
            </a:r>
            <a:r>
              <a:rPr lang="en-US" altLang="zh-CN" sz="1200" dirty="0">
                <a:latin typeface="Times New Roman" pitchFamily="18" charset="0"/>
                <a:cs typeface="Times New Roman" pitchFamily="18" charset="0"/>
              </a:rPr>
              <a:t>This means that even though direct connections in a convolutional net are </a:t>
            </a:r>
            <a:r>
              <a:rPr lang="en-US" altLang="zh-CN" sz="1200" dirty="0" smtClean="0">
                <a:latin typeface="Times New Roman" pitchFamily="18" charset="0"/>
                <a:cs typeface="Times New Roman" pitchFamily="18" charset="0"/>
              </a:rPr>
              <a:t>very sparse</a:t>
            </a:r>
            <a:r>
              <a:rPr lang="en-US" altLang="zh-CN" sz="1200" dirty="0">
                <a:latin typeface="Times New Roman" pitchFamily="18" charset="0"/>
                <a:cs typeface="Times New Roman" pitchFamily="18" charset="0"/>
              </a:rPr>
              <a:t>, units in the deeper layers can be indirectly connected to all or most of the </a:t>
            </a:r>
            <a:r>
              <a:rPr lang="en-US" altLang="zh-CN" sz="1200" dirty="0" smtClean="0">
                <a:latin typeface="Times New Roman" pitchFamily="18" charset="0"/>
                <a:cs typeface="Times New Roman" pitchFamily="18" charset="0"/>
              </a:rPr>
              <a:t>input image</a:t>
            </a:r>
            <a:r>
              <a:rPr lang="en-US" altLang="zh-CN" sz="1200" dirty="0">
                <a:latin typeface="Times New Roman" pitchFamily="18" charset="0"/>
                <a:cs typeface="Times New Roman" pitchFamily="18" charset="0"/>
              </a:rPr>
              <a:t>.</a:t>
            </a:r>
            <a:endParaRPr lang="zh-CN" altLang="en-US" sz="1200" dirty="0">
              <a:latin typeface="Times New Roman" pitchFamily="18" charset="0"/>
              <a:cs typeface="Times New Roman" pitchFamily="18" charset="0"/>
            </a:endParaRPr>
          </a:p>
        </p:txBody>
      </p:sp>
      <p:grpSp>
        <p:nvGrpSpPr>
          <p:cNvPr id="2" name="组合 1"/>
          <p:cNvGrpSpPr/>
          <p:nvPr/>
        </p:nvGrpSpPr>
        <p:grpSpPr>
          <a:xfrm>
            <a:off x="1" y="149176"/>
            <a:ext cx="5310834" cy="707887"/>
            <a:chOff x="1" y="149176"/>
            <a:chExt cx="5310834" cy="707887"/>
          </a:xfrm>
        </p:grpSpPr>
        <p:grpSp>
          <p:nvGrpSpPr>
            <p:cNvPr id="16" name="组合 15"/>
            <p:cNvGrpSpPr/>
            <p:nvPr/>
          </p:nvGrpSpPr>
          <p:grpSpPr>
            <a:xfrm>
              <a:off x="1" y="549286"/>
              <a:ext cx="5310834" cy="307777"/>
              <a:chOff x="1" y="549286"/>
              <a:chExt cx="5310834" cy="307777"/>
            </a:xfrm>
          </p:grpSpPr>
          <p:sp>
            <p:nvSpPr>
              <p:cNvPr id="20" name="文本框 19"/>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8" name="矩形 17"/>
              <p:cNvSpPr/>
              <p:nvPr/>
            </p:nvSpPr>
            <p:spPr>
              <a:xfrm>
                <a:off x="2750515" y="549286"/>
                <a:ext cx="2560320"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5.1.3 </a:t>
                </a:r>
                <a:r>
                  <a:rPr lang="en-US" altLang="zh-CN" sz="1400" dirty="0">
                    <a:latin typeface="Times New Roman" pitchFamily="18" charset="0"/>
                    <a:cs typeface="Times New Roman" pitchFamily="18" charset="0"/>
                  </a:rPr>
                  <a:t>Motivation of  Convolution</a:t>
                </a:r>
              </a:p>
            </p:txBody>
          </p:sp>
        </p:grpSp>
        <p:sp>
          <p:nvSpPr>
            <p:cNvPr id="21" name="文本框 20"/>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cs231n.github.io/assets/cnn/maxpool.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34443" y="225083"/>
            <a:ext cx="3987169" cy="186439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55988" y="1211610"/>
            <a:ext cx="10665674" cy="4806444"/>
          </a:xfrm>
          <a:prstGeom prst="rect">
            <a:avLst/>
          </a:prstGeom>
        </p:spPr>
        <p:txBody>
          <a:bodyPr wrap="square">
            <a:spAutoFit/>
          </a:bodyPr>
          <a:lstStyle/>
          <a:p>
            <a:pPr>
              <a:lnSpc>
                <a:spcPct val="130000"/>
              </a:lnSpc>
              <a:spcBef>
                <a:spcPts val="500"/>
              </a:spcBef>
            </a:pPr>
            <a:endParaRPr lang="en-US" altLang="zh-CN" sz="1400" b="1" dirty="0" smtClean="0">
              <a:latin typeface="Times New Roman" pitchFamily="18" charset="0"/>
              <a:cs typeface="Times New Roman" pitchFamily="18" charset="0"/>
            </a:endParaRPr>
          </a:p>
          <a:p>
            <a:pPr>
              <a:lnSpc>
                <a:spcPct val="130000"/>
              </a:lnSpc>
              <a:spcBef>
                <a:spcPts val="500"/>
              </a:spcBef>
            </a:pPr>
            <a:r>
              <a:rPr lang="en-US" altLang="zh-CN" sz="1400" dirty="0" smtClean="0">
                <a:latin typeface="Times New Roman" pitchFamily="18" charset="0"/>
                <a:cs typeface="Times New Roman" pitchFamily="18" charset="0"/>
              </a:rPr>
              <a:t>Features</a:t>
            </a:r>
            <a:r>
              <a:rPr lang="en-US" altLang="zh-CN" sz="14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In </a:t>
            </a:r>
            <a:r>
              <a:rPr lang="en-US" altLang="zh-CN" sz="1400" dirty="0">
                <a:latin typeface="Times New Roman" pitchFamily="18" charset="0"/>
                <a:cs typeface="Times New Roman" pitchFamily="18" charset="0"/>
              </a:rPr>
              <a:t>all cases, pooling helps to make the representation become </a:t>
            </a:r>
            <a:r>
              <a:rPr lang="en-US" altLang="zh-CN" sz="1400" dirty="0" smtClean="0">
                <a:latin typeface="Times New Roman" pitchFamily="18" charset="0"/>
                <a:cs typeface="Times New Roman" pitchFamily="18" charset="0"/>
              </a:rPr>
              <a:t>approximately invariant </a:t>
            </a:r>
            <a:r>
              <a:rPr lang="en-US" altLang="zh-CN" sz="1400" dirty="0">
                <a:latin typeface="Times New Roman" pitchFamily="18" charset="0"/>
                <a:cs typeface="Times New Roman" pitchFamily="18" charset="0"/>
              </a:rPr>
              <a:t>to small translations of the </a:t>
            </a:r>
            <a:r>
              <a:rPr lang="en-US" altLang="zh-CN" sz="1400" dirty="0" smtClean="0">
                <a:latin typeface="Times New Roman" pitchFamily="18" charset="0"/>
                <a:cs typeface="Times New Roman" pitchFamily="18" charset="0"/>
              </a:rPr>
              <a:t>input. Invariance to local </a:t>
            </a:r>
            <a:r>
              <a:rPr lang="en-US" altLang="zh-CN" sz="1400" dirty="0">
                <a:latin typeface="Times New Roman" pitchFamily="18" charset="0"/>
                <a:cs typeface="Times New Roman" pitchFamily="18" charset="0"/>
              </a:rPr>
              <a:t>translation can be a very useful property if we care more </a:t>
            </a:r>
            <a:r>
              <a:rPr lang="en-US" altLang="zh-CN" sz="1400" dirty="0" smtClean="0">
                <a:latin typeface="Times New Roman" pitchFamily="18" charset="0"/>
                <a:cs typeface="Times New Roman" pitchFamily="18" charset="0"/>
              </a:rPr>
              <a:t>about whether </a:t>
            </a:r>
            <a:r>
              <a:rPr lang="en-US" altLang="zh-CN" sz="1400" dirty="0">
                <a:latin typeface="Times New Roman" pitchFamily="18" charset="0"/>
                <a:cs typeface="Times New Roman" pitchFamily="18" charset="0"/>
              </a:rPr>
              <a:t>some feature is present than exactly where it is</a:t>
            </a:r>
            <a:r>
              <a:rPr lang="en-US" altLang="zh-CN" sz="1400" dirty="0" smtClean="0">
                <a:latin typeface="Times New Roman" pitchFamily="18" charset="0"/>
                <a:cs typeface="Times New Roman" pitchFamily="18" charset="0"/>
              </a:rPr>
              <a:t>.</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a:latin typeface="Times New Roman" pitchFamily="18" charset="0"/>
                <a:cs typeface="Times New Roman" pitchFamily="18" charset="0"/>
              </a:rPr>
              <a:t>Because pooling summarizes the responses over a whole neighborhood, it </a:t>
            </a:r>
            <a:r>
              <a:rPr lang="en-US" altLang="zh-CN" sz="1400" dirty="0" smtClean="0">
                <a:latin typeface="Times New Roman" pitchFamily="18" charset="0"/>
                <a:cs typeface="Times New Roman" pitchFamily="18" charset="0"/>
              </a:rPr>
              <a:t>is possible </a:t>
            </a:r>
            <a:r>
              <a:rPr lang="en-US" altLang="zh-CN" sz="1400" dirty="0">
                <a:latin typeface="Times New Roman" pitchFamily="18" charset="0"/>
                <a:cs typeface="Times New Roman" pitchFamily="18" charset="0"/>
              </a:rPr>
              <a:t>to use fewer pooling units than detector units, by reporting </a:t>
            </a:r>
            <a:r>
              <a:rPr lang="en-US" altLang="zh-CN" sz="1400" dirty="0" smtClean="0">
                <a:latin typeface="Times New Roman" pitchFamily="18" charset="0"/>
                <a:cs typeface="Times New Roman" pitchFamily="18" charset="0"/>
              </a:rPr>
              <a:t>summary statistics </a:t>
            </a:r>
            <a:r>
              <a:rPr lang="en-US" altLang="zh-CN" sz="1400" dirty="0">
                <a:latin typeface="Times New Roman" pitchFamily="18" charset="0"/>
                <a:cs typeface="Times New Roman" pitchFamily="18" charset="0"/>
              </a:rPr>
              <a:t>for pooling </a:t>
            </a:r>
            <a:r>
              <a:rPr lang="en-US" altLang="zh-CN" sz="1400" dirty="0" smtClean="0">
                <a:latin typeface="Times New Roman" pitchFamily="18" charset="0"/>
                <a:cs typeface="Times New Roman" pitchFamily="18" charset="0"/>
              </a:rPr>
              <a:t>regions. This </a:t>
            </a:r>
            <a:r>
              <a:rPr lang="en-US" altLang="zh-CN" sz="1400" dirty="0">
                <a:latin typeface="Times New Roman" pitchFamily="18" charset="0"/>
                <a:cs typeface="Times New Roman" pitchFamily="18" charset="0"/>
              </a:rPr>
              <a:t>improves the computational eﬃciency of the </a:t>
            </a:r>
            <a:r>
              <a:rPr lang="en-US" altLang="zh-CN" sz="1400" dirty="0" smtClean="0">
                <a:latin typeface="Times New Roman" pitchFamily="18" charset="0"/>
                <a:cs typeface="Times New Roman" pitchFamily="18" charset="0"/>
              </a:rPr>
              <a:t>network.</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For </a:t>
            </a:r>
            <a:r>
              <a:rPr lang="en-US" altLang="zh-CN" sz="1400" dirty="0">
                <a:latin typeface="Times New Roman" pitchFamily="18" charset="0"/>
                <a:cs typeface="Times New Roman" pitchFamily="18" charset="0"/>
              </a:rPr>
              <a:t>many tasks, pooling is essential for handling inputs of varying size</a:t>
            </a:r>
            <a:r>
              <a:rPr lang="en-US" altLang="zh-CN" sz="1400" dirty="0" smtClean="0">
                <a:latin typeface="Times New Roman" pitchFamily="18" charset="0"/>
                <a:cs typeface="Times New Roman" pitchFamily="18" charset="0"/>
              </a:rPr>
              <a:t>.</a:t>
            </a:r>
            <a:endParaRPr lang="en-US" altLang="zh-CN" sz="1400" dirty="0" smtClean="0">
              <a:latin typeface="Times New Roman" pitchFamily="18" charset="0"/>
              <a:cs typeface="Times New Roman" pitchFamily="18" charset="0"/>
            </a:endParaRPr>
          </a:p>
          <a:p>
            <a:pPr>
              <a:lnSpc>
                <a:spcPct val="130000"/>
              </a:lnSpc>
              <a:spcBef>
                <a:spcPts val="500"/>
              </a:spcBef>
            </a:pPr>
            <a:endParaRPr lang="en-US" altLang="zh-CN" sz="1400" dirty="0" smtClean="0">
              <a:latin typeface="Times New Roman" pitchFamily="18" charset="0"/>
              <a:cs typeface="Times New Roman" pitchFamily="18" charset="0"/>
            </a:endParaRPr>
          </a:p>
          <a:p>
            <a:pPr>
              <a:lnSpc>
                <a:spcPct val="130000"/>
              </a:lnSpc>
              <a:spcBef>
                <a:spcPts val="500"/>
              </a:spcBef>
            </a:pPr>
            <a:r>
              <a:rPr lang="en-US" altLang="zh-CN" sz="1400" dirty="0" smtClean="0">
                <a:latin typeface="Times New Roman" pitchFamily="18" charset="0"/>
                <a:cs typeface="Times New Roman" pitchFamily="18" charset="0"/>
              </a:rPr>
              <a:t>Usage:</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a:latin typeface="Times New Roman" pitchFamily="18" charset="0"/>
                <a:cs typeface="Times New Roman" pitchFamily="18" charset="0"/>
              </a:rPr>
              <a:t>Some theoretical work gives guidance as to which kinds of pooling one should </a:t>
            </a:r>
            <a:r>
              <a:rPr lang="en-US" altLang="zh-CN" sz="1400" dirty="0" smtClean="0">
                <a:latin typeface="Times New Roman" pitchFamily="18" charset="0"/>
                <a:cs typeface="Times New Roman" pitchFamily="18" charset="0"/>
              </a:rPr>
              <a:t>use </a:t>
            </a:r>
            <a:r>
              <a:rPr lang="en-US" altLang="zh-CN" sz="1400" dirty="0">
                <a:latin typeface="Times New Roman" pitchFamily="18" charset="0"/>
                <a:cs typeface="Times New Roman" pitchFamily="18" charset="0"/>
              </a:rPr>
              <a:t>in various situations (</a:t>
            </a:r>
            <a:r>
              <a:rPr lang="en-US" altLang="zh-CN" sz="1400" dirty="0" err="1">
                <a:latin typeface="Times New Roman" pitchFamily="18" charset="0"/>
                <a:cs typeface="Times New Roman" pitchFamily="18" charset="0"/>
              </a:rPr>
              <a:t>Boureau</a:t>
            </a:r>
            <a:r>
              <a:rPr lang="en-US" altLang="zh-CN" sz="1400" dirty="0">
                <a:latin typeface="Times New Roman" pitchFamily="18" charset="0"/>
                <a:cs typeface="Times New Roman" pitchFamily="18" charset="0"/>
              </a:rPr>
              <a:t> et al., 2010). It is also possible to </a:t>
            </a:r>
            <a:r>
              <a:rPr lang="en-US" altLang="zh-CN" sz="1400" dirty="0" smtClean="0">
                <a:latin typeface="Times New Roman" pitchFamily="18" charset="0"/>
                <a:cs typeface="Times New Roman" pitchFamily="18" charset="0"/>
              </a:rPr>
              <a:t>dynamically pool </a:t>
            </a:r>
            <a:r>
              <a:rPr lang="en-US" altLang="zh-CN" sz="1400" dirty="0">
                <a:latin typeface="Times New Roman" pitchFamily="18" charset="0"/>
                <a:cs typeface="Times New Roman" pitchFamily="18" charset="0"/>
              </a:rPr>
              <a:t>features together, for example, by running a clustering algorithm on </a:t>
            </a:r>
            <a:r>
              <a:rPr lang="en-US" altLang="zh-CN" sz="1400" dirty="0" smtClean="0">
                <a:latin typeface="Times New Roman" pitchFamily="18" charset="0"/>
                <a:cs typeface="Times New Roman" pitchFamily="18" charset="0"/>
              </a:rPr>
              <a:t>the locations </a:t>
            </a:r>
            <a:r>
              <a:rPr lang="en-US" altLang="zh-CN" sz="1400" dirty="0">
                <a:latin typeface="Times New Roman" pitchFamily="18" charset="0"/>
                <a:cs typeface="Times New Roman" pitchFamily="18" charset="0"/>
              </a:rPr>
              <a:t>of interesting features (</a:t>
            </a:r>
            <a:r>
              <a:rPr lang="en-US" altLang="zh-CN" sz="1400" dirty="0" err="1">
                <a:latin typeface="Times New Roman" pitchFamily="18" charset="0"/>
                <a:cs typeface="Times New Roman" pitchFamily="18" charset="0"/>
              </a:rPr>
              <a:t>Boureau</a:t>
            </a:r>
            <a:r>
              <a:rPr lang="en-US" altLang="zh-CN" sz="1400" dirty="0">
                <a:latin typeface="Times New Roman" pitchFamily="18" charset="0"/>
                <a:cs typeface="Times New Roman" pitchFamily="18" charset="0"/>
              </a:rPr>
              <a:t> et al., 2011). This approach yields </a:t>
            </a:r>
            <a:r>
              <a:rPr lang="en-US" altLang="zh-CN" sz="1400" dirty="0" smtClean="0">
                <a:latin typeface="Times New Roman" pitchFamily="18" charset="0"/>
                <a:cs typeface="Times New Roman" pitchFamily="18" charset="0"/>
              </a:rPr>
              <a:t>a diﬀerent </a:t>
            </a:r>
            <a:r>
              <a:rPr lang="en-US" altLang="zh-CN" sz="1400" dirty="0">
                <a:latin typeface="Times New Roman" pitchFamily="18" charset="0"/>
                <a:cs typeface="Times New Roman" pitchFamily="18" charset="0"/>
              </a:rPr>
              <a:t>set of pooling regions for each image. Another approach is </a:t>
            </a:r>
            <a:r>
              <a:rPr lang="en-US" altLang="zh-CN" sz="1400" dirty="0" smtClean="0">
                <a:latin typeface="Times New Roman" pitchFamily="18" charset="0"/>
                <a:cs typeface="Times New Roman" pitchFamily="18" charset="0"/>
              </a:rPr>
              <a:t>to learn a single </a:t>
            </a:r>
            <a:r>
              <a:rPr lang="en-US" altLang="zh-CN" sz="1400" dirty="0">
                <a:latin typeface="Times New Roman" pitchFamily="18" charset="0"/>
                <a:cs typeface="Times New Roman" pitchFamily="18" charset="0"/>
              </a:rPr>
              <a:t>pooling structure that is then applied to all images (</a:t>
            </a:r>
            <a:r>
              <a:rPr lang="en-US" altLang="zh-CN" sz="1400" dirty="0" err="1">
                <a:latin typeface="Times New Roman" pitchFamily="18" charset="0"/>
                <a:cs typeface="Times New Roman" pitchFamily="18" charset="0"/>
              </a:rPr>
              <a:t>Jia</a:t>
            </a:r>
            <a:r>
              <a:rPr lang="en-US" altLang="zh-CN" sz="1400" dirty="0">
                <a:latin typeface="Times New Roman" pitchFamily="18" charset="0"/>
                <a:cs typeface="Times New Roman" pitchFamily="18" charset="0"/>
              </a:rPr>
              <a:t> et al., 2012</a:t>
            </a:r>
            <a:r>
              <a:rPr lang="en-US" altLang="zh-CN" sz="1400" dirty="0" smtClean="0">
                <a:latin typeface="Times New Roman" pitchFamily="18" charset="0"/>
                <a:cs typeface="Times New Roman" pitchFamily="18" charset="0"/>
              </a:rPr>
              <a:t>).</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a:latin typeface="Times New Roman" pitchFamily="18" charset="0"/>
                <a:cs typeface="Times New Roman" pitchFamily="18" charset="0"/>
              </a:rPr>
              <a:t>Pooling can complicate some kinds of neural network architectures that </a:t>
            </a:r>
            <a:r>
              <a:rPr lang="en-US" altLang="zh-CN" sz="1400" dirty="0" smtClean="0">
                <a:latin typeface="Times New Roman" pitchFamily="18" charset="0"/>
                <a:cs typeface="Times New Roman" pitchFamily="18" charset="0"/>
              </a:rPr>
              <a:t>use top-down </a:t>
            </a:r>
            <a:r>
              <a:rPr lang="en-US" altLang="zh-CN" sz="1400" dirty="0">
                <a:latin typeface="Times New Roman" pitchFamily="18" charset="0"/>
                <a:cs typeface="Times New Roman" pitchFamily="18" charset="0"/>
              </a:rPr>
              <a:t>information, such as Boltzmann machines and </a:t>
            </a:r>
            <a:r>
              <a:rPr lang="en-US" altLang="zh-CN" sz="1400" dirty="0" smtClean="0">
                <a:latin typeface="Times New Roman" pitchFamily="18" charset="0"/>
                <a:cs typeface="Times New Roman" pitchFamily="18" charset="0"/>
              </a:rPr>
              <a:t>auto encoders</a:t>
            </a:r>
            <a:r>
              <a:rPr lang="en-US" altLang="zh-CN" sz="1400" dirty="0">
                <a:latin typeface="Times New Roman" pitchFamily="18" charset="0"/>
                <a:cs typeface="Times New Roman" pitchFamily="18" charset="0"/>
              </a:rPr>
              <a:t>.</a:t>
            </a:r>
            <a:endParaRPr lang="zh-CN" altLang="en-US" sz="1400" dirty="0">
              <a:latin typeface="Times New Roman" pitchFamily="18" charset="0"/>
              <a:cs typeface="Times New Roman" pitchFamily="18" charset="0"/>
            </a:endParaRPr>
          </a:p>
        </p:txBody>
      </p:sp>
      <p:grpSp>
        <p:nvGrpSpPr>
          <p:cNvPr id="10" name="组合 9"/>
          <p:cNvGrpSpPr/>
          <p:nvPr/>
        </p:nvGrpSpPr>
        <p:grpSpPr>
          <a:xfrm>
            <a:off x="1" y="149176"/>
            <a:ext cx="3891515" cy="707887"/>
            <a:chOff x="1" y="149176"/>
            <a:chExt cx="3891515" cy="707887"/>
          </a:xfrm>
        </p:grpSpPr>
        <p:grpSp>
          <p:nvGrpSpPr>
            <p:cNvPr id="12" name="组合 11"/>
            <p:cNvGrpSpPr/>
            <p:nvPr/>
          </p:nvGrpSpPr>
          <p:grpSpPr>
            <a:xfrm>
              <a:off x="1" y="549286"/>
              <a:ext cx="3891515" cy="307777"/>
              <a:chOff x="1" y="549286"/>
              <a:chExt cx="3891515" cy="307777"/>
            </a:xfrm>
          </p:grpSpPr>
          <p:sp>
            <p:nvSpPr>
              <p:cNvPr id="14" name="文本框 13"/>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5" name="矩形 14"/>
              <p:cNvSpPr/>
              <p:nvPr/>
            </p:nvSpPr>
            <p:spPr>
              <a:xfrm>
                <a:off x="2750515" y="549286"/>
                <a:ext cx="1141001"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5.1.4 Pooling</a:t>
                </a:r>
                <a:endParaRPr lang="en-US" altLang="zh-CN" sz="1400" dirty="0">
                  <a:latin typeface="Times New Roman" pitchFamily="18" charset="0"/>
                  <a:cs typeface="Times New Roman" pitchFamily="18" charset="0"/>
                </a:endParaRPr>
              </a:p>
            </p:txBody>
          </p:sp>
        </p:grpSp>
        <p:sp>
          <p:nvSpPr>
            <p:cNvPr id="13" name="文本框 12"/>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20000"/>
                    </a14:imgEffect>
                  </a14:imgLayer>
                </a14:imgProps>
              </a:ext>
            </a:extLst>
          </a:blip>
          <a:stretch>
            <a:fillRect/>
          </a:stretch>
        </p:blipFill>
        <p:spPr>
          <a:xfrm>
            <a:off x="518626" y="1585140"/>
            <a:ext cx="8973800" cy="2144682"/>
          </a:xfrm>
          <a:prstGeom prst="rect">
            <a:avLst/>
          </a:prstGeom>
        </p:spPr>
      </p:pic>
      <mc:AlternateContent xmlns:mc="http://schemas.openxmlformats.org/markup-compatibility/2006">
        <mc:Choice xmlns:a14="http://schemas.microsoft.com/office/drawing/2010/main" Requires="a14">
          <p:sp>
            <p:nvSpPr>
              <p:cNvPr id="5" name="矩形 4"/>
              <p:cNvSpPr/>
              <p:nvPr/>
            </p:nvSpPr>
            <p:spPr>
              <a:xfrm>
                <a:off x="518626" y="4140148"/>
                <a:ext cx="10528662" cy="932563"/>
              </a:xfrm>
              <a:prstGeom prst="rect">
                <a:avLst/>
              </a:prstGeom>
            </p:spPr>
            <p:txBody>
              <a:bodyPr wrap="square">
                <a:spAutoFit/>
              </a:bodyPr>
              <a:lstStyle/>
              <a:p>
                <a:pPr>
                  <a:lnSpc>
                    <a:spcPct val="130000"/>
                  </a:lnSpc>
                  <a:spcBef>
                    <a:spcPts val="500"/>
                  </a:spcBef>
                </a:pPr>
                <a:r>
                  <a:rPr lang="en-US" altLang="zh-CN" sz="1400" dirty="0" smtClean="0">
                    <a:latin typeface="Times New Roman" panose="02020603050405020304" pitchFamily="18" charset="0"/>
                    <a:cs typeface="Times New Roman" panose="02020603050405020304" pitchFamily="18" charset="0"/>
                  </a:rPr>
                  <a:t>The CNNs is comprised of a sequence of convolution process and subsampling process. The </a:t>
                </a:r>
                <a:r>
                  <a:rPr lang="en-US" altLang="zh-CN" sz="1400" dirty="0">
                    <a:latin typeface="Times New Roman" panose="02020603050405020304" pitchFamily="18" charset="0"/>
                    <a:cs typeface="Times New Roman" panose="02020603050405020304" pitchFamily="18" charset="0"/>
                  </a:rPr>
                  <a:t>convolution process convolves an input with a trainable filter </a:t>
                </a:r>
                <a14:m>
                  <m:oMath xmlns:m="http://schemas.openxmlformats.org/officeDocument/2006/math">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𝑓</m:t>
                        </m:r>
                      </m:e>
                      <m:sub>
                        <m:r>
                          <a:rPr lang="en-US" altLang="zh-CN" sz="1400" b="0" i="1" smtClean="0">
                            <a:latin typeface="Cambria Math" panose="02040503050406030204" pitchFamily="18" charset="0"/>
                            <a:cs typeface="Times New Roman" panose="02020603050405020304" pitchFamily="18" charset="0"/>
                          </a:rPr>
                          <m:t>𝑥</m:t>
                        </m:r>
                      </m:sub>
                    </m:sSub>
                  </m:oMath>
                </a14:m>
                <a:r>
                  <a:rPr lang="en-US" altLang="zh-CN" sz="1400" dirty="0" smtClean="0">
                    <a:latin typeface="Times New Roman" panose="02020603050405020304" pitchFamily="18" charset="0"/>
                    <a:cs typeface="Times New Roman" panose="02020603050405020304" pitchFamily="18" charset="0"/>
                  </a:rPr>
                  <a:t> and adds </a:t>
                </a:r>
                <a:r>
                  <a:rPr lang="en-US" altLang="zh-CN" sz="1400" dirty="0">
                    <a:latin typeface="Times New Roman" panose="02020603050405020304" pitchFamily="18" charset="0"/>
                    <a:cs typeface="Times New Roman" panose="02020603050405020304" pitchFamily="18" charset="0"/>
                  </a:rPr>
                  <a:t>a trainable </a:t>
                </a:r>
                <a:r>
                  <a:rPr lang="en-US" altLang="zh-CN" sz="1400" dirty="0" smtClean="0">
                    <a:latin typeface="Times New Roman" panose="02020603050405020304" pitchFamily="18" charset="0"/>
                    <a:cs typeface="Times New Roman" panose="02020603050405020304" pitchFamily="18" charset="0"/>
                  </a:rPr>
                  <a:t>bias </a:t>
                </a:r>
                <a14:m>
                  <m:oMath xmlns:m="http://schemas.openxmlformats.org/officeDocument/2006/math">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𝑏</m:t>
                        </m:r>
                      </m:e>
                      <m:sub>
                        <m:r>
                          <a:rPr lang="en-US" altLang="zh-CN" sz="1400" b="0" i="1" smtClean="0">
                            <a:latin typeface="Cambria Math" panose="02040503050406030204" pitchFamily="18" charset="0"/>
                            <a:cs typeface="Times New Roman" panose="02020603050405020304" pitchFamily="18" charset="0"/>
                          </a:rPr>
                          <m:t>𝑥</m:t>
                        </m:r>
                      </m:sub>
                    </m:sSub>
                  </m:oMath>
                </a14:m>
                <a:r>
                  <a:rPr lang="en-US" altLang="zh-CN" sz="1400" dirty="0" smtClean="0">
                    <a:latin typeface="Times New Roman" panose="02020603050405020304" pitchFamily="18" charset="0"/>
                    <a:cs typeface="Times New Roman" panose="02020603050405020304" pitchFamily="18" charset="0"/>
                  </a:rPr>
                  <a:t> to </a:t>
                </a:r>
                <a:r>
                  <a:rPr lang="en-US" altLang="zh-CN" sz="1400" dirty="0">
                    <a:latin typeface="Times New Roman" panose="02020603050405020304" pitchFamily="18" charset="0"/>
                    <a:cs typeface="Times New Roman" panose="02020603050405020304" pitchFamily="18" charset="0"/>
                  </a:rPr>
                  <a:t>produce the convolution layer </a:t>
                </a:r>
                <a14:m>
                  <m:oMath xmlns:m="http://schemas.openxmlformats.org/officeDocument/2006/math">
                    <m:sSub>
                      <m:sSubPr>
                        <m:ctrlPr>
                          <a:rPr lang="en-US" altLang="zh-CN" sz="1400" i="1" dirty="0" smtClean="0">
                            <a:latin typeface="Cambria Math" panose="02040503050406030204" pitchFamily="18" charset="0"/>
                            <a:cs typeface="Times New Roman" panose="02020603050405020304" pitchFamily="18" charset="0"/>
                          </a:rPr>
                        </m:ctrlPr>
                      </m:sSubPr>
                      <m:e>
                        <m:r>
                          <a:rPr lang="en-US" altLang="zh-CN" sz="1400" b="0" i="1" dirty="0" smtClean="0">
                            <a:latin typeface="Cambria Math" panose="02040503050406030204" pitchFamily="18" charset="0"/>
                            <a:cs typeface="Times New Roman" panose="02020603050405020304" pitchFamily="18" charset="0"/>
                          </a:rPr>
                          <m:t>𝐶</m:t>
                        </m:r>
                      </m:e>
                      <m:sub>
                        <m:r>
                          <a:rPr lang="en-US" altLang="zh-CN" sz="1400" b="0" i="1" dirty="0" smtClean="0">
                            <a:latin typeface="Cambria Math" panose="02040503050406030204" pitchFamily="18" charset="0"/>
                            <a:cs typeface="Times New Roman" panose="02020603050405020304" pitchFamily="18" charset="0"/>
                          </a:rPr>
                          <m:t>𝑥</m:t>
                        </m:r>
                      </m:sub>
                    </m:sSub>
                  </m:oMath>
                </a14:m>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 the subsampling process sums a </a:t>
                </a:r>
                <a:r>
                  <a:rPr lang="en-US" altLang="zh-CN" sz="1400" dirty="0" smtClean="0">
                    <a:latin typeface="Times New Roman" panose="02020603050405020304" pitchFamily="18" charset="0"/>
                    <a:cs typeface="Times New Roman" panose="02020603050405020304" pitchFamily="18" charset="0"/>
                  </a:rPr>
                  <a:t>neighborhood, weights </a:t>
                </a:r>
                <a:r>
                  <a:rPr lang="en-US" altLang="zh-CN" sz="1400" dirty="0">
                    <a:latin typeface="Times New Roman" panose="02020603050405020304" pitchFamily="18" charset="0"/>
                    <a:cs typeface="Times New Roman" panose="02020603050405020304" pitchFamily="18" charset="0"/>
                  </a:rPr>
                  <a:t>by </a:t>
                </a:r>
                <a:r>
                  <a:rPr lang="en-US" altLang="zh-CN" sz="1400" dirty="0" smtClean="0">
                    <a:latin typeface="Times New Roman" panose="02020603050405020304" pitchFamily="18" charset="0"/>
                    <a:cs typeface="Times New Roman" panose="02020603050405020304" pitchFamily="18" charset="0"/>
                  </a:rPr>
                  <a:t>scalar </a:t>
                </a:r>
                <a14:m>
                  <m:oMath xmlns:m="http://schemas.openxmlformats.org/officeDocument/2006/math">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𝑤</m:t>
                        </m:r>
                      </m:e>
                      <m:sub>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+1</m:t>
                        </m:r>
                      </m:sub>
                    </m:sSub>
                  </m:oMath>
                </a14:m>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adds the trainable </a:t>
                </a:r>
                <a:r>
                  <a:rPr lang="en-US" altLang="zh-CN" sz="1400" dirty="0" smtClean="0">
                    <a:latin typeface="Times New Roman" panose="02020603050405020304" pitchFamily="18" charset="0"/>
                    <a:cs typeface="Times New Roman" panose="02020603050405020304" pitchFamily="18" charset="0"/>
                  </a:rPr>
                  <a:t>bias </a:t>
                </a:r>
                <a14:m>
                  <m:oMath xmlns:m="http://schemas.openxmlformats.org/officeDocument/2006/math">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𝑏</m:t>
                        </m:r>
                      </m:e>
                      <m:sub>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+1</m:t>
                        </m:r>
                      </m:sub>
                    </m:sSub>
                  </m:oMath>
                </a14:m>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 passes through a sigmoid function to produce a smaller feature </a:t>
                </a:r>
                <a:r>
                  <a:rPr lang="en-US" altLang="zh-CN" sz="1400" dirty="0" smtClean="0">
                    <a:latin typeface="Times New Roman" panose="02020603050405020304" pitchFamily="18" charset="0"/>
                    <a:cs typeface="Times New Roman" panose="02020603050405020304" pitchFamily="18" charset="0"/>
                  </a:rPr>
                  <a:t>map </a:t>
                </a:r>
                <a14:m>
                  <m:oMath xmlns:m="http://schemas.openxmlformats.org/officeDocument/2006/math">
                    <m:sSub>
                      <m:sSubPr>
                        <m:ctrlPr>
                          <a:rPr lang="en-US" altLang="zh-CN" sz="140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𝑆</m:t>
                        </m:r>
                      </m:e>
                      <m:sub>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+1</m:t>
                        </m:r>
                      </m:sub>
                    </m:sSub>
                  </m:oMath>
                </a14:m>
                <a:r>
                  <a:rPr lang="en-US" altLang="zh-CN"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mc:Choice>
        <mc:Fallback>
          <p:sp>
            <p:nvSpPr>
              <p:cNvPr id="5" name="矩形 4"/>
              <p:cNvSpPr>
                <a:spLocks noRot="1" noChangeAspect="1" noMove="1" noResize="1" noEditPoints="1" noAdjustHandles="1" noChangeArrowheads="1" noChangeShapeType="1" noTextEdit="1"/>
              </p:cNvSpPr>
              <p:nvPr/>
            </p:nvSpPr>
            <p:spPr>
              <a:xfrm>
                <a:off x="518626" y="4140148"/>
                <a:ext cx="10528662" cy="932563"/>
              </a:xfrm>
              <a:prstGeom prst="rect">
                <a:avLst/>
              </a:prstGeom>
              <a:blipFill rotWithShape="1">
                <a:blip r:embed="rId3"/>
                <a:stretch>
                  <a:fillRect l="-174" b="-3268"/>
                </a:stretch>
              </a:blipFill>
            </p:spPr>
            <p:txBody>
              <a:bodyPr/>
              <a:lstStyle/>
              <a:p>
                <a:r>
                  <a:rPr lang="zh-CN" altLang="en-US">
                    <a:noFill/>
                  </a:rPr>
                  <a:t> </a:t>
                </a:r>
              </a:p>
            </p:txBody>
          </p:sp>
        </mc:Fallback>
      </mc:AlternateContent>
      <p:grpSp>
        <p:nvGrpSpPr>
          <p:cNvPr id="11" name="组合 10"/>
          <p:cNvGrpSpPr/>
          <p:nvPr/>
        </p:nvGrpSpPr>
        <p:grpSpPr>
          <a:xfrm>
            <a:off x="1" y="149176"/>
            <a:ext cx="7000645" cy="707887"/>
            <a:chOff x="1" y="149176"/>
            <a:chExt cx="7000645" cy="707887"/>
          </a:xfrm>
        </p:grpSpPr>
        <p:grpSp>
          <p:nvGrpSpPr>
            <p:cNvPr id="12" name="组合 11"/>
            <p:cNvGrpSpPr/>
            <p:nvPr/>
          </p:nvGrpSpPr>
          <p:grpSpPr>
            <a:xfrm>
              <a:off x="1" y="549286"/>
              <a:ext cx="7000645" cy="307777"/>
              <a:chOff x="1" y="549286"/>
              <a:chExt cx="7000645" cy="307777"/>
            </a:xfrm>
          </p:grpSpPr>
          <p:sp>
            <p:nvSpPr>
              <p:cNvPr id="14" name="文本框 13"/>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5" name="矩形 14"/>
              <p:cNvSpPr/>
              <p:nvPr/>
            </p:nvSpPr>
            <p:spPr>
              <a:xfrm>
                <a:off x="2750515" y="549286"/>
                <a:ext cx="4250131"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5.1.5 </a:t>
                </a:r>
                <a:r>
                  <a:rPr lang="en-US" altLang="zh-CN" sz="1400" dirty="0">
                    <a:latin typeface="Times New Roman" pitchFamily="18" charset="0"/>
                    <a:cs typeface="Times New Roman" pitchFamily="18" charset="0"/>
                  </a:rPr>
                  <a:t>The Convolution Process and Subsampling Process</a:t>
                </a:r>
              </a:p>
            </p:txBody>
          </p:sp>
        </p:grpSp>
        <p:sp>
          <p:nvSpPr>
            <p:cNvPr id="13" name="文本框 12"/>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476811" y="1054003"/>
            <a:ext cx="5815220" cy="5533913"/>
          </a:xfrm>
          <a:prstGeom prst="rect">
            <a:avLst/>
          </a:prstGeom>
        </p:spPr>
      </p:pic>
      <p:sp>
        <p:nvSpPr>
          <p:cNvPr id="2" name="矩形 1"/>
          <p:cNvSpPr/>
          <p:nvPr/>
        </p:nvSpPr>
        <p:spPr>
          <a:xfrm>
            <a:off x="6568323" y="1127527"/>
            <a:ext cx="4830266" cy="3581493"/>
          </a:xfrm>
          <a:prstGeom prst="rect">
            <a:avLst/>
          </a:prstGeom>
        </p:spPr>
        <p:txBody>
          <a:bodyPr wrap="square">
            <a:spAutoFit/>
          </a:bodyPr>
          <a:lstStyle/>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The </a:t>
            </a:r>
            <a:r>
              <a:rPr lang="en-US" altLang="zh-CN" sz="1400" dirty="0">
                <a:latin typeface="Times New Roman" pitchFamily="18" charset="0"/>
                <a:cs typeface="Times New Roman" pitchFamily="18" charset="0"/>
              </a:rPr>
              <a:t>components of a typical convolutional neural network </a:t>
            </a:r>
            <a:r>
              <a:rPr lang="en-US" altLang="zh-CN" sz="1400" dirty="0" smtClean="0">
                <a:latin typeface="Times New Roman" pitchFamily="18" charset="0"/>
                <a:cs typeface="Times New Roman" pitchFamily="18" charset="0"/>
              </a:rPr>
              <a:t>layer. There </a:t>
            </a:r>
            <a:r>
              <a:rPr lang="en-US" altLang="zh-CN" sz="1400" dirty="0">
                <a:latin typeface="Times New Roman" pitchFamily="18" charset="0"/>
                <a:cs typeface="Times New Roman" pitchFamily="18" charset="0"/>
              </a:rPr>
              <a:t>are </a:t>
            </a:r>
            <a:r>
              <a:rPr lang="en-US" altLang="zh-CN" sz="1400" dirty="0" smtClean="0">
                <a:latin typeface="Times New Roman" pitchFamily="18" charset="0"/>
                <a:cs typeface="Times New Roman" pitchFamily="18" charset="0"/>
              </a:rPr>
              <a:t>two commonly </a:t>
            </a:r>
            <a:r>
              <a:rPr lang="en-US" altLang="zh-CN" sz="1400" dirty="0">
                <a:latin typeface="Times New Roman" pitchFamily="18" charset="0"/>
                <a:cs typeface="Times New Roman" pitchFamily="18" charset="0"/>
              </a:rPr>
              <a:t>used sets of terminology for describing these layers. </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a:t>
            </a:r>
            <a:r>
              <a:rPr lang="en-US" altLang="zh-CN" sz="1400" dirty="0">
                <a:latin typeface="Times New Roman" pitchFamily="18" charset="0"/>
                <a:cs typeface="Times New Roman" pitchFamily="18" charset="0"/>
              </a:rPr>
              <a:t>Left) In this terminology</a:t>
            </a:r>
            <a:r>
              <a:rPr lang="en-US" altLang="zh-CN" sz="1400" dirty="0" smtClean="0">
                <a:latin typeface="Times New Roman" pitchFamily="18" charset="0"/>
                <a:cs typeface="Times New Roman" pitchFamily="18" charset="0"/>
              </a:rPr>
              <a:t>, the </a:t>
            </a:r>
            <a:r>
              <a:rPr lang="en-US" altLang="zh-CN" sz="1400" dirty="0">
                <a:latin typeface="Times New Roman" pitchFamily="18" charset="0"/>
                <a:cs typeface="Times New Roman" pitchFamily="18" charset="0"/>
              </a:rPr>
              <a:t>convolutional net is viewed as a small number of relatively complex layers, with </a:t>
            </a:r>
            <a:r>
              <a:rPr lang="en-US" altLang="zh-CN" sz="1400" dirty="0" smtClean="0">
                <a:latin typeface="Times New Roman" pitchFamily="18" charset="0"/>
                <a:cs typeface="Times New Roman" pitchFamily="18" charset="0"/>
              </a:rPr>
              <a:t>each layer </a:t>
            </a:r>
            <a:r>
              <a:rPr lang="en-US" altLang="zh-CN" sz="1400" dirty="0">
                <a:latin typeface="Times New Roman" pitchFamily="18" charset="0"/>
                <a:cs typeface="Times New Roman" pitchFamily="18" charset="0"/>
              </a:rPr>
              <a:t>having many “stages.” In this terminology, there is a one-to-one mapping </a:t>
            </a:r>
            <a:r>
              <a:rPr lang="en-US" altLang="zh-CN" sz="1400" dirty="0" smtClean="0">
                <a:latin typeface="Times New Roman" pitchFamily="18" charset="0"/>
                <a:cs typeface="Times New Roman" pitchFamily="18" charset="0"/>
              </a:rPr>
              <a:t>between kernel </a:t>
            </a:r>
            <a:r>
              <a:rPr lang="en-US" altLang="zh-CN" sz="1400" dirty="0">
                <a:latin typeface="Times New Roman" pitchFamily="18" charset="0"/>
                <a:cs typeface="Times New Roman" pitchFamily="18" charset="0"/>
              </a:rPr>
              <a:t>tensors and network layers. In this book we generally use this terminology. </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a:t>
            </a:r>
            <a:r>
              <a:rPr lang="en-US" altLang="zh-CN" sz="1400" dirty="0">
                <a:latin typeface="Times New Roman" pitchFamily="18" charset="0"/>
                <a:cs typeface="Times New Roman" pitchFamily="18" charset="0"/>
              </a:rPr>
              <a:t>Right)In this terminology, the convolutional net is viewed as a larger number of simple layers</a:t>
            </a:r>
            <a:r>
              <a:rPr lang="en-US" altLang="zh-CN" sz="1400" dirty="0" smtClean="0">
                <a:latin typeface="Times New Roman" pitchFamily="18" charset="0"/>
                <a:cs typeface="Times New Roman" pitchFamily="18" charset="0"/>
              </a:rPr>
              <a:t>; every </a:t>
            </a:r>
            <a:r>
              <a:rPr lang="en-US" altLang="zh-CN" sz="1400" dirty="0">
                <a:latin typeface="Times New Roman" pitchFamily="18" charset="0"/>
                <a:cs typeface="Times New Roman" pitchFamily="18" charset="0"/>
              </a:rPr>
              <a:t>step of processing is regarded as a layer in its own right. This means that not </a:t>
            </a:r>
            <a:r>
              <a:rPr lang="en-US" altLang="zh-CN" sz="1400" dirty="0" smtClean="0">
                <a:latin typeface="Times New Roman" pitchFamily="18" charset="0"/>
                <a:cs typeface="Times New Roman" pitchFamily="18" charset="0"/>
              </a:rPr>
              <a:t>every “</a:t>
            </a:r>
            <a:r>
              <a:rPr lang="en-US" altLang="zh-CN" sz="1400" dirty="0">
                <a:latin typeface="Times New Roman" pitchFamily="18" charset="0"/>
                <a:cs typeface="Times New Roman" pitchFamily="18" charset="0"/>
              </a:rPr>
              <a:t>layer” has parameters.</a:t>
            </a:r>
            <a:endParaRPr lang="zh-CN" altLang="en-US" sz="1400" dirty="0">
              <a:latin typeface="Times New Roman" pitchFamily="18" charset="0"/>
              <a:cs typeface="Times New Roman" pitchFamily="18" charset="0"/>
            </a:endParaRPr>
          </a:p>
        </p:txBody>
      </p:sp>
      <p:grpSp>
        <p:nvGrpSpPr>
          <p:cNvPr id="10" name="组合 9"/>
          <p:cNvGrpSpPr/>
          <p:nvPr/>
        </p:nvGrpSpPr>
        <p:grpSpPr>
          <a:xfrm>
            <a:off x="1" y="149176"/>
            <a:ext cx="6210605" cy="707887"/>
            <a:chOff x="1" y="149176"/>
            <a:chExt cx="6210605" cy="707887"/>
          </a:xfrm>
        </p:grpSpPr>
        <p:grpSp>
          <p:nvGrpSpPr>
            <p:cNvPr id="11" name="组合 10"/>
            <p:cNvGrpSpPr/>
            <p:nvPr/>
          </p:nvGrpSpPr>
          <p:grpSpPr>
            <a:xfrm>
              <a:off x="1" y="549286"/>
              <a:ext cx="6210605" cy="307777"/>
              <a:chOff x="1" y="549286"/>
              <a:chExt cx="6210605" cy="307777"/>
            </a:xfrm>
          </p:grpSpPr>
          <p:sp>
            <p:nvSpPr>
              <p:cNvPr id="13" name="文本框 12"/>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4" name="矩形 13"/>
              <p:cNvSpPr/>
              <p:nvPr/>
            </p:nvSpPr>
            <p:spPr>
              <a:xfrm>
                <a:off x="2750516" y="549286"/>
                <a:ext cx="3460090"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5.5.6 Architectures of convolutional </a:t>
                </a:r>
                <a:r>
                  <a:rPr lang="en-US" altLang="zh-CN" sz="1400" dirty="0" smtClean="0">
                    <a:latin typeface="Times New Roman" pitchFamily="18" charset="0"/>
                    <a:cs typeface="Times New Roman" pitchFamily="18" charset="0"/>
                  </a:rPr>
                  <a:t>networks</a:t>
                </a:r>
                <a:endParaRPr lang="en-US" altLang="zh-CN" sz="1400" dirty="0">
                  <a:latin typeface="Times New Roman" pitchFamily="18" charset="0"/>
                  <a:cs typeface="Times New Roman" pitchFamily="18" charset="0"/>
                </a:endParaRPr>
              </a:p>
            </p:txBody>
          </p:sp>
        </p:grpSp>
        <p:sp>
          <p:nvSpPr>
            <p:cNvPr id="12" name="文本框 11"/>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6706936" y="648821"/>
            <a:ext cx="5033680" cy="5773343"/>
          </a:xfrm>
          <a:prstGeom prst="rect">
            <a:avLst/>
          </a:prstGeom>
        </p:spPr>
      </p:pic>
      <p:sp>
        <p:nvSpPr>
          <p:cNvPr id="2" name="矩形 1"/>
          <p:cNvSpPr/>
          <p:nvPr/>
        </p:nvSpPr>
        <p:spPr>
          <a:xfrm>
            <a:off x="196203" y="1188714"/>
            <a:ext cx="6114614" cy="5045997"/>
          </a:xfrm>
          <a:prstGeom prst="rect">
            <a:avLst/>
          </a:prstGeom>
        </p:spPr>
        <p:txBody>
          <a:bodyPr wrap="square">
            <a:spAutoFit/>
          </a:bodyPr>
          <a:lstStyle/>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The </a:t>
            </a:r>
            <a:r>
              <a:rPr lang="en-US" altLang="zh-CN" sz="1400" dirty="0">
                <a:latin typeface="Times New Roman" pitchFamily="18" charset="0"/>
                <a:cs typeface="Times New Roman" pitchFamily="18" charset="0"/>
              </a:rPr>
              <a:t>speciﬁc strides and depths used in this ﬁgure are not advisable for real use; they are designed to be very shallow in order to ﬁt onto the page. Real convolutional networks also often involve signiﬁcant amounts of branching, unlike the chain structures used here for simplicity</a:t>
            </a:r>
            <a:r>
              <a:rPr lang="en-US" altLang="zh-CN" sz="1400" dirty="0" smtClean="0">
                <a:latin typeface="Times New Roman" pitchFamily="18" charset="0"/>
                <a:cs typeface="Times New Roman" pitchFamily="18" charset="0"/>
              </a:rPr>
              <a:t>.</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 </a:t>
            </a:r>
            <a:r>
              <a:rPr lang="en-US" altLang="zh-CN" sz="1400" dirty="0">
                <a:latin typeface="Times New Roman" pitchFamily="18" charset="0"/>
                <a:cs typeface="Times New Roman" pitchFamily="18" charset="0"/>
              </a:rPr>
              <a:t>(Left) A convolutional network that processes a ﬁxed image size. After alternating between convolution and pooling for a few layers, the tensor for the convolutional feature map is reshaped to ﬂatten out the spatial dimensions. The rest of the network is an ordinary feedforward network </a:t>
            </a:r>
            <a:r>
              <a:rPr lang="en-US" altLang="zh-CN" sz="1400" dirty="0" smtClean="0">
                <a:latin typeface="Times New Roman" pitchFamily="18" charset="0"/>
                <a:cs typeface="Times New Roman" pitchFamily="18" charset="0"/>
              </a:rPr>
              <a:t>classiﬁer.</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a:t>
            </a:r>
            <a:r>
              <a:rPr lang="en-US" altLang="zh-CN" sz="1400" dirty="0">
                <a:latin typeface="Times New Roman" pitchFamily="18" charset="0"/>
                <a:cs typeface="Times New Roman" pitchFamily="18" charset="0"/>
              </a:rPr>
              <a:t>Center) A convolutional network that processes a variable-sized image, but still maintains a fully connected section. This network uses a pooling operation with variably-sized pools but a ﬁxed number of pools, in order to provide a ﬁxed-size vector of 576 units to the fully connected portion of the network. </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a:t>
            </a:r>
            <a:r>
              <a:rPr lang="en-US" altLang="zh-CN" sz="1400" dirty="0">
                <a:latin typeface="Times New Roman" pitchFamily="18" charset="0"/>
                <a:cs typeface="Times New Roman" pitchFamily="18" charset="0"/>
              </a:rPr>
              <a:t>Right) A convolutional network that does not have any fully connected weight layer. Instead, the last convolutional layer outputs one feature map per class. The model presumably learns a map of how likely each class is to occur at each spatial location. Averaging a feature map down to a single value provides the argument to the </a:t>
            </a:r>
            <a:r>
              <a:rPr lang="en-US" altLang="zh-CN" sz="1400" dirty="0" err="1">
                <a:latin typeface="Times New Roman" pitchFamily="18" charset="0"/>
                <a:cs typeface="Times New Roman" pitchFamily="18" charset="0"/>
              </a:rPr>
              <a:t>softmax</a:t>
            </a:r>
            <a:r>
              <a:rPr lang="en-US" altLang="zh-CN" sz="1400" dirty="0">
                <a:latin typeface="Times New Roman" pitchFamily="18" charset="0"/>
                <a:cs typeface="Times New Roman" pitchFamily="18" charset="0"/>
              </a:rPr>
              <a:t> classiﬁer at the top.</a:t>
            </a:r>
            <a:endParaRPr lang="zh-CN" altLang="en-US" sz="1400" dirty="0">
              <a:latin typeface="Times New Roman" pitchFamily="18" charset="0"/>
              <a:cs typeface="Times New Roman" pitchFamily="18" charset="0"/>
            </a:endParaRPr>
          </a:p>
        </p:txBody>
      </p:sp>
      <p:grpSp>
        <p:nvGrpSpPr>
          <p:cNvPr id="9" name="组合 8"/>
          <p:cNvGrpSpPr/>
          <p:nvPr/>
        </p:nvGrpSpPr>
        <p:grpSpPr>
          <a:xfrm>
            <a:off x="1" y="149176"/>
            <a:ext cx="6210605" cy="707887"/>
            <a:chOff x="1" y="149176"/>
            <a:chExt cx="6210605" cy="707887"/>
          </a:xfrm>
        </p:grpSpPr>
        <p:grpSp>
          <p:nvGrpSpPr>
            <p:cNvPr id="11" name="组合 10"/>
            <p:cNvGrpSpPr/>
            <p:nvPr/>
          </p:nvGrpSpPr>
          <p:grpSpPr>
            <a:xfrm>
              <a:off x="1" y="549286"/>
              <a:ext cx="6210605" cy="307777"/>
              <a:chOff x="1" y="549286"/>
              <a:chExt cx="6210605" cy="307777"/>
            </a:xfrm>
          </p:grpSpPr>
          <p:sp>
            <p:nvSpPr>
              <p:cNvPr id="13" name="文本框 12"/>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4" name="矩形 13"/>
              <p:cNvSpPr/>
              <p:nvPr/>
            </p:nvSpPr>
            <p:spPr>
              <a:xfrm>
                <a:off x="2750516" y="549286"/>
                <a:ext cx="3460090" cy="307777"/>
              </a:xfrm>
              <a:prstGeom prst="rect">
                <a:avLst/>
              </a:prstGeom>
              <a:solidFill>
                <a:schemeClr val="bg1">
                  <a:lumMod val="95000"/>
                </a:schemeClr>
              </a:solidFill>
              <a:ln>
                <a:noFill/>
              </a:ln>
            </p:spPr>
            <p:txBody>
              <a:bodyPr wrap="square">
                <a:spAutoFit/>
              </a:bodyPr>
              <a:lstStyle/>
              <a:p>
                <a:r>
                  <a:rPr lang="en-US" altLang="zh-CN" sz="1400" dirty="0">
                    <a:latin typeface="Times New Roman" pitchFamily="18" charset="0"/>
                    <a:cs typeface="Times New Roman" pitchFamily="18" charset="0"/>
                  </a:rPr>
                  <a:t>5.5.6 Architectures of convolutional </a:t>
                </a:r>
                <a:r>
                  <a:rPr lang="en-US" altLang="zh-CN" sz="1400" dirty="0" smtClean="0">
                    <a:latin typeface="Times New Roman" pitchFamily="18" charset="0"/>
                    <a:cs typeface="Times New Roman" pitchFamily="18" charset="0"/>
                  </a:rPr>
                  <a:t>networks</a:t>
                </a:r>
                <a:endParaRPr lang="en-US" altLang="zh-CN" sz="1400" dirty="0">
                  <a:latin typeface="Times New Roman" pitchFamily="18" charset="0"/>
                  <a:cs typeface="Times New Roman" pitchFamily="18" charset="0"/>
                </a:endParaRPr>
              </a:p>
            </p:txBody>
          </p:sp>
        </p:grpSp>
        <p:sp>
          <p:nvSpPr>
            <p:cNvPr id="12" name="文本框 11"/>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9783" y="992796"/>
            <a:ext cx="11276160" cy="4590487"/>
          </a:xfrm>
          <a:prstGeom prst="rect">
            <a:avLst/>
          </a:prstGeom>
        </p:spPr>
        <p:txBody>
          <a:bodyPr wrap="square">
            <a:spAutoFit/>
          </a:bodyPr>
          <a:lstStyle/>
          <a:p>
            <a:pPr>
              <a:lnSpc>
                <a:spcPct val="130000"/>
              </a:lnSpc>
              <a:spcBef>
                <a:spcPts val="500"/>
              </a:spcBef>
            </a:pPr>
            <a:endParaRPr lang="en-US" altLang="zh-CN" sz="1400" dirty="0" smtClean="0">
              <a:latin typeface="Times New Roman" pitchFamily="18" charset="0"/>
              <a:cs typeface="Times New Roman" pitchFamily="18" charset="0"/>
            </a:endParaRPr>
          </a:p>
          <a:p>
            <a:pPr>
              <a:lnSpc>
                <a:spcPct val="130000"/>
              </a:lnSpc>
              <a:spcBef>
                <a:spcPts val="500"/>
              </a:spcBef>
            </a:pPr>
            <a:r>
              <a:rPr lang="en-US" altLang="zh-CN" sz="1400" dirty="0" smtClean="0">
                <a:latin typeface="Times New Roman" pitchFamily="18" charset="0"/>
                <a:cs typeface="Times New Roman" pitchFamily="18" charset="0"/>
              </a:rPr>
              <a:t>1. Convolution </a:t>
            </a:r>
            <a:r>
              <a:rPr lang="en-US" altLang="zh-CN" sz="1400" dirty="0">
                <a:latin typeface="Times New Roman" pitchFamily="18" charset="0"/>
                <a:cs typeface="Times New Roman" pitchFamily="18" charset="0"/>
              </a:rPr>
              <a:t>with a </a:t>
            </a:r>
            <a:r>
              <a:rPr lang="en-US" altLang="zh-CN" sz="1400" dirty="0" smtClean="0">
                <a:latin typeface="Times New Roman" pitchFamily="18" charset="0"/>
                <a:cs typeface="Times New Roman" pitchFamily="18" charset="0"/>
              </a:rPr>
              <a:t>stride</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a:latin typeface="Times New Roman" pitchFamily="18" charset="0"/>
                <a:cs typeface="Times New Roman" pitchFamily="18" charset="0"/>
              </a:rPr>
              <a:t>We may want to skip over some positions of the kernel in order to reduce </a:t>
            </a:r>
            <a:r>
              <a:rPr lang="en-US" altLang="zh-CN" sz="1400" dirty="0" smtClean="0">
                <a:latin typeface="Times New Roman" pitchFamily="18" charset="0"/>
                <a:cs typeface="Times New Roman" pitchFamily="18" charset="0"/>
              </a:rPr>
              <a:t>the computational </a:t>
            </a:r>
            <a:r>
              <a:rPr lang="en-US" altLang="zh-CN" sz="1400" dirty="0">
                <a:latin typeface="Times New Roman" pitchFamily="18" charset="0"/>
                <a:cs typeface="Times New Roman" pitchFamily="18" charset="0"/>
              </a:rPr>
              <a:t>cost (at the expense of not extracting our features as ﬁnely). </a:t>
            </a:r>
            <a:r>
              <a:rPr lang="en-US" altLang="zh-CN" sz="1400" dirty="0" smtClean="0">
                <a:latin typeface="Times New Roman" pitchFamily="18" charset="0"/>
                <a:cs typeface="Times New Roman" pitchFamily="18" charset="0"/>
              </a:rPr>
              <a:t>We can </a:t>
            </a:r>
            <a:r>
              <a:rPr lang="en-US" altLang="zh-CN" sz="1400" dirty="0">
                <a:latin typeface="Times New Roman" pitchFamily="18" charset="0"/>
                <a:cs typeface="Times New Roman" pitchFamily="18" charset="0"/>
              </a:rPr>
              <a:t>think of this as </a:t>
            </a:r>
            <a:r>
              <a:rPr lang="en-US" altLang="zh-CN" sz="1400" dirty="0" smtClean="0">
                <a:latin typeface="Times New Roman" pitchFamily="18" charset="0"/>
                <a:cs typeface="Times New Roman" pitchFamily="18" charset="0"/>
              </a:rPr>
              <a:t>down sampling </a:t>
            </a:r>
            <a:r>
              <a:rPr lang="en-US" altLang="zh-CN" sz="1400" dirty="0">
                <a:latin typeface="Times New Roman" pitchFamily="18" charset="0"/>
                <a:cs typeface="Times New Roman" pitchFamily="18" charset="0"/>
              </a:rPr>
              <a:t>the output of the full convolution function. </a:t>
            </a:r>
            <a:r>
              <a:rPr lang="en-US" altLang="zh-CN" sz="1400" dirty="0" smtClean="0">
                <a:latin typeface="Times New Roman" pitchFamily="18" charset="0"/>
                <a:cs typeface="Times New Roman" pitchFamily="18" charset="0"/>
              </a:rPr>
              <a:t>It </a:t>
            </a:r>
            <a:r>
              <a:rPr lang="en-US" altLang="zh-CN" sz="1400" dirty="0">
                <a:latin typeface="Times New Roman" pitchFamily="18" charset="0"/>
                <a:cs typeface="Times New Roman" pitchFamily="18" charset="0"/>
              </a:rPr>
              <a:t>is also </a:t>
            </a:r>
            <a:r>
              <a:rPr lang="en-US" altLang="zh-CN" sz="1400" dirty="0" smtClean="0">
                <a:latin typeface="Times New Roman" pitchFamily="18" charset="0"/>
                <a:cs typeface="Times New Roman" pitchFamily="18" charset="0"/>
              </a:rPr>
              <a:t>possible to </a:t>
            </a:r>
            <a:r>
              <a:rPr lang="en-US" altLang="zh-CN" sz="1400" dirty="0">
                <a:latin typeface="Times New Roman" pitchFamily="18" charset="0"/>
                <a:cs typeface="Times New Roman" pitchFamily="18" charset="0"/>
              </a:rPr>
              <a:t>deﬁne a separate stride for each direction of motion</a:t>
            </a:r>
            <a:r>
              <a:rPr lang="en-US" altLang="zh-CN" sz="1400" dirty="0" smtClean="0">
                <a:latin typeface="Times New Roman" pitchFamily="18" charset="0"/>
                <a:cs typeface="Times New Roman" pitchFamily="18" charset="0"/>
              </a:rPr>
              <a:t>.</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endParaRPr lang="en-US" altLang="zh-CN" sz="1400" dirty="0" smtClean="0">
              <a:latin typeface="Times New Roman" pitchFamily="18" charset="0"/>
              <a:cs typeface="Times New Roman" pitchFamily="18" charset="0"/>
            </a:endParaRPr>
          </a:p>
          <a:p>
            <a:pPr>
              <a:lnSpc>
                <a:spcPct val="130000"/>
              </a:lnSpc>
              <a:spcBef>
                <a:spcPts val="500"/>
              </a:spcBef>
            </a:pPr>
            <a:r>
              <a:rPr lang="en-US" altLang="zh-CN" sz="1400" dirty="0" smtClean="0">
                <a:latin typeface="Times New Roman" pitchFamily="18" charset="0"/>
                <a:cs typeface="Times New Roman" pitchFamily="18" charset="0"/>
              </a:rPr>
              <a:t>2. Zero </a:t>
            </a:r>
            <a:r>
              <a:rPr lang="en-US" altLang="zh-CN" sz="1400" dirty="0">
                <a:latin typeface="Times New Roman" pitchFamily="18" charset="0"/>
                <a:cs typeface="Times New Roman" pitchFamily="18" charset="0"/>
              </a:rPr>
              <a:t>padding</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a:latin typeface="Times New Roman" pitchFamily="18" charset="0"/>
                <a:cs typeface="Times New Roman" pitchFamily="18" charset="0"/>
              </a:rPr>
              <a:t>One essential feature of any convolutional network implementation is the </a:t>
            </a:r>
            <a:r>
              <a:rPr lang="en-US" altLang="zh-CN" sz="1400" dirty="0" smtClean="0">
                <a:latin typeface="Times New Roman" pitchFamily="18" charset="0"/>
                <a:cs typeface="Times New Roman" pitchFamily="18" charset="0"/>
              </a:rPr>
              <a:t>ability to </a:t>
            </a:r>
            <a:r>
              <a:rPr lang="en-US" altLang="zh-CN" sz="1400" dirty="0">
                <a:latin typeface="Times New Roman" pitchFamily="18" charset="0"/>
                <a:cs typeface="Times New Roman" pitchFamily="18" charset="0"/>
              </a:rPr>
              <a:t>implicitly zero-pad the </a:t>
            </a:r>
            <a:r>
              <a:rPr lang="en-US" altLang="zh-CN" sz="1400" dirty="0" smtClean="0">
                <a:latin typeface="Times New Roman" pitchFamily="18" charset="0"/>
                <a:cs typeface="Times New Roman" pitchFamily="18" charset="0"/>
              </a:rPr>
              <a:t>input in </a:t>
            </a:r>
            <a:r>
              <a:rPr lang="en-US" altLang="zh-CN" sz="1400" dirty="0">
                <a:latin typeface="Times New Roman" pitchFamily="18" charset="0"/>
                <a:cs typeface="Times New Roman" pitchFamily="18" charset="0"/>
              </a:rPr>
              <a:t>order to make it wider. </a:t>
            </a:r>
            <a:endParaRPr lang="en-US" altLang="zh-CN" sz="1400" dirty="0" smtClean="0">
              <a:latin typeface="Times New Roman" pitchFamily="18" charset="0"/>
              <a:cs typeface="Times New Roman" pitchFamily="18" charset="0"/>
            </a:endParaRPr>
          </a:p>
          <a:p>
            <a:pPr>
              <a:lnSpc>
                <a:spcPct val="130000"/>
              </a:lnSpc>
              <a:spcBef>
                <a:spcPts val="500"/>
              </a:spcBef>
            </a:pPr>
            <a:endParaRPr lang="en-US" altLang="zh-CN" sz="1400" dirty="0" smtClean="0">
              <a:latin typeface="Times New Roman" pitchFamily="18" charset="0"/>
              <a:cs typeface="Times New Roman" pitchFamily="18" charset="0"/>
            </a:endParaRPr>
          </a:p>
          <a:p>
            <a:pPr>
              <a:lnSpc>
                <a:spcPct val="130000"/>
              </a:lnSpc>
              <a:spcBef>
                <a:spcPts val="500"/>
              </a:spcBef>
            </a:pPr>
            <a:r>
              <a:rPr lang="en-US" altLang="zh-CN" sz="1400" dirty="0" smtClean="0">
                <a:latin typeface="Times New Roman" pitchFamily="18" charset="0"/>
                <a:cs typeface="Times New Roman" pitchFamily="18" charset="0"/>
              </a:rPr>
              <a:t>3</a:t>
            </a:r>
            <a:r>
              <a:rPr lang="en-US" altLang="zh-CN" sz="1400" dirty="0">
                <a:latin typeface="Times New Roman" pitchFamily="18" charset="0"/>
                <a:cs typeface="Times New Roman" pitchFamily="18" charset="0"/>
              </a:rPr>
              <a:t>. </a:t>
            </a:r>
            <a:r>
              <a:rPr lang="en-US" altLang="zh-CN" sz="1400" dirty="0" smtClean="0">
                <a:latin typeface="Times New Roman" pitchFamily="18" charset="0"/>
                <a:cs typeface="Times New Roman" pitchFamily="18" charset="0"/>
              </a:rPr>
              <a:t>Locally </a:t>
            </a:r>
            <a:r>
              <a:rPr lang="en-US" altLang="zh-CN" sz="1400" dirty="0">
                <a:latin typeface="Times New Roman" pitchFamily="18" charset="0"/>
                <a:cs typeface="Times New Roman" pitchFamily="18" charset="0"/>
              </a:rPr>
              <a:t>connected layers, </a:t>
            </a:r>
            <a:r>
              <a:rPr lang="en-US" altLang="zh-CN" sz="1400" dirty="0" smtClean="0">
                <a:latin typeface="Times New Roman" pitchFamily="18" charset="0"/>
                <a:cs typeface="Times New Roman" pitchFamily="18" charset="0"/>
              </a:rPr>
              <a:t> tiled convolution</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smtClean="0">
                <a:latin typeface="Times New Roman" pitchFamily="18" charset="0"/>
                <a:cs typeface="Times New Roman" pitchFamily="18" charset="0"/>
              </a:rPr>
              <a:t>Locally </a:t>
            </a:r>
            <a:r>
              <a:rPr lang="en-US" altLang="zh-CN" sz="1400" dirty="0">
                <a:latin typeface="Times New Roman" pitchFamily="18" charset="0"/>
                <a:cs typeface="Times New Roman" pitchFamily="18" charset="0"/>
              </a:rPr>
              <a:t>connected layers are useful when we know that each feature should </a:t>
            </a:r>
            <a:r>
              <a:rPr lang="en-US" altLang="zh-CN" sz="1400" dirty="0" smtClean="0">
                <a:latin typeface="Times New Roman" pitchFamily="18" charset="0"/>
                <a:cs typeface="Times New Roman" pitchFamily="18" charset="0"/>
              </a:rPr>
              <a:t>be a </a:t>
            </a:r>
            <a:r>
              <a:rPr lang="en-US" altLang="zh-CN" sz="1400" dirty="0">
                <a:latin typeface="Times New Roman" pitchFamily="18" charset="0"/>
                <a:cs typeface="Times New Roman" pitchFamily="18" charset="0"/>
              </a:rPr>
              <a:t>function of a small part of space, but there is no reason to think that the </a:t>
            </a:r>
            <a:r>
              <a:rPr lang="en-US" altLang="zh-CN" sz="1400" dirty="0" smtClean="0">
                <a:latin typeface="Times New Roman" pitchFamily="18" charset="0"/>
                <a:cs typeface="Times New Roman" pitchFamily="18" charset="0"/>
              </a:rPr>
              <a:t>same feature </a:t>
            </a:r>
            <a:r>
              <a:rPr lang="en-US" altLang="zh-CN" sz="1400" dirty="0">
                <a:latin typeface="Times New Roman" pitchFamily="18" charset="0"/>
                <a:cs typeface="Times New Roman" pitchFamily="18" charset="0"/>
              </a:rPr>
              <a:t>should occur across all of space.</a:t>
            </a:r>
            <a:endParaRPr lang="en-US" altLang="zh-CN" sz="1400" dirty="0" smtClean="0">
              <a:latin typeface="Times New Roman" pitchFamily="18" charset="0"/>
              <a:cs typeface="Times New Roman" pitchFamily="18" charset="0"/>
            </a:endParaRPr>
          </a:p>
          <a:p>
            <a:pPr marL="285750" indent="-285750">
              <a:lnSpc>
                <a:spcPct val="130000"/>
              </a:lnSpc>
              <a:spcBef>
                <a:spcPts val="500"/>
              </a:spcBef>
              <a:buFont typeface="Arial" charset="0"/>
              <a:buChar char="•"/>
            </a:pPr>
            <a:r>
              <a:rPr lang="en-US" altLang="zh-CN" sz="1400" dirty="0">
                <a:latin typeface="Times New Roman" pitchFamily="18" charset="0"/>
                <a:cs typeface="Times New Roman" pitchFamily="18" charset="0"/>
              </a:rPr>
              <a:t>Tiled convolution (</a:t>
            </a:r>
            <a:r>
              <a:rPr lang="en-US" altLang="zh-CN" sz="1400" dirty="0" err="1">
                <a:latin typeface="Times New Roman" pitchFamily="18" charset="0"/>
                <a:cs typeface="Times New Roman" pitchFamily="18" charset="0"/>
              </a:rPr>
              <a:t>Gregor</a:t>
            </a:r>
            <a:r>
              <a:rPr lang="en-US" altLang="zh-CN" sz="1400" dirty="0">
                <a:latin typeface="Times New Roman" pitchFamily="18" charset="0"/>
                <a:cs typeface="Times New Roman" pitchFamily="18" charset="0"/>
              </a:rPr>
              <a:t> and </a:t>
            </a:r>
            <a:r>
              <a:rPr lang="en-US" altLang="zh-CN" sz="1400" dirty="0" err="1">
                <a:latin typeface="Times New Roman" pitchFamily="18" charset="0"/>
                <a:cs typeface="Times New Roman" pitchFamily="18" charset="0"/>
              </a:rPr>
              <a:t>LeCun</a:t>
            </a:r>
            <a:r>
              <a:rPr lang="en-US" altLang="zh-CN" sz="1400" dirty="0">
                <a:latin typeface="Times New Roman" pitchFamily="18" charset="0"/>
                <a:cs typeface="Times New Roman" pitchFamily="18" charset="0"/>
              </a:rPr>
              <a:t>, 2010a; Le et al., 2010) oﬀers a </a:t>
            </a:r>
            <a:r>
              <a:rPr lang="en-US" altLang="zh-CN" sz="1400" dirty="0" smtClean="0">
                <a:latin typeface="Times New Roman" pitchFamily="18" charset="0"/>
                <a:cs typeface="Times New Roman" pitchFamily="18" charset="0"/>
              </a:rPr>
              <a:t>compromise between </a:t>
            </a:r>
            <a:r>
              <a:rPr lang="en-US" altLang="zh-CN" sz="1400" dirty="0">
                <a:latin typeface="Times New Roman" pitchFamily="18" charset="0"/>
                <a:cs typeface="Times New Roman" pitchFamily="18" charset="0"/>
              </a:rPr>
              <a:t>a convolutional layer and a locally connected layer. Rather than </a:t>
            </a:r>
            <a:r>
              <a:rPr lang="en-US" altLang="zh-CN" sz="1400" dirty="0" smtClean="0">
                <a:latin typeface="Times New Roman" pitchFamily="18" charset="0"/>
                <a:cs typeface="Times New Roman" pitchFamily="18" charset="0"/>
              </a:rPr>
              <a:t>learning a </a:t>
            </a:r>
            <a:r>
              <a:rPr lang="en-US" altLang="zh-CN" sz="1400" dirty="0">
                <a:latin typeface="Times New Roman" pitchFamily="18" charset="0"/>
                <a:cs typeface="Times New Roman" pitchFamily="18" charset="0"/>
              </a:rPr>
              <a:t>separate set of weights at every spatial location, we learn a set of kernels </a:t>
            </a:r>
            <a:r>
              <a:rPr lang="en-US" altLang="zh-CN" sz="1400" dirty="0" smtClean="0">
                <a:latin typeface="Times New Roman" pitchFamily="18" charset="0"/>
                <a:cs typeface="Times New Roman" pitchFamily="18" charset="0"/>
              </a:rPr>
              <a:t>that we </a:t>
            </a:r>
            <a:r>
              <a:rPr lang="en-US" altLang="zh-CN" sz="1400" dirty="0">
                <a:latin typeface="Times New Roman" pitchFamily="18" charset="0"/>
                <a:cs typeface="Times New Roman" pitchFamily="18" charset="0"/>
              </a:rPr>
              <a:t>rotate through as we move through space.</a:t>
            </a:r>
            <a:endParaRPr lang="zh-CN" altLang="en-US" sz="1400" dirty="0">
              <a:latin typeface="Times New Roman" pitchFamily="18" charset="0"/>
              <a:cs typeface="Times New Roman" pitchFamily="18" charset="0"/>
            </a:endParaRPr>
          </a:p>
        </p:txBody>
      </p:sp>
      <p:grpSp>
        <p:nvGrpSpPr>
          <p:cNvPr id="9" name="组合 8"/>
          <p:cNvGrpSpPr/>
          <p:nvPr/>
        </p:nvGrpSpPr>
        <p:grpSpPr>
          <a:xfrm>
            <a:off x="1" y="149176"/>
            <a:ext cx="6430059" cy="707887"/>
            <a:chOff x="1" y="149176"/>
            <a:chExt cx="6430059" cy="707887"/>
          </a:xfrm>
        </p:grpSpPr>
        <p:grpSp>
          <p:nvGrpSpPr>
            <p:cNvPr id="10" name="组合 9"/>
            <p:cNvGrpSpPr/>
            <p:nvPr/>
          </p:nvGrpSpPr>
          <p:grpSpPr>
            <a:xfrm>
              <a:off x="1" y="549286"/>
              <a:ext cx="6430059" cy="307777"/>
              <a:chOff x="1" y="549286"/>
              <a:chExt cx="6430059" cy="307777"/>
            </a:xfrm>
          </p:grpSpPr>
          <p:sp>
            <p:nvSpPr>
              <p:cNvPr id="12" name="文本框 11"/>
              <p:cNvSpPr txBox="1"/>
              <p:nvPr/>
            </p:nvSpPr>
            <p:spPr>
              <a:xfrm>
                <a:off x="1" y="549286"/>
                <a:ext cx="2750514" cy="307777"/>
              </a:xfrm>
              <a:prstGeom prst="rect">
                <a:avLst/>
              </a:prstGeom>
              <a:solidFill>
                <a:schemeClr val="accent5">
                  <a:lumMod val="20000"/>
                  <a:lumOff val="80000"/>
                </a:schemeClr>
              </a:solidFill>
            </p:spPr>
            <p:txBody>
              <a:bodyPr wrap="square" rtlCol="0">
                <a:spAutoFit/>
              </a:bodyPr>
              <a:lstStyle/>
              <a:p>
                <a:r>
                  <a:rPr lang="en-US" altLang="zh-CN" sz="1400" dirty="0" smtClean="0">
                    <a:latin typeface="Times New Roman" pitchFamily="18" charset="0"/>
                    <a:cs typeface="Times New Roman" pitchFamily="18" charset="0"/>
                  </a:rPr>
                  <a:t>5.1 </a:t>
                </a:r>
                <a:r>
                  <a:rPr lang="en-US" altLang="zh-CN" sz="1400" dirty="0">
                    <a:latin typeface="Times New Roman" pitchFamily="18" charset="0"/>
                    <a:cs typeface="Times New Roman" pitchFamily="18" charset="0"/>
                  </a:rPr>
                  <a:t>Convolutional Neural Networks</a:t>
                </a:r>
              </a:p>
            </p:txBody>
          </p:sp>
          <p:sp>
            <p:nvSpPr>
              <p:cNvPr id="13" name="矩形 12"/>
              <p:cNvSpPr/>
              <p:nvPr/>
            </p:nvSpPr>
            <p:spPr>
              <a:xfrm>
                <a:off x="2750515" y="549286"/>
                <a:ext cx="3679545" cy="307777"/>
              </a:xfrm>
              <a:prstGeom prst="rect">
                <a:avLst/>
              </a:prstGeom>
              <a:solidFill>
                <a:schemeClr val="bg1">
                  <a:lumMod val="95000"/>
                </a:schemeClr>
              </a:solidFill>
              <a:ln>
                <a:noFill/>
              </a:ln>
            </p:spPr>
            <p:txBody>
              <a:bodyPr wrap="square">
                <a:spAutoFit/>
              </a:bodyPr>
              <a:lstStyle/>
              <a:p>
                <a:r>
                  <a:rPr lang="en-US" altLang="zh-CN" sz="1400" dirty="0" smtClean="0">
                    <a:latin typeface="Times New Roman" pitchFamily="18" charset="0"/>
                    <a:cs typeface="Times New Roman" pitchFamily="18" charset="0"/>
                  </a:rPr>
                  <a:t>5.1.7 </a:t>
                </a:r>
                <a:r>
                  <a:rPr lang="en-US" altLang="zh-CN" sz="1400" dirty="0">
                    <a:latin typeface="Times New Roman" pitchFamily="18" charset="0"/>
                    <a:cs typeface="Times New Roman" pitchFamily="18" charset="0"/>
                  </a:rPr>
                  <a:t>Variants of the Basic Convolution Function</a:t>
                </a:r>
              </a:p>
            </p:txBody>
          </p:sp>
        </p:grpSp>
        <p:sp>
          <p:nvSpPr>
            <p:cNvPr id="11" name="文本框 10"/>
            <p:cNvSpPr txBox="1"/>
            <p:nvPr/>
          </p:nvSpPr>
          <p:spPr>
            <a:xfrm>
              <a:off x="1" y="149176"/>
              <a:ext cx="1660550" cy="400110"/>
            </a:xfrm>
            <a:prstGeom prst="rect">
              <a:avLst/>
            </a:prstGeom>
            <a:solidFill>
              <a:schemeClr val="accent1">
                <a:lumMod val="75000"/>
              </a:schemeClr>
            </a:solidFill>
          </p:spPr>
          <p:txBody>
            <a:bodyPr wrap="square" rtlCol="0">
              <a:spAutoFit/>
            </a:bodyPr>
            <a:lstStyle/>
            <a:p>
              <a:pPr lvl="0">
                <a:defRPr/>
              </a:pPr>
              <a:r>
                <a:rPr lang="en-US" altLang="zh-CN" sz="2000" spc="-30" dirty="0" smtClean="0">
                  <a:solidFill>
                    <a:schemeClr val="bg1"/>
                  </a:solidFill>
                  <a:latin typeface="Times New Roman" pitchFamily="18" charset="0"/>
                  <a:cs typeface="Times New Roman" pitchFamily="18" charset="0"/>
                </a:rPr>
                <a:t>Deep Learning</a:t>
              </a:r>
              <a:endParaRPr lang="en-US" altLang="zh-CN" sz="2000" spc="-30" dirty="0">
                <a:solidFill>
                  <a:schemeClr val="bg1"/>
                </a:solidFill>
                <a:latin typeface="Times New Roman" pitchFamily="18" charset="0"/>
                <a:cs typeface="Times New Roman"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12575</Words>
  <Application>Kingsoft Office WPP</Application>
  <PresentationFormat>Widescreen</PresentationFormat>
  <Paragraphs>182</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neil</dc:creator>
  <cp:lastModifiedBy>neil</cp:lastModifiedBy>
  <cp:revision>1</cp:revision>
  <dcterms:created xsi:type="dcterms:W3CDTF">2017-07-21T08:29:01Z</dcterms:created>
  <dcterms:modified xsi:type="dcterms:W3CDTF">2017-07-21T08:29:01Z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