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C29F9-EB97-40DA-B8AE-980BD51CF3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C29F9-EB97-40DA-B8AE-980BD51CF3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C29F9-EB97-40DA-B8AE-980BD51CF3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3E9C-A4BF-4BEC-A8A1-248E9CAB7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88DD-982A-4ACB-9654-E3E5B51AC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13972" y="1058806"/>
                <a:ext cx="11692906" cy="2450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Description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a set of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  <m:sub>
                        <m:r>
                          <a:rPr lang="en-US" altLang="zh-CN" sz="1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), where each observation is a d-dimensional real vector, k-means clustering aims to partition the n observations into k (≤ n) sets S = 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 so as to minimize the within-cluster sum of squares (WCSS) (sum of distance functions of each point in the cluster to the K center). In other words, its objective is to find: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1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is</m:t>
                    </m:r>
                  </m:oMath>
                </a14:m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 mean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2" y="1046106"/>
                <a:ext cx="11692906" cy="2450671"/>
              </a:xfrm>
              <a:prstGeom prst="rect">
                <a:avLst/>
              </a:prstGeom>
              <a:blipFill rotWithShape="1">
                <a:blip r:embed="rId1"/>
                <a:stretch>
                  <a:fillRect l="-156" b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13972" y="3646172"/>
            <a:ext cx="11692906" cy="265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Initialization </a:t>
            </a:r>
            <a:r>
              <a:rPr lang="en-US" altLang="zh-CN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lang="en-US" altLang="zh-CN" sz="1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Commonly used initialization methods are 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Forgy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Random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Partition.</a:t>
            </a:r>
            <a:endParaRPr lang="en-US" altLang="zh-CN" sz="14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Forgy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method randomly chooses k observations from the data set and uses these as the initial means. </a:t>
            </a:r>
            <a:endParaRPr lang="en-US" altLang="zh-CN" sz="14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Partition method first randomly assigns a cluster to each observation and then proceeds to the update step, thus computing the initial mean to be the centroid of the cluster's randomly assigned points. </a:t>
            </a:r>
            <a:endParaRPr lang="en-US" altLang="zh-CN" sz="14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Forgy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method tends to spread the initial means out, while Random Partition places all of them close to the center of the data set. </a:t>
            </a:r>
            <a:endParaRPr lang="en-US" altLang="zh-CN" sz="14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Random Partition method is generally preferable for algorithms such as the k-harmonic means and fuzzy k-means. For expectation maximization and standard k-means algorithms, the 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Forgy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method of initialization is preferable.</a:t>
            </a:r>
            <a:endParaRPr lang="en-US" altLang="zh-CN" sz="1400" dirty="0">
              <a:solidFill>
                <a:prstClr val="black"/>
              </a:solidFill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149176"/>
            <a:ext cx="3314293" cy="707887"/>
            <a:chOff x="0" y="149176"/>
            <a:chExt cx="3314293" cy="707887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149176"/>
              <a:ext cx="2487167" cy="707887"/>
              <a:chOff x="-1" y="276767"/>
              <a:chExt cx="2487167" cy="70788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-1" y="276767"/>
                <a:ext cx="2487167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Unsupervised Learning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0" y="676877"/>
                <a:ext cx="1843429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3.2 k-means Clustering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843430" y="549286"/>
              <a:ext cx="1470863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3.2.1 Introduction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1861" y="1155149"/>
                <a:ext cx="5129073" cy="4530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common algorithm uses an iterative refinement 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technique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 algorithm or Lloyd's algorithm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initial set of k means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proceeds by alternating between two steps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Assignment step: Assign each observation to the cluster whose mean yields the least within-cluster sum of squares (WCSS). Since the sum of squares is the squared Euclidean distance, this is intuitively the "nearest" mean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1≤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step: Calculate the new means to be the centroids of the observations in the new clusters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  <a:spcBef>
                    <a:spcPts val="5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1" y="1155149"/>
                <a:ext cx="5129073" cy="4530792"/>
              </a:xfrm>
              <a:prstGeom prst="rect">
                <a:avLst/>
              </a:prstGeom>
              <a:blipFill rotWithShape="1">
                <a:blip r:embed="rId1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5/5e/K_Means_Example_Step_1.svg/197px-K_Means_Example_Step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10" y="567011"/>
            <a:ext cx="18764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5/K_Means_Example_Step_2.svg/197px-K_Means_Example_Step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38" y="636206"/>
            <a:ext cx="18764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3/3e/K_Means_Example_Step_3.svg/197px-K_Means_Example_Step_3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83" y="3775390"/>
            <a:ext cx="18764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d/d2/K_Means_Example_Step_4.svg/197px-K_Means_Example_Step_4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37" y="3775390"/>
            <a:ext cx="18764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681827" y="2376762"/>
            <a:ext cx="280926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 k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initial "means" (in this case k=3) are randomly generated within the data domain (shown in color).</a:t>
            </a: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72881" y="2376762"/>
            <a:ext cx="296294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 k clusters are created by associating every observation with the nearest mean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17599" y="5505315"/>
            <a:ext cx="209799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The centroid of each of the k clusters becomes the new mean.</a:t>
            </a: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3622" y="5505315"/>
            <a:ext cx="275219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 Steps 2 and 3 are repeated until convergence has been reached.</a:t>
            </a: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149176"/>
            <a:ext cx="3837113" cy="711628"/>
            <a:chOff x="0" y="149176"/>
            <a:chExt cx="3837113" cy="711628"/>
          </a:xfrm>
        </p:grpSpPr>
        <p:grpSp>
          <p:nvGrpSpPr>
            <p:cNvPr id="17" name="组合 16"/>
            <p:cNvGrpSpPr/>
            <p:nvPr/>
          </p:nvGrpSpPr>
          <p:grpSpPr>
            <a:xfrm>
              <a:off x="0" y="149176"/>
              <a:ext cx="2487167" cy="707887"/>
              <a:chOff x="-1" y="276767"/>
              <a:chExt cx="2487167" cy="70788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-1" y="276767"/>
                <a:ext cx="2487167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Unsupervised Learning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0" y="676877"/>
                <a:ext cx="1843429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itchFamily="18" charset="0"/>
                    <a:cs typeface="Times New Roman" pitchFamily="18" charset="0"/>
                  </a:rPr>
                  <a:t>3.2 k-means Clustering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2006" y="553027"/>
              <a:ext cx="200510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3.2.2 Standard algorithm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1659" y="1351779"/>
            <a:ext cx="9400242" cy="996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number of clusters k is an input parameter: an inappropriate choice of k may yield poor results. That is why, when performing k-means, it is important to run diagnostic checks for determining the number of clusters in the data set.</a:t>
            </a:r>
            <a:endParaRPr lang="en-US" altLang="zh-CN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Convergence to a local minimum may produce counterintuitive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(“wrong”) results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8047" y="2419873"/>
            <a:ext cx="6096000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</a:pPr>
            <a:endParaRPr lang="zh-CN" altLang="en-US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149176"/>
            <a:ext cx="3204058" cy="707887"/>
            <a:chOff x="0" y="149176"/>
            <a:chExt cx="3204058" cy="707887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149176"/>
              <a:ext cx="2487167" cy="707887"/>
              <a:chOff x="-1" y="276767"/>
              <a:chExt cx="2487167" cy="707887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-1" y="276767"/>
                <a:ext cx="2487167" cy="40011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CN" sz="2000" spc="-3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Unsupervised Learning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0" y="676877"/>
                <a:ext cx="185806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itchFamily="18" charset="0"/>
                    <a:cs typeface="Times New Roman" pitchFamily="18" charset="0"/>
                  </a:rPr>
                  <a:t>3.2 k-means Clustering</a:t>
                </a:r>
                <a:endParaRPr lang="en-US" altLang="zh-CN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858061" y="549286"/>
              <a:ext cx="134599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3.2.3 Limitation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Kingsoft Office WPP</Application>
  <PresentationFormat>Widescreen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neil</dc:creator>
  <cp:lastModifiedBy>neil</cp:lastModifiedBy>
  <cp:revision>1</cp:revision>
  <dcterms:created xsi:type="dcterms:W3CDTF">2017-07-21T08:23:13Z</dcterms:created>
  <dcterms:modified xsi:type="dcterms:W3CDTF">2017-07-21T08:23:13Z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