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29F9-EB97-40DA-B8AE-980BD51CF3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29F9-EB97-40DA-B8AE-980BD51CF3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29F9-EB97-40DA-B8AE-980BD51CF3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29F9-EB97-40DA-B8AE-980BD51CF3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29F9-EB97-40DA-B8AE-980BD51CF3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29F9-EB97-40DA-B8AE-980BD51CF3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29F9-EB97-40DA-B8AE-980BD51CF3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E9C-A4BF-4BEC-A8A1-248E9CAB7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88DD-982A-4ACB-9654-E3E5B51AC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106" y="4060266"/>
            <a:ext cx="3568197" cy="252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493" y="3931774"/>
            <a:ext cx="3253375" cy="252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092" y="1201034"/>
            <a:ext cx="11761557" cy="265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Recurrent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neural networks or RNNs 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Rumelhart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et al., 1986a) are a family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of neural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networks for processing 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sequential data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recurrent networks can also process sequences of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variable length.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 recurrent neural network shares the same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weights across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several time steps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500"/>
              </a:spcBef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examples of important design patterns for recurrent neural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networks include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the following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Recurrent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networks that produce an output at each time step and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have recurrent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connections between hidden units, illustrated in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left figure.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Recurrent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networks that produce an output at each time step and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have recurrent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connections only from the output at one time step to the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hidden units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at the next time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, illustrated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in medium figure.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Recurrent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networks with recurrent connections between hidden units,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that read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an entire sequence and then produce a single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output, illustrated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2" y="4060266"/>
            <a:ext cx="3598224" cy="2520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" y="149176"/>
            <a:ext cx="3906316" cy="707887"/>
            <a:chOff x="1" y="149176"/>
            <a:chExt cx="3906316" cy="707887"/>
          </a:xfrm>
        </p:grpSpPr>
        <p:grpSp>
          <p:nvGrpSpPr>
            <p:cNvPr id="16" name="组合 15"/>
            <p:cNvGrpSpPr/>
            <p:nvPr/>
          </p:nvGrpSpPr>
          <p:grpSpPr>
            <a:xfrm>
              <a:off x="1" y="549286"/>
              <a:ext cx="3906316" cy="307777"/>
              <a:chOff x="1" y="549286"/>
              <a:chExt cx="3906316" cy="30777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" y="549286"/>
                <a:ext cx="25968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5.2 </a:t>
                </a:r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Recurrent and Recursive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Nets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588047" y="549286"/>
                <a:ext cx="1318270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5.2.1 Overview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" y="149176"/>
              <a:ext cx="16605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spc="-3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Deep Learning</a:t>
              </a:r>
              <a:endParaRPr lang="en-US" altLang="zh-CN" sz="2000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0" y="101599"/>
            <a:ext cx="4292600" cy="43800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7303" y="1096869"/>
            <a:ext cx="4504484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27303" y="1096869"/>
                <a:ext cx="6233944" cy="4580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 that have recurrent connections from their outputs leading back into the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may be trained with teacher forcing.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Teacher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forcing is a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that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emerges from the maximum likelihood criterion, in which during training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receives the ground truth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at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+ 1. We can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 this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examining a sequence with two time steps. The conditional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likelihood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criterion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b="0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likelihood thus speciﬁes that during training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rather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feeding the model’s own output back into itself, these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connections should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fed with the target values specifying what the correct output should be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disadvantage of strict teacher forcing arises if the network is going to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later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in an open-loop mode, with the network outputs (or samples from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distribution) fed back as input. In this case, the kind of inputs that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network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sees during training could be quite diﬀerent from the kind of inputs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see at test time.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03" y="1096869"/>
                <a:ext cx="6233944" cy="4580421"/>
              </a:xfrm>
              <a:prstGeom prst="rect">
                <a:avLst/>
              </a:prstGeom>
              <a:blipFill rotWithShape="1">
                <a:blip r:embed="rId2"/>
                <a:stretch>
                  <a:fillRect l="-98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510866" y="4361996"/>
                <a:ext cx="5485189" cy="2496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 of teacher forcing.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Teacher forcing is a training technique that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applicable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RNNs that have connections from their output to their hidden states at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next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Left) At train time, we feed the correct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drawn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trainset as input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Right) When the model is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deployed,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approximate the correct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model’s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feed the output back into the model.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866" y="4361996"/>
                <a:ext cx="5485189" cy="2496004"/>
              </a:xfrm>
              <a:prstGeom prst="rect">
                <a:avLst/>
              </a:prstGeom>
              <a:blipFill rotWithShape="1">
                <a:blip r:embed="rId3"/>
                <a:stretch>
                  <a:fillRect l="-111" r="-667" b="-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" y="149176"/>
            <a:ext cx="7138580" cy="707887"/>
            <a:chOff x="1" y="149176"/>
            <a:chExt cx="7138580" cy="707887"/>
          </a:xfrm>
        </p:grpSpPr>
        <p:grpSp>
          <p:nvGrpSpPr>
            <p:cNvPr id="24" name="组合 23"/>
            <p:cNvGrpSpPr/>
            <p:nvPr/>
          </p:nvGrpSpPr>
          <p:grpSpPr>
            <a:xfrm>
              <a:off x="1" y="549286"/>
              <a:ext cx="7138580" cy="307777"/>
              <a:chOff x="1" y="549286"/>
              <a:chExt cx="7138580" cy="307777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" y="549286"/>
                <a:ext cx="25968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5.2 </a:t>
                </a:r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Recurrent and Recursive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Nets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588047" y="549286"/>
                <a:ext cx="455053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5.2.2 </a:t>
                </a:r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Teacher Forcing and Networks with Output Recurrence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" y="149176"/>
              <a:ext cx="16605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spc="-3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Deep Learning</a:t>
              </a:r>
              <a:endParaRPr lang="en-US" altLang="zh-CN" sz="2000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5912" y="455915"/>
            <a:ext cx="4786088" cy="33519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7303" y="1096869"/>
            <a:ext cx="4504484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27303" y="1102781"/>
                <a:ext cx="7484848" cy="5153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use of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back-propagation on the unrolled graph is called the back-propagation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 time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(BPTT) algorithm.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right figure and following setting as an example to compute the gradient: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𝑠𝑜𝑓𝑡𝑚𝑎𝑥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 reading the entry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model’s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derivation we assume that the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as the argument to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to obtain the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probabilities over the output. We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assume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the loss is the negative log-likelihood of the true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y(t) given the input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far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03" y="1102781"/>
                <a:ext cx="7484848" cy="5153590"/>
              </a:xfrm>
              <a:prstGeom prst="rect">
                <a:avLst/>
              </a:prstGeom>
              <a:blipFill rotWithShape="1">
                <a:blip r:embed="rId2"/>
                <a:stretch>
                  <a:fillRect l="-244" r="-1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" y="149176"/>
            <a:ext cx="7198156" cy="707887"/>
            <a:chOff x="1" y="149176"/>
            <a:chExt cx="7198156" cy="707887"/>
          </a:xfrm>
        </p:grpSpPr>
        <p:grpSp>
          <p:nvGrpSpPr>
            <p:cNvPr id="18" name="组合 17"/>
            <p:cNvGrpSpPr/>
            <p:nvPr/>
          </p:nvGrpSpPr>
          <p:grpSpPr>
            <a:xfrm>
              <a:off x="1" y="549286"/>
              <a:ext cx="7198156" cy="307777"/>
              <a:chOff x="1" y="549286"/>
              <a:chExt cx="7198156" cy="30777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" y="549286"/>
                <a:ext cx="25968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5.2 </a:t>
                </a:r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Recurrent and Recursive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Nets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588047" y="549286"/>
                <a:ext cx="4610110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5.2.3 Computing the Gradient in a Recurrent Neural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Network 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" y="149176"/>
              <a:ext cx="16605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spc="-3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Deep Learning</a:t>
              </a:r>
              <a:endParaRPr lang="en-US" altLang="zh-CN" sz="2000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7303" y="1096869"/>
            <a:ext cx="4504484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84064" y="1096869"/>
                <a:ext cx="6017500" cy="5302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recursion with the nodes immediately preceding the ﬁnal loss</a:t>
                </a: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gradient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outputs at time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𝒐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m:rPr>
                              <m:nor/>
                            </m:rP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4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ﬁnal time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τ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then iterate backwards in time to back-propagate gradients through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altLang="zh-C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b="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C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m:rPr>
                          <m:nor/>
                        </m:rPr>
                        <a:rPr lang="en-US" altLang="zh-CN" sz="14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diagonal matrix containing the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elements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Jacobian of the hyperbolic tangent associated with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hidden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time t + 1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64" y="1096869"/>
                <a:ext cx="6017500" cy="5302221"/>
              </a:xfrm>
              <a:prstGeom prst="rect">
                <a:avLst/>
              </a:prstGeom>
              <a:blipFill rotWithShape="1">
                <a:blip r:embed="rId1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645864" y="988865"/>
                <a:ext cx="5323367" cy="5349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operator used in calculus takes into account the contribution of </a:t>
                </a:r>
                <a14:m>
                  <m:oMath xmlns:m="http://schemas.openxmlformats.org/officeDocument/2006/math">
                    <m:r>
                      <a:rPr lang="en-US" altLang="zh-CN" sz="1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value of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all edges in the computational graph. To resolve this ambiguity, we introduce dummy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are deﬁned to be copies of </a:t>
                </a:r>
                <a14:m>
                  <m:oMath xmlns:m="http://schemas.openxmlformats.org/officeDocument/2006/math">
                    <m:r>
                      <a:rPr lang="en-US" altLang="zh-CN" sz="1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with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only at time step t.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𝒄</m:t>
                                  </m:r>
                                </m:den>
                              </m:f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𝒐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nary>
                    </m:oMath>
                  </m:oMathPara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𝑖𝑎𝑔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𝒐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𝑑𝑖𝑎𝑔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864" y="988865"/>
                <a:ext cx="5323367" cy="5349028"/>
              </a:xfrm>
              <a:prstGeom prst="rect">
                <a:avLst/>
              </a:prstGeom>
              <a:blipFill rotWithShape="1">
                <a:blip r:embed="rId2"/>
                <a:stretch>
                  <a:fillRect l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" y="149176"/>
            <a:ext cx="7198156" cy="707887"/>
            <a:chOff x="1" y="149176"/>
            <a:chExt cx="7198156" cy="707887"/>
          </a:xfrm>
        </p:grpSpPr>
        <p:grpSp>
          <p:nvGrpSpPr>
            <p:cNvPr id="13" name="组合 12"/>
            <p:cNvGrpSpPr/>
            <p:nvPr/>
          </p:nvGrpSpPr>
          <p:grpSpPr>
            <a:xfrm>
              <a:off x="1" y="549286"/>
              <a:ext cx="7198156" cy="307777"/>
              <a:chOff x="1" y="549286"/>
              <a:chExt cx="7198156" cy="30777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1" y="549286"/>
                <a:ext cx="25968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5.2 </a:t>
                </a:r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Recurrent and Recursive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Nets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588047" y="549286"/>
                <a:ext cx="4610110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5.2.3 Computing the Gradient in a Recurrent Neural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Network 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" y="149176"/>
              <a:ext cx="16605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spc="-3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Deep Learning</a:t>
              </a:r>
              <a:endParaRPr lang="en-US" altLang="zh-CN" sz="2000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7303" y="1096869"/>
            <a:ext cx="4504484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47" y="1851508"/>
            <a:ext cx="4759796" cy="24872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19740" y="4540489"/>
                <a:ext cx="4805916" cy="1243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 connected graphical model for a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past 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inﬂuence the conditional distribution of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 &gt;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given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previous values. 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" y="4540489"/>
                <a:ext cx="4805916" cy="1243097"/>
              </a:xfrm>
              <a:prstGeom prst="rect">
                <a:avLst/>
              </a:prstGeom>
              <a:blipFill rotWithShape="1">
                <a:blip r:embed="rId2"/>
                <a:stretch>
                  <a:fillRect l="-38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51" y="2248701"/>
            <a:ext cx="5841125" cy="18903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124507" y="4338750"/>
                <a:ext cx="5599814" cy="1532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Introducing the state variable in the graphical model of the RNN, even though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 deterministic function of its inputs, helps to see how we can obtain a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 eﬃcient parametrization.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stage in the sequence (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involves the same structure (the same number of inputs for each node) and can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 the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parameters with the other stages.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07" y="4338750"/>
                <a:ext cx="5599814" cy="1532407"/>
              </a:xfrm>
              <a:prstGeom prst="rect">
                <a:avLst/>
              </a:prstGeom>
              <a:blipFill rotWithShape="1">
                <a:blip r:embed="rId4"/>
                <a:stretch>
                  <a:fillRect l="-327" b="-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" y="149176"/>
            <a:ext cx="6810450" cy="707887"/>
            <a:chOff x="1" y="149176"/>
            <a:chExt cx="6810450" cy="707887"/>
          </a:xfrm>
        </p:grpSpPr>
        <p:grpSp>
          <p:nvGrpSpPr>
            <p:cNvPr id="15" name="组合 14"/>
            <p:cNvGrpSpPr/>
            <p:nvPr/>
          </p:nvGrpSpPr>
          <p:grpSpPr>
            <a:xfrm>
              <a:off x="1" y="549286"/>
              <a:ext cx="6810450" cy="307777"/>
              <a:chOff x="1" y="549286"/>
              <a:chExt cx="6810450" cy="307777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" y="549286"/>
                <a:ext cx="25968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5.2 </a:t>
                </a:r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Recurrent and Recursive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Nets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588047" y="549286"/>
                <a:ext cx="422240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5.2.4 Recurrent Networks as Directed Graphical Models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" y="149176"/>
              <a:ext cx="16605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spc="-3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Deep Learning</a:t>
              </a:r>
              <a:endParaRPr lang="en-US" altLang="zh-CN" sz="2000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087" y="1342096"/>
            <a:ext cx="3196802" cy="34024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7303" y="1096869"/>
            <a:ext cx="4504484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63033" y="4765439"/>
                <a:ext cx="4805916" cy="2092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RNN that maps a ﬁxed-length vector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distribution over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sequences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RNN is appropriate for tasks such as image captioning, where a single image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used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input to a model that then produces a sequence of words describing the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image. Each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observed output sequence serves both as input (for the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time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step) and, during training, as target (for the previous time step).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3" y="4765439"/>
                <a:ext cx="4805916" cy="2092561"/>
              </a:xfrm>
              <a:prstGeom prst="rect">
                <a:avLst/>
              </a:prstGeom>
              <a:blipFill rotWithShape="1"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089065" y="5203681"/>
                <a:ext cx="5599814" cy="1492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conditional recurrent neural network mapping a variable-length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a distribution over sequences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same length. T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RNN contains connections from the previous output to the current state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These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connections allow this RNN to model an arbitrary distribution over sequences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sequences of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same length. 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65" y="5203681"/>
                <a:ext cx="5599814" cy="1492716"/>
              </a:xfrm>
              <a:prstGeom prst="rect">
                <a:avLst/>
              </a:prstGeom>
              <a:blipFill rotWithShape="1">
                <a:blip r:embed="rId3"/>
                <a:stretch>
                  <a:fillRect l="-327" r="-436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43" y="1001261"/>
            <a:ext cx="5265220" cy="405324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" y="149176"/>
            <a:ext cx="7293252" cy="707887"/>
            <a:chOff x="1" y="149176"/>
            <a:chExt cx="7293252" cy="707887"/>
          </a:xfrm>
        </p:grpSpPr>
        <p:grpSp>
          <p:nvGrpSpPr>
            <p:cNvPr id="21" name="组合 20"/>
            <p:cNvGrpSpPr/>
            <p:nvPr/>
          </p:nvGrpSpPr>
          <p:grpSpPr>
            <a:xfrm>
              <a:off x="1" y="549286"/>
              <a:ext cx="7293252" cy="307777"/>
              <a:chOff x="1" y="549286"/>
              <a:chExt cx="7293252" cy="307777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1" y="549286"/>
                <a:ext cx="25968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5.2 </a:t>
                </a:r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Recurrent and Recursive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Nets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588046" y="549286"/>
                <a:ext cx="4705207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5.2.5 Modeling Sequences Conditioned on Context with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RNNs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" y="149176"/>
              <a:ext cx="16605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spc="-3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Deep Learning</a:t>
              </a:r>
              <a:endParaRPr lang="en-US" altLang="zh-CN" sz="2000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7303" y="1096869"/>
            <a:ext cx="4504484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240" y="1269128"/>
            <a:ext cx="561346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In many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applications we want to output a prediction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of y(t) which may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depend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whole input sequence. For example, in speech recognition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correct interpretation of the current sound as a phoneme may depend on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the next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few phonemes because of co-articulation and potentially may even depend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next few words because of the linguistic dependencies between nearby words: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if there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are two interpretations of the current word that are both acoustically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plausible, we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may have to look far into the future (and the past) to disambiguate them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is also true of handwriting recognition and many other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sequence-to-sequence learning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tasks, described in the next section.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372601" y="4622712"/>
                <a:ext cx="5599814" cy="21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Computation of a typical bidirectional recurrent neural network, meant to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to map input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sequences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sequences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recurrence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propagates information forward in time (towards the right)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the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𝒈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recurrence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propagates information backward in time (towards the left). Thus at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point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output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beneﬁt from a relevant summary of the past in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from a relevant summary of the future in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01" y="4622712"/>
                <a:ext cx="5599814" cy="2115772"/>
              </a:xfrm>
              <a:prstGeom prst="rect">
                <a:avLst/>
              </a:prstGeom>
              <a:blipFill rotWithShape="1">
                <a:blip r:embed="rId1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40" y="290054"/>
            <a:ext cx="2626618" cy="419212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" y="149176"/>
            <a:ext cx="4601260" cy="707887"/>
            <a:chOff x="1" y="149176"/>
            <a:chExt cx="4601260" cy="707887"/>
          </a:xfrm>
        </p:grpSpPr>
        <p:grpSp>
          <p:nvGrpSpPr>
            <p:cNvPr id="19" name="组合 18"/>
            <p:cNvGrpSpPr/>
            <p:nvPr/>
          </p:nvGrpSpPr>
          <p:grpSpPr>
            <a:xfrm>
              <a:off x="1" y="549286"/>
              <a:ext cx="4601260" cy="307777"/>
              <a:chOff x="1" y="549286"/>
              <a:chExt cx="4601260" cy="30777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" y="549286"/>
                <a:ext cx="25968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5.2 </a:t>
                </a:r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Recurrent and Recursive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Nets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588046" y="549286"/>
                <a:ext cx="2013215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5.2.6 Bidirectional </a:t>
                </a:r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RNNs 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" y="149176"/>
              <a:ext cx="16605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spc="-3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Deep Learning</a:t>
              </a:r>
              <a:endParaRPr lang="en-US" altLang="zh-CN" sz="2000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Kingsoft Office WPP</Application>
  <PresentationFormat>Widescreen</PresentationFormat>
  <Paragraphs>71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neil</dc:creator>
  <cp:lastModifiedBy>neil</cp:lastModifiedBy>
  <cp:revision>1</cp:revision>
  <dcterms:created xsi:type="dcterms:W3CDTF">2017-07-21T08:29:24Z</dcterms:created>
  <dcterms:modified xsi:type="dcterms:W3CDTF">2017-07-21T08:29:24Z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