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9D3E9C-A4BF-4BEC-A8A1-248E9CAB75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588DD-982A-4ACB-9654-E3E5B51AC8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25.e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27.png"/><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3361" y="1013530"/>
            <a:ext cx="8302683" cy="2257028"/>
          </a:xfrm>
          <a:prstGeom prst="rect">
            <a:avLst/>
          </a:prstGeom>
        </p:spPr>
        <p:txBody>
          <a:bodyPr wrap="square">
            <a:spAutoFit/>
          </a:bodyPr>
          <a:lstStyle/>
          <a:p>
            <a:pPr>
              <a:lnSpc>
                <a:spcPct val="130000"/>
              </a:lnSpc>
              <a:spcBef>
                <a:spcPts val="500"/>
              </a:spcBef>
            </a:pPr>
            <a:r>
              <a:rPr lang="en-US" altLang="zh-CN" sz="1500" dirty="0">
                <a:latin typeface="Cambria Math" panose="02040503050406030204" pitchFamily="18" charset="0"/>
                <a:ea typeface="Cambria Math" panose="02040503050406030204" pitchFamily="18" charset="0"/>
                <a:cs typeface="Times New Roman" pitchFamily="18" charset="0"/>
              </a:rPr>
              <a:t>Decision tree builds classification or regression models in the form of a tree structure. It breaks down a dataset into smaller and smaller subsets while at the same time an associated decision tree is incrementally developed. The final result is a tree with decision nodes and leaf nodes. </a:t>
            </a:r>
            <a:endParaRPr lang="en-US" altLang="zh-CN" sz="1500" dirty="0">
              <a:latin typeface="Cambria Math" panose="02040503050406030204" pitchFamily="18" charset="0"/>
              <a:ea typeface="Cambria Math" panose="02040503050406030204" pitchFamily="18" charset="0"/>
              <a:cs typeface="Times New Roman" pitchFamily="18" charset="0"/>
            </a:endParaRPr>
          </a:p>
          <a:p>
            <a:pPr>
              <a:lnSpc>
                <a:spcPct val="130000"/>
              </a:lnSpc>
              <a:spcBef>
                <a:spcPts val="500"/>
              </a:spcBef>
            </a:pPr>
            <a:r>
              <a:rPr lang="en-US" altLang="zh-CN" sz="1500" dirty="0">
                <a:latin typeface="Times New Roman" pitchFamily="18" charset="0"/>
                <a:cs typeface="Times New Roman" pitchFamily="18" charset="0"/>
              </a:rPr>
              <a:t>Decision tree learning is the construction of a decision tree from class-labeled training tuples. A decision tree is a flow-chart-like structure, where each internal (non-leaf) node denotes a test on an attribute, each branch represents the outcome of a test, and each leaf (or terminal) node holds a class label. The topmost node in a tree is the root node.</a:t>
            </a:r>
          </a:p>
        </p:txBody>
      </p:sp>
      <p:sp>
        <p:nvSpPr>
          <p:cNvPr id="7" name="矩形 6"/>
          <p:cNvSpPr/>
          <p:nvPr/>
        </p:nvSpPr>
        <p:spPr>
          <a:xfrm>
            <a:off x="273361" y="3475012"/>
            <a:ext cx="11718540" cy="2877711"/>
          </a:xfrm>
          <a:prstGeom prst="rect">
            <a:avLst/>
          </a:prstGeom>
        </p:spPr>
        <p:txBody>
          <a:bodyPr wrap="square">
            <a:spAutoFit/>
          </a:bodyPr>
          <a:lstStyle/>
          <a:p>
            <a:pPr>
              <a:lnSpc>
                <a:spcPct val="130000"/>
              </a:lnSpc>
              <a:spcBef>
                <a:spcPts val="500"/>
              </a:spcBef>
            </a:pPr>
            <a:r>
              <a:rPr lang="en-US" altLang="zh-CN" sz="1500" b="1" dirty="0">
                <a:latin typeface="Times New Roman" pitchFamily="18" charset="0"/>
                <a:cs typeface="Times New Roman" pitchFamily="18" charset="0"/>
              </a:rPr>
              <a:t>There are many specific decision-tree algorithms. Notable ones include:</a:t>
            </a:r>
            <a:endParaRPr lang="en-US" altLang="zh-CN" sz="1500" b="1"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Times New Roman" pitchFamily="18" charset="0"/>
                <a:cs typeface="Times New Roman" pitchFamily="18" charset="0"/>
              </a:rPr>
              <a:t>ID3 (Iterative </a:t>
            </a:r>
            <a:r>
              <a:rPr lang="en-US" altLang="zh-CN" sz="1500" dirty="0" err="1">
                <a:latin typeface="Times New Roman" pitchFamily="18" charset="0"/>
                <a:cs typeface="Times New Roman" pitchFamily="18" charset="0"/>
              </a:rPr>
              <a:t>Dichotomiser</a:t>
            </a:r>
            <a:r>
              <a:rPr lang="en-US" altLang="zh-CN" sz="1500" dirty="0">
                <a:latin typeface="Times New Roman" pitchFamily="18" charset="0"/>
                <a:cs typeface="Times New Roman" pitchFamily="18" charset="0"/>
              </a:rPr>
              <a:t> 3)</a:t>
            </a:r>
            <a:endParaRPr lang="en-US" altLang="zh-CN" sz="1500"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Times New Roman" pitchFamily="18" charset="0"/>
                <a:cs typeface="Times New Roman" pitchFamily="18" charset="0"/>
              </a:rPr>
              <a:t>C4.5 (successor of ID3)</a:t>
            </a:r>
            <a:endParaRPr lang="en-US" altLang="zh-CN" sz="1500"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Times New Roman" pitchFamily="18" charset="0"/>
                <a:cs typeface="Times New Roman" pitchFamily="18" charset="0"/>
              </a:rPr>
              <a:t>CART (Classification And Regression Tree)</a:t>
            </a:r>
            <a:endParaRPr lang="en-US" altLang="zh-CN" sz="1500"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Times New Roman" pitchFamily="18" charset="0"/>
                <a:cs typeface="Times New Roman" pitchFamily="18" charset="0"/>
              </a:rPr>
              <a:t>CHAID (</a:t>
            </a:r>
            <a:r>
              <a:rPr lang="en-US" altLang="zh-CN" sz="1500" dirty="0" err="1">
                <a:latin typeface="Times New Roman" pitchFamily="18" charset="0"/>
                <a:cs typeface="Times New Roman" pitchFamily="18" charset="0"/>
              </a:rPr>
              <a:t>CHi</a:t>
            </a:r>
            <a:r>
              <a:rPr lang="en-US" altLang="zh-CN" sz="1500" dirty="0">
                <a:latin typeface="Times New Roman" pitchFamily="18" charset="0"/>
                <a:cs typeface="Times New Roman" pitchFamily="18" charset="0"/>
              </a:rPr>
              <a:t>-squared Automatic Interaction Detector). Performs multi-level splits when computing classification trees</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Times New Roman" pitchFamily="18" charset="0"/>
                <a:cs typeface="Times New Roman" pitchFamily="18" charset="0"/>
              </a:rPr>
              <a:t>MARS: extends decision trees to handle numerical data better.</a:t>
            </a:r>
            <a:endParaRPr lang="en-US" altLang="zh-CN" sz="1500"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Times New Roman" pitchFamily="18" charset="0"/>
                <a:cs typeface="Times New Roman" pitchFamily="18" charset="0"/>
              </a:rPr>
              <a:t>Conditional Inference Trees. Statistics-based approach that uses non-parametric tests as splitting criteria, corrected for multiple testing to avoid overfitting. This approach results in unbiased predictor selection and does not require pruning.</a:t>
            </a:r>
          </a:p>
        </p:txBody>
      </p:sp>
      <p:grpSp>
        <p:nvGrpSpPr>
          <p:cNvPr id="8" name="组合 7"/>
          <p:cNvGrpSpPr/>
          <p:nvPr/>
        </p:nvGrpSpPr>
        <p:grpSpPr>
          <a:xfrm>
            <a:off x="1" y="149176"/>
            <a:ext cx="2920409" cy="707887"/>
            <a:chOff x="1" y="149176"/>
            <a:chExt cx="2920409" cy="707887"/>
          </a:xfrm>
        </p:grpSpPr>
        <p:grpSp>
          <p:nvGrpSpPr>
            <p:cNvPr id="9" name="组合 8"/>
            <p:cNvGrpSpPr/>
            <p:nvPr/>
          </p:nvGrpSpPr>
          <p:grpSpPr>
            <a:xfrm>
              <a:off x="1" y="149176"/>
              <a:ext cx="2232836" cy="707887"/>
              <a:chOff x="0" y="276767"/>
              <a:chExt cx="2232836"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446028"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2.3 Decision Tree</a:t>
                </a:r>
              </a:p>
            </p:txBody>
          </p:sp>
        </p:grpSp>
        <p:sp>
          <p:nvSpPr>
            <p:cNvPr id="10" name="矩形 9"/>
            <p:cNvSpPr/>
            <p:nvPr/>
          </p:nvSpPr>
          <p:spPr>
            <a:xfrm>
              <a:off x="1446029" y="549286"/>
              <a:ext cx="1474381"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2.3.1 Introduction</a:t>
              </a:r>
              <a:endParaRPr lang="en-US" altLang="zh-CN" sz="1400" dirty="0">
                <a:latin typeface="Times New Roman" pitchFamily="18" charset="0"/>
                <a:cs typeface="Times New Roman" pitchFamily="18" charset="0"/>
              </a:endParaRPr>
            </a:p>
          </p:txBody>
        </p:sp>
      </p:grpSp>
      <p:grpSp>
        <p:nvGrpSpPr>
          <p:cNvPr id="4" name="组合 3"/>
          <p:cNvGrpSpPr/>
          <p:nvPr/>
        </p:nvGrpSpPr>
        <p:grpSpPr>
          <a:xfrm>
            <a:off x="8457314" y="155661"/>
            <a:ext cx="3429000" cy="3972766"/>
            <a:chOff x="8479465" y="236511"/>
            <a:chExt cx="3429000" cy="3972766"/>
          </a:xfrm>
        </p:grpSpPr>
        <p:pic>
          <p:nvPicPr>
            <p:cNvPr id="2" name="Picture 2" descr="https://upload.wikimedia.org/wikipedia/commons/f/f3/CART_tree_titanic_survivor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79465" y="236511"/>
              <a:ext cx="3429000" cy="323850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8718697" y="3270558"/>
              <a:ext cx="3069266" cy="938719"/>
            </a:xfrm>
            <a:prstGeom prst="rect">
              <a:avLst/>
            </a:prstGeom>
          </p:spPr>
          <p:txBody>
            <a:bodyPr wrap="square">
              <a:spAutoFit/>
            </a:bodyPr>
            <a:lstStyle/>
            <a:p>
              <a:r>
                <a:rPr lang="en-US" altLang="zh-CN" sz="1100" dirty="0">
                  <a:latin typeface="Times New Roman" pitchFamily="18" charset="0"/>
                  <a:cs typeface="Times New Roman" pitchFamily="18" charset="0"/>
                </a:rPr>
                <a:t>A tree showing survival of passengers on the Titanic ("</a:t>
              </a:r>
              <a:r>
                <a:rPr lang="en-US" altLang="zh-CN" sz="1100" dirty="0" err="1">
                  <a:latin typeface="Times New Roman" pitchFamily="18" charset="0"/>
                  <a:cs typeface="Times New Roman" pitchFamily="18" charset="0"/>
                </a:rPr>
                <a:t>sibsp</a:t>
              </a:r>
              <a:r>
                <a:rPr lang="en-US" altLang="zh-CN" sz="1100" dirty="0">
                  <a:latin typeface="Times New Roman" pitchFamily="18" charset="0"/>
                  <a:cs typeface="Times New Roman" pitchFamily="18" charset="0"/>
                </a:rPr>
                <a:t>" is the number of spouses or siblings aboard). The figures under the leaves show the probability of survival and the percentage of observations in the leaf.</a:t>
              </a:r>
              <a:endParaRPr lang="zh-CN" altLang="en-US" sz="1100" dirty="0">
                <a:latin typeface="Times New Roman" pitchFamily="18" charset="0"/>
                <a:cs typeface="Times New Roman" pitchFamily="18" charset="0"/>
              </a:endParaRPr>
            </a:p>
          </p:txBody>
        </p:sp>
      </p:grpSp>
      <p:sp>
        <p:nvSpPr>
          <p:cNvPr id="13" name="矩形 12"/>
          <p:cNvSpPr/>
          <p:nvPr/>
        </p:nvSpPr>
        <p:spPr>
          <a:xfrm>
            <a:off x="8151628" y="6448745"/>
            <a:ext cx="4040372" cy="3693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Source1 </a:t>
            </a:r>
            <a:r>
              <a:rPr lang="en-US" altLang="zh-CN" sz="900" i="1" dirty="0">
                <a:solidFill>
                  <a:prstClr val="black"/>
                </a:solidFill>
                <a:latin typeface="Times New Roman" pitchFamily="18" charset="0"/>
                <a:cs typeface="Times New Roman" pitchFamily="18" charset="0"/>
              </a:rPr>
              <a:t>Wikipedia, https://</a:t>
            </a:r>
            <a:r>
              <a:rPr lang="en-US" altLang="zh-CN" sz="900" i="1" dirty="0" smtClean="0">
                <a:solidFill>
                  <a:prstClr val="black"/>
                </a:solidFill>
                <a:latin typeface="Times New Roman" pitchFamily="18" charset="0"/>
                <a:cs typeface="Times New Roman" pitchFamily="18" charset="0"/>
              </a:rPr>
              <a:t>en.wikipedia.org/wiki/Decision_tree_learning</a:t>
            </a:r>
            <a:endParaRPr lang="en-US" altLang="zh-CN" sz="900" i="1" dirty="0" smtClean="0">
              <a:solidFill>
                <a:prstClr val="black"/>
              </a:solidFill>
              <a:latin typeface="Times New Roman" pitchFamily="18" charset="0"/>
              <a:cs typeface="Times New Roman" pitchFamily="18" charset="0"/>
            </a:endParaRPr>
          </a:p>
          <a:p>
            <a:pPr algn="r"/>
            <a:r>
              <a:rPr lang="en-US" altLang="zh-CN" sz="900" b="1" i="1" dirty="0" smtClean="0">
                <a:solidFill>
                  <a:prstClr val="black"/>
                </a:solidFill>
                <a:latin typeface="Times New Roman" pitchFamily="18" charset="0"/>
                <a:cs typeface="Times New Roman" pitchFamily="18" charset="0"/>
              </a:rPr>
              <a:t>Source2</a:t>
            </a:r>
            <a:r>
              <a:rPr lang="en-US" altLang="zh-CN" sz="900" i="1" dirty="0" smtClean="0">
                <a:solidFill>
                  <a:prstClr val="black"/>
                </a:solidFill>
                <a:latin typeface="Times New Roman" pitchFamily="18" charset="0"/>
                <a:cs typeface="Times New Roman" pitchFamily="18" charset="0"/>
              </a:rPr>
              <a:t> http</a:t>
            </a:r>
            <a:r>
              <a:rPr lang="en-US" altLang="zh-CN" sz="900" i="1" dirty="0">
                <a:solidFill>
                  <a:prstClr val="black"/>
                </a:solidFill>
                <a:latin typeface="Times New Roman" pitchFamily="18" charset="0"/>
                <a:cs typeface="Times New Roman" pitchFamily="18" charset="0"/>
              </a:rPr>
              <a:t>://</a:t>
            </a:r>
            <a:r>
              <a:rPr lang="en-US" altLang="zh-CN" sz="900" i="1" dirty="0" smtClean="0">
                <a:solidFill>
                  <a:prstClr val="black"/>
                </a:solidFill>
                <a:latin typeface="Times New Roman" pitchFamily="18" charset="0"/>
                <a:cs typeface="Times New Roman" pitchFamily="18" charset="0"/>
              </a:rPr>
              <a:t>www.saedsayad.com/decision_tree.htm</a:t>
            </a:r>
            <a:endParaRPr lang="en-US" altLang="zh-CN" sz="900" i="1" dirty="0">
              <a:solidFill>
                <a:prstClr val="black"/>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aedsayad.com/images/Decision_tree_prun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81507" y="461376"/>
            <a:ext cx="3876601" cy="39141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矩形 2"/>
              <p:cNvSpPr/>
              <p:nvPr/>
            </p:nvSpPr>
            <p:spPr>
              <a:xfrm>
                <a:off x="280652" y="931561"/>
                <a:ext cx="7722517" cy="3636060"/>
              </a:xfrm>
              <a:prstGeom prst="rect">
                <a:avLst/>
              </a:prstGeom>
            </p:spPr>
            <p:txBody>
              <a:bodyPr wrap="square">
                <a:spAutoFit/>
              </a:bodyPr>
              <a:lstStyle/>
              <a:p>
                <a:pPr>
                  <a:lnSpc>
                    <a:spcPct val="130000"/>
                  </a:lnSpc>
                  <a:spcBef>
                    <a:spcPts val="500"/>
                  </a:spcBef>
                </a:pPr>
                <a:r>
                  <a:rPr lang="en-US" altLang="zh-CN" sz="1500" b="1" dirty="0" smtClean="0">
                    <a:latin typeface="Cambria Math" panose="02040503050406030204" pitchFamily="18" charset="0"/>
                    <a:ea typeface="Cambria Math" panose="02040503050406030204" pitchFamily="18" charset="0"/>
                    <a:cs typeface="Times New Roman" panose="02020603050405020304" pitchFamily="18" charset="0"/>
                  </a:rPr>
                  <a:t>1. Post-pruning </a:t>
                </a:r>
                <a:r>
                  <a:rPr lang="en-US" altLang="zh-CN" sz="1500" b="1" dirty="0">
                    <a:latin typeface="Cambria Math" panose="02040503050406030204" pitchFamily="18" charset="0"/>
                    <a:ea typeface="Cambria Math" panose="02040503050406030204" pitchFamily="18" charset="0"/>
                    <a:cs typeface="Times New Roman" panose="02020603050405020304" pitchFamily="18" charset="0"/>
                  </a:rPr>
                  <a:t>using Error </a:t>
                </a:r>
                <a:r>
                  <a:rPr lang="en-US" altLang="zh-CN" sz="1500" b="1" dirty="0" smtClean="0">
                    <a:latin typeface="Cambria Math" panose="02040503050406030204" pitchFamily="18" charset="0"/>
                    <a:ea typeface="Cambria Math" panose="02040503050406030204" pitchFamily="18" charset="0"/>
                    <a:cs typeface="Times New Roman" panose="02020603050405020304" pitchFamily="18" charset="0"/>
                  </a:rPr>
                  <a:t>estimation</a:t>
                </a:r>
                <a:endParaRPr lang="en-US" altLang="zh-CN" sz="1500" dirty="0" smtClean="0">
                  <a:latin typeface="Cambria Math" panose="02040503050406030204" pitchFamily="18" charset="0"/>
                  <a:ea typeface="Cambria Math" panose="02040503050406030204" pitchFamily="18" charset="0"/>
                  <a:cs typeface="Times New Roman" panose="02020603050405020304" pitchFamily="18" charset="0"/>
                </a:endParaRPr>
              </a:p>
              <a:p>
                <a:pPr>
                  <a:lnSpc>
                    <a:spcPct val="130000"/>
                  </a:lnSpc>
                  <a:spcBef>
                    <a:spcPts val="500"/>
                  </a:spcBef>
                </a:pPr>
                <a:r>
                  <a:rPr lang="en-US" altLang="zh-CN" sz="1500" dirty="0" smtClean="0">
                    <a:latin typeface="Cambria Math" panose="02040503050406030204" pitchFamily="18" charset="0"/>
                    <a:ea typeface="Cambria Math" panose="02040503050406030204" pitchFamily="18" charset="0"/>
                    <a:cs typeface="Times New Roman" panose="02020603050405020304" pitchFamily="18" charset="0"/>
                  </a:rPr>
                  <a:t>Error estimate for a sub-tree is weighted sum of error estimates for all its leaves. </a:t>
                </a:r>
                <a:r>
                  <a:rPr lang="en-US" altLang="zh-CN" sz="1500" dirty="0">
                    <a:latin typeface="Cambria Math" panose="02040503050406030204" pitchFamily="18" charset="0"/>
                    <a:ea typeface="Cambria Math" panose="02040503050406030204" pitchFamily="18" charset="0"/>
                    <a:cs typeface="Times New Roman" panose="02020603050405020304" pitchFamily="18" charset="0"/>
                  </a:rPr>
                  <a:t>The error estimate (e) for a node is</a:t>
                </a:r>
                <a:r>
                  <a:rPr lang="en-US" altLang="zh-CN" sz="1500" dirty="0" smtClean="0">
                    <a:latin typeface="Cambria Math" panose="02040503050406030204" pitchFamily="18" charset="0"/>
                    <a:ea typeface="Cambria Math" panose="02040503050406030204" pitchFamily="18" charset="0"/>
                    <a:cs typeface="Times New Roman" panose="02020603050405020304" pitchFamily="18" charset="0"/>
                  </a:rPr>
                  <a:t>:</a:t>
                </a:r>
              </a:p>
              <a:p>
                <a:pPr>
                  <a:lnSpc>
                    <a:spcPct val="130000"/>
                  </a:lnSpc>
                  <a:spcBef>
                    <a:spcPts val="500"/>
                  </a:spcBef>
                </a:pPr>
                <a14:m>
                  <m:oMathPara xmlns:m="http://schemas.openxmlformats.org/officeDocument/2006/math">
                    <m:oMathParaPr>
                      <m:jc m:val="centerGroup"/>
                    </m:oMathParaPr>
                    <m:oMath xmlns:m="http://schemas.openxmlformats.org/officeDocument/2006/math">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𝑒</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𝑓</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𝑧</m:t>
                              </m:r>
                            </m:e>
                            <m:sup>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𝑁</m:t>
                          </m:r>
                        </m:den>
                      </m:f>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𝑧</m:t>
                      </m:r>
                      <m:rad>
                        <m:radPr>
                          <m:degHide m:val="on"/>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𝑓</m:t>
                              </m:r>
                            </m:num>
                            <m:den>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𝑁</m:t>
                              </m:r>
                            </m:den>
                          </m:f>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𝑓</m:t>
                                  </m:r>
                                </m:e>
                                <m:sup>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𝑁</m:t>
                              </m:r>
                            </m:den>
                          </m:f>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𝑧</m:t>
                                  </m:r>
                                </m:e>
                                <m:sup>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4</m:t>
                              </m:r>
                              <m:sSup>
                                <m:sSup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𝑁</m:t>
                                  </m:r>
                                </m:e>
                                <m:sup>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e>
                      </m:rad>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)/(1+</m:t>
                      </m:r>
                      <m:f>
                        <m:f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𝑧</m:t>
                              </m:r>
                            </m:e>
                            <m:sup>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𝑁</m:t>
                          </m:r>
                        </m:den>
                      </m:f>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1500" dirty="0" smtClean="0">
                  <a:latin typeface="Cambria Math" panose="02040503050406030204" pitchFamily="18" charset="0"/>
                  <a:ea typeface="Cambria Math" panose="02040503050406030204" pitchFamily="18" charset="0"/>
                  <a:cs typeface="Times New Roman" panose="02020603050405020304" pitchFamily="18" charset="0"/>
                </a:endParaRPr>
              </a:p>
              <a:p>
                <a:pPr>
                  <a:lnSpc>
                    <a:spcPct val="130000"/>
                  </a:lnSpc>
                  <a:spcBef>
                    <a:spcPts val="500"/>
                  </a:spcBef>
                </a:pPr>
                <a:r>
                  <a:rPr lang="en-US" altLang="zh-CN" sz="1500" dirty="0" smtClean="0">
                    <a:latin typeface="Cambria Math" panose="02040503050406030204" pitchFamily="18" charset="0"/>
                    <a:ea typeface="Cambria Math" panose="02040503050406030204" pitchFamily="18" charset="0"/>
                    <a:cs typeface="Times New Roman" panose="02020603050405020304" pitchFamily="18" charset="0"/>
                  </a:rPr>
                  <a:t>Where </a:t>
                </a:r>
                <a14:m>
                  <m:oMath xmlns:m="http://schemas.openxmlformats.org/officeDocument/2006/math">
                    <m:r>
                      <a:rPr lang="en-US" altLang="zh-CN" sz="1500" i="1" dirty="0" smtClean="0">
                        <a:latin typeface="Cambria Math" panose="02040503050406030204" pitchFamily="18" charset="0"/>
                        <a:ea typeface="Cambria Math" panose="02040503050406030204" pitchFamily="18" charset="0"/>
                        <a:cs typeface="Times New Roman" panose="02020603050405020304" pitchFamily="18" charset="0"/>
                      </a:rPr>
                      <m:t>𝑓</m:t>
                    </m:r>
                  </m:oMath>
                </a14:m>
                <a:r>
                  <a:rPr lang="en-US" altLang="zh-CN" sz="1500" dirty="0" smtClean="0">
                    <a:latin typeface="Cambria Math" panose="02040503050406030204" pitchFamily="18" charset="0"/>
                    <a:ea typeface="Cambria Math" panose="02040503050406030204" pitchFamily="18" charset="0"/>
                    <a:cs typeface="Times New Roman" panose="02020603050405020304" pitchFamily="18" charset="0"/>
                  </a:rPr>
                  <a:t> is the error on the training data, </a:t>
                </a:r>
                <a14:m>
                  <m:oMath xmlns:m="http://schemas.openxmlformats.org/officeDocument/2006/math">
                    <m:r>
                      <a:rPr lang="en-US" altLang="zh-CN" sz="1500" i="1" dirty="0" smtClean="0">
                        <a:latin typeface="Cambria Math" panose="02040503050406030204" pitchFamily="18" charset="0"/>
                        <a:ea typeface="Cambria Math" panose="02040503050406030204" pitchFamily="18" charset="0"/>
                        <a:cs typeface="Times New Roman" panose="02020603050405020304" pitchFamily="18" charset="0"/>
                      </a:rPr>
                      <m:t>𝑁</m:t>
                    </m:r>
                  </m:oMath>
                </a14:m>
                <a:r>
                  <a:rPr lang="en-US" altLang="zh-CN" sz="1500" dirty="0" smtClean="0">
                    <a:latin typeface="Cambria Math" panose="02040503050406030204" pitchFamily="18" charset="0"/>
                    <a:ea typeface="Cambria Math" panose="02040503050406030204" pitchFamily="18" charset="0"/>
                    <a:cs typeface="Times New Roman" panose="02020603050405020304" pitchFamily="18" charset="0"/>
                  </a:rPr>
                  <a:t> is the number of instances coved by the leaf, </a:t>
                </a:r>
                <a14:m>
                  <m:oMath xmlns:m="http://schemas.openxmlformats.org/officeDocument/2006/math">
                    <m:r>
                      <a:rPr lang="en-US" altLang="zh-CN" sz="1500" i="1" dirty="0" smtClean="0">
                        <a:latin typeface="Cambria Math" panose="02040503050406030204" pitchFamily="18" charset="0"/>
                        <a:ea typeface="Cambria Math" panose="02040503050406030204" pitchFamily="18" charset="0"/>
                        <a:cs typeface="Times New Roman" panose="02020603050405020304" pitchFamily="18" charset="0"/>
                      </a:rPr>
                      <m:t>𝑧</m:t>
                    </m:r>
                  </m:oMath>
                </a14:m>
                <a:r>
                  <a:rPr lang="en-US" altLang="zh-CN" sz="1500" dirty="0" smtClean="0">
                    <a:latin typeface="Cambria Math" panose="02040503050406030204" pitchFamily="18" charset="0"/>
                    <a:ea typeface="Cambria Math" panose="02040503050406030204" pitchFamily="18" charset="0"/>
                    <a:cs typeface="Times New Roman" panose="02020603050405020304" pitchFamily="18" charset="0"/>
                  </a:rPr>
                  <a:t> is from normal distribution.</a:t>
                </a:r>
              </a:p>
              <a:p>
                <a:pPr>
                  <a:lnSpc>
                    <a:spcPct val="130000"/>
                  </a:lnSpc>
                  <a:spcBef>
                    <a:spcPts val="500"/>
                  </a:spcBef>
                </a:pPr>
                <a:r>
                  <a:rPr lang="en-US" altLang="zh-CN" sz="1500" dirty="0">
                    <a:latin typeface="Cambria Math" panose="02040503050406030204" pitchFamily="18" charset="0"/>
                    <a:ea typeface="Cambria Math" panose="02040503050406030204" pitchFamily="18" charset="0"/>
                    <a:cs typeface="Times New Roman" panose="02020603050405020304" pitchFamily="18" charset="0"/>
                  </a:rPr>
                  <a:t>In the following </a:t>
                </a:r>
                <a:r>
                  <a:rPr lang="en-US" altLang="zh-CN" sz="1500" dirty="0" smtClean="0">
                    <a:latin typeface="Cambria Math" panose="02040503050406030204" pitchFamily="18" charset="0"/>
                    <a:ea typeface="Cambria Math" panose="02040503050406030204" pitchFamily="18" charset="0"/>
                    <a:cs typeface="Times New Roman" panose="02020603050405020304" pitchFamily="18" charset="0"/>
                  </a:rPr>
                  <a:t>example, we </a:t>
                </a:r>
                <a:r>
                  <a:rPr lang="en-US" altLang="zh-CN" sz="1500" dirty="0">
                    <a:latin typeface="Cambria Math" panose="02040503050406030204" pitchFamily="18" charset="0"/>
                    <a:ea typeface="Cambria Math" panose="02040503050406030204" pitchFamily="18" charset="0"/>
                    <a:cs typeface="Times New Roman" panose="02020603050405020304" pitchFamily="18" charset="0"/>
                  </a:rPr>
                  <a:t>set </a:t>
                </a:r>
                <a14:m>
                  <m:oMath xmlns:m="http://schemas.openxmlformats.org/officeDocument/2006/math">
                    <m:r>
                      <a:rPr lang="en-US" altLang="zh-CN" sz="1500" i="1" dirty="0" smtClean="0">
                        <a:latin typeface="Cambria Math" panose="02040503050406030204" pitchFamily="18" charset="0"/>
                        <a:ea typeface="Cambria Math" panose="02040503050406030204" pitchFamily="18" charset="0"/>
                        <a:cs typeface="Times New Roman" panose="02020603050405020304" pitchFamily="18" charset="0"/>
                      </a:rPr>
                      <m:t>𝑧</m:t>
                    </m:r>
                  </m:oMath>
                </a14:m>
                <a:r>
                  <a:rPr lang="en-US" altLang="zh-CN" sz="15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sz="1500" dirty="0">
                    <a:latin typeface="Cambria Math" panose="02040503050406030204" pitchFamily="18" charset="0"/>
                    <a:ea typeface="Cambria Math" panose="02040503050406030204" pitchFamily="18" charset="0"/>
                    <a:cs typeface="Times New Roman" panose="02020603050405020304" pitchFamily="18" charset="0"/>
                  </a:rPr>
                  <a:t>to 0.69 which is equal to a confidence level of 75</a:t>
                </a:r>
                <a:r>
                  <a:rPr lang="en-US" altLang="zh-CN" sz="1500" dirty="0" smtClean="0">
                    <a:latin typeface="Cambria Math" panose="02040503050406030204" pitchFamily="18" charset="0"/>
                    <a:ea typeface="Cambria Math" panose="02040503050406030204" pitchFamily="18" charset="0"/>
                    <a:cs typeface="Times New Roman" panose="02020603050405020304" pitchFamily="18" charset="0"/>
                  </a:rPr>
                  <a:t>%.</a:t>
                </a:r>
              </a:p>
              <a:p>
                <a:pPr>
                  <a:lnSpc>
                    <a:spcPct val="130000"/>
                  </a:lnSpc>
                  <a:spcBef>
                    <a:spcPts val="500"/>
                  </a:spcBef>
                </a:pPr>
                <a:r>
                  <a:rPr lang="en-US" altLang="zh-CN" sz="1500" dirty="0">
                    <a:latin typeface="Cambria Math" panose="02040503050406030204" pitchFamily="18" charset="0"/>
                    <a:ea typeface="Cambria Math" panose="02040503050406030204" pitchFamily="18" charset="0"/>
                    <a:cs typeface="Times New Roman" panose="02020603050405020304" pitchFamily="18" charset="0"/>
                  </a:rPr>
                  <a:t>The error rate at the parent node is 0.46 and since the error rate for its children (0.51) increases with the split, we do not want to keep the children</a:t>
                </a:r>
                <a:r>
                  <a:rPr lang="en-US" altLang="zh-CN" sz="1500" dirty="0" smtClean="0">
                    <a:latin typeface="Cambria Math" panose="02040503050406030204" pitchFamily="18" charset="0"/>
                    <a:ea typeface="Cambria Math" panose="02040503050406030204" pitchFamily="18" charset="0"/>
                    <a:cs typeface="Times New Roman" panose="02020603050405020304" pitchFamily="18" charset="0"/>
                  </a:rPr>
                  <a:t>.</a:t>
                </a:r>
              </a:p>
            </p:txBody>
          </p:sp>
        </mc:Choice>
        <mc:Fallback>
          <p:sp>
            <p:nvSpPr>
              <p:cNvPr id="3" name="矩形 2"/>
              <p:cNvSpPr>
                <a:spLocks noRot="1" noChangeAspect="1" noMove="1" noResize="1" noEditPoints="1" noAdjustHandles="1" noChangeArrowheads="1" noChangeShapeType="1" noTextEdit="1"/>
              </p:cNvSpPr>
              <p:nvPr/>
            </p:nvSpPr>
            <p:spPr>
              <a:xfrm>
                <a:off x="280652" y="931561"/>
                <a:ext cx="7722517" cy="3636060"/>
              </a:xfrm>
              <a:prstGeom prst="rect">
                <a:avLst/>
              </a:prstGeom>
              <a:blipFill rotWithShape="1">
                <a:blip r:embed="rId2"/>
                <a:stretch>
                  <a:fillRect l="-316" b="-168"/>
                </a:stretch>
              </a:blipFill>
            </p:spPr>
            <p:txBody>
              <a:bodyPr/>
              <a:lstStyle/>
              <a:p>
                <a:r>
                  <a:rPr lang="zh-CN" altLang="en-US">
                    <a:noFill/>
                  </a:rPr>
                  <a:t> </a:t>
                </a:r>
              </a:p>
            </p:txBody>
          </p:sp>
        </mc:Fallback>
      </mc:AlternateContent>
      <p:sp>
        <p:nvSpPr>
          <p:cNvPr id="12" name="矩形 11"/>
          <p:cNvSpPr/>
          <p:nvPr/>
        </p:nvSpPr>
        <p:spPr>
          <a:xfrm>
            <a:off x="280652" y="5029061"/>
            <a:ext cx="9182721" cy="1420902"/>
          </a:xfrm>
          <a:prstGeom prst="rect">
            <a:avLst/>
          </a:prstGeom>
        </p:spPr>
        <p:txBody>
          <a:bodyPr wrap="square">
            <a:spAutoFit/>
          </a:bodyPr>
          <a:lstStyle/>
          <a:p>
            <a:pPr>
              <a:lnSpc>
                <a:spcPct val="130000"/>
              </a:lnSpc>
              <a:spcBef>
                <a:spcPts val="500"/>
              </a:spcBef>
            </a:pPr>
            <a:r>
              <a:rPr lang="en-US" altLang="zh-CN" sz="1500" b="1" dirty="0" smtClean="0">
                <a:latin typeface="Cambria Math" panose="02040503050406030204" pitchFamily="18" charset="0"/>
                <a:ea typeface="Cambria Math" panose="02040503050406030204" pitchFamily="18" charset="0"/>
                <a:cs typeface="Times New Roman" pitchFamily="18" charset="0"/>
              </a:rPr>
              <a:t>2. Post-pruning </a:t>
            </a:r>
            <a:r>
              <a:rPr lang="en-US" altLang="zh-CN" sz="1500" b="1" dirty="0">
                <a:latin typeface="Cambria Math" panose="02040503050406030204" pitchFamily="18" charset="0"/>
                <a:ea typeface="Cambria Math" panose="02040503050406030204" pitchFamily="18" charset="0"/>
                <a:cs typeface="Times New Roman" pitchFamily="18" charset="0"/>
              </a:rPr>
              <a:t>using Chi</a:t>
            </a:r>
            <a:r>
              <a:rPr lang="en-US" altLang="zh-CN" sz="1500" b="1" baseline="30000" dirty="0">
                <a:latin typeface="Cambria Math" panose="02040503050406030204" pitchFamily="18" charset="0"/>
                <a:ea typeface="Cambria Math" panose="02040503050406030204" pitchFamily="18" charset="0"/>
                <a:cs typeface="Times New Roman" pitchFamily="18" charset="0"/>
              </a:rPr>
              <a:t>2</a:t>
            </a:r>
            <a:r>
              <a:rPr lang="en-US" altLang="zh-CN" sz="1500" b="1" dirty="0">
                <a:latin typeface="Cambria Math" panose="02040503050406030204" pitchFamily="18" charset="0"/>
                <a:ea typeface="Cambria Math" panose="02040503050406030204" pitchFamily="18" charset="0"/>
                <a:cs typeface="Times New Roman" pitchFamily="18" charset="0"/>
              </a:rPr>
              <a:t> </a:t>
            </a:r>
            <a:r>
              <a:rPr lang="en-US" altLang="zh-CN" sz="1500" b="1" dirty="0" smtClean="0">
                <a:latin typeface="Cambria Math" panose="02040503050406030204" pitchFamily="18" charset="0"/>
                <a:ea typeface="Cambria Math" panose="02040503050406030204" pitchFamily="18" charset="0"/>
                <a:cs typeface="Times New Roman" pitchFamily="18" charset="0"/>
              </a:rPr>
              <a:t>test</a:t>
            </a:r>
            <a:endParaRPr lang="en-US" altLang="zh-CN" sz="1500" b="1" dirty="0" smtClean="0">
              <a:latin typeface="Cambria Math" panose="02040503050406030204" pitchFamily="18" charset="0"/>
              <a:ea typeface="Cambria Math" panose="02040503050406030204" pitchFamily="18" charset="0"/>
              <a:cs typeface="Times New Roman" pitchFamily="18" charset="0"/>
            </a:endParaRPr>
          </a:p>
          <a:p>
            <a:pPr>
              <a:lnSpc>
                <a:spcPct val="130000"/>
              </a:lnSpc>
              <a:spcBef>
                <a:spcPts val="500"/>
              </a:spcBef>
            </a:pPr>
            <a:r>
              <a:rPr lang="en-US" altLang="zh-CN" sz="1500" dirty="0">
                <a:latin typeface="Cambria Math" panose="02040503050406030204" pitchFamily="18" charset="0"/>
                <a:ea typeface="Cambria Math" panose="02040503050406030204" pitchFamily="18" charset="0"/>
                <a:cs typeface="Times New Roman" pitchFamily="18" charset="0"/>
              </a:rPr>
              <a:t>In Chi</a:t>
            </a:r>
            <a:r>
              <a:rPr lang="en-US" altLang="zh-CN" sz="1500" baseline="30000" dirty="0">
                <a:latin typeface="Cambria Math" panose="02040503050406030204" pitchFamily="18" charset="0"/>
                <a:ea typeface="Cambria Math" panose="02040503050406030204" pitchFamily="18" charset="0"/>
                <a:cs typeface="Times New Roman" pitchFamily="18" charset="0"/>
              </a:rPr>
              <a:t>2</a:t>
            </a:r>
            <a:r>
              <a:rPr lang="en-US" altLang="zh-CN" sz="1500" dirty="0">
                <a:latin typeface="Cambria Math" panose="02040503050406030204" pitchFamily="18" charset="0"/>
                <a:ea typeface="Cambria Math" panose="02040503050406030204" pitchFamily="18" charset="0"/>
                <a:cs typeface="Times New Roman" pitchFamily="18" charset="0"/>
              </a:rPr>
              <a:t> test we construct the corresponding frequency table and calculate the </a:t>
            </a:r>
            <a:r>
              <a:rPr lang="en-US" altLang="zh-CN" sz="1500" dirty="0" smtClean="0">
                <a:latin typeface="Cambria Math" panose="02040503050406030204" pitchFamily="18" charset="0"/>
                <a:ea typeface="Cambria Math" panose="02040503050406030204" pitchFamily="18" charset="0"/>
                <a:cs typeface="Times New Roman" pitchFamily="18" charset="0"/>
              </a:rPr>
              <a:t>Chi</a:t>
            </a:r>
            <a:r>
              <a:rPr lang="en-US" altLang="zh-CN" sz="1500" baseline="30000" dirty="0">
                <a:latin typeface="Cambria Math" panose="02040503050406030204" pitchFamily="18" charset="0"/>
                <a:ea typeface="Cambria Math" panose="02040503050406030204" pitchFamily="18" charset="0"/>
                <a:cs typeface="Times New Roman" pitchFamily="18" charset="0"/>
              </a:rPr>
              <a:t>2</a:t>
            </a:r>
            <a:r>
              <a:rPr lang="en-US" altLang="zh-CN" sz="1500" dirty="0">
                <a:latin typeface="Cambria Math" panose="02040503050406030204" pitchFamily="18" charset="0"/>
                <a:ea typeface="Cambria Math" panose="02040503050406030204" pitchFamily="18" charset="0"/>
                <a:cs typeface="Times New Roman" pitchFamily="18" charset="0"/>
              </a:rPr>
              <a:t> value and its </a:t>
            </a:r>
            <a:r>
              <a:rPr lang="en-US" altLang="zh-CN" sz="1500" dirty="0" smtClean="0">
                <a:latin typeface="Cambria Math" panose="02040503050406030204" pitchFamily="18" charset="0"/>
                <a:ea typeface="Cambria Math" panose="02040503050406030204" pitchFamily="18" charset="0"/>
                <a:cs typeface="Times New Roman" pitchFamily="18" charset="0"/>
              </a:rPr>
              <a:t>probability.</a:t>
            </a:r>
            <a:endParaRPr lang="en-US" altLang="zh-CN" sz="1500" dirty="0" smtClean="0">
              <a:latin typeface="Cambria Math" panose="02040503050406030204" pitchFamily="18" charset="0"/>
              <a:ea typeface="Cambria Math" panose="02040503050406030204" pitchFamily="18" charset="0"/>
              <a:cs typeface="Times New Roman" pitchFamily="18" charset="0"/>
            </a:endParaRPr>
          </a:p>
          <a:p>
            <a:pPr>
              <a:lnSpc>
                <a:spcPct val="130000"/>
              </a:lnSpc>
              <a:spcBef>
                <a:spcPts val="500"/>
              </a:spcBef>
            </a:pPr>
            <a:r>
              <a:rPr lang="en-US" altLang="zh-CN" sz="1500" dirty="0">
                <a:latin typeface="Cambria Math" panose="02040503050406030204" pitchFamily="18" charset="0"/>
                <a:ea typeface="Cambria Math" panose="02040503050406030204" pitchFamily="18" charset="0"/>
                <a:cs typeface="Times New Roman" pitchFamily="18" charset="0"/>
              </a:rPr>
              <a:t>If we require that the probability has to be less than a limit (e.g., 0.05), therefore we decide not to split the node.</a:t>
            </a:r>
            <a:endParaRPr lang="en-US" altLang="zh-CN" sz="1500" dirty="0" smtClean="0">
              <a:latin typeface="Cambria Math" panose="02040503050406030204" pitchFamily="18" charset="0"/>
              <a:ea typeface="Cambria Math" panose="02040503050406030204" pitchFamily="18" charset="0"/>
              <a:cs typeface="Times New Roman" pitchFamily="18" charset="0"/>
            </a:endParaRPr>
          </a:p>
        </p:txBody>
      </p:sp>
      <p:graphicFrame>
        <p:nvGraphicFramePr>
          <p:cNvPr id="8" name="表格 7"/>
          <p:cNvGraphicFramePr>
            <a:graphicFrameLocks noGrp="1"/>
          </p:cNvGraphicFramePr>
          <p:nvPr/>
        </p:nvGraphicFramePr>
        <p:xfrm>
          <a:off x="9372008" y="5190872"/>
          <a:ext cx="2390356" cy="548640"/>
        </p:xfrm>
        <a:graphic>
          <a:graphicData uri="http://schemas.openxmlformats.org/drawingml/2006/table">
            <a:tbl>
              <a:tblPr>
                <a:tableStyleId>{5C22544A-7EE6-4342-B048-85BDC9FD1C3A}</a:tableStyleId>
              </a:tblPr>
              <a:tblGrid>
                <a:gridCol w="597589"/>
                <a:gridCol w="597589"/>
                <a:gridCol w="597589"/>
                <a:gridCol w="597589"/>
              </a:tblGrid>
              <a:tr h="133411">
                <a:tc>
                  <a:txBody>
                    <a:bodyPr/>
                    <a:lstStyle/>
                    <a:p>
                      <a:pPr algn="ctr"/>
                      <a:r>
                        <a:rPr lang="zh-CN" altLang="en-US" sz="1200" dirty="0">
                          <a:effectLst/>
                          <a:latin typeface="Times New Roman" pitchFamily="18" charset="0"/>
                          <a:cs typeface="Times New Roman" pitchFamily="18" charset="0"/>
                        </a:rPr>
                        <a:t> </a:t>
                      </a:r>
                      <a:endParaRPr lang="zh-CN" altLang="en-US" sz="1200" dirty="0">
                        <a:solidFill>
                          <a:schemeClr val="tx1"/>
                        </a:solidFill>
                        <a:effectLst/>
                        <a:latin typeface="Times New Roman" pitchFamily="18" charset="0"/>
                        <a:cs typeface="Times New Roman" pitchFamily="18" charset="0"/>
                      </a:endParaRPr>
                    </a:p>
                  </a:txBody>
                  <a:tcPr marL="0" marR="0" marT="0" marB="0" anchor="ctr"/>
                </a:tc>
                <a:tc>
                  <a:txBody>
                    <a:bodyPr/>
                    <a:lstStyle/>
                    <a:p>
                      <a:pPr algn="ctr"/>
                      <a:r>
                        <a:rPr lang="en-US" sz="1200">
                          <a:effectLst/>
                          <a:latin typeface="Times New Roman" pitchFamily="18" charset="0"/>
                          <a:cs typeface="Times New Roman" pitchFamily="18" charset="0"/>
                        </a:rPr>
                        <a:t>Bronze</a:t>
                      </a:r>
                      <a:endParaRPr lang="en-US" sz="1200">
                        <a:solidFill>
                          <a:schemeClr val="tx1"/>
                        </a:solidFill>
                        <a:effectLst/>
                        <a:latin typeface="Times New Roman" pitchFamily="18" charset="0"/>
                        <a:cs typeface="Times New Roman" pitchFamily="18" charset="0"/>
                      </a:endParaRPr>
                    </a:p>
                  </a:txBody>
                  <a:tcPr marL="0" marR="0" marT="0" marB="0" anchor="ctr"/>
                </a:tc>
                <a:tc>
                  <a:txBody>
                    <a:bodyPr/>
                    <a:lstStyle/>
                    <a:p>
                      <a:pPr algn="ctr"/>
                      <a:r>
                        <a:rPr lang="en-US" sz="1200">
                          <a:effectLst/>
                          <a:latin typeface="Times New Roman" pitchFamily="18" charset="0"/>
                          <a:cs typeface="Times New Roman" pitchFamily="18" charset="0"/>
                        </a:rPr>
                        <a:t>Silver</a:t>
                      </a:r>
                      <a:endParaRPr lang="en-US" sz="1200">
                        <a:solidFill>
                          <a:schemeClr val="tx1"/>
                        </a:solidFill>
                        <a:effectLst/>
                        <a:latin typeface="Times New Roman" pitchFamily="18" charset="0"/>
                        <a:cs typeface="Times New Roman" pitchFamily="18" charset="0"/>
                      </a:endParaRPr>
                    </a:p>
                  </a:txBody>
                  <a:tcPr marL="0" marR="0" marT="0" marB="0" anchor="ctr"/>
                </a:tc>
                <a:tc>
                  <a:txBody>
                    <a:bodyPr/>
                    <a:lstStyle/>
                    <a:p>
                      <a:pPr algn="ctr"/>
                      <a:r>
                        <a:rPr lang="en-US" sz="1200" dirty="0">
                          <a:effectLst/>
                          <a:latin typeface="Times New Roman" pitchFamily="18" charset="0"/>
                          <a:cs typeface="Times New Roman" pitchFamily="18" charset="0"/>
                        </a:rPr>
                        <a:t>Gold</a:t>
                      </a:r>
                      <a:endParaRPr lang="en-US" sz="1200" dirty="0">
                        <a:solidFill>
                          <a:schemeClr val="tx1"/>
                        </a:solidFill>
                        <a:effectLst/>
                        <a:latin typeface="Times New Roman" pitchFamily="18" charset="0"/>
                        <a:cs typeface="Times New Roman" pitchFamily="18" charset="0"/>
                      </a:endParaRPr>
                    </a:p>
                  </a:txBody>
                  <a:tcPr marL="0" marR="0" marT="0" marB="0" anchor="ctr"/>
                </a:tc>
              </a:tr>
              <a:tr h="133411">
                <a:tc>
                  <a:txBody>
                    <a:bodyPr/>
                    <a:lstStyle/>
                    <a:p>
                      <a:pPr algn="ctr"/>
                      <a:r>
                        <a:rPr lang="en-US" sz="1200">
                          <a:effectLst/>
                          <a:latin typeface="Times New Roman" pitchFamily="18" charset="0"/>
                          <a:cs typeface="Times New Roman" pitchFamily="18" charset="0"/>
                        </a:rPr>
                        <a:t>Bad</a:t>
                      </a:r>
                      <a:endParaRPr lang="en-US" sz="1200">
                        <a:solidFill>
                          <a:schemeClr val="tx1"/>
                        </a:solidFill>
                        <a:effectLst/>
                        <a:latin typeface="Times New Roman" pitchFamily="18" charset="0"/>
                        <a:cs typeface="Times New Roman" pitchFamily="18" charset="0"/>
                      </a:endParaRPr>
                    </a:p>
                  </a:txBody>
                  <a:tcPr marL="0" marR="0" marT="0" marB="0" anchor="ctr"/>
                </a:tc>
                <a:tc>
                  <a:txBody>
                    <a:bodyPr/>
                    <a:lstStyle/>
                    <a:p>
                      <a:pPr algn="ctr"/>
                      <a:r>
                        <a:rPr lang="en-US" altLang="zh-CN" sz="1200">
                          <a:latin typeface="Times New Roman" pitchFamily="18" charset="0"/>
                          <a:cs typeface="Times New Roman" pitchFamily="18" charset="0"/>
                        </a:rPr>
                        <a:t>4</a:t>
                      </a:r>
                      <a:endParaRPr lang="zh-CN" altLang="en-US" sz="120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1200" dirty="0">
                          <a:latin typeface="Times New Roman" pitchFamily="18" charset="0"/>
                          <a:cs typeface="Times New Roman" pitchFamily="18" charset="0"/>
                        </a:rPr>
                        <a:t>1</a:t>
                      </a:r>
                      <a:endParaRPr lang="zh-CN" altLang="en-US" sz="12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1200">
                          <a:latin typeface="Times New Roman" pitchFamily="18" charset="0"/>
                          <a:cs typeface="Times New Roman" pitchFamily="18" charset="0"/>
                        </a:rPr>
                        <a:t>4</a:t>
                      </a:r>
                      <a:endParaRPr lang="zh-CN" altLang="en-US" sz="1200">
                        <a:solidFill>
                          <a:schemeClr val="tx1"/>
                        </a:solidFill>
                        <a:latin typeface="Times New Roman" pitchFamily="18" charset="0"/>
                        <a:cs typeface="Times New Roman" pitchFamily="18" charset="0"/>
                      </a:endParaRPr>
                    </a:p>
                  </a:txBody>
                  <a:tcPr marL="0" marR="0" marT="0" marB="0" anchor="ctr"/>
                </a:tc>
              </a:tr>
              <a:tr h="133411">
                <a:tc>
                  <a:txBody>
                    <a:bodyPr/>
                    <a:lstStyle/>
                    <a:p>
                      <a:pPr algn="ctr"/>
                      <a:r>
                        <a:rPr lang="en-US" sz="1200" dirty="0">
                          <a:effectLst/>
                          <a:latin typeface="Times New Roman" pitchFamily="18" charset="0"/>
                          <a:cs typeface="Times New Roman" pitchFamily="18" charset="0"/>
                        </a:rPr>
                        <a:t>Good</a:t>
                      </a:r>
                      <a:endParaRPr lang="en-US" sz="1200" dirty="0">
                        <a:solidFill>
                          <a:schemeClr val="tx1"/>
                        </a:solidFill>
                        <a:effectLst/>
                        <a:latin typeface="Times New Roman" pitchFamily="18" charset="0"/>
                        <a:cs typeface="Times New Roman" pitchFamily="18" charset="0"/>
                      </a:endParaRPr>
                    </a:p>
                  </a:txBody>
                  <a:tcPr marL="0" marR="0" marT="0" marB="0" anchor="ctr"/>
                </a:tc>
                <a:tc>
                  <a:txBody>
                    <a:bodyPr/>
                    <a:lstStyle/>
                    <a:p>
                      <a:pPr algn="ctr"/>
                      <a:r>
                        <a:rPr lang="en-US" altLang="zh-CN" sz="1200" dirty="0">
                          <a:latin typeface="Times New Roman" pitchFamily="18" charset="0"/>
                          <a:cs typeface="Times New Roman" pitchFamily="18" charset="0"/>
                        </a:rPr>
                        <a:t>2</a:t>
                      </a:r>
                      <a:endParaRPr lang="zh-CN" altLang="en-US" sz="12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1200">
                          <a:latin typeface="Times New Roman" pitchFamily="18" charset="0"/>
                          <a:cs typeface="Times New Roman" pitchFamily="18" charset="0"/>
                        </a:rPr>
                        <a:t>1</a:t>
                      </a:r>
                      <a:endParaRPr lang="zh-CN" altLang="en-US" sz="120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1200" dirty="0">
                          <a:latin typeface="Times New Roman" pitchFamily="18" charset="0"/>
                          <a:cs typeface="Times New Roman" pitchFamily="18" charset="0"/>
                        </a:rPr>
                        <a:t>2</a:t>
                      </a:r>
                      <a:endParaRPr lang="zh-CN" altLang="en-US" sz="1200" dirty="0">
                        <a:solidFill>
                          <a:schemeClr val="tx1"/>
                        </a:solidFill>
                        <a:latin typeface="Times New Roman" pitchFamily="18" charset="0"/>
                        <a:cs typeface="Times New Roman" pitchFamily="18" charset="0"/>
                      </a:endParaRPr>
                    </a:p>
                  </a:txBody>
                  <a:tcPr marL="0" marR="0" marT="0" marB="0" anchor="ctr"/>
                </a:tc>
              </a:tr>
            </a:tbl>
          </a:graphicData>
        </a:graphic>
      </p:graphicFrame>
      <p:sp>
        <p:nvSpPr>
          <p:cNvPr id="9" name="矩形 8"/>
          <p:cNvSpPr/>
          <p:nvPr/>
        </p:nvSpPr>
        <p:spPr>
          <a:xfrm>
            <a:off x="9372008" y="5795138"/>
            <a:ext cx="2433680" cy="461665"/>
          </a:xfrm>
          <a:prstGeom prst="rect">
            <a:avLst/>
          </a:prstGeom>
        </p:spPr>
        <p:txBody>
          <a:bodyPr wrap="none">
            <a:spAutoFit/>
          </a:bodyPr>
          <a:lstStyle/>
          <a:p>
            <a:pPr algn="ctr"/>
            <a:r>
              <a:rPr lang="en-US" altLang="zh-CN" sz="1200" dirty="0">
                <a:solidFill>
                  <a:srgbClr val="000000"/>
                </a:solidFill>
                <a:latin typeface="Times New Roman" pitchFamily="18" charset="0"/>
                <a:cs typeface="Times New Roman" pitchFamily="18" charset="0"/>
              </a:rPr>
              <a:t>Chi</a:t>
            </a:r>
            <a:r>
              <a:rPr lang="en-US" altLang="zh-CN" sz="1200" baseline="30000" dirty="0">
                <a:solidFill>
                  <a:srgbClr val="000000"/>
                </a:solidFill>
                <a:latin typeface="Times New Roman" pitchFamily="18" charset="0"/>
                <a:cs typeface="Times New Roman" pitchFamily="18" charset="0"/>
              </a:rPr>
              <a:t>2</a:t>
            </a:r>
            <a:r>
              <a:rPr lang="en-US" altLang="zh-CN" sz="1200" dirty="0">
                <a:solidFill>
                  <a:srgbClr val="000000"/>
                </a:solidFill>
                <a:latin typeface="Times New Roman" pitchFamily="18" charset="0"/>
                <a:cs typeface="Times New Roman" pitchFamily="18" charset="0"/>
              </a:rPr>
              <a:t> = 0.21          Probability = 0.90 </a:t>
            </a:r>
            <a:endParaRPr lang="en-US" altLang="zh-CN" sz="1200" dirty="0" smtClean="0">
              <a:solidFill>
                <a:srgbClr val="000000"/>
              </a:solidFill>
              <a:latin typeface="Times New Roman" pitchFamily="18" charset="0"/>
              <a:cs typeface="Times New Roman" pitchFamily="18" charset="0"/>
            </a:endParaRPr>
          </a:p>
          <a:p>
            <a:pPr algn="ctr"/>
            <a:r>
              <a:rPr lang="en-US" altLang="zh-CN" sz="1200" dirty="0" smtClean="0">
                <a:solidFill>
                  <a:srgbClr val="000000"/>
                </a:solidFill>
                <a:latin typeface="Times New Roman" pitchFamily="18" charset="0"/>
                <a:cs typeface="Times New Roman" pitchFamily="18" charset="0"/>
              </a:rPr>
              <a:t>Degree </a:t>
            </a:r>
            <a:r>
              <a:rPr lang="en-US" altLang="zh-CN" sz="1200" dirty="0">
                <a:solidFill>
                  <a:srgbClr val="000000"/>
                </a:solidFill>
                <a:latin typeface="Times New Roman" pitchFamily="18" charset="0"/>
                <a:cs typeface="Times New Roman" pitchFamily="18" charset="0"/>
              </a:rPr>
              <a:t>of freedom=2</a:t>
            </a:r>
            <a:endParaRPr lang="zh-CN" altLang="en-US" sz="1200" dirty="0">
              <a:latin typeface="Times New Roman" pitchFamily="18" charset="0"/>
              <a:cs typeface="Times New Roman" pitchFamily="18" charset="0"/>
            </a:endParaRPr>
          </a:p>
        </p:txBody>
      </p:sp>
      <p:grpSp>
        <p:nvGrpSpPr>
          <p:cNvPr id="10" name="组合 9"/>
          <p:cNvGrpSpPr/>
          <p:nvPr/>
        </p:nvGrpSpPr>
        <p:grpSpPr>
          <a:xfrm>
            <a:off x="1" y="149176"/>
            <a:ext cx="3303180" cy="707887"/>
            <a:chOff x="1" y="149176"/>
            <a:chExt cx="3303180" cy="707887"/>
          </a:xfrm>
        </p:grpSpPr>
        <p:grpSp>
          <p:nvGrpSpPr>
            <p:cNvPr id="11" name="组合 10"/>
            <p:cNvGrpSpPr/>
            <p:nvPr/>
          </p:nvGrpSpPr>
          <p:grpSpPr>
            <a:xfrm>
              <a:off x="1" y="149176"/>
              <a:ext cx="2232836" cy="707887"/>
              <a:chOff x="0" y="276767"/>
              <a:chExt cx="2232836" cy="707887"/>
            </a:xfrm>
          </p:grpSpPr>
          <p:sp>
            <p:nvSpPr>
              <p:cNvPr id="14" name="文本框 13"/>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5" name="文本框 14"/>
              <p:cNvSpPr txBox="1"/>
              <p:nvPr/>
            </p:nvSpPr>
            <p:spPr>
              <a:xfrm>
                <a:off x="0" y="676877"/>
                <a:ext cx="1446028"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2.3 Decision Tree</a:t>
                </a:r>
              </a:p>
            </p:txBody>
          </p:sp>
        </p:grpSp>
        <p:sp>
          <p:nvSpPr>
            <p:cNvPr id="13" name="矩形 12"/>
            <p:cNvSpPr/>
            <p:nvPr/>
          </p:nvSpPr>
          <p:spPr>
            <a:xfrm>
              <a:off x="1446029" y="549286"/>
              <a:ext cx="1857152"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2.3.4 Avoid Overfitting</a:t>
              </a:r>
              <a:endParaRPr lang="en-US" altLang="zh-CN" sz="1400" dirty="0">
                <a:latin typeface="Times New Roman" pitchFamily="18" charset="0"/>
                <a:cs typeface="Times New Roman" pitchFamily="18" charset="0"/>
              </a:endParaRPr>
            </a:p>
          </p:txBody>
        </p:sp>
      </p:grpSp>
      <p:sp>
        <p:nvSpPr>
          <p:cNvPr id="16" name="矩形 15"/>
          <p:cNvSpPr/>
          <p:nvPr/>
        </p:nvSpPr>
        <p:spPr>
          <a:xfrm>
            <a:off x="8846289" y="6627168"/>
            <a:ext cx="3345712" cy="230832"/>
          </a:xfrm>
          <a:prstGeom prst="rect">
            <a:avLst/>
          </a:prstGeom>
        </p:spPr>
        <p:txBody>
          <a:bodyPr wrap="square">
            <a:spAutoFit/>
          </a:bodyPr>
          <a:lstStyle/>
          <a:p>
            <a:pPr algn="r"/>
            <a:r>
              <a:rPr lang="en-US" altLang="zh-CN" sz="900" b="1" i="1" dirty="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http://www.saedsayad.com/decision_tree_overfitting.htm</a:t>
            </a:r>
            <a:endParaRPr lang="en-US" altLang="zh-CN" sz="900" i="1" dirty="0" smtClean="0">
              <a:solidFill>
                <a:prstClr val="black"/>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77398" y="1257173"/>
            <a:ext cx="10968797" cy="4742324"/>
          </a:xfrm>
          <a:prstGeom prst="rect">
            <a:avLst/>
          </a:prstGeom>
        </p:spPr>
        <p:txBody>
          <a:bodyPr wrap="square">
            <a:spAutoFit/>
          </a:bodyPr>
          <a:lstStyle/>
          <a:p>
            <a:pPr>
              <a:lnSpc>
                <a:spcPct val="130000"/>
              </a:lnSpc>
              <a:spcBef>
                <a:spcPts val="500"/>
              </a:spcBef>
            </a:pPr>
            <a:r>
              <a:rPr lang="en-US" altLang="zh-CN" sz="1500" b="1" dirty="0" smtClean="0">
                <a:latin typeface="Cambria Math" panose="02040503050406030204" pitchFamily="18" charset="0"/>
                <a:ea typeface="Cambria Math" panose="02040503050406030204" pitchFamily="18" charset="0"/>
                <a:cs typeface="Times New Roman" pitchFamily="18" charset="0"/>
              </a:rPr>
              <a:t>Advantages</a:t>
            </a:r>
            <a:endParaRPr lang="en-US" altLang="zh-CN" sz="1500" b="1" dirty="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Cambria Math" panose="02040503050406030204" pitchFamily="18" charset="0"/>
                <a:ea typeface="Cambria Math" panose="02040503050406030204" pitchFamily="18" charset="0"/>
                <a:cs typeface="Times New Roman" pitchFamily="18" charset="0"/>
              </a:rPr>
              <a:t>Simple to understand and interpret. People are able to understand decision tree models after a brief explanation.</a:t>
            </a:r>
            <a:endParaRPr lang="en-US" altLang="zh-CN" sz="1500" dirty="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Cambria Math" panose="02040503050406030204" pitchFamily="18" charset="0"/>
                <a:ea typeface="Cambria Math" panose="02040503050406030204" pitchFamily="18" charset="0"/>
                <a:cs typeface="Times New Roman" pitchFamily="18" charset="0"/>
              </a:rPr>
              <a:t>Requires little data preparation. Other techniques often require data </a:t>
            </a:r>
            <a:r>
              <a:rPr lang="en-US" altLang="zh-CN" sz="1500" dirty="0" smtClean="0">
                <a:latin typeface="Cambria Math" panose="02040503050406030204" pitchFamily="18" charset="0"/>
                <a:ea typeface="Cambria Math" panose="02040503050406030204" pitchFamily="18" charset="0"/>
                <a:cs typeface="Times New Roman" pitchFamily="18" charset="0"/>
              </a:rPr>
              <a:t>normalization</a:t>
            </a:r>
            <a:r>
              <a:rPr lang="en-US" altLang="zh-CN" sz="1500" dirty="0">
                <a:latin typeface="Cambria Math" panose="02040503050406030204" pitchFamily="18" charset="0"/>
                <a:ea typeface="Cambria Math" panose="02040503050406030204" pitchFamily="18" charset="0"/>
                <a:cs typeface="Times New Roman" pitchFamily="18" charset="0"/>
              </a:rPr>
              <a:t>, dummy variables need to be created and blank values to be removed.</a:t>
            </a:r>
            <a:endParaRPr lang="en-US" altLang="zh-CN" sz="1500" dirty="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Cambria Math" panose="02040503050406030204" pitchFamily="18" charset="0"/>
                <a:ea typeface="Cambria Math" panose="02040503050406030204" pitchFamily="18" charset="0"/>
                <a:cs typeface="Times New Roman" pitchFamily="18" charset="0"/>
              </a:rPr>
              <a:t>Able to handle both numerical and categorical data. Other techniques are usually </a:t>
            </a:r>
            <a:r>
              <a:rPr lang="en-US" altLang="zh-CN" sz="1500" dirty="0" smtClean="0">
                <a:latin typeface="Cambria Math" panose="02040503050406030204" pitchFamily="18" charset="0"/>
                <a:ea typeface="Cambria Math" panose="02040503050406030204" pitchFamily="18" charset="0"/>
                <a:cs typeface="Times New Roman" pitchFamily="18" charset="0"/>
              </a:rPr>
              <a:t>specialized </a:t>
            </a:r>
            <a:r>
              <a:rPr lang="en-US" altLang="zh-CN" sz="1500" dirty="0">
                <a:latin typeface="Cambria Math" panose="02040503050406030204" pitchFamily="18" charset="0"/>
                <a:ea typeface="Cambria Math" panose="02040503050406030204" pitchFamily="18" charset="0"/>
                <a:cs typeface="Times New Roman" pitchFamily="18" charset="0"/>
              </a:rPr>
              <a:t>in </a:t>
            </a:r>
            <a:r>
              <a:rPr lang="en-US" altLang="zh-CN" sz="1500" dirty="0" smtClean="0">
                <a:latin typeface="Cambria Math" panose="02040503050406030204" pitchFamily="18" charset="0"/>
                <a:ea typeface="Cambria Math" panose="02040503050406030204" pitchFamily="18" charset="0"/>
                <a:cs typeface="Times New Roman" pitchFamily="18" charset="0"/>
              </a:rPr>
              <a:t>analyzing </a:t>
            </a:r>
            <a:r>
              <a:rPr lang="en-US" altLang="zh-CN" sz="1500" dirty="0">
                <a:latin typeface="Cambria Math" panose="02040503050406030204" pitchFamily="18" charset="0"/>
                <a:ea typeface="Cambria Math" panose="02040503050406030204" pitchFamily="18" charset="0"/>
                <a:cs typeface="Times New Roman" pitchFamily="18" charset="0"/>
              </a:rPr>
              <a:t>datasets that have only one type of variable. (For example, relation rules can be used only with nominal variables while neural networks can be used only with numerical variables.)</a:t>
            </a:r>
            <a:endParaRPr lang="en-US" altLang="zh-CN" sz="1500" dirty="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Cambria Math" panose="02040503050406030204" pitchFamily="18" charset="0"/>
                <a:ea typeface="Cambria Math" panose="02040503050406030204" pitchFamily="18" charset="0"/>
                <a:cs typeface="Times New Roman" pitchFamily="18" charset="0"/>
              </a:rPr>
              <a:t>Uses a white box model. If a given situation is observable in a model the explanation for the condition is easily explained by </a:t>
            </a:r>
            <a:r>
              <a:rPr lang="en-US" altLang="zh-CN" sz="1500" dirty="0" err="1" smtClean="0">
                <a:latin typeface="Cambria Math" panose="02040503050406030204" pitchFamily="18" charset="0"/>
                <a:ea typeface="Cambria Math" panose="02040503050406030204" pitchFamily="18" charset="0"/>
                <a:cs typeface="Times New Roman" pitchFamily="18" charset="0"/>
              </a:rPr>
              <a:t>boolean</a:t>
            </a:r>
            <a:r>
              <a:rPr lang="en-US" altLang="zh-CN" sz="1500" dirty="0" smtClean="0">
                <a:latin typeface="Cambria Math" panose="02040503050406030204" pitchFamily="18" charset="0"/>
                <a:ea typeface="Cambria Math" panose="02040503050406030204" pitchFamily="18" charset="0"/>
                <a:cs typeface="Times New Roman" pitchFamily="18" charset="0"/>
              </a:rPr>
              <a:t> </a:t>
            </a:r>
            <a:r>
              <a:rPr lang="en-US" altLang="zh-CN" sz="1500" dirty="0">
                <a:latin typeface="Cambria Math" panose="02040503050406030204" pitchFamily="18" charset="0"/>
                <a:ea typeface="Cambria Math" panose="02040503050406030204" pitchFamily="18" charset="0"/>
                <a:cs typeface="Times New Roman" pitchFamily="18" charset="0"/>
              </a:rPr>
              <a:t>logic. By contrast, in a black box model, the explanation for the results is typically difficult to understand, for example with an artificial neural network.</a:t>
            </a:r>
            <a:endParaRPr lang="en-US" altLang="zh-CN" sz="1500" dirty="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Cambria Math" panose="02040503050406030204" pitchFamily="18" charset="0"/>
                <a:ea typeface="Cambria Math" panose="02040503050406030204" pitchFamily="18" charset="0"/>
                <a:cs typeface="Times New Roman" pitchFamily="18" charset="0"/>
              </a:rPr>
              <a:t>Possible to validate a model using statistical tests. That makes it possible to account for the reliability of the model.</a:t>
            </a:r>
            <a:endParaRPr lang="en-US" altLang="zh-CN" sz="1500" dirty="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Cambria Math" panose="02040503050406030204" pitchFamily="18" charset="0"/>
                <a:ea typeface="Cambria Math" panose="02040503050406030204" pitchFamily="18" charset="0"/>
                <a:cs typeface="Times New Roman" pitchFamily="18" charset="0"/>
              </a:rPr>
              <a:t>Robust. Performs well even if its assumptions are somewhat violated by the true model from which the data were generated.</a:t>
            </a:r>
            <a:endParaRPr lang="en-US" altLang="zh-CN" sz="1500" dirty="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Cambria Math" panose="02040503050406030204" pitchFamily="18" charset="0"/>
                <a:ea typeface="Cambria Math" panose="02040503050406030204" pitchFamily="18" charset="0"/>
                <a:cs typeface="Times New Roman" pitchFamily="18" charset="0"/>
              </a:rPr>
              <a:t>Performs well with large datasets. Large amounts of data can be </a:t>
            </a:r>
            <a:r>
              <a:rPr lang="en-US" altLang="zh-CN" sz="1500" dirty="0" smtClean="0">
                <a:latin typeface="Cambria Math" panose="02040503050406030204" pitchFamily="18" charset="0"/>
                <a:ea typeface="Cambria Math" panose="02040503050406030204" pitchFamily="18" charset="0"/>
                <a:cs typeface="Times New Roman" pitchFamily="18" charset="0"/>
              </a:rPr>
              <a:t>analyzed </a:t>
            </a:r>
            <a:r>
              <a:rPr lang="en-US" altLang="zh-CN" sz="1500" dirty="0">
                <a:latin typeface="Cambria Math" panose="02040503050406030204" pitchFamily="18" charset="0"/>
                <a:ea typeface="Cambria Math" panose="02040503050406030204" pitchFamily="18" charset="0"/>
                <a:cs typeface="Times New Roman" pitchFamily="18" charset="0"/>
              </a:rPr>
              <a:t>using standard computing resources in reasonable time.</a:t>
            </a:r>
            <a:endParaRPr lang="en-US" altLang="zh-CN" sz="1500" dirty="0">
              <a:latin typeface="Times New Roman" pitchFamily="18" charset="0"/>
              <a:cs typeface="Times New Roman" pitchFamily="18" charset="0"/>
            </a:endParaRPr>
          </a:p>
        </p:txBody>
      </p:sp>
      <p:grpSp>
        <p:nvGrpSpPr>
          <p:cNvPr id="8" name="组合 7"/>
          <p:cNvGrpSpPr/>
          <p:nvPr/>
        </p:nvGrpSpPr>
        <p:grpSpPr>
          <a:xfrm>
            <a:off x="0" y="149176"/>
            <a:ext cx="2892054" cy="707887"/>
            <a:chOff x="0" y="149176"/>
            <a:chExt cx="2892054" cy="707887"/>
          </a:xfrm>
        </p:grpSpPr>
        <p:grpSp>
          <p:nvGrpSpPr>
            <p:cNvPr id="9" name="组合 8"/>
            <p:cNvGrpSpPr/>
            <p:nvPr/>
          </p:nvGrpSpPr>
          <p:grpSpPr>
            <a:xfrm>
              <a:off x="0" y="149176"/>
              <a:ext cx="2232837" cy="707887"/>
              <a:chOff x="-1" y="276767"/>
              <a:chExt cx="2232837"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1" y="676877"/>
                <a:ext cx="1467293"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2.3 Decision Tree</a:t>
                </a:r>
              </a:p>
            </p:txBody>
          </p:sp>
        </p:grpSp>
        <p:sp>
          <p:nvSpPr>
            <p:cNvPr id="10" name="矩形 9"/>
            <p:cNvSpPr/>
            <p:nvPr/>
          </p:nvSpPr>
          <p:spPr>
            <a:xfrm>
              <a:off x="1467293" y="549286"/>
              <a:ext cx="1424761"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2.3.5 Advantages</a:t>
              </a:r>
              <a:endParaRPr lang="en-US" altLang="zh-CN" sz="1400" dirty="0">
                <a:latin typeface="Times New Roman" pitchFamily="18" charset="0"/>
                <a:cs typeface="Times New Roman" pitchFamily="18" charset="0"/>
              </a:endParaRPr>
            </a:p>
          </p:txBody>
        </p:sp>
      </p:grpSp>
      <p:sp>
        <p:nvSpPr>
          <p:cNvPr id="13" name="矩形 12"/>
          <p:cNvSpPr/>
          <p:nvPr/>
        </p:nvSpPr>
        <p:spPr>
          <a:xfrm>
            <a:off x="8151628" y="6566520"/>
            <a:ext cx="4040372"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Wikipedia, https://</a:t>
            </a:r>
            <a:r>
              <a:rPr lang="en-US" altLang="zh-CN" sz="900" i="1" dirty="0" smtClean="0">
                <a:solidFill>
                  <a:prstClr val="black"/>
                </a:solidFill>
                <a:latin typeface="Times New Roman" pitchFamily="18" charset="0"/>
                <a:cs typeface="Times New Roman" pitchFamily="18" charset="0"/>
              </a:rPr>
              <a:t>en.wikipedia.org/wiki/Decision_tree_learning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21454" y="1079963"/>
            <a:ext cx="10968797" cy="5150128"/>
          </a:xfrm>
          <a:prstGeom prst="rect">
            <a:avLst/>
          </a:prstGeom>
        </p:spPr>
        <p:txBody>
          <a:bodyPr wrap="square">
            <a:spAutoFit/>
          </a:bodyPr>
          <a:lstStyle/>
          <a:p>
            <a:pPr>
              <a:lnSpc>
                <a:spcPct val="130000"/>
              </a:lnSpc>
              <a:spcBef>
                <a:spcPts val="500"/>
              </a:spcBef>
            </a:pPr>
            <a:r>
              <a:rPr lang="en-US" altLang="zh-CN" sz="1500" b="1" dirty="0" smtClean="0">
                <a:latin typeface="Cambria Math" panose="02040503050406030204" pitchFamily="18" charset="0"/>
                <a:ea typeface="Cambria Math" panose="02040503050406030204" pitchFamily="18" charset="0"/>
                <a:cs typeface="Times New Roman" pitchFamily="18" charset="0"/>
              </a:rPr>
              <a:t>Limitations</a:t>
            </a:r>
            <a:endParaRPr lang="en-US" altLang="zh-CN" sz="1500" b="1" dirty="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Cambria Math" panose="02040503050406030204" pitchFamily="18" charset="0"/>
                <a:ea typeface="Cambria Math" panose="02040503050406030204" pitchFamily="18" charset="0"/>
                <a:cs typeface="Times New Roman" pitchFamily="18" charset="0"/>
              </a:rPr>
              <a:t>The problem of learning an optimal decision tree is known to be NP-complete under several aspects of optimality and even for simple </a:t>
            </a:r>
            <a:r>
              <a:rPr lang="en-US" altLang="zh-CN" sz="1500" dirty="0" smtClean="0">
                <a:latin typeface="Cambria Math" panose="02040503050406030204" pitchFamily="18" charset="0"/>
                <a:ea typeface="Cambria Math" panose="02040503050406030204" pitchFamily="18" charset="0"/>
                <a:cs typeface="Times New Roman" pitchFamily="18" charset="0"/>
              </a:rPr>
              <a:t>concepts. Consequently</a:t>
            </a:r>
            <a:r>
              <a:rPr lang="en-US" altLang="zh-CN" sz="1500" dirty="0">
                <a:latin typeface="Cambria Math" panose="02040503050406030204" pitchFamily="18" charset="0"/>
                <a:ea typeface="Cambria Math" panose="02040503050406030204" pitchFamily="18" charset="0"/>
                <a:cs typeface="Times New Roman" pitchFamily="18" charset="0"/>
              </a:rPr>
              <a:t>, practical decision-tree learning algorithms are based on heuristics such as the greedy algorithm where locally-optimal decisions are made at each node. Such algorithms cannot guarantee to return the globally-optimal decision tree. To reduce the greedy effect of local-optimality some methods such as the dual information distance (DID) tree were </a:t>
            </a:r>
            <a:r>
              <a:rPr lang="en-US" altLang="zh-CN" sz="1500" dirty="0" smtClean="0">
                <a:latin typeface="Cambria Math" panose="02040503050406030204" pitchFamily="18" charset="0"/>
                <a:ea typeface="Cambria Math" panose="02040503050406030204" pitchFamily="18" charset="0"/>
                <a:cs typeface="Times New Roman" pitchFamily="18" charset="0"/>
              </a:rPr>
              <a:t>proposed.</a:t>
            </a:r>
            <a:endParaRPr lang="en-US" altLang="zh-CN" sz="1500" dirty="0" smtClean="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smtClean="0">
                <a:latin typeface="Cambria Math" panose="02040503050406030204" pitchFamily="18" charset="0"/>
                <a:ea typeface="Cambria Math" panose="02040503050406030204" pitchFamily="18" charset="0"/>
                <a:cs typeface="Times New Roman" pitchFamily="18" charset="0"/>
              </a:rPr>
              <a:t>Decision-tree </a:t>
            </a:r>
            <a:r>
              <a:rPr lang="en-US" altLang="zh-CN" sz="1500" dirty="0">
                <a:latin typeface="Cambria Math" panose="02040503050406030204" pitchFamily="18" charset="0"/>
                <a:ea typeface="Cambria Math" panose="02040503050406030204" pitchFamily="18" charset="0"/>
                <a:cs typeface="Times New Roman" pitchFamily="18" charset="0"/>
              </a:rPr>
              <a:t>learners can create over-complex trees that do not </a:t>
            </a:r>
            <a:r>
              <a:rPr lang="en-US" altLang="zh-CN" sz="1500" dirty="0" smtClean="0">
                <a:latin typeface="Cambria Math" panose="02040503050406030204" pitchFamily="18" charset="0"/>
                <a:ea typeface="Cambria Math" panose="02040503050406030204" pitchFamily="18" charset="0"/>
                <a:cs typeface="Times New Roman" pitchFamily="18" charset="0"/>
              </a:rPr>
              <a:t>generalize </a:t>
            </a:r>
            <a:r>
              <a:rPr lang="en-US" altLang="zh-CN" sz="1500" dirty="0">
                <a:latin typeface="Cambria Math" panose="02040503050406030204" pitchFamily="18" charset="0"/>
                <a:ea typeface="Cambria Math" panose="02040503050406030204" pitchFamily="18" charset="0"/>
                <a:cs typeface="Times New Roman" pitchFamily="18" charset="0"/>
              </a:rPr>
              <a:t>well from the training data. (This is known as overfitting</a:t>
            </a:r>
            <a:r>
              <a:rPr lang="en-US" altLang="zh-CN" sz="1500" dirty="0" smtClean="0">
                <a:latin typeface="Cambria Math" panose="02040503050406030204" pitchFamily="18" charset="0"/>
                <a:ea typeface="Cambria Math" panose="02040503050406030204" pitchFamily="18" charset="0"/>
                <a:cs typeface="Times New Roman" pitchFamily="18" charset="0"/>
              </a:rPr>
              <a:t>.) </a:t>
            </a:r>
            <a:r>
              <a:rPr lang="en-US" altLang="zh-CN" sz="1500" dirty="0">
                <a:latin typeface="Cambria Math" panose="02040503050406030204" pitchFamily="18" charset="0"/>
                <a:ea typeface="Cambria Math" panose="02040503050406030204" pitchFamily="18" charset="0"/>
                <a:cs typeface="Times New Roman" pitchFamily="18" charset="0"/>
              </a:rPr>
              <a:t>Mechanisms such as pruning are necessary to avoid this problem (with the exception of some algorithms such as the Conditional Inference approach, that does not require pruning </a:t>
            </a:r>
            <a:r>
              <a:rPr lang="en-US" altLang="zh-CN" sz="1500" dirty="0" smtClean="0">
                <a:latin typeface="Cambria Math" panose="02040503050406030204" pitchFamily="18" charset="0"/>
                <a:ea typeface="Cambria Math" panose="02040503050406030204" pitchFamily="18" charset="0"/>
                <a:cs typeface="Times New Roman" pitchFamily="18" charset="0"/>
              </a:rPr>
              <a:t>).</a:t>
            </a:r>
            <a:endParaRPr lang="en-US" altLang="zh-CN" sz="1500" dirty="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Cambria Math" panose="02040503050406030204" pitchFamily="18" charset="0"/>
                <a:ea typeface="Cambria Math" panose="02040503050406030204" pitchFamily="18" charset="0"/>
                <a:cs typeface="Times New Roman" pitchFamily="18" charset="0"/>
              </a:rPr>
              <a:t>There are concepts that are hard to learn because decision trees do not express them easily, such as XOR, parity or multiplexer problems. In such cases, the decision tree becomes prohibitively large. Approaches to solve the problem involve either changing the representation of the problem domain (known as </a:t>
            </a:r>
            <a:r>
              <a:rPr lang="en-US" altLang="zh-CN" sz="1500" dirty="0" err="1" smtClean="0">
                <a:latin typeface="Cambria Math" panose="02040503050406030204" pitchFamily="18" charset="0"/>
                <a:ea typeface="Cambria Math" panose="02040503050406030204" pitchFamily="18" charset="0"/>
                <a:cs typeface="Times New Roman" pitchFamily="18" charset="0"/>
              </a:rPr>
              <a:t>propositionalisation</a:t>
            </a:r>
            <a:r>
              <a:rPr lang="en-US" altLang="zh-CN" sz="1500" dirty="0" smtClean="0">
                <a:latin typeface="Cambria Math" panose="02040503050406030204" pitchFamily="18" charset="0"/>
                <a:ea typeface="Cambria Math" panose="02040503050406030204" pitchFamily="18" charset="0"/>
                <a:cs typeface="Times New Roman" pitchFamily="18" charset="0"/>
              </a:rPr>
              <a:t>) or </a:t>
            </a:r>
            <a:r>
              <a:rPr lang="en-US" altLang="zh-CN" sz="1500" dirty="0">
                <a:latin typeface="Cambria Math" panose="02040503050406030204" pitchFamily="18" charset="0"/>
                <a:ea typeface="Cambria Math" panose="02040503050406030204" pitchFamily="18" charset="0"/>
                <a:cs typeface="Times New Roman" pitchFamily="18" charset="0"/>
              </a:rPr>
              <a:t>using learning algorithms based on more expressive representations (such as statistical relational learning or inductive logic programming).</a:t>
            </a:r>
            <a:endParaRPr lang="en-US" altLang="zh-CN" sz="1500" dirty="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Cambria Math" panose="02040503050406030204" pitchFamily="18" charset="0"/>
                <a:ea typeface="Cambria Math" panose="02040503050406030204" pitchFamily="18" charset="0"/>
                <a:cs typeface="Times New Roman" pitchFamily="18" charset="0"/>
              </a:rPr>
              <a:t>For data including categorical variables with different numbers of levels, information gain in decision trees is biased in favor of those attributes with more </a:t>
            </a:r>
            <a:r>
              <a:rPr lang="en-US" altLang="zh-CN" sz="1500" dirty="0" smtClean="0">
                <a:latin typeface="Cambria Math" panose="02040503050406030204" pitchFamily="18" charset="0"/>
                <a:ea typeface="Cambria Math" panose="02040503050406030204" pitchFamily="18" charset="0"/>
                <a:cs typeface="Times New Roman" pitchFamily="18" charset="0"/>
              </a:rPr>
              <a:t>levels. However</a:t>
            </a:r>
            <a:r>
              <a:rPr lang="en-US" altLang="zh-CN" sz="1500" dirty="0">
                <a:latin typeface="Cambria Math" panose="02040503050406030204" pitchFamily="18" charset="0"/>
                <a:ea typeface="Cambria Math" panose="02040503050406030204" pitchFamily="18" charset="0"/>
                <a:cs typeface="Times New Roman" pitchFamily="18" charset="0"/>
              </a:rPr>
              <a:t>, the issue of biased predictor selection is avoided by the Conditional Inference approach</a:t>
            </a:r>
            <a:r>
              <a:rPr lang="en-US" altLang="zh-CN" sz="1500" dirty="0" smtClean="0">
                <a:latin typeface="Cambria Math" panose="02040503050406030204" pitchFamily="18" charset="0"/>
                <a:ea typeface="Cambria Math" panose="02040503050406030204" pitchFamily="18" charset="0"/>
                <a:cs typeface="Times New Roman" pitchFamily="18" charset="0"/>
              </a:rPr>
              <a:t>.</a:t>
            </a:r>
            <a:endParaRPr lang="en-US" altLang="zh-CN" sz="1500" dirty="0">
              <a:latin typeface="Times New Roman" pitchFamily="18" charset="0"/>
              <a:cs typeface="Times New Roman" pitchFamily="18" charset="0"/>
            </a:endParaRPr>
          </a:p>
        </p:txBody>
      </p:sp>
      <p:grpSp>
        <p:nvGrpSpPr>
          <p:cNvPr id="8" name="组合 7"/>
          <p:cNvGrpSpPr/>
          <p:nvPr/>
        </p:nvGrpSpPr>
        <p:grpSpPr>
          <a:xfrm>
            <a:off x="1" y="149176"/>
            <a:ext cx="2856612" cy="707887"/>
            <a:chOff x="1" y="149176"/>
            <a:chExt cx="2856612" cy="707887"/>
          </a:xfrm>
        </p:grpSpPr>
        <p:grpSp>
          <p:nvGrpSpPr>
            <p:cNvPr id="9" name="组合 8"/>
            <p:cNvGrpSpPr/>
            <p:nvPr/>
          </p:nvGrpSpPr>
          <p:grpSpPr>
            <a:xfrm>
              <a:off x="1" y="149176"/>
              <a:ext cx="2232836" cy="707887"/>
              <a:chOff x="0" y="276767"/>
              <a:chExt cx="2232836"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453116"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2.3 Decision Tree</a:t>
                </a:r>
              </a:p>
            </p:txBody>
          </p:sp>
        </p:grpSp>
        <p:sp>
          <p:nvSpPr>
            <p:cNvPr id="10" name="矩形 9"/>
            <p:cNvSpPr/>
            <p:nvPr/>
          </p:nvSpPr>
          <p:spPr>
            <a:xfrm>
              <a:off x="1453117" y="549285"/>
              <a:ext cx="1403496"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2.3.6 Limitations</a:t>
              </a:r>
              <a:endParaRPr lang="en-US" altLang="zh-CN" sz="1400" dirty="0">
                <a:latin typeface="Times New Roman" pitchFamily="18" charset="0"/>
                <a:cs typeface="Times New Roman" pitchFamily="18" charset="0"/>
              </a:endParaRPr>
            </a:p>
          </p:txBody>
        </p:sp>
      </p:grpSp>
      <p:sp>
        <p:nvSpPr>
          <p:cNvPr id="13" name="矩形 12"/>
          <p:cNvSpPr/>
          <p:nvPr/>
        </p:nvSpPr>
        <p:spPr>
          <a:xfrm>
            <a:off x="8151628" y="6566520"/>
            <a:ext cx="4040372"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Wikipedia, https://</a:t>
            </a:r>
            <a:r>
              <a:rPr lang="en-US" altLang="zh-CN" sz="900" i="1" dirty="0" smtClean="0">
                <a:solidFill>
                  <a:prstClr val="black"/>
                </a:solidFill>
                <a:latin typeface="Times New Roman" pitchFamily="18" charset="0"/>
                <a:cs typeface="Times New Roman" pitchFamily="18" charset="0"/>
              </a:rPr>
              <a:t>en.wikipedia.org/wiki/Decision_tree_learning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149176"/>
            <a:ext cx="4217581" cy="707887"/>
            <a:chOff x="1" y="149176"/>
            <a:chExt cx="4217581" cy="707887"/>
          </a:xfrm>
        </p:grpSpPr>
        <p:grpSp>
          <p:nvGrpSpPr>
            <p:cNvPr id="9" name="组合 8"/>
            <p:cNvGrpSpPr/>
            <p:nvPr/>
          </p:nvGrpSpPr>
          <p:grpSpPr>
            <a:xfrm>
              <a:off x="1" y="149176"/>
              <a:ext cx="2232836" cy="707887"/>
              <a:chOff x="0" y="276767"/>
              <a:chExt cx="2232836"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616148"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2.4 Random Forests</a:t>
                </a:r>
              </a:p>
            </p:txBody>
          </p:sp>
        </p:grpSp>
        <p:sp>
          <p:nvSpPr>
            <p:cNvPr id="10" name="矩形 9"/>
            <p:cNvSpPr/>
            <p:nvPr/>
          </p:nvSpPr>
          <p:spPr>
            <a:xfrm>
              <a:off x="1616149" y="549286"/>
              <a:ext cx="2601433"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2.4.1 Intuition </a:t>
              </a:r>
              <a:r>
                <a:rPr lang="en-US" altLang="zh-CN" sz="1400" dirty="0">
                  <a:latin typeface="Times New Roman" pitchFamily="18" charset="0"/>
                  <a:cs typeface="Times New Roman" pitchFamily="18" charset="0"/>
                </a:rPr>
                <a:t>of Random Forest</a:t>
              </a:r>
            </a:p>
          </p:txBody>
        </p:sp>
      </p:grpSp>
      <p:sp>
        <p:nvSpPr>
          <p:cNvPr id="13" name="矩形 12"/>
          <p:cNvSpPr/>
          <p:nvPr/>
        </p:nvSpPr>
        <p:spPr>
          <a:xfrm>
            <a:off x="8151628" y="6566520"/>
            <a:ext cx="4040372"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smtClean="0">
                <a:solidFill>
                  <a:prstClr val="black"/>
                </a:solidFill>
                <a:latin typeface="Times New Roman" pitchFamily="18" charset="0"/>
                <a:cs typeface="Times New Roman" pitchFamily="18" charset="0"/>
              </a:rPr>
              <a:t>https</a:t>
            </a:r>
            <a:r>
              <a:rPr lang="en-US" altLang="zh-CN" sz="900" i="1" dirty="0">
                <a:solidFill>
                  <a:prstClr val="black"/>
                </a:solidFill>
                <a:latin typeface="Times New Roman" pitchFamily="18" charset="0"/>
                <a:cs typeface="Times New Roman" pitchFamily="18" charset="0"/>
              </a:rPr>
              <a:t>://stat.ethz.ch/education/semesters/ss2012/ams/slides/v10.2.pdf </a:t>
            </a:r>
            <a:endParaRPr lang="en-US" altLang="zh-CN" sz="900" i="1" dirty="0" smtClean="0">
              <a:solidFill>
                <a:prstClr val="black"/>
              </a:solidFill>
              <a:latin typeface="Times New Roman" pitchFamily="18" charset="0"/>
              <a:cs typeface="Times New Roman" pitchFamily="18" charset="0"/>
            </a:endParaRPr>
          </a:p>
        </p:txBody>
      </p:sp>
      <p:sp>
        <p:nvSpPr>
          <p:cNvPr id="4" name="矩形 3"/>
          <p:cNvSpPr/>
          <p:nvPr/>
        </p:nvSpPr>
        <p:spPr>
          <a:xfrm>
            <a:off x="524168" y="1448559"/>
            <a:ext cx="6521674" cy="362472"/>
          </a:xfrm>
          <a:prstGeom prst="rect">
            <a:avLst/>
          </a:prstGeom>
        </p:spPr>
        <p:txBody>
          <a:bodyPr wrap="square">
            <a:spAutoFit/>
          </a:bodyPr>
          <a:lstStyle/>
          <a:p>
            <a:pPr>
              <a:lnSpc>
                <a:spcPct val="130000"/>
              </a:lnSpc>
            </a:pPr>
            <a:endParaRPr lang="en-US" altLang="zh-CN" sz="1500" dirty="0">
              <a:latin typeface="Times New Roman" pitchFamily="18" charset="0"/>
              <a:ea typeface="Cambria Math" panose="02040503050406030204" pitchFamily="18" charset="0"/>
              <a:cs typeface="Times New Roman" pitchFamily="18" charset="0"/>
            </a:endParaRPr>
          </a:p>
        </p:txBody>
      </p:sp>
      <p:pic>
        <p:nvPicPr>
          <p:cNvPr id="6" name="图片 5"/>
          <p:cNvPicPr>
            <a:picLocks noChangeAspect="1"/>
          </p:cNvPicPr>
          <p:nvPr/>
        </p:nvPicPr>
        <p:blipFill>
          <a:blip r:embed="rId1"/>
          <a:stretch>
            <a:fillRect/>
          </a:stretch>
        </p:blipFill>
        <p:spPr>
          <a:xfrm>
            <a:off x="372787" y="1020195"/>
            <a:ext cx="3428557" cy="2475589"/>
          </a:xfrm>
          <a:prstGeom prst="rect">
            <a:avLst/>
          </a:prstGeom>
        </p:spPr>
      </p:pic>
      <p:pic>
        <p:nvPicPr>
          <p:cNvPr id="16" name="图片 15"/>
          <p:cNvPicPr>
            <a:picLocks noChangeAspect="1"/>
          </p:cNvPicPr>
          <p:nvPr/>
        </p:nvPicPr>
        <p:blipFill>
          <a:blip r:embed="rId2"/>
          <a:stretch>
            <a:fillRect/>
          </a:stretch>
        </p:blipFill>
        <p:spPr>
          <a:xfrm>
            <a:off x="4077068" y="1020194"/>
            <a:ext cx="3327676" cy="2475589"/>
          </a:xfrm>
          <a:prstGeom prst="rect">
            <a:avLst/>
          </a:prstGeom>
        </p:spPr>
      </p:pic>
      <p:pic>
        <p:nvPicPr>
          <p:cNvPr id="17" name="图片 16"/>
          <p:cNvPicPr>
            <a:picLocks noChangeAspect="1"/>
          </p:cNvPicPr>
          <p:nvPr/>
        </p:nvPicPr>
        <p:blipFill>
          <a:blip r:embed="rId3"/>
          <a:stretch>
            <a:fillRect/>
          </a:stretch>
        </p:blipFill>
        <p:spPr>
          <a:xfrm>
            <a:off x="7680468" y="1020194"/>
            <a:ext cx="3249802" cy="2479478"/>
          </a:xfrm>
          <a:prstGeom prst="rect">
            <a:avLst/>
          </a:prstGeom>
        </p:spPr>
      </p:pic>
      <p:sp>
        <p:nvSpPr>
          <p:cNvPr id="18" name="矩形 17"/>
          <p:cNvSpPr/>
          <p:nvPr/>
        </p:nvSpPr>
        <p:spPr>
          <a:xfrm>
            <a:off x="524168" y="3856650"/>
            <a:ext cx="3062548" cy="2308324"/>
          </a:xfrm>
          <a:prstGeom prst="rect">
            <a:avLst/>
          </a:prstGeom>
        </p:spPr>
        <p:txBody>
          <a:bodyPr wrap="square">
            <a:spAutoFit/>
          </a:bodyPr>
          <a:lstStyle/>
          <a:p>
            <a:r>
              <a:rPr lang="en-US" altLang="zh-CN" b="1" dirty="0">
                <a:latin typeface="times" panose="02020603050405020304" pitchFamily="18" charset="0"/>
                <a:cs typeface="times" panose="02020603050405020304" pitchFamily="18" charset="0"/>
              </a:rPr>
              <a:t>New sample:</a:t>
            </a:r>
            <a:r>
              <a:rPr lang="en-US" altLang="zh-CN" dirty="0">
                <a:latin typeface="times" panose="02020603050405020304" pitchFamily="18" charset="0"/>
                <a:cs typeface="times" panose="02020603050405020304" pitchFamily="18" charset="0"/>
              </a:rPr>
              <a:t> </a:t>
            </a:r>
            <a:endParaRPr lang="en-US" altLang="zh-CN" dirty="0" smtClean="0">
              <a:latin typeface="times" panose="02020603050405020304" pitchFamily="18" charset="0"/>
              <a:cs typeface="times" panose="02020603050405020304" pitchFamily="18" charset="0"/>
            </a:endParaRPr>
          </a:p>
          <a:p>
            <a:r>
              <a:rPr lang="en-US" altLang="zh-CN" dirty="0" smtClean="0">
                <a:latin typeface="times" panose="02020603050405020304" pitchFamily="18" charset="0"/>
                <a:cs typeface="times" panose="02020603050405020304" pitchFamily="18" charset="0"/>
              </a:rPr>
              <a:t>old</a:t>
            </a:r>
            <a:r>
              <a:rPr lang="en-US" altLang="zh-CN" dirty="0">
                <a:latin typeface="times" panose="02020603050405020304" pitchFamily="18" charset="0"/>
                <a:cs typeface="times" panose="02020603050405020304" pitchFamily="18" charset="0"/>
              </a:rPr>
              <a:t>, retired, male, </a:t>
            </a:r>
            <a:r>
              <a:rPr lang="en-US" altLang="zh-CN" dirty="0" smtClean="0">
                <a:latin typeface="times" panose="02020603050405020304" pitchFamily="18" charset="0"/>
                <a:cs typeface="times" panose="02020603050405020304" pitchFamily="18" charset="0"/>
              </a:rPr>
              <a:t>short </a:t>
            </a:r>
            <a:endParaRPr lang="en-US" altLang="zh-CN" dirty="0" smtClean="0">
              <a:latin typeface="times" panose="02020603050405020304" pitchFamily="18" charset="0"/>
              <a:cs typeface="times" panose="02020603050405020304" pitchFamily="18" charset="0"/>
            </a:endParaRPr>
          </a:p>
          <a:p>
            <a:endParaRPr lang="en-US" altLang="zh-CN" dirty="0">
              <a:latin typeface="times" panose="02020603050405020304" pitchFamily="18" charset="0"/>
              <a:cs typeface="times" panose="02020603050405020304" pitchFamily="18" charset="0"/>
            </a:endParaRPr>
          </a:p>
          <a:p>
            <a:r>
              <a:rPr lang="en-US" altLang="zh-CN" b="1" dirty="0" smtClean="0">
                <a:latin typeface="times" panose="02020603050405020304" pitchFamily="18" charset="0"/>
                <a:cs typeface="times" panose="02020603050405020304" pitchFamily="18" charset="0"/>
              </a:rPr>
              <a:t>Tree </a:t>
            </a:r>
            <a:r>
              <a:rPr lang="en-US" altLang="zh-CN" b="1" dirty="0">
                <a:latin typeface="times" panose="02020603050405020304" pitchFamily="18" charset="0"/>
                <a:cs typeface="times" panose="02020603050405020304" pitchFamily="18" charset="0"/>
              </a:rPr>
              <a:t>predictions: </a:t>
            </a:r>
            <a:endParaRPr lang="en-US" altLang="zh-CN" b="1" dirty="0" smtClean="0">
              <a:latin typeface="times" panose="02020603050405020304" pitchFamily="18" charset="0"/>
              <a:cs typeface="times" panose="02020603050405020304" pitchFamily="18" charset="0"/>
            </a:endParaRPr>
          </a:p>
          <a:p>
            <a:r>
              <a:rPr lang="en-US" altLang="zh-CN" dirty="0" smtClean="0">
                <a:latin typeface="times" panose="02020603050405020304" pitchFamily="18" charset="0"/>
                <a:cs typeface="times" panose="02020603050405020304" pitchFamily="18" charset="0"/>
              </a:rPr>
              <a:t>diseased</a:t>
            </a:r>
            <a:r>
              <a:rPr lang="en-US" altLang="zh-CN" dirty="0">
                <a:latin typeface="times" panose="02020603050405020304" pitchFamily="18" charset="0"/>
                <a:cs typeface="times" panose="02020603050405020304" pitchFamily="18" charset="0"/>
              </a:rPr>
              <a:t>, healthy, </a:t>
            </a:r>
            <a:r>
              <a:rPr lang="en-US" altLang="zh-CN" dirty="0" smtClean="0">
                <a:latin typeface="times" panose="02020603050405020304" pitchFamily="18" charset="0"/>
                <a:cs typeface="times" panose="02020603050405020304" pitchFamily="18" charset="0"/>
              </a:rPr>
              <a:t>diseased</a:t>
            </a:r>
            <a:endParaRPr lang="en-US" altLang="zh-CN" dirty="0" smtClean="0">
              <a:latin typeface="times" panose="02020603050405020304" pitchFamily="18" charset="0"/>
              <a:cs typeface="times" panose="02020603050405020304" pitchFamily="18" charset="0"/>
            </a:endParaRPr>
          </a:p>
          <a:p>
            <a:endParaRPr lang="en-US" altLang="zh-CN" dirty="0">
              <a:latin typeface="times" panose="02020603050405020304" pitchFamily="18" charset="0"/>
              <a:cs typeface="times" panose="02020603050405020304" pitchFamily="18" charset="0"/>
            </a:endParaRPr>
          </a:p>
          <a:p>
            <a:r>
              <a:rPr lang="en-US" altLang="zh-CN" b="1" dirty="0">
                <a:latin typeface="times" panose="02020603050405020304" pitchFamily="18" charset="0"/>
                <a:cs typeface="times" panose="02020603050405020304" pitchFamily="18" charset="0"/>
              </a:rPr>
              <a:t>Majority </a:t>
            </a:r>
            <a:r>
              <a:rPr lang="en-US" altLang="zh-CN" b="1" dirty="0" smtClean="0">
                <a:latin typeface="times" panose="02020603050405020304" pitchFamily="18" charset="0"/>
                <a:cs typeface="times" panose="02020603050405020304" pitchFamily="18" charset="0"/>
              </a:rPr>
              <a:t>rule: </a:t>
            </a:r>
            <a:endParaRPr lang="en-US" altLang="zh-CN" b="1" dirty="0" smtClean="0">
              <a:latin typeface="times" panose="02020603050405020304" pitchFamily="18" charset="0"/>
              <a:cs typeface="times" panose="02020603050405020304" pitchFamily="18" charset="0"/>
            </a:endParaRPr>
          </a:p>
          <a:p>
            <a:r>
              <a:rPr lang="en-US" altLang="zh-CN" dirty="0" smtClean="0">
                <a:latin typeface="times" panose="02020603050405020304" pitchFamily="18" charset="0"/>
                <a:cs typeface="times" panose="02020603050405020304" pitchFamily="18" charset="0"/>
              </a:rPr>
              <a:t>diseased</a:t>
            </a:r>
            <a:endParaRPr lang="zh-CN" altLang="en-US" dirty="0">
              <a:latin typeface="times" panose="02020603050405020304" pitchFamily="18" charset="0"/>
              <a:cs typeface="times"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149176"/>
            <a:ext cx="2948763" cy="707887"/>
            <a:chOff x="1" y="149176"/>
            <a:chExt cx="2948763" cy="707887"/>
          </a:xfrm>
        </p:grpSpPr>
        <p:grpSp>
          <p:nvGrpSpPr>
            <p:cNvPr id="9" name="组合 8"/>
            <p:cNvGrpSpPr/>
            <p:nvPr/>
          </p:nvGrpSpPr>
          <p:grpSpPr>
            <a:xfrm>
              <a:off x="1" y="149176"/>
              <a:ext cx="2232836" cy="707887"/>
              <a:chOff x="0" y="276767"/>
              <a:chExt cx="2232836"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616148"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2.4 Random Forests</a:t>
                </a:r>
              </a:p>
            </p:txBody>
          </p:sp>
        </p:grpSp>
        <p:sp>
          <p:nvSpPr>
            <p:cNvPr id="10" name="矩形 9"/>
            <p:cNvSpPr/>
            <p:nvPr/>
          </p:nvSpPr>
          <p:spPr>
            <a:xfrm>
              <a:off x="1616150" y="549286"/>
              <a:ext cx="133261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2.4.2 Algorithm</a:t>
              </a:r>
              <a:endParaRPr lang="en-US" altLang="zh-CN" sz="1400" dirty="0">
                <a:latin typeface="Times New Roman" pitchFamily="18" charset="0"/>
                <a:cs typeface="Times New Roman" pitchFamily="18" charset="0"/>
              </a:endParaRPr>
            </a:p>
          </p:txBody>
        </p:sp>
      </p:grpSp>
      <p:sp>
        <p:nvSpPr>
          <p:cNvPr id="13" name="矩形 12"/>
          <p:cNvSpPr/>
          <p:nvPr/>
        </p:nvSpPr>
        <p:spPr>
          <a:xfrm>
            <a:off x="8151628" y="6566520"/>
            <a:ext cx="4040372"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smtClean="0">
                <a:solidFill>
                  <a:prstClr val="black"/>
                </a:solidFill>
                <a:latin typeface="Times New Roman" pitchFamily="18" charset="0"/>
                <a:cs typeface="Times New Roman" pitchFamily="18" charset="0"/>
              </a:rPr>
              <a:t>https</a:t>
            </a:r>
            <a:r>
              <a:rPr lang="en-US" altLang="zh-CN" sz="900" i="1" dirty="0">
                <a:solidFill>
                  <a:prstClr val="black"/>
                </a:solidFill>
                <a:latin typeface="Times New Roman" pitchFamily="18" charset="0"/>
                <a:cs typeface="Times New Roman" pitchFamily="18" charset="0"/>
              </a:rPr>
              <a:t>://stat.ethz.ch/education/semesters/ss2012/ams/slides/v10.2.pdf </a:t>
            </a:r>
            <a:endParaRPr lang="en-US" altLang="zh-CN" sz="900" i="1" dirty="0" smtClean="0">
              <a:solidFill>
                <a:prstClr val="black"/>
              </a:solidFill>
              <a:latin typeface="Times New Roman" pitchFamily="18" charset="0"/>
              <a:cs typeface="Times New Roman" pitchFamily="18" charset="0"/>
            </a:endParaRPr>
          </a:p>
        </p:txBody>
      </p:sp>
      <p:sp>
        <p:nvSpPr>
          <p:cNvPr id="4" name="矩形 3"/>
          <p:cNvSpPr/>
          <p:nvPr/>
        </p:nvSpPr>
        <p:spPr>
          <a:xfrm>
            <a:off x="524168" y="1448559"/>
            <a:ext cx="6521674" cy="362472"/>
          </a:xfrm>
          <a:prstGeom prst="rect">
            <a:avLst/>
          </a:prstGeom>
        </p:spPr>
        <p:txBody>
          <a:bodyPr wrap="square">
            <a:spAutoFit/>
          </a:bodyPr>
          <a:lstStyle/>
          <a:p>
            <a:pPr>
              <a:lnSpc>
                <a:spcPct val="130000"/>
              </a:lnSpc>
            </a:pPr>
            <a:endParaRPr lang="en-US" altLang="zh-CN" sz="1500" dirty="0">
              <a:latin typeface="Times New Roman" pitchFamily="18" charset="0"/>
              <a:ea typeface="Cambria Math" panose="02040503050406030204" pitchFamily="18" charset="0"/>
              <a:cs typeface="Times New Roman" pitchFamily="18" charset="0"/>
            </a:endParaRPr>
          </a:p>
        </p:txBody>
      </p:sp>
      <p:pic>
        <p:nvPicPr>
          <p:cNvPr id="2" name="图片 1"/>
          <p:cNvPicPr>
            <a:picLocks noChangeAspect="1"/>
          </p:cNvPicPr>
          <p:nvPr/>
        </p:nvPicPr>
        <p:blipFill>
          <a:blip r:embed="rId1"/>
          <a:stretch>
            <a:fillRect/>
          </a:stretch>
        </p:blipFill>
        <p:spPr>
          <a:xfrm>
            <a:off x="524169" y="1665766"/>
            <a:ext cx="6885624" cy="4550735"/>
          </a:xfrm>
          <a:prstGeom prst="rect">
            <a:avLst/>
          </a:prstGeom>
        </p:spPr>
      </p:pic>
      <p:sp>
        <p:nvSpPr>
          <p:cNvPr id="3" name="矩形 2"/>
          <p:cNvSpPr/>
          <p:nvPr/>
        </p:nvSpPr>
        <p:spPr>
          <a:xfrm>
            <a:off x="6448047" y="100689"/>
            <a:ext cx="5595097" cy="1262718"/>
          </a:xfrm>
          <a:prstGeom prst="rect">
            <a:avLst/>
          </a:prstGeom>
        </p:spPr>
        <p:txBody>
          <a:bodyPr wrap="square">
            <a:spAutoFit/>
          </a:bodyPr>
          <a:lstStyle/>
          <a:p>
            <a:pPr>
              <a:lnSpc>
                <a:spcPct val="130000"/>
              </a:lnSpc>
            </a:pPr>
            <a:r>
              <a:rPr lang="en-US" altLang="zh-CN" sz="1500" b="1" dirty="0" smtClean="0">
                <a:latin typeface="Times New Roman" pitchFamily="18" charset="0"/>
                <a:cs typeface="Times New Roman" pitchFamily="18" charset="0"/>
              </a:rPr>
              <a:t>Note</a:t>
            </a:r>
            <a:endParaRPr lang="en-US" altLang="zh-CN" sz="1500" b="1" dirty="0" smtClean="0">
              <a:latin typeface="Times New Roman" pitchFamily="18" charset="0"/>
              <a:cs typeface="Times New Roman" pitchFamily="18" charset="0"/>
            </a:endParaRPr>
          </a:p>
          <a:p>
            <a:pPr>
              <a:lnSpc>
                <a:spcPct val="130000"/>
              </a:lnSpc>
            </a:pPr>
            <a:r>
              <a:rPr lang="en-US" altLang="zh-CN" sz="1500" dirty="0" smtClean="0">
                <a:latin typeface="Times New Roman" pitchFamily="18" charset="0"/>
                <a:cs typeface="Times New Roman" pitchFamily="18" charset="0"/>
              </a:rPr>
              <a:t>Bootstrap </a:t>
            </a:r>
            <a:r>
              <a:rPr lang="en-US" altLang="zh-CN" sz="1500" dirty="0">
                <a:latin typeface="Times New Roman" pitchFamily="18" charset="0"/>
                <a:cs typeface="Times New Roman" pitchFamily="18" charset="0"/>
              </a:rPr>
              <a:t>resample of data set with N samples: </a:t>
            </a:r>
            <a:endParaRPr lang="en-US" altLang="zh-CN" sz="1500" dirty="0" smtClean="0">
              <a:latin typeface="Times New Roman" pitchFamily="18" charset="0"/>
              <a:cs typeface="Times New Roman" pitchFamily="18" charset="0"/>
            </a:endParaRPr>
          </a:p>
          <a:p>
            <a:pPr>
              <a:lnSpc>
                <a:spcPct val="130000"/>
              </a:lnSpc>
            </a:pPr>
            <a:r>
              <a:rPr lang="en-US" altLang="zh-CN" sz="1500" dirty="0" smtClean="0">
                <a:latin typeface="Times New Roman" pitchFamily="18" charset="0"/>
                <a:cs typeface="Times New Roman" pitchFamily="18" charset="0"/>
              </a:rPr>
              <a:t>Make </a:t>
            </a:r>
            <a:r>
              <a:rPr lang="en-US" altLang="zh-CN" sz="1500" dirty="0">
                <a:latin typeface="Times New Roman" pitchFamily="18" charset="0"/>
                <a:cs typeface="Times New Roman" pitchFamily="18" charset="0"/>
              </a:rPr>
              <a:t>new data set by drawing with replacement N samples; i.e., some samples will probably occur multiple times in new data </a:t>
            </a:r>
            <a:r>
              <a:rPr lang="en-US" altLang="zh-CN" sz="1500" dirty="0" smtClean="0">
                <a:latin typeface="Times New Roman" pitchFamily="18" charset="0"/>
                <a:cs typeface="Times New Roman" pitchFamily="18" charset="0"/>
              </a:rPr>
              <a:t>set</a:t>
            </a:r>
            <a:endParaRPr lang="en-US" altLang="zh-CN" sz="15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149176"/>
            <a:ext cx="3707218" cy="707887"/>
            <a:chOff x="1" y="149176"/>
            <a:chExt cx="3707218" cy="707887"/>
          </a:xfrm>
        </p:grpSpPr>
        <p:grpSp>
          <p:nvGrpSpPr>
            <p:cNvPr id="9" name="组合 8"/>
            <p:cNvGrpSpPr/>
            <p:nvPr/>
          </p:nvGrpSpPr>
          <p:grpSpPr>
            <a:xfrm>
              <a:off x="1" y="149176"/>
              <a:ext cx="2232836" cy="707887"/>
              <a:chOff x="0" y="276767"/>
              <a:chExt cx="2232836"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616148"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2.4 Random Forests</a:t>
                </a:r>
              </a:p>
            </p:txBody>
          </p:sp>
        </p:grpSp>
        <p:sp>
          <p:nvSpPr>
            <p:cNvPr id="10" name="矩形 9"/>
            <p:cNvSpPr/>
            <p:nvPr/>
          </p:nvSpPr>
          <p:spPr>
            <a:xfrm>
              <a:off x="1616150" y="549286"/>
              <a:ext cx="209106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2.4.3 Some Understanding</a:t>
              </a:r>
              <a:endParaRPr lang="en-US" altLang="zh-CN" sz="1400" dirty="0">
                <a:latin typeface="Times New Roman" pitchFamily="18" charset="0"/>
                <a:cs typeface="Times New Roman" pitchFamily="18" charset="0"/>
              </a:endParaRPr>
            </a:p>
          </p:txBody>
        </p:sp>
      </p:grpSp>
      <p:sp>
        <p:nvSpPr>
          <p:cNvPr id="13" name="矩形 12"/>
          <p:cNvSpPr/>
          <p:nvPr/>
        </p:nvSpPr>
        <p:spPr>
          <a:xfrm>
            <a:off x="8151628" y="6566520"/>
            <a:ext cx="4040372"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smtClean="0">
                <a:solidFill>
                  <a:prstClr val="black"/>
                </a:solidFill>
                <a:latin typeface="Times New Roman" pitchFamily="18" charset="0"/>
                <a:cs typeface="Times New Roman" pitchFamily="18" charset="0"/>
              </a:rPr>
              <a:t>https</a:t>
            </a:r>
            <a:r>
              <a:rPr lang="en-US" altLang="zh-CN" sz="900" i="1" dirty="0">
                <a:solidFill>
                  <a:prstClr val="black"/>
                </a:solidFill>
                <a:latin typeface="Times New Roman" pitchFamily="18" charset="0"/>
                <a:cs typeface="Times New Roman" pitchFamily="18" charset="0"/>
              </a:rPr>
              <a:t>://stat.ethz.ch/education/semesters/ss2012/ams/slides/v10.2.pdf </a:t>
            </a:r>
            <a:endParaRPr lang="en-US" altLang="zh-CN" sz="900" i="1" dirty="0" smtClean="0">
              <a:solidFill>
                <a:prstClr val="black"/>
              </a:solidFill>
              <a:latin typeface="Times New Roman" pitchFamily="18" charset="0"/>
              <a:cs typeface="Times New Roman" pitchFamily="18" charset="0"/>
            </a:endParaRPr>
          </a:p>
        </p:txBody>
      </p:sp>
      <p:sp>
        <p:nvSpPr>
          <p:cNvPr id="4" name="矩形 3"/>
          <p:cNvSpPr/>
          <p:nvPr/>
        </p:nvSpPr>
        <p:spPr>
          <a:xfrm>
            <a:off x="524168" y="1448559"/>
            <a:ext cx="6521674" cy="362472"/>
          </a:xfrm>
          <a:prstGeom prst="rect">
            <a:avLst/>
          </a:prstGeom>
        </p:spPr>
        <p:txBody>
          <a:bodyPr wrap="square">
            <a:spAutoFit/>
          </a:bodyPr>
          <a:lstStyle/>
          <a:p>
            <a:pPr>
              <a:lnSpc>
                <a:spcPct val="130000"/>
              </a:lnSpc>
            </a:pPr>
            <a:endParaRPr lang="en-US" altLang="zh-CN" sz="1500" dirty="0">
              <a:latin typeface="Times New Roman" pitchFamily="18" charset="0"/>
              <a:ea typeface="Cambria Math" panose="02040503050406030204" pitchFamily="18" charset="0"/>
              <a:cs typeface="Times New Roman" pitchFamily="18" charset="0"/>
            </a:endParaRPr>
          </a:p>
        </p:txBody>
      </p:sp>
      <p:sp>
        <p:nvSpPr>
          <p:cNvPr id="5" name="矩形 4"/>
          <p:cNvSpPr/>
          <p:nvPr/>
        </p:nvSpPr>
        <p:spPr>
          <a:xfrm>
            <a:off x="6528391" y="795461"/>
            <a:ext cx="5096541" cy="1912831"/>
          </a:xfrm>
          <a:prstGeom prst="rect">
            <a:avLst/>
          </a:prstGeom>
        </p:spPr>
        <p:txBody>
          <a:bodyPr wrap="square">
            <a:spAutoFit/>
          </a:bodyPr>
          <a:lstStyle/>
          <a:p>
            <a:pPr>
              <a:lnSpc>
                <a:spcPct val="130000"/>
              </a:lnSpc>
            </a:pPr>
            <a:r>
              <a:rPr lang="en-US" altLang="zh-CN" sz="1600" b="1" dirty="0">
                <a:latin typeface="Times New Roman" pitchFamily="18" charset="0"/>
                <a:cs typeface="Times New Roman" pitchFamily="18" charset="0"/>
              </a:rPr>
              <a:t>Differences from standard </a:t>
            </a:r>
            <a:r>
              <a:rPr lang="en-US" altLang="zh-CN" sz="1600" b="1" dirty="0" smtClean="0">
                <a:latin typeface="Times New Roman" pitchFamily="18" charset="0"/>
                <a:cs typeface="Times New Roman" pitchFamily="18" charset="0"/>
              </a:rPr>
              <a:t>tree</a:t>
            </a:r>
            <a:endParaRPr lang="en-US" altLang="zh-CN" sz="1500" b="1" dirty="0" smtClean="0">
              <a:latin typeface="times" panose="02020603050405020304" pitchFamily="18" charset="0"/>
              <a:cs typeface="times" panose="02020603050405020304" pitchFamily="18" charset="0"/>
            </a:endParaRPr>
          </a:p>
          <a:p>
            <a:pPr marL="285750" indent="-285750">
              <a:lnSpc>
                <a:spcPct val="130000"/>
              </a:lnSpc>
              <a:buFont typeface="Arial" charset="0"/>
              <a:buChar char="•"/>
            </a:pPr>
            <a:r>
              <a:rPr lang="en-US" altLang="zh-CN" sz="1500" dirty="0" smtClean="0">
                <a:latin typeface="times" panose="02020603050405020304" pitchFamily="18" charset="0"/>
                <a:cs typeface="times" panose="02020603050405020304" pitchFamily="18" charset="0"/>
              </a:rPr>
              <a:t>Train </a:t>
            </a:r>
            <a:r>
              <a:rPr lang="en-US" altLang="zh-CN" sz="1500" dirty="0">
                <a:latin typeface="times" panose="02020603050405020304" pitchFamily="18" charset="0"/>
                <a:cs typeface="times" panose="02020603050405020304" pitchFamily="18" charset="0"/>
              </a:rPr>
              <a:t>each tree on bootstrap resample of </a:t>
            </a:r>
            <a:r>
              <a:rPr lang="en-US" altLang="zh-CN" sz="1500" dirty="0" smtClean="0">
                <a:latin typeface="times" panose="02020603050405020304" pitchFamily="18" charset="0"/>
                <a:cs typeface="times" panose="02020603050405020304" pitchFamily="18" charset="0"/>
              </a:rPr>
              <a:t>data</a:t>
            </a:r>
            <a:endParaRPr lang="en-US" altLang="zh-CN" sz="1500" dirty="0" smtClean="0">
              <a:latin typeface="times" panose="02020603050405020304" pitchFamily="18" charset="0"/>
              <a:cs typeface="times" panose="02020603050405020304" pitchFamily="18" charset="0"/>
            </a:endParaRPr>
          </a:p>
          <a:p>
            <a:pPr marL="285750" indent="-285750">
              <a:lnSpc>
                <a:spcPct val="130000"/>
              </a:lnSpc>
              <a:buFont typeface="Arial" charset="0"/>
              <a:buChar char="•"/>
            </a:pPr>
            <a:r>
              <a:rPr lang="en-US" altLang="zh-CN" sz="1500" dirty="0" smtClean="0">
                <a:latin typeface="times" panose="02020603050405020304" pitchFamily="18" charset="0"/>
                <a:cs typeface="times" panose="02020603050405020304" pitchFamily="18" charset="0"/>
              </a:rPr>
              <a:t>For </a:t>
            </a:r>
            <a:r>
              <a:rPr lang="en-US" altLang="zh-CN" sz="1500" dirty="0">
                <a:latin typeface="times" panose="02020603050405020304" pitchFamily="18" charset="0"/>
                <a:cs typeface="times" panose="02020603050405020304" pitchFamily="18" charset="0"/>
              </a:rPr>
              <a:t>each split, consider only m randomly selected </a:t>
            </a:r>
            <a:r>
              <a:rPr lang="en-US" altLang="zh-CN" sz="1500" dirty="0" smtClean="0">
                <a:latin typeface="times" panose="02020603050405020304" pitchFamily="18" charset="0"/>
                <a:cs typeface="times" panose="02020603050405020304" pitchFamily="18" charset="0"/>
              </a:rPr>
              <a:t>variables.</a:t>
            </a:r>
            <a:endParaRPr lang="en-US" altLang="zh-CN" sz="1500" dirty="0">
              <a:latin typeface="times" panose="02020603050405020304" pitchFamily="18" charset="0"/>
              <a:cs typeface="times" panose="02020603050405020304" pitchFamily="18" charset="0"/>
            </a:endParaRPr>
          </a:p>
          <a:p>
            <a:pPr marL="285750" indent="-285750">
              <a:lnSpc>
                <a:spcPct val="130000"/>
              </a:lnSpc>
              <a:buFont typeface="Arial" charset="0"/>
              <a:buChar char="•"/>
            </a:pPr>
            <a:r>
              <a:rPr lang="en-US" altLang="zh-CN" sz="1500" dirty="0" smtClean="0">
                <a:latin typeface="times" panose="02020603050405020304" pitchFamily="18" charset="0"/>
                <a:cs typeface="times" panose="02020603050405020304" pitchFamily="18" charset="0"/>
              </a:rPr>
              <a:t>Don’t prune.</a:t>
            </a:r>
            <a:endParaRPr lang="en-US" altLang="zh-CN" sz="1500" dirty="0">
              <a:latin typeface="times" panose="02020603050405020304" pitchFamily="18" charset="0"/>
              <a:cs typeface="times" panose="02020603050405020304" pitchFamily="18" charset="0"/>
            </a:endParaRPr>
          </a:p>
          <a:p>
            <a:pPr marL="285750" indent="-285750">
              <a:lnSpc>
                <a:spcPct val="130000"/>
              </a:lnSpc>
              <a:buFont typeface="Arial" charset="0"/>
              <a:buChar char="•"/>
            </a:pPr>
            <a:r>
              <a:rPr lang="en-US" altLang="zh-CN" sz="1500" dirty="0" smtClean="0">
                <a:latin typeface="times" panose="02020603050405020304" pitchFamily="18" charset="0"/>
                <a:cs typeface="times" panose="02020603050405020304" pitchFamily="18" charset="0"/>
              </a:rPr>
              <a:t>Fit </a:t>
            </a:r>
            <a:r>
              <a:rPr lang="en-US" altLang="zh-CN" sz="1500" dirty="0">
                <a:latin typeface="times" panose="02020603050405020304" pitchFamily="18" charset="0"/>
                <a:cs typeface="times" panose="02020603050405020304" pitchFamily="18" charset="0"/>
              </a:rPr>
              <a:t>B trees in such a way and use average or majority voting to aggregate </a:t>
            </a:r>
            <a:r>
              <a:rPr lang="en-US" altLang="zh-CN" sz="1500" dirty="0" smtClean="0">
                <a:latin typeface="times" panose="02020603050405020304" pitchFamily="18" charset="0"/>
                <a:cs typeface="times" panose="02020603050405020304" pitchFamily="18" charset="0"/>
              </a:rPr>
              <a:t>results.</a:t>
            </a:r>
          </a:p>
        </p:txBody>
      </p:sp>
      <mc:AlternateContent xmlns:mc="http://schemas.openxmlformats.org/markup-compatibility/2006">
        <mc:Choice xmlns:a14="http://schemas.microsoft.com/office/drawing/2010/main" Requires="a14">
          <p:sp>
            <p:nvSpPr>
              <p:cNvPr id="14" name="矩形 13"/>
              <p:cNvSpPr/>
              <p:nvPr/>
            </p:nvSpPr>
            <p:spPr>
              <a:xfrm>
                <a:off x="524168" y="1014659"/>
                <a:ext cx="5045411" cy="1592744"/>
              </a:xfrm>
              <a:prstGeom prst="rect">
                <a:avLst/>
              </a:prstGeom>
            </p:spPr>
            <p:txBody>
              <a:bodyPr wrap="square">
                <a:spAutoFit/>
              </a:bodyPr>
              <a:lstStyle/>
              <a:p>
                <a:pPr>
                  <a:lnSpc>
                    <a:spcPct val="130000"/>
                  </a:lnSpc>
                </a:pPr>
                <a:r>
                  <a:rPr lang="en-US" altLang="zh-CN" sz="1500" b="1" dirty="0" smtClean="0">
                    <a:latin typeface="Times New Roman" panose="02020603050405020304" pitchFamily="18" charset="0"/>
                    <a:cs typeface="Times New Roman" panose="02020603050405020304" pitchFamily="18" charset="0"/>
                  </a:rPr>
                  <a:t>Why Random Forest works</a:t>
                </a:r>
              </a:p>
              <a:p>
                <a:pPr marL="285750" indent="-285750">
                  <a:lnSpc>
                    <a:spcPct val="130000"/>
                  </a:lnSpc>
                  <a:buFont typeface="Arial" panose="020B0604020202020204" pitchFamily="34" charset="0"/>
                  <a:buChar char="•"/>
                </a:pPr>
                <a:r>
                  <a:rPr lang="en-US" altLang="zh-CN" sz="1500" dirty="0" smtClean="0">
                    <a:latin typeface="times" panose="02020603050405020304" pitchFamily="18" charset="0"/>
                    <a:cs typeface="times" panose="02020603050405020304" pitchFamily="18" charset="0"/>
                  </a:rPr>
                  <a:t>Mean </a:t>
                </a:r>
                <a:r>
                  <a:rPr lang="en-US" altLang="zh-CN" sz="1500" dirty="0">
                    <a:latin typeface="times" panose="02020603050405020304" pitchFamily="18" charset="0"/>
                    <a:cs typeface="times" panose="02020603050405020304" pitchFamily="18" charset="0"/>
                  </a:rPr>
                  <a:t>Squared Error = Variance + </a:t>
                </a:r>
                <a14:m>
                  <m:oMath xmlns:m="http://schemas.openxmlformats.org/officeDocument/2006/math">
                    <m:sSup>
                      <m:sSupPr>
                        <m:ctrlPr>
                          <a:rPr lang="en-US" altLang="zh-CN" sz="1500" i="1" smtClean="0">
                            <a:latin typeface="Cambria Math" panose="02040503050406030204" pitchFamily="18" charset="0"/>
                            <a:cs typeface="times" panose="02020603050405020304" pitchFamily="18" charset="0"/>
                          </a:rPr>
                        </m:ctrlPr>
                      </m:sSupPr>
                      <m:e>
                        <m:r>
                          <m:rPr>
                            <m:nor/>
                          </m:rPr>
                          <a:rPr lang="en-US" altLang="zh-CN" sz="1500" dirty="0">
                            <a:latin typeface="times" panose="02020603050405020304" pitchFamily="18" charset="0"/>
                            <a:cs typeface="times" panose="02020603050405020304" pitchFamily="18" charset="0"/>
                          </a:rPr>
                          <m:t>Bias</m:t>
                        </m:r>
                      </m:e>
                      <m:sup>
                        <m:r>
                          <a:rPr lang="en-US" altLang="zh-CN" sz="1500" b="0" i="1" smtClean="0">
                            <a:latin typeface="Cambria Math" panose="02040503050406030204" pitchFamily="18" charset="0"/>
                            <a:cs typeface="times" panose="02020603050405020304" pitchFamily="18" charset="0"/>
                          </a:rPr>
                          <m:t>2</m:t>
                        </m:r>
                      </m:sup>
                    </m:sSup>
                  </m:oMath>
                </a14:m>
                <a:endParaRPr lang="en-US" altLang="zh-CN" sz="1500" dirty="0" smtClean="0">
                  <a:latin typeface="times" panose="02020603050405020304" pitchFamily="18" charset="0"/>
                  <a:cs typeface="times"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panose="02020603050405020304" pitchFamily="18" charset="0"/>
                    <a:cs typeface="times" panose="02020603050405020304" pitchFamily="18" charset="0"/>
                  </a:rPr>
                  <a:t>If trees are sufficiently deep, they have very small bias</a:t>
                </a:r>
              </a:p>
              <a:p>
                <a:pPr marL="285750" indent="-285750">
                  <a:lnSpc>
                    <a:spcPct val="130000"/>
                  </a:lnSpc>
                  <a:buFont typeface="Arial" panose="020B0604020202020204" pitchFamily="34" charset="0"/>
                  <a:buChar char="•"/>
                </a:pPr>
                <a:r>
                  <a:rPr lang="en-US" altLang="zh-CN" sz="1500" dirty="0" smtClean="0">
                    <a:latin typeface="times" panose="02020603050405020304" pitchFamily="18" charset="0"/>
                    <a:cs typeface="times" panose="02020603050405020304" pitchFamily="18" charset="0"/>
                  </a:rPr>
                  <a:t>How </a:t>
                </a:r>
                <a:r>
                  <a:rPr lang="en-US" altLang="zh-CN" sz="1500" dirty="0">
                    <a:latin typeface="times" panose="02020603050405020304" pitchFamily="18" charset="0"/>
                    <a:cs typeface="times" panose="02020603050405020304" pitchFamily="18" charset="0"/>
                  </a:rPr>
                  <a:t>could we improve the variance over that of a single tree</a:t>
                </a:r>
                <a:r>
                  <a:rPr lang="en-US" altLang="zh-CN" sz="1500" dirty="0" smtClean="0">
                    <a:latin typeface="times" panose="02020603050405020304" pitchFamily="18" charset="0"/>
                    <a:cs typeface="times" panose="02020603050405020304" pitchFamily="18" charset="0"/>
                  </a:rPr>
                  <a:t>?</a:t>
                </a:r>
                <a:endParaRPr lang="en-US" altLang="zh-CN" sz="1500" dirty="0">
                  <a:latin typeface="times" panose="02020603050405020304" pitchFamily="18" charset="0"/>
                  <a:cs typeface="times" panose="02020603050405020304" pitchFamily="18" charset="0"/>
                </a:endParaRPr>
              </a:p>
            </p:txBody>
          </p:sp>
        </mc:Choice>
        <mc:Fallback>
          <p:sp>
            <p:nvSpPr>
              <p:cNvPr id="14" name="矩形 13"/>
              <p:cNvSpPr>
                <a:spLocks noRot="1" noChangeAspect="1" noMove="1" noResize="1" noEditPoints="1" noAdjustHandles="1" noChangeArrowheads="1" noChangeShapeType="1" noTextEdit="1"/>
              </p:cNvSpPr>
              <p:nvPr/>
            </p:nvSpPr>
            <p:spPr>
              <a:xfrm>
                <a:off x="524168" y="1014659"/>
                <a:ext cx="5045411" cy="1592744"/>
              </a:xfrm>
              <a:prstGeom prst="rect">
                <a:avLst/>
              </a:prstGeom>
              <a:blipFill rotWithShape="1">
                <a:blip r:embed="rId1"/>
                <a:stretch>
                  <a:fillRect l="-483" b="-1527"/>
                </a:stretch>
              </a:blipFill>
            </p:spPr>
            <p:txBody>
              <a:bodyPr/>
              <a:lstStyle/>
              <a:p>
                <a:r>
                  <a:rPr lang="zh-CN" altLang="en-US">
                    <a:noFill/>
                  </a:rPr>
                  <a:t> </a:t>
                </a:r>
              </a:p>
            </p:txBody>
          </p:sp>
        </mc:Fallback>
      </mc:AlternateContent>
      <p:pic>
        <p:nvPicPr>
          <p:cNvPr id="17" name="图片 16"/>
          <p:cNvPicPr>
            <a:picLocks noChangeAspect="1"/>
          </p:cNvPicPr>
          <p:nvPr/>
        </p:nvPicPr>
        <p:blipFill>
          <a:blip r:embed="rId2"/>
          <a:stretch>
            <a:fillRect/>
          </a:stretch>
        </p:blipFill>
        <p:spPr>
          <a:xfrm>
            <a:off x="644713" y="2708292"/>
            <a:ext cx="5883678" cy="35680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149176"/>
            <a:ext cx="6230678" cy="707887"/>
            <a:chOff x="1" y="149176"/>
            <a:chExt cx="6230678" cy="707887"/>
          </a:xfrm>
        </p:grpSpPr>
        <p:grpSp>
          <p:nvGrpSpPr>
            <p:cNvPr id="9" name="组合 8"/>
            <p:cNvGrpSpPr/>
            <p:nvPr/>
          </p:nvGrpSpPr>
          <p:grpSpPr>
            <a:xfrm>
              <a:off x="1" y="149176"/>
              <a:ext cx="2232836" cy="707887"/>
              <a:chOff x="0" y="276767"/>
              <a:chExt cx="2232836"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616148"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2.4 Random Forests</a:t>
                </a:r>
              </a:p>
            </p:txBody>
          </p:sp>
        </p:grpSp>
        <p:sp>
          <p:nvSpPr>
            <p:cNvPr id="10" name="矩形 9"/>
            <p:cNvSpPr/>
            <p:nvPr/>
          </p:nvSpPr>
          <p:spPr>
            <a:xfrm>
              <a:off x="1616150" y="549286"/>
              <a:ext cx="461452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2.4.4 Estimating </a:t>
              </a:r>
              <a:r>
                <a:rPr lang="en-US" altLang="zh-CN" sz="1400" dirty="0">
                  <a:latin typeface="Times New Roman" pitchFamily="18" charset="0"/>
                  <a:cs typeface="Times New Roman" pitchFamily="18" charset="0"/>
                </a:rPr>
                <a:t>generalization error: </a:t>
              </a:r>
              <a:r>
                <a:rPr lang="en-US" altLang="zh-CN" sz="1400" dirty="0" smtClean="0">
                  <a:latin typeface="Times New Roman" pitchFamily="18" charset="0"/>
                  <a:cs typeface="Times New Roman" pitchFamily="18" charset="0"/>
                </a:rPr>
                <a:t>Out of </a:t>
              </a:r>
              <a:r>
                <a:rPr lang="en-US" altLang="zh-CN" sz="1400" dirty="0">
                  <a:latin typeface="Times New Roman" pitchFamily="18" charset="0"/>
                  <a:cs typeface="Times New Roman" pitchFamily="18" charset="0"/>
                </a:rPr>
                <a:t>bag (OOB) error </a:t>
              </a:r>
            </a:p>
          </p:txBody>
        </p:sp>
      </p:grpSp>
      <p:sp>
        <p:nvSpPr>
          <p:cNvPr id="13" name="矩形 12"/>
          <p:cNvSpPr/>
          <p:nvPr/>
        </p:nvSpPr>
        <p:spPr>
          <a:xfrm>
            <a:off x="8151628" y="6566520"/>
            <a:ext cx="4040372"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smtClean="0">
                <a:solidFill>
                  <a:prstClr val="black"/>
                </a:solidFill>
                <a:latin typeface="Times New Roman" pitchFamily="18" charset="0"/>
                <a:cs typeface="Times New Roman" pitchFamily="18" charset="0"/>
              </a:rPr>
              <a:t>https</a:t>
            </a:r>
            <a:r>
              <a:rPr lang="en-US" altLang="zh-CN" sz="900" i="1" dirty="0">
                <a:solidFill>
                  <a:prstClr val="black"/>
                </a:solidFill>
                <a:latin typeface="Times New Roman" pitchFamily="18" charset="0"/>
                <a:cs typeface="Times New Roman" pitchFamily="18" charset="0"/>
              </a:rPr>
              <a:t>://stat.ethz.ch/education/semesters/ss2012/ams/slides/v10.2.pdf </a:t>
            </a:r>
            <a:endParaRPr lang="en-US" altLang="zh-CN" sz="900" i="1" dirty="0" smtClean="0">
              <a:solidFill>
                <a:prstClr val="black"/>
              </a:solidFill>
              <a:latin typeface="Times New Roman" pitchFamily="18" charset="0"/>
              <a:cs typeface="Times New Roman" pitchFamily="18" charset="0"/>
            </a:endParaRPr>
          </a:p>
        </p:txBody>
      </p:sp>
      <p:sp>
        <p:nvSpPr>
          <p:cNvPr id="4" name="矩形 3"/>
          <p:cNvSpPr/>
          <p:nvPr/>
        </p:nvSpPr>
        <p:spPr>
          <a:xfrm>
            <a:off x="524168" y="1448559"/>
            <a:ext cx="6521674" cy="362472"/>
          </a:xfrm>
          <a:prstGeom prst="rect">
            <a:avLst/>
          </a:prstGeom>
        </p:spPr>
        <p:txBody>
          <a:bodyPr wrap="square">
            <a:spAutoFit/>
          </a:bodyPr>
          <a:lstStyle/>
          <a:p>
            <a:pPr>
              <a:lnSpc>
                <a:spcPct val="130000"/>
              </a:lnSpc>
            </a:pPr>
            <a:endParaRPr lang="en-US" altLang="zh-CN" sz="1500" dirty="0">
              <a:latin typeface="Times New Roman" pitchFamily="18" charset="0"/>
              <a:ea typeface="Cambria Math" panose="02040503050406030204" pitchFamily="18" charset="0"/>
              <a:cs typeface="Times New Roman" pitchFamily="18" charset="0"/>
            </a:endParaRPr>
          </a:p>
        </p:txBody>
      </p:sp>
      <p:sp>
        <p:nvSpPr>
          <p:cNvPr id="14" name="矩形 13"/>
          <p:cNvSpPr/>
          <p:nvPr/>
        </p:nvSpPr>
        <p:spPr>
          <a:xfrm>
            <a:off x="524168" y="1118534"/>
            <a:ext cx="8144911" cy="692497"/>
          </a:xfrm>
          <a:prstGeom prst="rect">
            <a:avLst/>
          </a:prstGeom>
        </p:spPr>
        <p:txBody>
          <a:bodyPr wrap="square">
            <a:spAutoFit/>
          </a:bodyPr>
          <a:lstStyle/>
          <a:p>
            <a:pPr marL="285750" indent="-285750">
              <a:lnSpc>
                <a:spcPct val="130000"/>
              </a:lnSpc>
              <a:buFont typeface="Arial" charset="0"/>
              <a:buChar char="•"/>
            </a:pPr>
            <a:r>
              <a:rPr lang="en-US" altLang="zh-CN" sz="1500" dirty="0">
                <a:latin typeface="times" panose="02020603050405020304" pitchFamily="18" charset="0"/>
                <a:cs typeface="times" panose="02020603050405020304" pitchFamily="18" charset="0"/>
              </a:rPr>
              <a:t>Similar to leave-one-out cross-validation, but almost without any additional computational burden</a:t>
            </a:r>
            <a:endParaRPr lang="en-US" altLang="zh-CN" sz="1500" dirty="0">
              <a:latin typeface="times" panose="02020603050405020304" pitchFamily="18" charset="0"/>
              <a:cs typeface="times" panose="02020603050405020304" pitchFamily="18" charset="0"/>
            </a:endParaRPr>
          </a:p>
          <a:p>
            <a:pPr marL="285750" indent="-285750">
              <a:lnSpc>
                <a:spcPct val="130000"/>
              </a:lnSpc>
              <a:buFont typeface="Arial" charset="0"/>
              <a:buChar char="•"/>
            </a:pPr>
            <a:r>
              <a:rPr lang="en-US" altLang="zh-CN" sz="1500" dirty="0" smtClean="0">
                <a:latin typeface="times" panose="02020603050405020304" pitchFamily="18" charset="0"/>
                <a:cs typeface="times" panose="02020603050405020304" pitchFamily="18" charset="0"/>
              </a:rPr>
              <a:t>OOB </a:t>
            </a:r>
            <a:r>
              <a:rPr lang="en-US" altLang="zh-CN" sz="1500" dirty="0">
                <a:latin typeface="times" panose="02020603050405020304" pitchFamily="18" charset="0"/>
                <a:cs typeface="times" panose="02020603050405020304" pitchFamily="18" charset="0"/>
              </a:rPr>
              <a:t>error is a random number, since based on random resamples of the </a:t>
            </a:r>
            <a:r>
              <a:rPr lang="en-US" altLang="zh-CN" sz="1500" dirty="0" smtClean="0">
                <a:latin typeface="times" panose="02020603050405020304" pitchFamily="18" charset="0"/>
                <a:cs typeface="times" panose="02020603050405020304" pitchFamily="18" charset="0"/>
              </a:rPr>
              <a:t>data</a:t>
            </a:r>
            <a:endParaRPr lang="en-US" altLang="zh-CN" sz="1500" dirty="0">
              <a:latin typeface="times" panose="02020603050405020304" pitchFamily="18" charset="0"/>
              <a:cs typeface="times" panose="02020603050405020304" pitchFamily="18" charset="0"/>
            </a:endParaRPr>
          </a:p>
        </p:txBody>
      </p:sp>
      <p:pic>
        <p:nvPicPr>
          <p:cNvPr id="2" name="图片 1"/>
          <p:cNvPicPr>
            <a:picLocks noChangeAspect="1"/>
          </p:cNvPicPr>
          <p:nvPr/>
        </p:nvPicPr>
        <p:blipFill>
          <a:blip r:embed="rId1"/>
          <a:stretch>
            <a:fillRect/>
          </a:stretch>
        </p:blipFill>
        <p:spPr>
          <a:xfrm>
            <a:off x="524168" y="2141056"/>
            <a:ext cx="9576168" cy="42936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149176"/>
            <a:ext cx="4345172" cy="707887"/>
            <a:chOff x="1" y="149176"/>
            <a:chExt cx="4345172" cy="707887"/>
          </a:xfrm>
        </p:grpSpPr>
        <p:grpSp>
          <p:nvGrpSpPr>
            <p:cNvPr id="9" name="组合 8"/>
            <p:cNvGrpSpPr/>
            <p:nvPr/>
          </p:nvGrpSpPr>
          <p:grpSpPr>
            <a:xfrm>
              <a:off x="1" y="149176"/>
              <a:ext cx="2232836" cy="707887"/>
              <a:chOff x="0" y="276767"/>
              <a:chExt cx="2232836"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616148"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2.4 Random Forests</a:t>
                </a:r>
              </a:p>
            </p:txBody>
          </p:sp>
        </p:grpSp>
        <p:sp>
          <p:nvSpPr>
            <p:cNvPr id="10" name="矩形 9"/>
            <p:cNvSpPr/>
            <p:nvPr/>
          </p:nvSpPr>
          <p:spPr>
            <a:xfrm>
              <a:off x="1616151" y="549286"/>
              <a:ext cx="2729022"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2.4.5 </a:t>
              </a:r>
              <a:r>
                <a:rPr lang="en-US" altLang="zh-CN" sz="1400" dirty="0">
                  <a:latin typeface="Times New Roman" pitchFamily="18" charset="0"/>
                  <a:cs typeface="Times New Roman" pitchFamily="18" charset="0"/>
                </a:rPr>
                <a:t>Property</a:t>
              </a:r>
              <a:r>
                <a:rPr lang="en-US" altLang="zh-CN" sz="1400" dirty="0" smtClean="0">
                  <a:latin typeface="Times New Roman" pitchFamily="18" charset="0"/>
                  <a:cs typeface="Times New Roman" pitchFamily="18" charset="0"/>
                </a:rPr>
                <a:t>: Variable </a:t>
              </a:r>
              <a:r>
                <a:rPr lang="en-US" altLang="zh-CN" sz="1400" dirty="0">
                  <a:latin typeface="Times New Roman" pitchFamily="18" charset="0"/>
                  <a:cs typeface="Times New Roman" pitchFamily="18" charset="0"/>
                </a:rPr>
                <a:t>importance </a:t>
              </a:r>
            </a:p>
          </p:txBody>
        </p:sp>
      </p:grpSp>
      <p:sp>
        <p:nvSpPr>
          <p:cNvPr id="13" name="矩形 12"/>
          <p:cNvSpPr/>
          <p:nvPr/>
        </p:nvSpPr>
        <p:spPr>
          <a:xfrm>
            <a:off x="8357190" y="6488668"/>
            <a:ext cx="3834809" cy="3693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Source1 </a:t>
            </a:r>
            <a:r>
              <a:rPr lang="en-US" altLang="zh-CN" sz="900" i="1" dirty="0" smtClean="0">
                <a:solidFill>
                  <a:prstClr val="black"/>
                </a:solidFill>
                <a:latin typeface="Times New Roman" pitchFamily="18" charset="0"/>
                <a:cs typeface="Times New Roman" pitchFamily="18" charset="0"/>
              </a:rPr>
              <a:t>https</a:t>
            </a:r>
            <a:r>
              <a:rPr lang="en-US" altLang="zh-CN" sz="900" i="1" dirty="0">
                <a:solidFill>
                  <a:prstClr val="black"/>
                </a:solidFill>
                <a:latin typeface="Times New Roman" pitchFamily="18" charset="0"/>
                <a:cs typeface="Times New Roman" pitchFamily="18" charset="0"/>
              </a:rPr>
              <a:t>://</a:t>
            </a:r>
            <a:r>
              <a:rPr lang="en-US" altLang="zh-CN" sz="900" i="1" dirty="0" smtClean="0">
                <a:solidFill>
                  <a:prstClr val="black"/>
                </a:solidFill>
                <a:latin typeface="Times New Roman" pitchFamily="18" charset="0"/>
                <a:cs typeface="Times New Roman" pitchFamily="18" charset="0"/>
              </a:rPr>
              <a:t>stat.ethz.ch/education/semesters/ss2012/ams/slides/v10.2.pdf</a:t>
            </a:r>
            <a:endParaRPr lang="en-US" altLang="zh-CN" sz="900" i="1" dirty="0" smtClean="0">
              <a:solidFill>
                <a:prstClr val="black"/>
              </a:solidFill>
              <a:latin typeface="Times New Roman" pitchFamily="18" charset="0"/>
              <a:cs typeface="Times New Roman" pitchFamily="18" charset="0"/>
            </a:endParaRPr>
          </a:p>
          <a:p>
            <a:pPr algn="r"/>
            <a:r>
              <a:rPr lang="en-US" altLang="zh-CN" sz="900" b="1" i="1" dirty="0" smtClean="0">
                <a:solidFill>
                  <a:prstClr val="black"/>
                </a:solidFill>
                <a:latin typeface="Times New Roman" pitchFamily="18" charset="0"/>
                <a:cs typeface="Times New Roman" pitchFamily="18" charset="0"/>
              </a:rPr>
              <a:t>Source2</a:t>
            </a:r>
            <a:r>
              <a:rPr lang="en-US" altLang="zh-CN" sz="900" i="1" dirty="0" smtClean="0">
                <a:solidFill>
                  <a:prstClr val="black"/>
                </a:solidFill>
                <a:latin typeface="Times New Roman" pitchFamily="18" charset="0"/>
                <a:cs typeface="Times New Roman" pitchFamily="18" charset="0"/>
              </a:rPr>
              <a:t> https</a:t>
            </a:r>
            <a:r>
              <a:rPr lang="en-US" altLang="zh-CN" sz="900" i="1" dirty="0">
                <a:solidFill>
                  <a:prstClr val="black"/>
                </a:solidFill>
                <a:latin typeface="Times New Roman" pitchFamily="18" charset="0"/>
                <a:cs typeface="Times New Roman" pitchFamily="18" charset="0"/>
              </a:rPr>
              <a:t>://en.wikipedia.org/wiki/Random_forest </a:t>
            </a:r>
            <a:endParaRPr lang="en-US" altLang="zh-CN" sz="900" i="1" dirty="0" smtClean="0">
              <a:solidFill>
                <a:prstClr val="black"/>
              </a:solidFill>
              <a:latin typeface="Times New Roman" pitchFamily="18" charset="0"/>
              <a:cs typeface="Times New Roman" pitchFamily="18" charset="0"/>
            </a:endParaRPr>
          </a:p>
        </p:txBody>
      </p:sp>
      <p:sp>
        <p:nvSpPr>
          <p:cNvPr id="4" name="矩形 3"/>
          <p:cNvSpPr/>
          <p:nvPr/>
        </p:nvSpPr>
        <p:spPr>
          <a:xfrm>
            <a:off x="524168" y="1448559"/>
            <a:ext cx="6521674" cy="362472"/>
          </a:xfrm>
          <a:prstGeom prst="rect">
            <a:avLst/>
          </a:prstGeom>
        </p:spPr>
        <p:txBody>
          <a:bodyPr wrap="square">
            <a:spAutoFit/>
          </a:bodyPr>
          <a:lstStyle/>
          <a:p>
            <a:pPr>
              <a:lnSpc>
                <a:spcPct val="130000"/>
              </a:lnSpc>
            </a:pPr>
            <a:endParaRPr lang="en-US" altLang="zh-CN" sz="1500" dirty="0">
              <a:latin typeface="Times New Roman" pitchFamily="18" charset="0"/>
              <a:ea typeface="Cambria Math" panose="02040503050406030204" pitchFamily="18" charset="0"/>
              <a:cs typeface="Times New Roman" pitchFamily="18" charset="0"/>
            </a:endParaRPr>
          </a:p>
        </p:txBody>
      </p:sp>
      <p:sp>
        <p:nvSpPr>
          <p:cNvPr id="14" name="矩形 13"/>
          <p:cNvSpPr/>
          <p:nvPr/>
        </p:nvSpPr>
        <p:spPr>
          <a:xfrm>
            <a:off x="383929" y="1568580"/>
            <a:ext cx="4372370" cy="3693319"/>
          </a:xfrm>
          <a:prstGeom prst="rect">
            <a:avLst/>
          </a:prstGeom>
        </p:spPr>
        <p:txBody>
          <a:bodyPr wrap="square">
            <a:spAutoFit/>
          </a:bodyPr>
          <a:lstStyle/>
          <a:p>
            <a:pPr marL="285750" indent="-285750">
              <a:lnSpc>
                <a:spcPct val="130000"/>
              </a:lnSpc>
              <a:buFont typeface="Arial" charset="0"/>
              <a:buChar char="•"/>
            </a:pPr>
            <a:r>
              <a:rPr lang="en-US" altLang="zh-CN" sz="1500" dirty="0">
                <a:latin typeface="Times New Roman" pitchFamily="18" charset="0"/>
                <a:cs typeface="Times New Roman" pitchFamily="18" charset="0"/>
              </a:rPr>
              <a:t>To measure the importance of </a:t>
            </a:r>
            <a:r>
              <a:rPr lang="en-US" altLang="zh-CN" sz="1500" dirty="0" smtClean="0">
                <a:latin typeface="Times New Roman" pitchFamily="18" charset="0"/>
                <a:cs typeface="Times New Roman" pitchFamily="18" charset="0"/>
              </a:rPr>
              <a:t>the feature </a:t>
            </a:r>
            <a:r>
              <a:rPr lang="en-US" altLang="zh-CN" sz="1500" dirty="0">
                <a:latin typeface="Times New Roman" pitchFamily="18" charset="0"/>
                <a:cs typeface="Times New Roman" pitchFamily="18" charset="0"/>
              </a:rPr>
              <a:t>after training, the values of </a:t>
            </a:r>
            <a:r>
              <a:rPr lang="en-US" altLang="zh-CN" sz="1500" dirty="0" smtClean="0">
                <a:latin typeface="Times New Roman" pitchFamily="18" charset="0"/>
                <a:cs typeface="Times New Roman" pitchFamily="18" charset="0"/>
              </a:rPr>
              <a:t>the </a:t>
            </a:r>
            <a:r>
              <a:rPr lang="en-US" altLang="zh-CN" sz="1500" dirty="0">
                <a:latin typeface="Times New Roman" pitchFamily="18" charset="0"/>
                <a:cs typeface="Times New Roman" pitchFamily="18" charset="0"/>
              </a:rPr>
              <a:t>feature are permuted among the training data and the out-of-bag error is again computed on this perturbed data set. The importance score for </a:t>
            </a:r>
            <a:r>
              <a:rPr lang="en-US" altLang="zh-CN" sz="1500" dirty="0" smtClean="0">
                <a:latin typeface="Times New Roman" pitchFamily="18" charset="0"/>
                <a:cs typeface="Times New Roman" pitchFamily="18" charset="0"/>
              </a:rPr>
              <a:t>the feature </a:t>
            </a:r>
            <a:r>
              <a:rPr lang="en-US" altLang="zh-CN" sz="1500" dirty="0">
                <a:latin typeface="Times New Roman" pitchFamily="18" charset="0"/>
                <a:cs typeface="Times New Roman" pitchFamily="18" charset="0"/>
              </a:rPr>
              <a:t>is computed by averaging the difference in out-of-bag error before and after the permutation over all trees. The score is normalized by the standard deviation of these differences.</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Features which produce large values for this score are ranked as more important than features which produce small values</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96538" y="349231"/>
            <a:ext cx="6785743" cy="4670216"/>
          </a:xfrm>
          <a:prstGeom prst="rect">
            <a:avLst/>
          </a:prstGeom>
        </p:spPr>
      </p:pic>
      <p:sp>
        <p:nvSpPr>
          <p:cNvPr id="5" name="矩形 4"/>
          <p:cNvSpPr/>
          <p:nvPr/>
        </p:nvSpPr>
        <p:spPr>
          <a:xfrm>
            <a:off x="383929" y="5294230"/>
            <a:ext cx="11443412" cy="992579"/>
          </a:xfrm>
          <a:prstGeom prst="rect">
            <a:avLst/>
          </a:prstGeom>
        </p:spPr>
        <p:txBody>
          <a:bodyPr wrap="square">
            <a:spAutoFit/>
          </a:bodyPr>
          <a:lstStyle/>
          <a:p>
            <a:pPr marL="285750" indent="-285750">
              <a:lnSpc>
                <a:spcPct val="130000"/>
              </a:lnSpc>
              <a:buFont typeface="Arial" charset="0"/>
              <a:buChar char="•"/>
            </a:pPr>
            <a:r>
              <a:rPr lang="en-US" altLang="zh-CN" sz="1500" dirty="0">
                <a:latin typeface="Times New Roman" pitchFamily="18" charset="0"/>
                <a:cs typeface="Times New Roman" pitchFamily="18" charset="0"/>
              </a:rPr>
              <a:t>This method of determining variable importance has some drawbacks. For data including categorical variables with different number of levels, random forests are biased in favor of those attributes with more levels. If the data contain groups of correlated features of similar relevance for the output, then smaller groups are favored over larger groups.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149176"/>
            <a:ext cx="4345172" cy="707887"/>
            <a:chOff x="1" y="149176"/>
            <a:chExt cx="4345172" cy="707887"/>
          </a:xfrm>
        </p:grpSpPr>
        <p:grpSp>
          <p:nvGrpSpPr>
            <p:cNvPr id="9" name="组合 8"/>
            <p:cNvGrpSpPr/>
            <p:nvPr/>
          </p:nvGrpSpPr>
          <p:grpSpPr>
            <a:xfrm>
              <a:off x="1" y="149176"/>
              <a:ext cx="2232836" cy="707887"/>
              <a:chOff x="0" y="276767"/>
              <a:chExt cx="2232836"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616148"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2.4 Random Forests</a:t>
                </a:r>
              </a:p>
            </p:txBody>
          </p:sp>
        </p:grpSp>
        <p:sp>
          <p:nvSpPr>
            <p:cNvPr id="10" name="矩形 9"/>
            <p:cNvSpPr/>
            <p:nvPr/>
          </p:nvSpPr>
          <p:spPr>
            <a:xfrm>
              <a:off x="1616151" y="549286"/>
              <a:ext cx="2729022"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2.4.6 Advantage and Disadvantage</a:t>
              </a:r>
              <a:endParaRPr lang="en-US" altLang="zh-CN" sz="1400" dirty="0">
                <a:latin typeface="Times New Roman" pitchFamily="18" charset="0"/>
                <a:cs typeface="Times New Roman" pitchFamily="18" charset="0"/>
              </a:endParaRPr>
            </a:p>
          </p:txBody>
        </p:sp>
      </p:grpSp>
      <p:sp>
        <p:nvSpPr>
          <p:cNvPr id="13" name="矩形 12"/>
          <p:cNvSpPr/>
          <p:nvPr/>
        </p:nvSpPr>
        <p:spPr>
          <a:xfrm>
            <a:off x="8151628" y="6566520"/>
            <a:ext cx="4040372"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smtClean="0">
                <a:solidFill>
                  <a:prstClr val="black"/>
                </a:solidFill>
                <a:latin typeface="Times New Roman" pitchFamily="18" charset="0"/>
                <a:cs typeface="Times New Roman" pitchFamily="18" charset="0"/>
              </a:rPr>
              <a:t>https</a:t>
            </a:r>
            <a:r>
              <a:rPr lang="en-US" altLang="zh-CN" sz="900" i="1" dirty="0">
                <a:solidFill>
                  <a:prstClr val="black"/>
                </a:solidFill>
                <a:latin typeface="Times New Roman" pitchFamily="18" charset="0"/>
                <a:cs typeface="Times New Roman" pitchFamily="18" charset="0"/>
              </a:rPr>
              <a:t>://stat.ethz.ch/education/semesters/ss2012/ams/slides/v10.2.pdf </a:t>
            </a:r>
            <a:endParaRPr lang="en-US" altLang="zh-CN" sz="900" i="1" dirty="0" smtClean="0">
              <a:solidFill>
                <a:prstClr val="black"/>
              </a:solidFill>
              <a:latin typeface="Times New Roman" pitchFamily="18" charset="0"/>
              <a:cs typeface="Times New Roman" pitchFamily="18" charset="0"/>
            </a:endParaRPr>
          </a:p>
        </p:txBody>
      </p:sp>
      <p:sp>
        <p:nvSpPr>
          <p:cNvPr id="4" name="矩形 3"/>
          <p:cNvSpPr/>
          <p:nvPr/>
        </p:nvSpPr>
        <p:spPr>
          <a:xfrm>
            <a:off x="524168" y="1448559"/>
            <a:ext cx="6521674" cy="362472"/>
          </a:xfrm>
          <a:prstGeom prst="rect">
            <a:avLst/>
          </a:prstGeom>
        </p:spPr>
        <p:txBody>
          <a:bodyPr wrap="square">
            <a:spAutoFit/>
          </a:bodyPr>
          <a:lstStyle/>
          <a:p>
            <a:pPr>
              <a:lnSpc>
                <a:spcPct val="130000"/>
              </a:lnSpc>
            </a:pPr>
            <a:endParaRPr lang="en-US" altLang="zh-CN" sz="1500" dirty="0">
              <a:latin typeface="Times New Roman" pitchFamily="18" charset="0"/>
              <a:ea typeface="Cambria Math" panose="02040503050406030204" pitchFamily="18" charset="0"/>
              <a:cs typeface="Times New Roman" pitchFamily="18" charset="0"/>
            </a:endParaRPr>
          </a:p>
        </p:txBody>
      </p:sp>
      <p:sp>
        <p:nvSpPr>
          <p:cNvPr id="6" name="矩形 5"/>
          <p:cNvSpPr/>
          <p:nvPr/>
        </p:nvSpPr>
        <p:spPr>
          <a:xfrm>
            <a:off x="715925" y="1346813"/>
            <a:ext cx="6464595" cy="3393237"/>
          </a:xfrm>
          <a:prstGeom prst="rect">
            <a:avLst/>
          </a:prstGeom>
        </p:spPr>
        <p:txBody>
          <a:bodyPr wrap="square">
            <a:spAutoFit/>
          </a:bodyPr>
          <a:lstStyle/>
          <a:p>
            <a:pPr>
              <a:lnSpc>
                <a:spcPct val="130000"/>
              </a:lnSpc>
            </a:pPr>
            <a:r>
              <a:rPr lang="en-US" altLang="zh-CN" sz="1500" b="1" dirty="0" smtClean="0">
                <a:latin typeface="Times New Roman" pitchFamily="18" charset="0"/>
                <a:cs typeface="Times New Roman" pitchFamily="18" charset="0"/>
              </a:rPr>
              <a:t>Advantages</a:t>
            </a:r>
            <a:endParaRPr lang="en-US" altLang="zh-CN" sz="1500" b="1"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Easy </a:t>
            </a:r>
            <a:r>
              <a:rPr lang="en-US" altLang="zh-CN" sz="1500" dirty="0">
                <a:latin typeface="Times New Roman" pitchFamily="18" charset="0"/>
                <a:cs typeface="Times New Roman" pitchFamily="18" charset="0"/>
              </a:rPr>
              <a:t>to tune parameters</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Can </a:t>
            </a:r>
            <a:r>
              <a:rPr lang="en-US" altLang="zh-CN" sz="1500" dirty="0">
                <a:latin typeface="Times New Roman" pitchFamily="18" charset="0"/>
                <a:cs typeface="Times New Roman" pitchFamily="18" charset="0"/>
              </a:rPr>
              <a:t>model nonlinear class boundaries</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OOB </a:t>
            </a:r>
            <a:r>
              <a:rPr lang="en-US" altLang="zh-CN" sz="1500" dirty="0">
                <a:latin typeface="Times New Roman" pitchFamily="18" charset="0"/>
                <a:cs typeface="Times New Roman" pitchFamily="18" charset="0"/>
              </a:rPr>
              <a:t>error “for free” (no CV needed)</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Works </a:t>
            </a:r>
            <a:r>
              <a:rPr lang="en-US" altLang="zh-CN" sz="1500" dirty="0">
                <a:latin typeface="Times New Roman" pitchFamily="18" charset="0"/>
                <a:cs typeface="Times New Roman" pitchFamily="18" charset="0"/>
              </a:rPr>
              <a:t>on continuous and categorical responses (regression / classification)</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Gives variable importance</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Very </a:t>
            </a:r>
            <a:r>
              <a:rPr lang="en-US" altLang="zh-CN" sz="1500" dirty="0">
                <a:latin typeface="Times New Roman" pitchFamily="18" charset="0"/>
                <a:cs typeface="Times New Roman" pitchFamily="18" charset="0"/>
              </a:rPr>
              <a:t>good </a:t>
            </a:r>
            <a:r>
              <a:rPr lang="en-US" altLang="zh-CN" sz="1500" dirty="0" smtClean="0">
                <a:latin typeface="Times New Roman" pitchFamily="18" charset="0"/>
                <a:cs typeface="Times New Roman" pitchFamily="18" charset="0"/>
              </a:rPr>
              <a:t>performance</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endParaRPr lang="en-US" altLang="zh-CN" sz="1500" dirty="0" smtClean="0">
              <a:latin typeface="Times New Roman" pitchFamily="18" charset="0"/>
              <a:cs typeface="Times New Roman" pitchFamily="18" charset="0"/>
            </a:endParaRPr>
          </a:p>
          <a:p>
            <a:pPr>
              <a:lnSpc>
                <a:spcPct val="130000"/>
              </a:lnSpc>
            </a:pPr>
            <a:r>
              <a:rPr lang="en-US" altLang="zh-CN" sz="1500" b="1" dirty="0" smtClean="0">
                <a:latin typeface="Times New Roman" pitchFamily="18" charset="0"/>
                <a:cs typeface="Times New Roman" pitchFamily="18" charset="0"/>
              </a:rPr>
              <a:t>Disadvantages</a:t>
            </a:r>
            <a:endParaRPr lang="en-US" altLang="zh-CN" sz="1500" b="1"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Rather slow</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a:t>
            </a:r>
            <a:r>
              <a:rPr lang="en-US" altLang="zh-CN" sz="1500" dirty="0">
                <a:latin typeface="Times New Roman" pitchFamily="18" charset="0"/>
                <a:cs typeface="Times New Roman" pitchFamily="18" charset="0"/>
              </a:rPr>
              <a:t>Black Box”: Rather hard to get insights into decision rules</a:t>
            </a:r>
            <a:endParaRPr lang="zh-CN" altLang="en-US" sz="15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4712" y="1337210"/>
            <a:ext cx="11676662" cy="3876254"/>
          </a:xfrm>
          <a:prstGeom prst="rect">
            <a:avLst/>
          </a:prstGeom>
        </p:spPr>
        <p:txBody>
          <a:bodyPr wrap="square">
            <a:spAutoFit/>
          </a:bodyPr>
          <a:lstStyle/>
          <a:p>
            <a:pPr>
              <a:lnSpc>
                <a:spcPct val="130000"/>
              </a:lnSpc>
              <a:spcBef>
                <a:spcPts val="500"/>
              </a:spcBef>
            </a:pPr>
            <a:r>
              <a:rPr lang="en-US" altLang="zh-CN" sz="1500" dirty="0" smtClean="0">
                <a:latin typeface="Times New Roman" pitchFamily="18" charset="0"/>
                <a:cs typeface="Times New Roman" pitchFamily="18" charset="0"/>
              </a:rPr>
              <a:t>The </a:t>
            </a:r>
            <a:r>
              <a:rPr lang="en-US" altLang="zh-CN" sz="1500" dirty="0">
                <a:latin typeface="Times New Roman" pitchFamily="18" charset="0"/>
                <a:cs typeface="Times New Roman" pitchFamily="18" charset="0"/>
              </a:rPr>
              <a:t>core algorithm for building decision trees called </a:t>
            </a:r>
            <a:r>
              <a:rPr lang="en-US" altLang="zh-CN" sz="1500" b="1" dirty="0">
                <a:latin typeface="Times New Roman" pitchFamily="18" charset="0"/>
                <a:cs typeface="Times New Roman" pitchFamily="18" charset="0"/>
              </a:rPr>
              <a:t>ID3</a:t>
            </a:r>
            <a:r>
              <a:rPr lang="en-US" altLang="zh-CN" sz="1500" dirty="0">
                <a:latin typeface="Times New Roman" pitchFamily="18" charset="0"/>
                <a:cs typeface="Times New Roman" pitchFamily="18" charset="0"/>
              </a:rPr>
              <a:t> by J. R. Quinlan which employs a top-down, greedy search through the space of possible branches with no backtracking. ID3 uses Entropy and Information Gain to construct a decision tree</a:t>
            </a:r>
            <a:r>
              <a:rPr lang="en-US" altLang="zh-CN" sz="1500" dirty="0" smtClean="0">
                <a:latin typeface="Times New Roman" pitchFamily="18" charset="0"/>
                <a:cs typeface="Times New Roman" pitchFamily="18" charset="0"/>
              </a:rPr>
              <a:t>.</a:t>
            </a:r>
            <a:endParaRPr lang="en-US" altLang="zh-CN" sz="1500" dirty="0" smtClean="0">
              <a:latin typeface="Times New Roman" pitchFamily="18" charset="0"/>
              <a:cs typeface="Times New Roman" pitchFamily="18" charset="0"/>
            </a:endParaRPr>
          </a:p>
          <a:p>
            <a:pPr>
              <a:lnSpc>
                <a:spcPct val="130000"/>
              </a:lnSpc>
              <a:spcBef>
                <a:spcPts val="500"/>
              </a:spcBef>
            </a:pPr>
            <a:endParaRPr lang="en-US" altLang="zh-CN" sz="1500" dirty="0">
              <a:latin typeface="Times New Roman" pitchFamily="18" charset="0"/>
              <a:cs typeface="Times New Roman" pitchFamily="18" charset="0"/>
            </a:endParaRPr>
          </a:p>
          <a:p>
            <a:pPr>
              <a:lnSpc>
                <a:spcPct val="130000"/>
              </a:lnSpc>
              <a:spcBef>
                <a:spcPts val="500"/>
              </a:spcBef>
            </a:pPr>
            <a:r>
              <a:rPr lang="en-US" altLang="zh-CN" sz="1500" b="1" dirty="0" smtClean="0">
                <a:latin typeface="Times New Roman" pitchFamily="18" charset="0"/>
                <a:cs typeface="Times New Roman" pitchFamily="18" charset="0"/>
              </a:rPr>
              <a:t>ID3 Algorithm Procedure for Classification</a:t>
            </a:r>
            <a:endParaRPr lang="en-US" altLang="zh-CN" sz="1500" b="1" dirty="0" smtClean="0">
              <a:latin typeface="Times New Roman" pitchFamily="18" charset="0"/>
              <a:cs typeface="Times New Roman" pitchFamily="18" charset="0"/>
            </a:endParaRPr>
          </a:p>
          <a:p>
            <a:pPr>
              <a:lnSpc>
                <a:spcPct val="130000"/>
              </a:lnSpc>
              <a:spcBef>
                <a:spcPts val="500"/>
              </a:spcBef>
            </a:pPr>
            <a:r>
              <a:rPr lang="en-US" altLang="zh-CN" sz="1500" dirty="0">
                <a:latin typeface="Times New Roman" pitchFamily="18" charset="0"/>
                <a:cs typeface="Times New Roman" pitchFamily="18" charset="0"/>
              </a:rPr>
              <a:t>Step 1: Calculate entropy of the target. </a:t>
            </a:r>
            <a:endParaRPr lang="en-US" altLang="zh-CN" sz="1500" dirty="0">
              <a:latin typeface="Times New Roman" pitchFamily="18" charset="0"/>
              <a:cs typeface="Times New Roman" pitchFamily="18" charset="0"/>
            </a:endParaRPr>
          </a:p>
          <a:p>
            <a:pPr>
              <a:lnSpc>
                <a:spcPct val="130000"/>
              </a:lnSpc>
              <a:spcBef>
                <a:spcPts val="500"/>
              </a:spcBef>
            </a:pPr>
            <a:r>
              <a:rPr lang="en-US" altLang="zh-CN" sz="1500" dirty="0">
                <a:latin typeface="Times New Roman" pitchFamily="18" charset="0"/>
                <a:cs typeface="Times New Roman" pitchFamily="18" charset="0"/>
              </a:rPr>
              <a:t>Step 2: The dataset is then split on the different attributes. The entropy for each branch is calculated. Then it is added proportionally, to get total entropy for the split. The resulting entropy is subtracted from the entropy before the split. The result is the Information Gain, or decrease in entropy. </a:t>
            </a:r>
            <a:endParaRPr lang="en-US" altLang="zh-CN" sz="1500" dirty="0">
              <a:latin typeface="Times New Roman" pitchFamily="18" charset="0"/>
              <a:cs typeface="Times New Roman" pitchFamily="18" charset="0"/>
            </a:endParaRPr>
          </a:p>
          <a:p>
            <a:pPr>
              <a:lnSpc>
                <a:spcPct val="130000"/>
              </a:lnSpc>
              <a:spcBef>
                <a:spcPts val="500"/>
              </a:spcBef>
            </a:pPr>
            <a:r>
              <a:rPr lang="en-US" altLang="zh-CN" sz="1500" dirty="0">
                <a:latin typeface="Times New Roman" pitchFamily="18" charset="0"/>
                <a:cs typeface="Times New Roman" pitchFamily="18" charset="0"/>
              </a:rPr>
              <a:t>Step 3: Choose attribute with the largest information gain as the decision node. </a:t>
            </a:r>
            <a:endParaRPr lang="en-US" altLang="zh-CN" sz="1500" dirty="0">
              <a:latin typeface="Times New Roman" pitchFamily="18" charset="0"/>
              <a:cs typeface="Times New Roman" pitchFamily="18" charset="0"/>
            </a:endParaRPr>
          </a:p>
          <a:p>
            <a:pPr>
              <a:lnSpc>
                <a:spcPct val="130000"/>
              </a:lnSpc>
              <a:spcBef>
                <a:spcPts val="500"/>
              </a:spcBef>
            </a:pPr>
            <a:r>
              <a:rPr lang="en-US" altLang="zh-CN" sz="1500" dirty="0">
                <a:latin typeface="Times New Roman" pitchFamily="18" charset="0"/>
                <a:cs typeface="Times New Roman" pitchFamily="18" charset="0"/>
              </a:rPr>
              <a:t>Step 4a: A branch with entropy of 0 is a leaf node</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spcBef>
                <a:spcPts val="500"/>
              </a:spcBef>
            </a:pPr>
            <a:r>
              <a:rPr lang="en-US" altLang="zh-CN" sz="1500" dirty="0">
                <a:latin typeface="Times New Roman" pitchFamily="18" charset="0"/>
                <a:cs typeface="Times New Roman" pitchFamily="18" charset="0"/>
              </a:rPr>
              <a:t>Step 4b: A branch with entropy more than 0 needs further splitting</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spcBef>
                <a:spcPts val="500"/>
              </a:spcBef>
            </a:pPr>
            <a:r>
              <a:rPr lang="en-US" altLang="zh-CN" sz="1500" dirty="0">
                <a:latin typeface="Times New Roman" pitchFamily="18" charset="0"/>
                <a:cs typeface="Times New Roman" pitchFamily="18" charset="0"/>
              </a:rPr>
              <a:t>Step 5: The ID3 algorithm is run recursively on the non-leaf branches, until all data is classified.</a:t>
            </a:r>
          </a:p>
        </p:txBody>
      </p:sp>
      <p:sp>
        <p:nvSpPr>
          <p:cNvPr id="12" name="矩形 11"/>
          <p:cNvSpPr/>
          <p:nvPr/>
        </p:nvSpPr>
        <p:spPr>
          <a:xfrm>
            <a:off x="9498419" y="6627168"/>
            <a:ext cx="2693581"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http://www.saedsayad.com/decision_tree.htm</a:t>
            </a:r>
            <a:endParaRPr lang="en-US" altLang="zh-CN" sz="900" i="1" dirty="0" smtClean="0">
              <a:solidFill>
                <a:prstClr val="black"/>
              </a:solidFill>
              <a:latin typeface="Times New Roman" pitchFamily="18" charset="0"/>
              <a:cs typeface="Times New Roman" pitchFamily="18" charset="0"/>
            </a:endParaRPr>
          </a:p>
        </p:txBody>
      </p:sp>
      <p:grpSp>
        <p:nvGrpSpPr>
          <p:cNvPr id="19" name="组合 18"/>
          <p:cNvGrpSpPr/>
          <p:nvPr/>
        </p:nvGrpSpPr>
        <p:grpSpPr>
          <a:xfrm>
            <a:off x="1" y="149176"/>
            <a:ext cx="2232836" cy="707887"/>
            <a:chOff x="0" y="276767"/>
            <a:chExt cx="2232836" cy="707887"/>
          </a:xfrm>
        </p:grpSpPr>
        <p:sp>
          <p:nvSpPr>
            <p:cNvPr id="21" name="文本框 2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22" name="文本框 21"/>
            <p:cNvSpPr txBox="1"/>
            <p:nvPr/>
          </p:nvSpPr>
          <p:spPr>
            <a:xfrm>
              <a:off x="0" y="676877"/>
              <a:ext cx="1446028"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2.3 Decision Tree</a:t>
              </a:r>
            </a:p>
          </p:txBody>
        </p:sp>
      </p:grpSp>
      <p:sp>
        <p:nvSpPr>
          <p:cNvPr id="23" name="矩形 22"/>
          <p:cNvSpPr/>
          <p:nvPr/>
        </p:nvSpPr>
        <p:spPr>
          <a:xfrm>
            <a:off x="1446029" y="549286"/>
            <a:ext cx="2707757"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2.3.2 ID3 Algorithm: Classification</a:t>
            </a:r>
            <a:endParaRPr lang="en-US" altLang="zh-CN"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76027" y="1022808"/>
            <a:ext cx="4101802" cy="3470053"/>
            <a:chOff x="384917" y="1031063"/>
            <a:chExt cx="4101802" cy="3470053"/>
          </a:xfrm>
        </p:grpSpPr>
        <p:pic>
          <p:nvPicPr>
            <p:cNvPr id="1026" name="Picture 2" descr="http://www.saedsayad.com/images/Decision_Tree_1.png"/>
            <p:cNvPicPr>
              <a:picLocks noChangeAspect="1" noChangeArrowheads="1"/>
            </p:cNvPicPr>
            <p:nvPr/>
          </p:nvPicPr>
          <p:blipFill rotWithShape="1">
            <a:blip r:embed="rId1">
              <a:extLst>
                <a:ext uri="{28A0092B-C50C-407E-A947-70E740481C1C}">
                  <a14:useLocalDpi xmlns:a14="http://schemas.microsoft.com/office/drawing/2010/main" val="0"/>
                </a:ext>
              </a:extLst>
            </a:blip>
            <a:srcRect r="50090"/>
            <a:stretch>
              <a:fillRect/>
            </a:stretch>
          </p:blipFill>
          <p:spPr bwMode="auto">
            <a:xfrm>
              <a:off x="384917" y="1417674"/>
              <a:ext cx="4101802" cy="308344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29220" y="1031063"/>
              <a:ext cx="1774845" cy="372410"/>
            </a:xfrm>
            <a:prstGeom prst="rect">
              <a:avLst/>
            </a:prstGeom>
          </p:spPr>
          <p:txBody>
            <a:bodyPr wrap="none">
              <a:spAutoFit/>
            </a:bodyPr>
            <a:lstStyle/>
            <a:p>
              <a:pPr>
                <a:lnSpc>
                  <a:spcPct val="130000"/>
                </a:lnSpc>
                <a:spcBef>
                  <a:spcPts val="500"/>
                </a:spcBef>
              </a:pPr>
              <a:r>
                <a:rPr lang="en-US" altLang="zh-CN" sz="1400" b="1" dirty="0">
                  <a:latin typeface="Times New Roman" pitchFamily="18" charset="0"/>
                  <a:cs typeface="Times New Roman" pitchFamily="18" charset="0"/>
                </a:rPr>
                <a:t>Step </a:t>
              </a:r>
              <a:r>
                <a:rPr lang="en-US" altLang="zh-CN" sz="1400" b="1" dirty="0" smtClean="0">
                  <a:latin typeface="Times New Roman" pitchFamily="18" charset="0"/>
                  <a:cs typeface="Times New Roman" pitchFamily="18" charset="0"/>
                </a:rPr>
                <a:t>0</a:t>
              </a:r>
              <a:r>
                <a:rPr lang="en-US" altLang="zh-CN" sz="1400" dirty="0" smtClean="0">
                  <a:latin typeface="Times New Roman" pitchFamily="18" charset="0"/>
                  <a:cs typeface="Times New Roman" pitchFamily="18" charset="0"/>
                </a:rPr>
                <a:t>: Example Data</a:t>
              </a:r>
              <a:endParaRPr lang="en-US" altLang="zh-CN" sz="1400" dirty="0">
                <a:latin typeface="Times New Roman" pitchFamily="18" charset="0"/>
                <a:cs typeface="Times New Roman" pitchFamily="18" charset="0"/>
              </a:endParaRPr>
            </a:p>
          </p:txBody>
        </p:sp>
      </p:grpSp>
      <p:grpSp>
        <p:nvGrpSpPr>
          <p:cNvPr id="4" name="组合 3"/>
          <p:cNvGrpSpPr/>
          <p:nvPr/>
        </p:nvGrpSpPr>
        <p:grpSpPr>
          <a:xfrm>
            <a:off x="384917" y="4593844"/>
            <a:ext cx="4248150" cy="2090907"/>
            <a:chOff x="384917" y="4593844"/>
            <a:chExt cx="4248150" cy="2090907"/>
          </a:xfrm>
        </p:grpSpPr>
        <p:pic>
          <p:nvPicPr>
            <p:cNvPr id="2" name="Picture 2" descr="http://www.saedsayad.com/images/Entropy_3.png"/>
            <p:cNvPicPr>
              <a:picLocks noChangeAspect="1" noChangeArrowheads="1"/>
            </p:cNvPicPr>
            <p:nvPr/>
          </p:nvPicPr>
          <p:blipFill rotWithShape="1">
            <a:blip r:embed="rId2">
              <a:extLst>
                <a:ext uri="{28A0092B-C50C-407E-A947-70E740481C1C}">
                  <a14:useLocalDpi xmlns:a14="http://schemas.microsoft.com/office/drawing/2010/main" val="0"/>
                </a:ext>
              </a:extLst>
            </a:blip>
            <a:srcRect t="34992"/>
            <a:stretch>
              <a:fillRect/>
            </a:stretch>
          </p:blipFill>
          <p:spPr bwMode="auto">
            <a:xfrm>
              <a:off x="384917" y="4994349"/>
              <a:ext cx="4248150" cy="169040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84917" y="4593844"/>
              <a:ext cx="3004284" cy="307777"/>
            </a:xfrm>
            <a:prstGeom prst="rect">
              <a:avLst/>
            </a:prstGeom>
          </p:spPr>
          <p:txBody>
            <a:bodyPr wrap="none">
              <a:spAutoFit/>
            </a:bodyPr>
            <a:lstStyle/>
            <a:p>
              <a:r>
                <a:rPr lang="en-US" altLang="zh-CN" sz="1400" b="1" dirty="0">
                  <a:latin typeface="Times New Roman" pitchFamily="18" charset="0"/>
                  <a:cs typeface="Times New Roman" pitchFamily="18" charset="0"/>
                </a:rPr>
                <a:t>Step 1</a:t>
              </a:r>
              <a:r>
                <a:rPr lang="en-US" altLang="zh-CN" sz="1400" dirty="0">
                  <a:latin typeface="Times New Roman" pitchFamily="18" charset="0"/>
                  <a:cs typeface="Times New Roman" pitchFamily="18" charset="0"/>
                </a:rPr>
                <a:t>: Calculate entropy of the target. </a:t>
              </a:r>
            </a:p>
          </p:txBody>
        </p:sp>
      </p:grpSp>
      <p:grpSp>
        <p:nvGrpSpPr>
          <p:cNvPr id="3" name="组合 2"/>
          <p:cNvGrpSpPr/>
          <p:nvPr/>
        </p:nvGrpSpPr>
        <p:grpSpPr>
          <a:xfrm>
            <a:off x="5309190" y="430007"/>
            <a:ext cx="6648893" cy="6038254"/>
            <a:chOff x="5048694" y="422919"/>
            <a:chExt cx="6987362" cy="6038254"/>
          </a:xfrm>
        </p:grpSpPr>
        <p:pic>
          <p:nvPicPr>
            <p:cNvPr id="19" name="Picture 4" descr="http://www.saedsayad.com/images/Entropy_g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8469" y="1933323"/>
              <a:ext cx="3387587" cy="131876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www.saedsayad.com/images/Entropy_attribut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3062" y="3994198"/>
              <a:ext cx="4238625" cy="246697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048694" y="422919"/>
              <a:ext cx="6987362" cy="1212640"/>
            </a:xfrm>
            <a:prstGeom prst="rect">
              <a:avLst/>
            </a:prstGeom>
          </p:spPr>
          <p:txBody>
            <a:bodyPr wrap="square">
              <a:spAutoFit/>
            </a:bodyPr>
            <a:lstStyle/>
            <a:p>
              <a:pPr>
                <a:lnSpc>
                  <a:spcPct val="130000"/>
                </a:lnSpc>
                <a:spcBef>
                  <a:spcPts val="500"/>
                </a:spcBef>
              </a:pPr>
              <a:r>
                <a:rPr lang="en-US" altLang="zh-CN" sz="1400" b="1" dirty="0">
                  <a:latin typeface="Times New Roman" pitchFamily="18" charset="0"/>
                  <a:cs typeface="Times New Roman" pitchFamily="18" charset="0"/>
                </a:rPr>
                <a:t>Step 2</a:t>
              </a:r>
              <a:r>
                <a:rPr lang="en-US" altLang="zh-CN" sz="1400" dirty="0">
                  <a:latin typeface="Times New Roman" pitchFamily="18" charset="0"/>
                  <a:cs typeface="Times New Roman" pitchFamily="18" charset="0"/>
                </a:rPr>
                <a:t>: The dataset is then split on the different attributes. The entropy for each branch is calculated. Then it is added proportionally, to get total entropy for the split. The resulting entropy is subtracted from the entropy before the split. The result is the Information Gain, or decrease in entropy. </a:t>
              </a:r>
            </a:p>
          </p:txBody>
        </p:sp>
        <p:pic>
          <p:nvPicPr>
            <p:cNvPr id="1032" name="Picture 8" descr="http://www.saedsayad.com/images/Entropy_2.png"/>
            <p:cNvPicPr>
              <a:picLocks noChangeAspect="1" noChangeArrowheads="1"/>
            </p:cNvPicPr>
            <p:nvPr/>
          </p:nvPicPr>
          <p:blipFill rotWithShape="1">
            <a:blip r:embed="rId5">
              <a:extLst>
                <a:ext uri="{28A0092B-C50C-407E-A947-70E740481C1C}">
                  <a14:useLocalDpi xmlns:a14="http://schemas.microsoft.com/office/drawing/2010/main" val="0"/>
                </a:ext>
              </a:extLst>
            </a:blip>
            <a:srcRect t="24309"/>
            <a:stretch>
              <a:fillRect/>
            </a:stretch>
          </p:blipFill>
          <p:spPr bwMode="auto">
            <a:xfrm>
              <a:off x="5121968" y="1900938"/>
              <a:ext cx="3583236" cy="1927816"/>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矩形 19"/>
          <p:cNvSpPr/>
          <p:nvPr/>
        </p:nvSpPr>
        <p:spPr>
          <a:xfrm>
            <a:off x="9498419" y="6627168"/>
            <a:ext cx="2693581"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http://www.saedsayad.com/decision_tree.htm</a:t>
            </a:r>
            <a:endParaRPr lang="en-US" altLang="zh-CN" sz="900" i="1" dirty="0" smtClean="0">
              <a:solidFill>
                <a:prstClr val="black"/>
              </a:solidFill>
              <a:latin typeface="Times New Roman" pitchFamily="18" charset="0"/>
              <a:cs typeface="Times New Roman" pitchFamily="18" charset="0"/>
            </a:endParaRPr>
          </a:p>
        </p:txBody>
      </p:sp>
      <p:grpSp>
        <p:nvGrpSpPr>
          <p:cNvPr id="26" name="组合 25"/>
          <p:cNvGrpSpPr/>
          <p:nvPr/>
        </p:nvGrpSpPr>
        <p:grpSpPr>
          <a:xfrm>
            <a:off x="0" y="149176"/>
            <a:ext cx="4167962" cy="707887"/>
            <a:chOff x="0" y="149176"/>
            <a:chExt cx="4167962" cy="707887"/>
          </a:xfrm>
        </p:grpSpPr>
        <p:grpSp>
          <p:nvGrpSpPr>
            <p:cNvPr id="27" name="组合 26"/>
            <p:cNvGrpSpPr/>
            <p:nvPr/>
          </p:nvGrpSpPr>
          <p:grpSpPr>
            <a:xfrm>
              <a:off x="0" y="149176"/>
              <a:ext cx="2232837" cy="707887"/>
              <a:chOff x="-1" y="276767"/>
              <a:chExt cx="2232837" cy="707887"/>
            </a:xfrm>
          </p:grpSpPr>
          <p:sp>
            <p:nvSpPr>
              <p:cNvPr id="29" name="文本框 28"/>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30" name="文本框 29"/>
              <p:cNvSpPr txBox="1"/>
              <p:nvPr/>
            </p:nvSpPr>
            <p:spPr>
              <a:xfrm>
                <a:off x="-1" y="676877"/>
                <a:ext cx="1460205"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2.3 Decision Tree</a:t>
                </a:r>
              </a:p>
            </p:txBody>
          </p:sp>
        </p:grpSp>
        <p:sp>
          <p:nvSpPr>
            <p:cNvPr id="28" name="矩形 27"/>
            <p:cNvSpPr/>
            <p:nvPr/>
          </p:nvSpPr>
          <p:spPr>
            <a:xfrm>
              <a:off x="1460205" y="549286"/>
              <a:ext cx="2707757"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2.3.2 ID3 Algorithm: Classification</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45730" y="1218196"/>
            <a:ext cx="3299264" cy="1944279"/>
            <a:chOff x="429220" y="1226451"/>
            <a:chExt cx="3299264" cy="1944279"/>
          </a:xfrm>
        </p:grpSpPr>
        <p:pic>
          <p:nvPicPr>
            <p:cNvPr id="1028" name="Picture 4" descr="http://www.saedsayad.com/images/Entropy_attribute_bes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6365" y="1865804"/>
              <a:ext cx="2009775" cy="130492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29220" y="1226451"/>
              <a:ext cx="3299264" cy="652486"/>
            </a:xfrm>
            <a:prstGeom prst="rect">
              <a:avLst/>
            </a:prstGeom>
          </p:spPr>
          <p:txBody>
            <a:bodyPr wrap="square">
              <a:spAutoFit/>
            </a:bodyPr>
            <a:lstStyle/>
            <a:p>
              <a:pPr>
                <a:lnSpc>
                  <a:spcPct val="130000"/>
                </a:lnSpc>
                <a:spcBef>
                  <a:spcPts val="500"/>
                </a:spcBef>
              </a:pPr>
              <a:r>
                <a:rPr lang="en-US" altLang="zh-CN" sz="1400" b="1" dirty="0">
                  <a:latin typeface="Times New Roman" pitchFamily="18" charset="0"/>
                  <a:cs typeface="Times New Roman" pitchFamily="18" charset="0"/>
                </a:rPr>
                <a:t>Step </a:t>
              </a:r>
              <a:r>
                <a:rPr lang="en-US" altLang="zh-CN" sz="1400" b="1" dirty="0" smtClean="0">
                  <a:latin typeface="Times New Roman" pitchFamily="18" charset="0"/>
                  <a:cs typeface="Times New Roman" pitchFamily="18" charset="0"/>
                </a:rPr>
                <a:t>3</a:t>
              </a:r>
              <a:r>
                <a:rPr lang="en-US" altLang="zh-CN" sz="1400" b="1" dirty="0">
                  <a:latin typeface="Times New Roman" pitchFamily="18" charset="0"/>
                  <a:cs typeface="Times New Roman" pitchFamily="18" charset="0"/>
                </a:rPr>
                <a:t>:  </a:t>
              </a:r>
              <a:r>
                <a:rPr lang="en-US" altLang="zh-CN" sz="1400" dirty="0">
                  <a:latin typeface="Times New Roman" pitchFamily="18" charset="0"/>
                  <a:cs typeface="Times New Roman" pitchFamily="18" charset="0"/>
                </a:rPr>
                <a:t>Choose attribute with the largest information gain as the decision node. </a:t>
              </a:r>
            </a:p>
          </p:txBody>
        </p:sp>
      </p:grpSp>
      <p:grpSp>
        <p:nvGrpSpPr>
          <p:cNvPr id="23" name="组合 22"/>
          <p:cNvGrpSpPr/>
          <p:nvPr/>
        </p:nvGrpSpPr>
        <p:grpSpPr>
          <a:xfrm>
            <a:off x="263219" y="3548373"/>
            <a:ext cx="5067300" cy="2789508"/>
            <a:chOff x="280364" y="3531863"/>
            <a:chExt cx="5067300" cy="2789508"/>
          </a:xfrm>
        </p:grpSpPr>
        <p:sp>
          <p:nvSpPr>
            <p:cNvPr id="20" name="矩形 19"/>
            <p:cNvSpPr/>
            <p:nvPr/>
          </p:nvSpPr>
          <p:spPr>
            <a:xfrm>
              <a:off x="280364" y="3531863"/>
              <a:ext cx="3786101" cy="372410"/>
            </a:xfrm>
            <a:prstGeom prst="rect">
              <a:avLst/>
            </a:prstGeom>
          </p:spPr>
          <p:txBody>
            <a:bodyPr wrap="square">
              <a:spAutoFit/>
            </a:bodyPr>
            <a:lstStyle/>
            <a:p>
              <a:pPr>
                <a:lnSpc>
                  <a:spcPct val="130000"/>
                </a:lnSpc>
                <a:spcBef>
                  <a:spcPts val="500"/>
                </a:spcBef>
              </a:pPr>
              <a:r>
                <a:rPr lang="en-US" altLang="zh-CN" sz="1400" b="1" dirty="0">
                  <a:latin typeface="Times New Roman" pitchFamily="18" charset="0"/>
                  <a:cs typeface="Times New Roman" pitchFamily="18" charset="0"/>
                </a:rPr>
                <a:t>Step 4a: </a:t>
              </a:r>
              <a:r>
                <a:rPr lang="en-US" altLang="zh-CN" sz="1400" dirty="0">
                  <a:latin typeface="Times New Roman" pitchFamily="18" charset="0"/>
                  <a:cs typeface="Times New Roman" pitchFamily="18" charset="0"/>
                </a:rPr>
                <a:t>A branch with entropy of 0 is a leaf node.</a:t>
              </a:r>
              <a:endParaRPr lang="zh-CN" altLang="en-US" sz="1400" dirty="0">
                <a:latin typeface="Times New Roman" pitchFamily="18" charset="0"/>
                <a:cs typeface="Times New Roman" pitchFamily="18" charset="0"/>
              </a:endParaRPr>
            </a:p>
          </p:txBody>
        </p:sp>
        <p:pic>
          <p:nvPicPr>
            <p:cNvPr id="1034" name="Picture 10" descr="http://www.saedsayad.com/images/Entropy_overca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64" y="4025845"/>
              <a:ext cx="5067300" cy="22955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组合 24"/>
          <p:cNvGrpSpPr/>
          <p:nvPr/>
        </p:nvGrpSpPr>
        <p:grpSpPr>
          <a:xfrm>
            <a:off x="5669147" y="132031"/>
            <a:ext cx="5011848" cy="3233656"/>
            <a:chOff x="5982217" y="349231"/>
            <a:chExt cx="5011848" cy="3233656"/>
          </a:xfrm>
        </p:grpSpPr>
        <p:sp>
          <p:nvSpPr>
            <p:cNvPr id="21" name="矩形 20"/>
            <p:cNvSpPr/>
            <p:nvPr/>
          </p:nvSpPr>
          <p:spPr>
            <a:xfrm>
              <a:off x="5982217" y="349231"/>
              <a:ext cx="5011848" cy="372410"/>
            </a:xfrm>
            <a:prstGeom prst="rect">
              <a:avLst/>
            </a:prstGeom>
          </p:spPr>
          <p:txBody>
            <a:bodyPr wrap="square">
              <a:spAutoFit/>
            </a:bodyPr>
            <a:lstStyle/>
            <a:p>
              <a:pPr>
                <a:lnSpc>
                  <a:spcPct val="130000"/>
                </a:lnSpc>
                <a:spcBef>
                  <a:spcPts val="500"/>
                </a:spcBef>
              </a:pPr>
              <a:r>
                <a:rPr lang="en-US" altLang="zh-CN" sz="1400" b="1" dirty="0">
                  <a:latin typeface="Times New Roman" pitchFamily="18" charset="0"/>
                  <a:cs typeface="Times New Roman" pitchFamily="18" charset="0"/>
                </a:rPr>
                <a:t>Step 4b: </a:t>
              </a:r>
              <a:r>
                <a:rPr lang="en-US" altLang="zh-CN" sz="1400" dirty="0">
                  <a:latin typeface="Times New Roman" pitchFamily="18" charset="0"/>
                  <a:cs typeface="Times New Roman" pitchFamily="18" charset="0"/>
                </a:rPr>
                <a:t>A branch with entropy more than 0 needs further splitting.</a:t>
              </a:r>
              <a:endParaRPr lang="zh-CN" altLang="en-US" sz="1400" dirty="0">
                <a:latin typeface="Times New Roman" pitchFamily="18" charset="0"/>
                <a:cs typeface="Times New Roman" pitchFamily="18" charset="0"/>
              </a:endParaRPr>
            </a:p>
          </p:txBody>
        </p:sp>
        <p:pic>
          <p:nvPicPr>
            <p:cNvPr id="1036" name="Picture 12" descr="http://www.saedsayad.com/images/Entropy_Sunn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2217" y="887311"/>
              <a:ext cx="4838700" cy="26955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组合 25"/>
          <p:cNvGrpSpPr/>
          <p:nvPr/>
        </p:nvGrpSpPr>
        <p:grpSpPr>
          <a:xfrm>
            <a:off x="5711692" y="3585749"/>
            <a:ext cx="5763216" cy="3033164"/>
            <a:chOff x="5719947" y="3649814"/>
            <a:chExt cx="5763216" cy="3033164"/>
          </a:xfrm>
        </p:grpSpPr>
        <p:pic>
          <p:nvPicPr>
            <p:cNvPr id="29" name="Picture 6" descr="http://www.saedsayad.com/images/Decision_rules.png"/>
            <p:cNvPicPr>
              <a:picLocks noChangeAspect="1" noChangeArrowheads="1"/>
            </p:cNvPicPr>
            <p:nvPr/>
          </p:nvPicPr>
          <p:blipFill rotWithShape="1">
            <a:blip r:embed="rId4">
              <a:extLst>
                <a:ext uri="{28A0092B-C50C-407E-A947-70E740481C1C}">
                  <a14:useLocalDpi xmlns:a14="http://schemas.microsoft.com/office/drawing/2010/main" val="0"/>
                </a:ext>
              </a:extLst>
            </a:blip>
            <a:srcRect l="43045" b="11380"/>
            <a:stretch>
              <a:fillRect/>
            </a:stretch>
          </p:blipFill>
          <p:spPr bwMode="auto">
            <a:xfrm>
              <a:off x="7320347" y="4060945"/>
              <a:ext cx="3056198" cy="2622033"/>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p:cNvSpPr/>
            <p:nvPr/>
          </p:nvSpPr>
          <p:spPr>
            <a:xfrm>
              <a:off x="5719947" y="3649814"/>
              <a:ext cx="5763216" cy="652486"/>
            </a:xfrm>
            <a:prstGeom prst="rect">
              <a:avLst/>
            </a:prstGeom>
          </p:spPr>
          <p:txBody>
            <a:bodyPr wrap="square">
              <a:spAutoFit/>
            </a:bodyPr>
            <a:lstStyle/>
            <a:p>
              <a:pPr>
                <a:lnSpc>
                  <a:spcPct val="130000"/>
                </a:lnSpc>
                <a:spcBef>
                  <a:spcPts val="500"/>
                </a:spcBef>
              </a:pPr>
              <a:r>
                <a:rPr lang="en-US" altLang="zh-CN" sz="1400" b="1" dirty="0">
                  <a:latin typeface="Times New Roman" pitchFamily="18" charset="0"/>
                  <a:cs typeface="Times New Roman" pitchFamily="18" charset="0"/>
                </a:rPr>
                <a:t>Step 5: </a:t>
              </a:r>
              <a:r>
                <a:rPr lang="en-US" altLang="zh-CN" sz="1400" dirty="0">
                  <a:latin typeface="Times New Roman" pitchFamily="18" charset="0"/>
                  <a:cs typeface="Times New Roman" pitchFamily="18" charset="0"/>
                </a:rPr>
                <a:t>The ID3 algorithm is run recursively on the non-leaf branches, until all data is classified.</a:t>
              </a:r>
              <a:endParaRPr lang="zh-CN" altLang="en-US" sz="1400" dirty="0">
                <a:latin typeface="Times New Roman" pitchFamily="18" charset="0"/>
                <a:cs typeface="Times New Roman" pitchFamily="18" charset="0"/>
              </a:endParaRPr>
            </a:p>
          </p:txBody>
        </p:sp>
      </p:grpSp>
      <p:sp>
        <p:nvSpPr>
          <p:cNvPr id="19" name="矩形 18"/>
          <p:cNvSpPr/>
          <p:nvPr/>
        </p:nvSpPr>
        <p:spPr>
          <a:xfrm>
            <a:off x="9498419" y="6627168"/>
            <a:ext cx="2693581"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http://www.saedsayad.com/decision_tree.htm</a:t>
            </a:r>
            <a:endParaRPr lang="en-US" altLang="zh-CN" sz="900" i="1" dirty="0" smtClean="0">
              <a:solidFill>
                <a:prstClr val="black"/>
              </a:solidFill>
              <a:latin typeface="Times New Roman" pitchFamily="18" charset="0"/>
              <a:cs typeface="Times New Roman" pitchFamily="18" charset="0"/>
            </a:endParaRPr>
          </a:p>
        </p:txBody>
      </p:sp>
      <p:grpSp>
        <p:nvGrpSpPr>
          <p:cNvPr id="33" name="组合 32"/>
          <p:cNvGrpSpPr/>
          <p:nvPr/>
        </p:nvGrpSpPr>
        <p:grpSpPr>
          <a:xfrm>
            <a:off x="0" y="149176"/>
            <a:ext cx="4175050" cy="707887"/>
            <a:chOff x="0" y="149176"/>
            <a:chExt cx="4175050" cy="707887"/>
          </a:xfrm>
        </p:grpSpPr>
        <p:grpSp>
          <p:nvGrpSpPr>
            <p:cNvPr id="34" name="组合 33"/>
            <p:cNvGrpSpPr/>
            <p:nvPr/>
          </p:nvGrpSpPr>
          <p:grpSpPr>
            <a:xfrm>
              <a:off x="0" y="149176"/>
              <a:ext cx="2232837" cy="707887"/>
              <a:chOff x="-1" y="276767"/>
              <a:chExt cx="2232837" cy="707887"/>
            </a:xfrm>
          </p:grpSpPr>
          <p:sp>
            <p:nvSpPr>
              <p:cNvPr id="36" name="文本框 35"/>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37" name="文本框 36"/>
              <p:cNvSpPr txBox="1"/>
              <p:nvPr/>
            </p:nvSpPr>
            <p:spPr>
              <a:xfrm>
                <a:off x="-1" y="676877"/>
                <a:ext cx="1467293"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2.3 Decision Tree</a:t>
                </a:r>
              </a:p>
            </p:txBody>
          </p:sp>
        </p:grpSp>
        <p:sp>
          <p:nvSpPr>
            <p:cNvPr id="35" name="矩形 34"/>
            <p:cNvSpPr/>
            <p:nvPr/>
          </p:nvSpPr>
          <p:spPr>
            <a:xfrm>
              <a:off x="1467293" y="549286"/>
              <a:ext cx="2707757"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2.3.2 ID3 Algorithm: Classification</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3447" y="1067852"/>
            <a:ext cx="11676662" cy="4634602"/>
          </a:xfrm>
          <a:prstGeom prst="rect">
            <a:avLst/>
          </a:prstGeom>
        </p:spPr>
        <p:txBody>
          <a:bodyPr wrap="square">
            <a:spAutoFit/>
          </a:bodyPr>
          <a:lstStyle/>
          <a:p>
            <a:pPr>
              <a:lnSpc>
                <a:spcPct val="130000"/>
              </a:lnSpc>
              <a:spcBef>
                <a:spcPts val="500"/>
              </a:spcBef>
            </a:pPr>
            <a:r>
              <a:rPr lang="en-US" altLang="zh-CN" sz="1500" dirty="0">
                <a:latin typeface="Times New Roman" pitchFamily="18" charset="0"/>
                <a:cs typeface="Times New Roman" pitchFamily="18" charset="0"/>
              </a:rPr>
              <a:t>The ID3 algorithm can be used to construct a decision tree for regression by replacing Information Gain with Standard Deviation Reduction.</a:t>
            </a:r>
            <a:endParaRPr lang="en-US" altLang="zh-CN" sz="1500" dirty="0">
              <a:latin typeface="Times New Roman" pitchFamily="18" charset="0"/>
              <a:cs typeface="Times New Roman" pitchFamily="18" charset="0"/>
            </a:endParaRPr>
          </a:p>
          <a:p>
            <a:pPr>
              <a:lnSpc>
                <a:spcPct val="130000"/>
              </a:lnSpc>
              <a:spcBef>
                <a:spcPts val="500"/>
              </a:spcBef>
            </a:pPr>
            <a:endParaRPr lang="en-US" altLang="zh-CN" sz="1500" dirty="0">
              <a:latin typeface="Times New Roman" pitchFamily="18" charset="0"/>
              <a:cs typeface="Times New Roman" pitchFamily="18" charset="0"/>
            </a:endParaRPr>
          </a:p>
          <a:p>
            <a:pPr>
              <a:lnSpc>
                <a:spcPct val="130000"/>
              </a:lnSpc>
              <a:spcBef>
                <a:spcPts val="500"/>
              </a:spcBef>
            </a:pPr>
            <a:r>
              <a:rPr lang="en-US" altLang="zh-CN" sz="1500" b="1" dirty="0" smtClean="0">
                <a:latin typeface="Times New Roman" pitchFamily="18" charset="0"/>
                <a:cs typeface="Times New Roman" pitchFamily="18" charset="0"/>
              </a:rPr>
              <a:t>ID3 Algorithm Procedure for Regression</a:t>
            </a:r>
            <a:endParaRPr lang="en-US" altLang="zh-CN" sz="1500" b="1" dirty="0" smtClean="0">
              <a:latin typeface="Times New Roman" pitchFamily="18" charset="0"/>
              <a:cs typeface="Times New Roman" pitchFamily="18" charset="0"/>
            </a:endParaRPr>
          </a:p>
          <a:p>
            <a:pPr>
              <a:lnSpc>
                <a:spcPct val="130000"/>
              </a:lnSpc>
              <a:spcBef>
                <a:spcPts val="500"/>
              </a:spcBef>
            </a:pPr>
            <a:r>
              <a:rPr lang="en-US" altLang="zh-CN" sz="1500" dirty="0">
                <a:latin typeface="Times New Roman" pitchFamily="18" charset="0"/>
                <a:cs typeface="Times New Roman" pitchFamily="18" charset="0"/>
              </a:rPr>
              <a:t>Step 1: The standard deviation of the target is calculated. </a:t>
            </a:r>
            <a:endParaRPr lang="en-US" altLang="zh-CN" sz="1500" dirty="0" smtClean="0">
              <a:latin typeface="Times New Roman" pitchFamily="18" charset="0"/>
              <a:cs typeface="Times New Roman" pitchFamily="18" charset="0"/>
            </a:endParaRPr>
          </a:p>
          <a:p>
            <a:pPr>
              <a:lnSpc>
                <a:spcPct val="130000"/>
              </a:lnSpc>
              <a:spcBef>
                <a:spcPts val="500"/>
              </a:spcBef>
            </a:pPr>
            <a:r>
              <a:rPr lang="en-US" altLang="zh-CN" sz="1500" dirty="0" smtClean="0">
                <a:latin typeface="Times New Roman" pitchFamily="18" charset="0"/>
                <a:cs typeface="Times New Roman" pitchFamily="18" charset="0"/>
              </a:rPr>
              <a:t>Step </a:t>
            </a:r>
            <a:r>
              <a:rPr lang="en-US" altLang="zh-CN" sz="1500" dirty="0">
                <a:latin typeface="Times New Roman" pitchFamily="18" charset="0"/>
                <a:cs typeface="Times New Roman" pitchFamily="18" charset="0"/>
              </a:rPr>
              <a:t>2: The dataset is then split on the different attributes. The standard deviation for each branch is calculated. The resulting standard deviation is subtracted from the standard deviation before the split. The result is the standard deviation reduction. </a:t>
            </a:r>
            <a:endParaRPr lang="en-US" altLang="zh-CN" sz="1500" dirty="0">
              <a:latin typeface="Times New Roman" pitchFamily="18" charset="0"/>
              <a:cs typeface="Times New Roman" pitchFamily="18" charset="0"/>
            </a:endParaRPr>
          </a:p>
          <a:p>
            <a:pPr>
              <a:lnSpc>
                <a:spcPct val="130000"/>
              </a:lnSpc>
              <a:spcBef>
                <a:spcPts val="500"/>
              </a:spcBef>
            </a:pPr>
            <a:r>
              <a:rPr lang="en-US" altLang="zh-CN" sz="1500" dirty="0">
                <a:latin typeface="Times New Roman" pitchFamily="18" charset="0"/>
                <a:cs typeface="Times New Roman" pitchFamily="18" charset="0"/>
              </a:rPr>
              <a:t>Step 3: The attribute with the largest standard deviation reduction is chosen for the decision node. </a:t>
            </a:r>
            <a:endParaRPr lang="en-US" altLang="zh-CN" sz="1500" dirty="0" smtClean="0">
              <a:latin typeface="Times New Roman" pitchFamily="18" charset="0"/>
              <a:cs typeface="Times New Roman" pitchFamily="18" charset="0"/>
            </a:endParaRPr>
          </a:p>
          <a:p>
            <a:pPr>
              <a:lnSpc>
                <a:spcPct val="130000"/>
              </a:lnSpc>
              <a:spcBef>
                <a:spcPts val="500"/>
              </a:spcBef>
            </a:pPr>
            <a:r>
              <a:rPr lang="en-US" altLang="zh-CN" sz="1500" dirty="0" smtClean="0">
                <a:latin typeface="Times New Roman" pitchFamily="18" charset="0"/>
                <a:cs typeface="Times New Roman" pitchFamily="18" charset="0"/>
              </a:rPr>
              <a:t>Step </a:t>
            </a:r>
            <a:r>
              <a:rPr lang="en-US" altLang="zh-CN" sz="1500" dirty="0">
                <a:latin typeface="Times New Roman" pitchFamily="18" charset="0"/>
                <a:cs typeface="Times New Roman" pitchFamily="18" charset="0"/>
              </a:rPr>
              <a:t>4a:  Dataset is divided based on the values of the selected attribute</a:t>
            </a:r>
            <a:r>
              <a:rPr lang="en-US" altLang="zh-CN" sz="1500" dirty="0" smtClean="0">
                <a:latin typeface="Times New Roman" pitchFamily="18" charset="0"/>
                <a:cs typeface="Times New Roman" pitchFamily="18" charset="0"/>
              </a:rPr>
              <a:t>.</a:t>
            </a:r>
            <a:endParaRPr lang="en-US" altLang="zh-CN" sz="1500" dirty="0" smtClean="0">
              <a:latin typeface="Times New Roman" pitchFamily="18" charset="0"/>
              <a:cs typeface="Times New Roman" pitchFamily="18" charset="0"/>
            </a:endParaRPr>
          </a:p>
          <a:p>
            <a:pPr>
              <a:lnSpc>
                <a:spcPct val="130000"/>
              </a:lnSpc>
              <a:spcBef>
                <a:spcPts val="500"/>
              </a:spcBef>
            </a:pPr>
            <a:r>
              <a:rPr lang="en-US" altLang="zh-CN" sz="1500" dirty="0" smtClean="0">
                <a:latin typeface="Times New Roman" pitchFamily="18" charset="0"/>
                <a:cs typeface="Times New Roman" pitchFamily="18" charset="0"/>
              </a:rPr>
              <a:t>Step </a:t>
            </a:r>
            <a:r>
              <a:rPr lang="en-US" altLang="zh-CN" sz="1500" dirty="0">
                <a:latin typeface="Times New Roman" pitchFamily="18" charset="0"/>
                <a:cs typeface="Times New Roman" pitchFamily="18" charset="0"/>
              </a:rPr>
              <a:t>4b: A branch set with standard deviation more than 0 needs further splitting. </a:t>
            </a:r>
            <a:r>
              <a:rPr lang="en-US" altLang="zh-CN" sz="1500" dirty="0" smtClean="0">
                <a:latin typeface="Times New Roman" pitchFamily="18" charset="0"/>
                <a:cs typeface="Times New Roman" pitchFamily="18" charset="0"/>
              </a:rPr>
              <a:t>In </a:t>
            </a:r>
            <a:r>
              <a:rPr lang="en-US" altLang="zh-CN" sz="1500" dirty="0">
                <a:latin typeface="Times New Roman" pitchFamily="18" charset="0"/>
                <a:cs typeface="Times New Roman" pitchFamily="18" charset="0"/>
              </a:rPr>
              <a:t>practice, we need some termination criteria. For example, when standard deviation for the branch becomes smaller than a certain fraction (e.g., 5%) of standard deviation for the full dataset OR when too few instances remain in the branch (e.g., 3</a:t>
            </a:r>
            <a:r>
              <a:rPr lang="en-US" altLang="zh-CN" sz="1500" dirty="0" smtClean="0">
                <a:latin typeface="Times New Roman" pitchFamily="18" charset="0"/>
                <a:cs typeface="Times New Roman" pitchFamily="18" charset="0"/>
              </a:rPr>
              <a:t>).</a:t>
            </a:r>
            <a:endParaRPr lang="en-US" altLang="zh-CN" sz="1500" dirty="0" smtClean="0">
              <a:latin typeface="Times New Roman" pitchFamily="18" charset="0"/>
              <a:cs typeface="Times New Roman" pitchFamily="18" charset="0"/>
            </a:endParaRPr>
          </a:p>
          <a:p>
            <a:pPr>
              <a:lnSpc>
                <a:spcPct val="130000"/>
              </a:lnSpc>
              <a:spcBef>
                <a:spcPts val="500"/>
              </a:spcBef>
            </a:pPr>
            <a:r>
              <a:rPr lang="en-US" altLang="zh-CN" sz="1500" dirty="0" smtClean="0">
                <a:latin typeface="Times New Roman" pitchFamily="18" charset="0"/>
                <a:cs typeface="Times New Roman" pitchFamily="18" charset="0"/>
              </a:rPr>
              <a:t>Step </a:t>
            </a:r>
            <a:r>
              <a:rPr lang="en-US" altLang="zh-CN" sz="1500" dirty="0">
                <a:latin typeface="Times New Roman" pitchFamily="18" charset="0"/>
                <a:cs typeface="Times New Roman" pitchFamily="18" charset="0"/>
              </a:rPr>
              <a:t>5: The process is run recursively on the non-leaf branches, until all data is </a:t>
            </a:r>
            <a:r>
              <a:rPr lang="en-US" altLang="zh-CN" sz="1500" dirty="0" smtClean="0">
                <a:latin typeface="Times New Roman" pitchFamily="18" charset="0"/>
                <a:cs typeface="Times New Roman" pitchFamily="18" charset="0"/>
              </a:rPr>
              <a:t>processed. When </a:t>
            </a:r>
            <a:r>
              <a:rPr lang="en-US" altLang="zh-CN" sz="1500" dirty="0">
                <a:latin typeface="Times New Roman" pitchFamily="18" charset="0"/>
                <a:cs typeface="Times New Roman" pitchFamily="18" charset="0"/>
              </a:rPr>
              <a:t>the number of instances is more than one at a leaf node we calculate the average as the final value for the target.</a:t>
            </a:r>
          </a:p>
        </p:txBody>
      </p:sp>
      <p:grpSp>
        <p:nvGrpSpPr>
          <p:cNvPr id="7" name="组合 6"/>
          <p:cNvGrpSpPr/>
          <p:nvPr/>
        </p:nvGrpSpPr>
        <p:grpSpPr>
          <a:xfrm>
            <a:off x="0" y="149176"/>
            <a:ext cx="3983664" cy="707887"/>
            <a:chOff x="0" y="149176"/>
            <a:chExt cx="3983664" cy="707887"/>
          </a:xfrm>
        </p:grpSpPr>
        <p:grpSp>
          <p:nvGrpSpPr>
            <p:cNvPr id="8" name="组合 7"/>
            <p:cNvGrpSpPr/>
            <p:nvPr/>
          </p:nvGrpSpPr>
          <p:grpSpPr>
            <a:xfrm>
              <a:off x="0" y="149176"/>
              <a:ext cx="2232837" cy="707887"/>
              <a:chOff x="-1" y="276767"/>
              <a:chExt cx="2232837" cy="707887"/>
            </a:xfrm>
          </p:grpSpPr>
          <p:sp>
            <p:nvSpPr>
              <p:cNvPr id="10" name="文本框 9"/>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1" name="文本框 10"/>
              <p:cNvSpPr txBox="1"/>
              <p:nvPr/>
            </p:nvSpPr>
            <p:spPr>
              <a:xfrm>
                <a:off x="-1" y="676877"/>
                <a:ext cx="1460205"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2.3 Decision Tree</a:t>
                </a:r>
              </a:p>
            </p:txBody>
          </p:sp>
        </p:grpSp>
        <p:sp>
          <p:nvSpPr>
            <p:cNvPr id="9" name="矩形 8"/>
            <p:cNvSpPr/>
            <p:nvPr/>
          </p:nvSpPr>
          <p:spPr>
            <a:xfrm>
              <a:off x="1460205" y="545679"/>
              <a:ext cx="252345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2.3.3 ID3 Algorithm: Regression</a:t>
              </a:r>
              <a:endParaRPr lang="en-US" altLang="zh-CN" sz="1400" dirty="0">
                <a:latin typeface="Times New Roman" pitchFamily="18" charset="0"/>
                <a:cs typeface="Times New Roman" pitchFamily="18" charset="0"/>
              </a:endParaRPr>
            </a:p>
          </p:txBody>
        </p:sp>
      </p:grpSp>
      <p:sp>
        <p:nvSpPr>
          <p:cNvPr id="12" name="矩形 11"/>
          <p:cNvSpPr/>
          <p:nvPr/>
        </p:nvSpPr>
        <p:spPr>
          <a:xfrm>
            <a:off x="9498419" y="6627168"/>
            <a:ext cx="2693581"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http://www.saedsayad.com/decision_tree.htm</a:t>
            </a:r>
            <a:endParaRPr lang="en-US" altLang="zh-CN" sz="900" i="1" dirty="0" smtClean="0">
              <a:solidFill>
                <a:prstClr val="black"/>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93187" y="964281"/>
            <a:ext cx="4016543" cy="3222166"/>
            <a:chOff x="322894" y="999988"/>
            <a:chExt cx="4016543" cy="3222166"/>
          </a:xfrm>
        </p:grpSpPr>
        <p:pic>
          <p:nvPicPr>
            <p:cNvPr id="9" name="Picture 2" descr="http://www.saedsayad.com/images/Decision_tree_r1.png"/>
            <p:cNvPicPr>
              <a:picLocks noChangeAspect="1" noChangeArrowheads="1"/>
            </p:cNvPicPr>
            <p:nvPr/>
          </p:nvPicPr>
          <p:blipFill rotWithShape="1">
            <a:blip r:embed="rId1">
              <a:extLst>
                <a:ext uri="{28A0092B-C50C-407E-A947-70E740481C1C}">
                  <a14:useLocalDpi xmlns:a14="http://schemas.microsoft.com/office/drawing/2010/main" val="0"/>
                </a:ext>
              </a:extLst>
            </a:blip>
            <a:srcRect r="51498"/>
            <a:stretch>
              <a:fillRect/>
            </a:stretch>
          </p:blipFill>
          <p:spPr bwMode="auto">
            <a:xfrm>
              <a:off x="365005" y="1257027"/>
              <a:ext cx="3974432" cy="296512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22894" y="999988"/>
              <a:ext cx="1774845" cy="372410"/>
            </a:xfrm>
            <a:prstGeom prst="rect">
              <a:avLst/>
            </a:prstGeom>
          </p:spPr>
          <p:txBody>
            <a:bodyPr wrap="none">
              <a:spAutoFit/>
            </a:bodyPr>
            <a:lstStyle/>
            <a:p>
              <a:pPr>
                <a:lnSpc>
                  <a:spcPct val="130000"/>
                </a:lnSpc>
                <a:spcBef>
                  <a:spcPts val="500"/>
                </a:spcBef>
              </a:pPr>
              <a:r>
                <a:rPr lang="en-US" altLang="zh-CN" sz="1400" b="1" dirty="0">
                  <a:latin typeface="Times New Roman" pitchFamily="18" charset="0"/>
                  <a:cs typeface="Times New Roman" pitchFamily="18" charset="0"/>
                </a:rPr>
                <a:t>Step </a:t>
              </a:r>
              <a:r>
                <a:rPr lang="en-US" altLang="zh-CN" sz="1400" b="1" dirty="0" smtClean="0">
                  <a:latin typeface="Times New Roman" pitchFamily="18" charset="0"/>
                  <a:cs typeface="Times New Roman" pitchFamily="18" charset="0"/>
                </a:rPr>
                <a:t>0</a:t>
              </a:r>
              <a:r>
                <a:rPr lang="en-US" altLang="zh-CN" sz="1400" dirty="0" smtClean="0">
                  <a:latin typeface="Times New Roman" pitchFamily="18" charset="0"/>
                  <a:cs typeface="Times New Roman" pitchFamily="18" charset="0"/>
                </a:rPr>
                <a:t>: Example Data</a:t>
              </a:r>
              <a:endParaRPr lang="en-US" altLang="zh-CN" sz="1400" dirty="0">
                <a:latin typeface="Times New Roman" pitchFamily="18" charset="0"/>
                <a:cs typeface="Times New Roman" pitchFamily="18" charset="0"/>
              </a:endParaRPr>
            </a:p>
          </p:txBody>
        </p:sp>
      </p:grpSp>
      <p:sp>
        <p:nvSpPr>
          <p:cNvPr id="6" name="矩形 5"/>
          <p:cNvSpPr/>
          <p:nvPr/>
        </p:nvSpPr>
        <p:spPr>
          <a:xfrm>
            <a:off x="5273564" y="204467"/>
            <a:ext cx="4554149" cy="372410"/>
          </a:xfrm>
          <a:prstGeom prst="rect">
            <a:avLst/>
          </a:prstGeom>
        </p:spPr>
        <p:txBody>
          <a:bodyPr wrap="square">
            <a:spAutoFit/>
          </a:bodyPr>
          <a:lstStyle/>
          <a:p>
            <a:pPr>
              <a:lnSpc>
                <a:spcPct val="130000"/>
              </a:lnSpc>
              <a:spcBef>
                <a:spcPts val="500"/>
              </a:spcBef>
            </a:pPr>
            <a:r>
              <a:rPr lang="en-US" altLang="zh-CN" sz="1400" b="1" dirty="0">
                <a:latin typeface="Times New Roman" pitchFamily="18" charset="0"/>
                <a:cs typeface="Times New Roman" pitchFamily="18" charset="0"/>
              </a:rPr>
              <a:t>Step 2</a:t>
            </a:r>
            <a:r>
              <a:rPr lang="en-US" altLang="zh-CN" sz="1400" dirty="0">
                <a:latin typeface="Times New Roman" pitchFamily="18" charset="0"/>
                <a:cs typeface="Times New Roman" pitchFamily="18" charset="0"/>
              </a:rPr>
              <a:t>: The dataset is then split on the different attributes. </a:t>
            </a:r>
          </a:p>
        </p:txBody>
      </p:sp>
      <p:sp>
        <p:nvSpPr>
          <p:cNvPr id="20" name="矩形 19"/>
          <p:cNvSpPr/>
          <p:nvPr/>
        </p:nvSpPr>
        <p:spPr>
          <a:xfrm>
            <a:off x="9498419" y="6627168"/>
            <a:ext cx="2693581"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http://www.saedsayad.com/decision_tree.htm</a:t>
            </a:r>
            <a:endParaRPr lang="en-US" altLang="zh-CN" sz="900" i="1" dirty="0" smtClean="0">
              <a:solidFill>
                <a:prstClr val="black"/>
              </a:solidFill>
              <a:latin typeface="Times New Roman" pitchFamily="18" charset="0"/>
              <a:cs typeface="Times New Roman" pitchFamily="18" charset="0"/>
            </a:endParaRPr>
          </a:p>
        </p:txBody>
      </p:sp>
      <p:grpSp>
        <p:nvGrpSpPr>
          <p:cNvPr id="10" name="组合 9"/>
          <p:cNvGrpSpPr/>
          <p:nvPr/>
        </p:nvGrpSpPr>
        <p:grpSpPr>
          <a:xfrm>
            <a:off x="335298" y="4224204"/>
            <a:ext cx="4327497" cy="2452580"/>
            <a:chOff x="365005" y="4324539"/>
            <a:chExt cx="4327497" cy="2452580"/>
          </a:xfrm>
        </p:grpSpPr>
        <p:sp>
          <p:nvSpPr>
            <p:cNvPr id="7" name="矩形 6"/>
            <p:cNvSpPr/>
            <p:nvPr/>
          </p:nvSpPr>
          <p:spPr>
            <a:xfrm>
              <a:off x="365005" y="4324539"/>
              <a:ext cx="4327497" cy="307777"/>
            </a:xfrm>
            <a:prstGeom prst="rect">
              <a:avLst/>
            </a:prstGeom>
          </p:spPr>
          <p:txBody>
            <a:bodyPr wrap="square">
              <a:spAutoFit/>
            </a:bodyPr>
            <a:lstStyle/>
            <a:p>
              <a:r>
                <a:rPr lang="en-US" altLang="zh-CN" sz="1400" b="1" dirty="0">
                  <a:latin typeface="Times New Roman" pitchFamily="18" charset="0"/>
                  <a:cs typeface="Times New Roman" pitchFamily="18" charset="0"/>
                </a:rPr>
                <a:t>Step 1</a:t>
              </a:r>
              <a:r>
                <a:rPr lang="en-US" altLang="zh-CN" sz="1400" dirty="0">
                  <a:latin typeface="Times New Roman" pitchFamily="18" charset="0"/>
                  <a:cs typeface="Times New Roman" pitchFamily="18" charset="0"/>
                </a:rPr>
                <a:t>: The standard deviation of the target is calculated. </a:t>
              </a:r>
            </a:p>
          </p:txBody>
        </p:sp>
        <p:pic>
          <p:nvPicPr>
            <p:cNvPr id="1028" name="Picture 4" descr="http://www.saedsayad.com/images/Decision_tree_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005" y="4632316"/>
              <a:ext cx="2626288" cy="2144803"/>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http://www.saedsayad.com/images/Decision_tree_r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564" y="549286"/>
            <a:ext cx="3679050" cy="272148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www.saedsayad.com/images/Decision_tree_r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564" y="3270775"/>
            <a:ext cx="5507850" cy="32406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saedsayad.com/images/Decision_tree_r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0824" y="943278"/>
            <a:ext cx="3681176" cy="153791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组合 25"/>
          <p:cNvGrpSpPr/>
          <p:nvPr/>
        </p:nvGrpSpPr>
        <p:grpSpPr>
          <a:xfrm>
            <a:off x="1" y="149176"/>
            <a:ext cx="3969487" cy="707887"/>
            <a:chOff x="1" y="149176"/>
            <a:chExt cx="3969487" cy="707887"/>
          </a:xfrm>
        </p:grpSpPr>
        <p:grpSp>
          <p:nvGrpSpPr>
            <p:cNvPr id="27" name="组合 26"/>
            <p:cNvGrpSpPr/>
            <p:nvPr/>
          </p:nvGrpSpPr>
          <p:grpSpPr>
            <a:xfrm>
              <a:off x="1" y="149176"/>
              <a:ext cx="2232836" cy="707887"/>
              <a:chOff x="0" y="276767"/>
              <a:chExt cx="2232836" cy="707887"/>
            </a:xfrm>
          </p:grpSpPr>
          <p:sp>
            <p:nvSpPr>
              <p:cNvPr id="29" name="文本框 28"/>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30" name="文本框 29"/>
              <p:cNvSpPr txBox="1"/>
              <p:nvPr/>
            </p:nvSpPr>
            <p:spPr>
              <a:xfrm>
                <a:off x="0" y="676877"/>
                <a:ext cx="1446028"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2.3 Decision Tree</a:t>
                </a:r>
              </a:p>
            </p:txBody>
          </p:sp>
        </p:grpSp>
        <p:sp>
          <p:nvSpPr>
            <p:cNvPr id="28" name="矩形 27"/>
            <p:cNvSpPr/>
            <p:nvPr/>
          </p:nvSpPr>
          <p:spPr>
            <a:xfrm>
              <a:off x="1446029" y="549285"/>
              <a:ext cx="252345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2.3.3 ID3 Algorithm: Regression</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0364" y="937264"/>
            <a:ext cx="3299264" cy="2514397"/>
            <a:chOff x="429220" y="1226451"/>
            <a:chExt cx="3299264" cy="2514397"/>
          </a:xfrm>
        </p:grpSpPr>
        <p:pic>
          <p:nvPicPr>
            <p:cNvPr id="2050" name="Picture 2" descr="http://www.saedsayad.com/images/Decision_tree_r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223" y="2131122"/>
              <a:ext cx="2095500" cy="160972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29220" y="1226451"/>
              <a:ext cx="3299264" cy="904671"/>
            </a:xfrm>
            <a:prstGeom prst="rect">
              <a:avLst/>
            </a:prstGeom>
          </p:spPr>
          <p:txBody>
            <a:bodyPr wrap="square">
              <a:spAutoFit/>
            </a:bodyPr>
            <a:lstStyle/>
            <a:p>
              <a:pPr>
                <a:lnSpc>
                  <a:spcPct val="130000"/>
                </a:lnSpc>
                <a:spcBef>
                  <a:spcPts val="500"/>
                </a:spcBef>
              </a:pPr>
              <a:r>
                <a:rPr lang="en-US" altLang="zh-CN" sz="1400" b="1" dirty="0">
                  <a:latin typeface="Times New Roman" pitchFamily="18" charset="0"/>
                  <a:cs typeface="Times New Roman" pitchFamily="18" charset="0"/>
                </a:rPr>
                <a:t>Step </a:t>
              </a:r>
              <a:r>
                <a:rPr lang="en-US" altLang="zh-CN" sz="1400" b="1" dirty="0" smtClean="0">
                  <a:latin typeface="Times New Roman" pitchFamily="18" charset="0"/>
                  <a:cs typeface="Times New Roman" pitchFamily="18" charset="0"/>
                </a:rPr>
                <a:t>3</a:t>
              </a:r>
              <a:r>
                <a:rPr lang="en-US" altLang="zh-CN" sz="1400" b="1" dirty="0">
                  <a:latin typeface="Times New Roman" pitchFamily="18" charset="0"/>
                  <a:cs typeface="Times New Roman" pitchFamily="18" charset="0"/>
                </a:rPr>
                <a:t>:  </a:t>
              </a:r>
              <a:r>
                <a:rPr lang="en-US" altLang="zh-CN" sz="1400" dirty="0">
                  <a:latin typeface="Times New Roman" pitchFamily="18" charset="0"/>
                  <a:cs typeface="Times New Roman" pitchFamily="18" charset="0"/>
                </a:rPr>
                <a:t>The attribute with the largest standard deviation reduction is chosen for the decision node. </a:t>
              </a:r>
            </a:p>
          </p:txBody>
        </p:sp>
      </p:grpSp>
      <p:grpSp>
        <p:nvGrpSpPr>
          <p:cNvPr id="4" name="组合 3"/>
          <p:cNvGrpSpPr/>
          <p:nvPr/>
        </p:nvGrpSpPr>
        <p:grpSpPr>
          <a:xfrm>
            <a:off x="7986122" y="3689140"/>
            <a:ext cx="3612597" cy="2799660"/>
            <a:chOff x="7986122" y="3689140"/>
            <a:chExt cx="3612597" cy="2799660"/>
          </a:xfrm>
        </p:grpSpPr>
        <p:pic>
          <p:nvPicPr>
            <p:cNvPr id="2056" name="Picture 8" descr="http://www.saedsayad.com/images/Decision_tree_r1.png"/>
            <p:cNvPicPr>
              <a:picLocks noChangeAspect="1" noChangeArrowheads="1"/>
            </p:cNvPicPr>
            <p:nvPr/>
          </p:nvPicPr>
          <p:blipFill rotWithShape="1">
            <a:blip r:embed="rId2">
              <a:extLst>
                <a:ext uri="{28A0092B-C50C-407E-A947-70E740481C1C}">
                  <a14:useLocalDpi xmlns:a14="http://schemas.microsoft.com/office/drawing/2010/main" val="0"/>
                </a:ext>
              </a:extLst>
            </a:blip>
            <a:srcRect l="55464"/>
            <a:stretch>
              <a:fillRect/>
            </a:stretch>
          </p:blipFill>
          <p:spPr bwMode="auto">
            <a:xfrm>
              <a:off x="7986122" y="4031349"/>
              <a:ext cx="3024594" cy="2457451"/>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p:cNvSpPr/>
            <p:nvPr/>
          </p:nvSpPr>
          <p:spPr>
            <a:xfrm>
              <a:off x="8080414" y="3689140"/>
              <a:ext cx="3518305" cy="652486"/>
            </a:xfrm>
            <a:prstGeom prst="rect">
              <a:avLst/>
            </a:prstGeom>
          </p:spPr>
          <p:txBody>
            <a:bodyPr wrap="square">
              <a:spAutoFit/>
            </a:bodyPr>
            <a:lstStyle/>
            <a:p>
              <a:pPr>
                <a:lnSpc>
                  <a:spcPct val="130000"/>
                </a:lnSpc>
                <a:spcBef>
                  <a:spcPts val="500"/>
                </a:spcBef>
              </a:pPr>
              <a:r>
                <a:rPr lang="en-US" altLang="zh-CN" sz="1400" b="1" dirty="0">
                  <a:latin typeface="Times New Roman" pitchFamily="18" charset="0"/>
                  <a:cs typeface="Times New Roman" pitchFamily="18" charset="0"/>
                </a:rPr>
                <a:t>Step 5: </a:t>
              </a:r>
              <a:r>
                <a:rPr lang="en-US" altLang="zh-CN" sz="1400" dirty="0">
                  <a:latin typeface="Times New Roman" pitchFamily="18" charset="0"/>
                  <a:cs typeface="Times New Roman" pitchFamily="18" charset="0"/>
                </a:rPr>
                <a:t>The process is run recursively on the non-leaf branches, until all data is processed. </a:t>
              </a:r>
              <a:endParaRPr lang="zh-CN" altLang="en-US" sz="1400" dirty="0">
                <a:latin typeface="Times New Roman" pitchFamily="18" charset="0"/>
                <a:cs typeface="Times New Roman" pitchFamily="18" charset="0"/>
              </a:endParaRPr>
            </a:p>
          </p:txBody>
        </p:sp>
      </p:grpSp>
      <p:sp>
        <p:nvSpPr>
          <p:cNvPr id="19" name="矩形 18"/>
          <p:cNvSpPr/>
          <p:nvPr/>
        </p:nvSpPr>
        <p:spPr>
          <a:xfrm>
            <a:off x="9498419" y="6627168"/>
            <a:ext cx="2693581"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http://www.saedsayad.com/decision_tree.htm</a:t>
            </a:r>
            <a:endParaRPr lang="en-US" altLang="zh-CN" sz="900" i="1" dirty="0" smtClean="0">
              <a:solidFill>
                <a:prstClr val="black"/>
              </a:solidFill>
              <a:latin typeface="Times New Roman" pitchFamily="18" charset="0"/>
              <a:cs typeface="Times New Roman" pitchFamily="18" charset="0"/>
            </a:endParaRPr>
          </a:p>
        </p:txBody>
      </p:sp>
      <p:grpSp>
        <p:nvGrpSpPr>
          <p:cNvPr id="6" name="组合 5"/>
          <p:cNvGrpSpPr/>
          <p:nvPr/>
        </p:nvGrpSpPr>
        <p:grpSpPr>
          <a:xfrm>
            <a:off x="280364" y="3650430"/>
            <a:ext cx="6781800" cy="2976738"/>
            <a:chOff x="188728" y="3531863"/>
            <a:chExt cx="6781800" cy="2976738"/>
          </a:xfrm>
        </p:grpSpPr>
        <p:sp>
          <p:nvSpPr>
            <p:cNvPr id="20" name="矩形 19"/>
            <p:cNvSpPr/>
            <p:nvPr/>
          </p:nvSpPr>
          <p:spPr>
            <a:xfrm>
              <a:off x="280364" y="3531863"/>
              <a:ext cx="5298185" cy="372410"/>
            </a:xfrm>
            <a:prstGeom prst="rect">
              <a:avLst/>
            </a:prstGeom>
          </p:spPr>
          <p:txBody>
            <a:bodyPr wrap="square">
              <a:spAutoFit/>
            </a:bodyPr>
            <a:lstStyle/>
            <a:p>
              <a:pPr>
                <a:lnSpc>
                  <a:spcPct val="130000"/>
                </a:lnSpc>
                <a:spcBef>
                  <a:spcPts val="500"/>
                </a:spcBef>
              </a:pPr>
              <a:r>
                <a:rPr lang="en-US" altLang="zh-CN" sz="1400" b="1" dirty="0">
                  <a:latin typeface="Times New Roman" pitchFamily="18" charset="0"/>
                  <a:cs typeface="Times New Roman" pitchFamily="18" charset="0"/>
                </a:rPr>
                <a:t>Step 4a: </a:t>
              </a:r>
              <a:r>
                <a:rPr lang="en-US" altLang="zh-CN" sz="1400" dirty="0">
                  <a:latin typeface="Times New Roman" pitchFamily="18" charset="0"/>
                  <a:cs typeface="Times New Roman" pitchFamily="18" charset="0"/>
                </a:rPr>
                <a:t>Dataset is divided based on the values of the selected attribute.</a:t>
              </a:r>
            </a:p>
          </p:txBody>
        </p:sp>
        <p:pic>
          <p:nvPicPr>
            <p:cNvPr id="2052" name="Picture 4" descr="http://www.saedsayad.com/images/Decision_tree_r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28" y="3984475"/>
              <a:ext cx="6781800" cy="25241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280468" y="45608"/>
            <a:ext cx="6266490" cy="3172070"/>
            <a:chOff x="5280468" y="45608"/>
            <a:chExt cx="6266490" cy="3172070"/>
          </a:xfrm>
        </p:grpSpPr>
        <p:sp>
          <p:nvSpPr>
            <p:cNvPr id="21" name="矩形 20"/>
            <p:cNvSpPr/>
            <p:nvPr/>
          </p:nvSpPr>
          <p:spPr>
            <a:xfrm>
              <a:off x="5280468" y="45608"/>
              <a:ext cx="6266490" cy="372410"/>
            </a:xfrm>
            <a:prstGeom prst="rect">
              <a:avLst/>
            </a:prstGeom>
          </p:spPr>
          <p:txBody>
            <a:bodyPr wrap="square">
              <a:spAutoFit/>
            </a:bodyPr>
            <a:lstStyle/>
            <a:p>
              <a:pPr>
                <a:lnSpc>
                  <a:spcPct val="130000"/>
                </a:lnSpc>
                <a:spcBef>
                  <a:spcPts val="500"/>
                </a:spcBef>
              </a:pPr>
              <a:r>
                <a:rPr lang="en-US" altLang="zh-CN" sz="1400" b="1" dirty="0">
                  <a:latin typeface="Times New Roman" pitchFamily="18" charset="0"/>
                  <a:cs typeface="Times New Roman" pitchFamily="18" charset="0"/>
                </a:rPr>
                <a:t>Step 4b: </a:t>
              </a:r>
              <a:r>
                <a:rPr lang="en-US" altLang="zh-CN" sz="1400" dirty="0">
                  <a:latin typeface="Times New Roman" pitchFamily="18" charset="0"/>
                  <a:cs typeface="Times New Roman" pitchFamily="18" charset="0"/>
                </a:rPr>
                <a:t>A branch set with standard deviation more than 0 needs further splitting. </a:t>
              </a:r>
            </a:p>
          </p:txBody>
        </p:sp>
        <p:pic>
          <p:nvPicPr>
            <p:cNvPr id="2054" name="Picture 6" descr="http://www.saedsayad.com/images/Decision_tree_r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468" y="341127"/>
              <a:ext cx="5029200" cy="28765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组合 35"/>
          <p:cNvGrpSpPr/>
          <p:nvPr/>
        </p:nvGrpSpPr>
        <p:grpSpPr>
          <a:xfrm>
            <a:off x="1" y="149176"/>
            <a:ext cx="3976575" cy="707887"/>
            <a:chOff x="1" y="149176"/>
            <a:chExt cx="3976575" cy="707887"/>
          </a:xfrm>
        </p:grpSpPr>
        <p:grpSp>
          <p:nvGrpSpPr>
            <p:cNvPr id="37" name="组合 36"/>
            <p:cNvGrpSpPr/>
            <p:nvPr/>
          </p:nvGrpSpPr>
          <p:grpSpPr>
            <a:xfrm>
              <a:off x="1" y="149176"/>
              <a:ext cx="2232836" cy="707887"/>
              <a:chOff x="0" y="276767"/>
              <a:chExt cx="2232836" cy="707887"/>
            </a:xfrm>
          </p:grpSpPr>
          <p:sp>
            <p:nvSpPr>
              <p:cNvPr id="39" name="文本框 38"/>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40" name="文本框 39"/>
              <p:cNvSpPr txBox="1"/>
              <p:nvPr/>
            </p:nvSpPr>
            <p:spPr>
              <a:xfrm>
                <a:off x="0" y="676877"/>
                <a:ext cx="1453116"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2.3 Decision Tree</a:t>
                </a:r>
              </a:p>
            </p:txBody>
          </p:sp>
        </p:grpSp>
        <p:sp>
          <p:nvSpPr>
            <p:cNvPr id="38" name="矩形 37"/>
            <p:cNvSpPr/>
            <p:nvPr/>
          </p:nvSpPr>
          <p:spPr>
            <a:xfrm>
              <a:off x="1453117" y="549285"/>
              <a:ext cx="252345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2.3.3 ID3 Algorithm: Regression</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771" y="1129582"/>
            <a:ext cx="11122159" cy="5234766"/>
          </a:xfrm>
          <a:prstGeom prst="rect">
            <a:avLst/>
          </a:prstGeom>
        </p:spPr>
        <p:txBody>
          <a:bodyPr wrap="square">
            <a:spAutoFit/>
          </a:bodyPr>
          <a:lstStyle/>
          <a:p>
            <a:pPr>
              <a:lnSpc>
                <a:spcPct val="130000"/>
              </a:lnSpc>
              <a:spcBef>
                <a:spcPts val="500"/>
              </a:spcBef>
            </a:pPr>
            <a:r>
              <a:rPr lang="en-US" altLang="zh-CN" sz="1500" dirty="0">
                <a:latin typeface="Times New Roman" pitchFamily="18" charset="0"/>
                <a:ea typeface="Cambria Math" panose="02040503050406030204" pitchFamily="18" charset="0"/>
                <a:cs typeface="Times New Roman" pitchFamily="18" charset="0"/>
              </a:rPr>
              <a:t>Overfitting is a significant practical difficulty for decision tree models and many other predictive models</a:t>
            </a:r>
            <a:r>
              <a:rPr lang="en-US" altLang="zh-CN" sz="1500" dirty="0" smtClean="0">
                <a:latin typeface="Times New Roman" pitchFamily="18" charset="0"/>
                <a:ea typeface="Cambria Math" panose="02040503050406030204" pitchFamily="18" charset="0"/>
                <a:cs typeface="Times New Roman" pitchFamily="18" charset="0"/>
              </a:rPr>
              <a:t>. </a:t>
            </a:r>
            <a:r>
              <a:rPr lang="en-US" altLang="zh-CN" sz="1500" dirty="0" smtClean="0">
                <a:latin typeface="Times New Roman" pitchFamily="18" charset="0"/>
                <a:cs typeface="Times New Roman" pitchFamily="18" charset="0"/>
              </a:rPr>
              <a:t>There </a:t>
            </a:r>
            <a:r>
              <a:rPr lang="en-US" altLang="zh-CN" sz="1500" dirty="0">
                <a:latin typeface="Times New Roman" pitchFamily="18" charset="0"/>
                <a:cs typeface="Times New Roman" pitchFamily="18" charset="0"/>
              </a:rPr>
              <a:t>are several approaches to avoiding overfitting in building decision trees. </a:t>
            </a:r>
            <a:endParaRPr lang="en-US" altLang="zh-CN" sz="1500" dirty="0">
              <a:latin typeface="Times New Roman" pitchFamily="18" charset="0"/>
              <a:cs typeface="Times New Roman" pitchFamily="18" charset="0"/>
            </a:endParaRPr>
          </a:p>
          <a:p>
            <a:pPr marL="171450" indent="-171450">
              <a:lnSpc>
                <a:spcPct val="130000"/>
              </a:lnSpc>
              <a:spcBef>
                <a:spcPts val="500"/>
              </a:spcBef>
              <a:buFont typeface="Arial" charset="0"/>
              <a:buChar char="•"/>
            </a:pPr>
            <a:r>
              <a:rPr lang="en-US" altLang="zh-CN" sz="1500" dirty="0">
                <a:latin typeface="Times New Roman" pitchFamily="18" charset="0"/>
                <a:cs typeface="Times New Roman" pitchFamily="18" charset="0"/>
              </a:rPr>
              <a:t>Pre-pruning that stop growing the tree earlier, before it perfectly classifies the training set.</a:t>
            </a:r>
            <a:endParaRPr lang="en-US" altLang="zh-CN" sz="1500" dirty="0">
              <a:latin typeface="Times New Roman" pitchFamily="18" charset="0"/>
              <a:cs typeface="Times New Roman" pitchFamily="18" charset="0"/>
            </a:endParaRPr>
          </a:p>
          <a:p>
            <a:pPr marL="171450" indent="-171450">
              <a:lnSpc>
                <a:spcPct val="130000"/>
              </a:lnSpc>
              <a:spcBef>
                <a:spcPts val="500"/>
              </a:spcBef>
              <a:buFont typeface="Arial" charset="0"/>
              <a:buChar char="•"/>
            </a:pPr>
            <a:r>
              <a:rPr lang="en-US" altLang="zh-CN" sz="1500" dirty="0">
                <a:latin typeface="Times New Roman" pitchFamily="18" charset="0"/>
                <a:cs typeface="Times New Roman" pitchFamily="18" charset="0"/>
              </a:rPr>
              <a:t>Post-pruning that allows the tree to perfectly classify the training set, and then post prune the tree. </a:t>
            </a:r>
            <a:endParaRPr lang="en-US" altLang="zh-CN" sz="1500" dirty="0">
              <a:latin typeface="Times New Roman" pitchFamily="18" charset="0"/>
              <a:cs typeface="Times New Roman" pitchFamily="18" charset="0"/>
            </a:endParaRPr>
          </a:p>
          <a:p>
            <a:pPr>
              <a:lnSpc>
                <a:spcPct val="130000"/>
              </a:lnSpc>
              <a:spcBef>
                <a:spcPts val="500"/>
              </a:spcBef>
            </a:pPr>
            <a:r>
              <a:rPr lang="en-US" altLang="zh-CN" sz="1500" dirty="0">
                <a:latin typeface="Times New Roman" pitchFamily="18" charset="0"/>
                <a:cs typeface="Times New Roman" pitchFamily="18" charset="0"/>
              </a:rPr>
              <a:t>Practically, the second approach of post-pruning </a:t>
            </a:r>
            <a:r>
              <a:rPr lang="en-US" altLang="zh-CN" sz="1500" dirty="0" err="1">
                <a:latin typeface="Times New Roman" pitchFamily="18" charset="0"/>
                <a:cs typeface="Times New Roman" pitchFamily="18" charset="0"/>
              </a:rPr>
              <a:t>overfit</a:t>
            </a:r>
            <a:r>
              <a:rPr lang="en-US" altLang="zh-CN" sz="1500" dirty="0">
                <a:latin typeface="Times New Roman" pitchFamily="18" charset="0"/>
                <a:cs typeface="Times New Roman" pitchFamily="18" charset="0"/>
              </a:rPr>
              <a:t> trees is more successful because it is not easy to precisely estimate when to stop growing the tree. </a:t>
            </a:r>
            <a:endParaRPr lang="en-US" altLang="zh-CN" sz="1500" dirty="0" smtClean="0">
              <a:latin typeface="Times New Roman" pitchFamily="18" charset="0"/>
              <a:cs typeface="Times New Roman" pitchFamily="18" charset="0"/>
            </a:endParaRPr>
          </a:p>
          <a:p>
            <a:pPr>
              <a:lnSpc>
                <a:spcPct val="130000"/>
              </a:lnSpc>
              <a:spcBef>
                <a:spcPts val="500"/>
              </a:spcBef>
            </a:pPr>
            <a:endParaRPr lang="en-US" altLang="zh-CN" sz="1500" dirty="0">
              <a:latin typeface="Times New Roman" pitchFamily="18" charset="0"/>
              <a:cs typeface="Times New Roman" pitchFamily="18" charset="0"/>
            </a:endParaRPr>
          </a:p>
          <a:p>
            <a:pPr>
              <a:lnSpc>
                <a:spcPct val="130000"/>
              </a:lnSpc>
              <a:spcBef>
                <a:spcPts val="500"/>
              </a:spcBef>
            </a:pPr>
            <a:r>
              <a:rPr lang="en-US" altLang="zh-CN" sz="1500" dirty="0">
                <a:latin typeface="Times New Roman" pitchFamily="18" charset="0"/>
                <a:cs typeface="Times New Roman" pitchFamily="18" charset="0"/>
              </a:rPr>
              <a:t>The important step of tree pruning is to define a criterion be used to determine the correct final tree size using one of the following methods:</a:t>
            </a:r>
            <a:endParaRPr lang="en-US" altLang="zh-CN" sz="1500" dirty="0">
              <a:latin typeface="Times New Roman" pitchFamily="18" charset="0"/>
              <a:cs typeface="Times New Roman" pitchFamily="18" charset="0"/>
            </a:endParaRPr>
          </a:p>
          <a:p>
            <a:pPr marL="171450" indent="-171450">
              <a:lnSpc>
                <a:spcPct val="130000"/>
              </a:lnSpc>
              <a:spcBef>
                <a:spcPts val="500"/>
              </a:spcBef>
              <a:buFont typeface="Arial" charset="0"/>
              <a:buChar char="•"/>
            </a:pPr>
            <a:r>
              <a:rPr lang="en-US" altLang="zh-CN" sz="1500" dirty="0">
                <a:latin typeface="Times New Roman" pitchFamily="18" charset="0"/>
                <a:cs typeface="Times New Roman" pitchFamily="18" charset="0"/>
              </a:rPr>
              <a:t>Use a distinct dataset from the training set (called validation set), to evaluate the effect of post-pruning nodes from the tree.</a:t>
            </a:r>
            <a:endParaRPr lang="en-US" altLang="zh-CN" sz="1500" dirty="0">
              <a:latin typeface="Times New Roman" pitchFamily="18" charset="0"/>
              <a:cs typeface="Times New Roman" pitchFamily="18" charset="0"/>
            </a:endParaRPr>
          </a:p>
          <a:p>
            <a:pPr marL="171450" indent="-171450">
              <a:lnSpc>
                <a:spcPct val="130000"/>
              </a:lnSpc>
              <a:spcBef>
                <a:spcPts val="500"/>
              </a:spcBef>
              <a:buFont typeface="Arial" charset="0"/>
              <a:buChar char="•"/>
            </a:pPr>
            <a:r>
              <a:rPr lang="en-US" altLang="zh-CN" sz="1500" dirty="0">
                <a:latin typeface="Times New Roman" pitchFamily="18" charset="0"/>
                <a:cs typeface="Times New Roman" pitchFamily="18" charset="0"/>
              </a:rPr>
              <a:t>Build the tree by using the training set, then apply a statistical test to estimate whether pruning or expanding a particular node is likely to produce an improvement beyond the training set.</a:t>
            </a:r>
            <a:endParaRPr lang="en-US" altLang="zh-CN" sz="1500" dirty="0">
              <a:latin typeface="Times New Roman" pitchFamily="18" charset="0"/>
              <a:cs typeface="Times New Roman" pitchFamily="18" charset="0"/>
            </a:endParaRPr>
          </a:p>
          <a:p>
            <a:pPr marL="360045" indent="-171450">
              <a:lnSpc>
                <a:spcPct val="130000"/>
              </a:lnSpc>
              <a:spcBef>
                <a:spcPts val="500"/>
              </a:spcBef>
              <a:buFont typeface="Wingdings" panose="05000000000000000000" charset="2"/>
              <a:buChar char="Ø"/>
            </a:pPr>
            <a:r>
              <a:rPr lang="en-US" altLang="zh-CN" sz="1500" dirty="0" smtClean="0">
                <a:latin typeface="Times New Roman" pitchFamily="18" charset="0"/>
                <a:cs typeface="Times New Roman" pitchFamily="18" charset="0"/>
              </a:rPr>
              <a:t>Error estimation</a:t>
            </a:r>
            <a:endParaRPr lang="en-US" altLang="zh-CN" sz="1500" dirty="0" smtClean="0">
              <a:latin typeface="Times New Roman" pitchFamily="18" charset="0"/>
              <a:cs typeface="Times New Roman" pitchFamily="18" charset="0"/>
            </a:endParaRPr>
          </a:p>
          <a:p>
            <a:pPr marL="360045" indent="-171450">
              <a:lnSpc>
                <a:spcPct val="130000"/>
              </a:lnSpc>
              <a:spcBef>
                <a:spcPts val="500"/>
              </a:spcBef>
              <a:buFont typeface="Wingdings" panose="05000000000000000000" charset="2"/>
              <a:buChar char="Ø"/>
            </a:pPr>
            <a:r>
              <a:rPr lang="en-US" altLang="zh-CN" sz="1500" dirty="0">
                <a:latin typeface="Times New Roman" pitchFamily="18" charset="0"/>
                <a:cs typeface="Times New Roman" pitchFamily="18" charset="0"/>
              </a:rPr>
              <a:t>Significance testing (e.g., Chi-square test)</a:t>
            </a:r>
            <a:endParaRPr lang="en-US" altLang="zh-CN" sz="1500" dirty="0">
              <a:latin typeface="Times New Roman" pitchFamily="18" charset="0"/>
              <a:cs typeface="Times New Roman" pitchFamily="18" charset="0"/>
            </a:endParaRPr>
          </a:p>
          <a:p>
            <a:pPr marL="171450" indent="-171450">
              <a:lnSpc>
                <a:spcPct val="130000"/>
              </a:lnSpc>
              <a:spcBef>
                <a:spcPts val="500"/>
              </a:spcBef>
              <a:buFont typeface="Arial" charset="0"/>
              <a:buChar char="•"/>
            </a:pPr>
            <a:r>
              <a:rPr lang="en-US" altLang="zh-CN" sz="1500" dirty="0" smtClean="0">
                <a:latin typeface="Times New Roman" pitchFamily="18" charset="0"/>
                <a:cs typeface="Times New Roman" pitchFamily="18" charset="0"/>
              </a:rPr>
              <a:t>Minimum </a:t>
            </a:r>
            <a:r>
              <a:rPr lang="en-US" altLang="zh-CN" sz="1500" dirty="0">
                <a:latin typeface="Times New Roman" pitchFamily="18" charset="0"/>
                <a:cs typeface="Times New Roman" pitchFamily="18" charset="0"/>
              </a:rPr>
              <a:t>Description Length principle : Use an explicit measure of the complexity for encoding the training set and the decision tree, stopping growth of the tree when this encoding size (size(tree) + size(misclassifications(tree)) is minimized.</a:t>
            </a:r>
          </a:p>
        </p:txBody>
      </p:sp>
      <p:grpSp>
        <p:nvGrpSpPr>
          <p:cNvPr id="10" name="组合 9"/>
          <p:cNvGrpSpPr/>
          <p:nvPr/>
        </p:nvGrpSpPr>
        <p:grpSpPr>
          <a:xfrm>
            <a:off x="0" y="149176"/>
            <a:ext cx="3317357" cy="711368"/>
            <a:chOff x="0" y="149176"/>
            <a:chExt cx="3317357" cy="711368"/>
          </a:xfrm>
        </p:grpSpPr>
        <p:grpSp>
          <p:nvGrpSpPr>
            <p:cNvPr id="11" name="组合 10"/>
            <p:cNvGrpSpPr/>
            <p:nvPr/>
          </p:nvGrpSpPr>
          <p:grpSpPr>
            <a:xfrm>
              <a:off x="0" y="149176"/>
              <a:ext cx="2232837" cy="707887"/>
              <a:chOff x="-1" y="276767"/>
              <a:chExt cx="2232837" cy="707887"/>
            </a:xfrm>
          </p:grpSpPr>
          <p:sp>
            <p:nvSpPr>
              <p:cNvPr id="14" name="文本框 13"/>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5" name="文本框 14"/>
              <p:cNvSpPr txBox="1"/>
              <p:nvPr/>
            </p:nvSpPr>
            <p:spPr>
              <a:xfrm>
                <a:off x="-1" y="676877"/>
                <a:ext cx="1467293"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2.3 Decision Tree</a:t>
                </a:r>
              </a:p>
            </p:txBody>
          </p:sp>
        </p:grpSp>
        <p:sp>
          <p:nvSpPr>
            <p:cNvPr id="13" name="矩形 12"/>
            <p:cNvSpPr/>
            <p:nvPr/>
          </p:nvSpPr>
          <p:spPr>
            <a:xfrm>
              <a:off x="1467293" y="552767"/>
              <a:ext cx="185006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2.3.4 Avoid Overfitting</a:t>
              </a:r>
              <a:endParaRPr lang="en-US" altLang="zh-CN" sz="1400" dirty="0">
                <a:latin typeface="Times New Roman" pitchFamily="18" charset="0"/>
                <a:cs typeface="Times New Roman" pitchFamily="18" charset="0"/>
              </a:endParaRPr>
            </a:p>
          </p:txBody>
        </p:sp>
      </p:grpSp>
      <p:sp>
        <p:nvSpPr>
          <p:cNvPr id="17" name="矩形 16"/>
          <p:cNvSpPr/>
          <p:nvPr/>
        </p:nvSpPr>
        <p:spPr>
          <a:xfrm>
            <a:off x="8846289" y="6627168"/>
            <a:ext cx="3345712" cy="230832"/>
          </a:xfrm>
          <a:prstGeom prst="rect">
            <a:avLst/>
          </a:prstGeom>
        </p:spPr>
        <p:txBody>
          <a:bodyPr wrap="square">
            <a:spAutoFit/>
          </a:bodyPr>
          <a:lstStyle/>
          <a:p>
            <a:pPr algn="r"/>
            <a:r>
              <a:rPr lang="en-US" altLang="zh-CN" sz="900" b="1" i="1" dirty="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http://www.saedsayad.com/decision_tree_overfitting.htm</a:t>
            </a:r>
            <a:endParaRPr lang="en-US" altLang="zh-CN" sz="900" i="1" dirty="0" smtClean="0">
              <a:solidFill>
                <a:prstClr val="black"/>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 y="149176"/>
            <a:ext cx="3296092" cy="707887"/>
            <a:chOff x="1" y="149176"/>
            <a:chExt cx="3296092" cy="707887"/>
          </a:xfrm>
        </p:grpSpPr>
        <p:grpSp>
          <p:nvGrpSpPr>
            <p:cNvPr id="11" name="组合 10"/>
            <p:cNvGrpSpPr/>
            <p:nvPr/>
          </p:nvGrpSpPr>
          <p:grpSpPr>
            <a:xfrm>
              <a:off x="1" y="149176"/>
              <a:ext cx="2232836" cy="707887"/>
              <a:chOff x="0" y="276767"/>
              <a:chExt cx="2232836" cy="707887"/>
            </a:xfrm>
          </p:grpSpPr>
          <p:sp>
            <p:nvSpPr>
              <p:cNvPr id="14" name="文本框 13"/>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5" name="文本框 14"/>
              <p:cNvSpPr txBox="1"/>
              <p:nvPr/>
            </p:nvSpPr>
            <p:spPr>
              <a:xfrm>
                <a:off x="0" y="676877"/>
                <a:ext cx="1446028"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2.3 Decision Tree</a:t>
                </a:r>
              </a:p>
            </p:txBody>
          </p:sp>
        </p:grpSp>
        <p:sp>
          <p:nvSpPr>
            <p:cNvPr id="13" name="矩形 12"/>
            <p:cNvSpPr/>
            <p:nvPr/>
          </p:nvSpPr>
          <p:spPr>
            <a:xfrm>
              <a:off x="1446029" y="549286"/>
              <a:ext cx="185006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2.3.4 Avoid Overfitting</a:t>
              </a:r>
              <a:endParaRPr lang="en-US" altLang="zh-CN" sz="1400" dirty="0">
                <a:latin typeface="Times New Roman" pitchFamily="18" charset="0"/>
                <a:cs typeface="Times New Roman" pitchFamily="18" charset="0"/>
              </a:endParaRPr>
            </a:p>
          </p:txBody>
        </p:sp>
      </p:grpSp>
      <p:sp>
        <p:nvSpPr>
          <p:cNvPr id="17" name="矩形 16"/>
          <p:cNvSpPr/>
          <p:nvPr/>
        </p:nvSpPr>
        <p:spPr>
          <a:xfrm>
            <a:off x="7003311" y="6627168"/>
            <a:ext cx="5188689" cy="230832"/>
          </a:xfrm>
          <a:prstGeom prst="rect">
            <a:avLst/>
          </a:prstGeom>
        </p:spPr>
        <p:txBody>
          <a:bodyPr wrap="square">
            <a:spAutoFit/>
          </a:bodyPr>
          <a:lstStyle/>
          <a:p>
            <a:pPr algn="r"/>
            <a:r>
              <a:rPr lang="en-US" altLang="zh-CN" sz="900" b="1" i="1" dirty="0">
                <a:solidFill>
                  <a:prstClr val="black"/>
                </a:solidFill>
                <a:latin typeface="Times New Roman" pitchFamily="18" charset="0"/>
                <a:cs typeface="Times New Roman" pitchFamily="18" charset="0"/>
              </a:rPr>
              <a:t>Source </a:t>
            </a:r>
            <a:r>
              <a:rPr lang="en-US" altLang="zh-CN" sz="900" i="1" dirty="0" smtClean="0">
                <a:solidFill>
                  <a:prstClr val="black"/>
                </a:solidFill>
                <a:latin typeface="Times New Roman" pitchFamily="18" charset="0"/>
                <a:cs typeface="Times New Roman" pitchFamily="18" charset="0"/>
              </a:rPr>
              <a:t>David </a:t>
            </a:r>
            <a:r>
              <a:rPr lang="en-US" altLang="zh-CN" sz="900" i="1" dirty="0">
                <a:solidFill>
                  <a:prstClr val="black"/>
                </a:solidFill>
                <a:latin typeface="Times New Roman" pitchFamily="18" charset="0"/>
                <a:cs typeface="Times New Roman" pitchFamily="18" charset="0"/>
              </a:rPr>
              <a:t>Sontag, </a:t>
            </a:r>
            <a:r>
              <a:rPr lang="en-US" altLang="zh-CN" sz="900" i="1" dirty="0" smtClean="0">
                <a:solidFill>
                  <a:prstClr val="black"/>
                </a:solidFill>
                <a:latin typeface="Times New Roman" pitchFamily="18" charset="0"/>
                <a:cs typeface="Times New Roman" pitchFamily="18" charset="0"/>
              </a:rPr>
              <a:t>Slides, Decision Trees, http</a:t>
            </a:r>
            <a:r>
              <a:rPr lang="en-US" altLang="zh-CN" sz="900" i="1" dirty="0">
                <a:solidFill>
                  <a:prstClr val="black"/>
                </a:solidFill>
                <a:latin typeface="Times New Roman" pitchFamily="18" charset="0"/>
                <a:cs typeface="Times New Roman" pitchFamily="18" charset="0"/>
              </a:rPr>
              <a:t>://cs.nyu.edu/~dsontag/courses/ml12/slides/lecture11.pdf</a:t>
            </a:r>
            <a:endParaRPr lang="en-US" altLang="zh-CN" sz="900" i="1" dirty="0" smtClean="0">
              <a:solidFill>
                <a:prstClr val="black"/>
              </a:solidFill>
              <a:latin typeface="Times New Roman" pitchFamily="18" charset="0"/>
              <a:cs typeface="Times New Roman" pitchFamily="18" charset="0"/>
            </a:endParaRPr>
          </a:p>
        </p:txBody>
      </p:sp>
      <p:pic>
        <p:nvPicPr>
          <p:cNvPr id="2" name="图片 1"/>
          <p:cNvPicPr>
            <a:picLocks noChangeAspect="1"/>
          </p:cNvPicPr>
          <p:nvPr/>
        </p:nvPicPr>
        <p:blipFill>
          <a:blip r:embed="rId1"/>
          <a:stretch>
            <a:fillRect/>
          </a:stretch>
        </p:blipFill>
        <p:spPr>
          <a:xfrm>
            <a:off x="1587795" y="1021325"/>
            <a:ext cx="8121886" cy="50935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13561</Words>
  <Application>Kingsoft Office WPP</Application>
  <PresentationFormat>Widescreen</PresentationFormat>
  <Paragraphs>308</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neil</dc:creator>
  <cp:lastModifiedBy>neil</cp:lastModifiedBy>
  <cp:revision>1</cp:revision>
  <dcterms:created xsi:type="dcterms:W3CDTF">2017-07-21T08:22:43Z</dcterms:created>
  <dcterms:modified xsi:type="dcterms:W3CDTF">2017-07-21T08:22:43Z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