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4" r:id="rId1"/>
  </p:sldMasterIdLst>
  <p:sldIdLst>
    <p:sldId id="256" r:id="rId2"/>
    <p:sldId id="264" r:id="rId3"/>
    <p:sldId id="273" r:id="rId4"/>
    <p:sldId id="258" r:id="rId5"/>
    <p:sldId id="260" r:id="rId6"/>
    <p:sldId id="272" r:id="rId7"/>
    <p:sldId id="265" r:id="rId8"/>
    <p:sldId id="263" r:id="rId9"/>
    <p:sldId id="262" r:id="rId10"/>
    <p:sldId id="275" r:id="rId11"/>
    <p:sldId id="267" r:id="rId12"/>
    <p:sldId id="268" r:id="rId13"/>
    <p:sldId id="274" r:id="rId14"/>
    <p:sldId id="278" r:id="rId15"/>
    <p:sldId id="276" r:id="rId16"/>
    <p:sldId id="277" r:id="rId17"/>
    <p:sldId id="270" r:id="rId18"/>
    <p:sldId id="279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Applications:Microsoft%20Office%202011:Office:Add-Ins:Solver.xla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Applications:Microsoft%20Office%202011:Office:Add-Ins:Solver.xla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Feature </a:t>
            </a:r>
            <a:r>
              <a:rPr lang="en-US" sz="1600" dirty="0" smtClean="0"/>
              <a:t>Importance</a:t>
            </a:r>
            <a:endParaRPr lang="en-US" sz="1600" dirty="0"/>
          </a:p>
        </c:rich>
      </c:tx>
      <c:layout>
        <c:manualLayout>
          <c:xMode val="edge"/>
          <c:yMode val="edge"/>
          <c:x val="0.357535837677381"/>
          <c:y val="0.028598314493775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099518810149"/>
          <c:y val="0.117592592592593"/>
          <c:w val="0.80478937007874"/>
          <c:h val="0.65708880139982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elete val="1"/>
          </c:dLbls>
          <c:cat>
            <c:strRef>
              <c:f>[1]Sheet1!$E$61:$E$80</c:f>
              <c:strCache>
                <c:ptCount val="20"/>
                <c:pt idx="0">
                  <c:v>Weight</c:v>
                </c:pt>
                <c:pt idx="1">
                  <c:v>TG</c:v>
                </c:pt>
                <c:pt idx="2">
                  <c:v>ALT</c:v>
                </c:pt>
                <c:pt idx="3">
                  <c:v>GGT</c:v>
                </c:pt>
                <c:pt idx="4">
                  <c:v>Age</c:v>
                </c:pt>
                <c:pt idx="5">
                  <c:v>Height</c:v>
                </c:pt>
                <c:pt idx="6">
                  <c:v>Glu</c:v>
                </c:pt>
                <c:pt idx="7">
                  <c:v>Cr</c:v>
                </c:pt>
                <c:pt idx="8">
                  <c:v>Uric</c:v>
                </c:pt>
                <c:pt idx="9">
                  <c:v>TC</c:v>
                </c:pt>
                <c:pt idx="10">
                  <c:v>HDL</c:v>
                </c:pt>
                <c:pt idx="11">
                  <c:v>AST</c:v>
                </c:pt>
                <c:pt idx="12">
                  <c:v>ALP</c:v>
                </c:pt>
                <c:pt idx="13">
                  <c:v>Bun</c:v>
                </c:pt>
                <c:pt idx="14">
                  <c:v>DB</c:v>
                </c:pt>
                <c:pt idx="15">
                  <c:v>Gender0</c:v>
                </c:pt>
                <c:pt idx="16">
                  <c:v>Gender1</c:v>
                </c:pt>
                <c:pt idx="17">
                  <c:v>IB</c:v>
                </c:pt>
                <c:pt idx="18">
                  <c:v>LDL</c:v>
                </c:pt>
                <c:pt idx="19">
                  <c:v>TB</c:v>
                </c:pt>
              </c:strCache>
            </c:strRef>
          </c:cat>
          <c:val>
            <c:numRef>
              <c:f>[1]Sheet1!$F$61:$F$80</c:f>
              <c:numCache>
                <c:formatCode>0.00</c:formatCode>
                <c:ptCount val="20"/>
                <c:pt idx="0">
                  <c:v>0.519996136477709</c:v>
                </c:pt>
                <c:pt idx="1">
                  <c:v>0.244690551891949</c:v>
                </c:pt>
                <c:pt idx="2">
                  <c:v>0.0760047121437322</c:v>
                </c:pt>
                <c:pt idx="3">
                  <c:v>0.0423729442727999</c:v>
                </c:pt>
                <c:pt idx="4">
                  <c:v>0.0423520467967137</c:v>
                </c:pt>
                <c:pt idx="5">
                  <c:v>0.0212301282519398</c:v>
                </c:pt>
                <c:pt idx="6">
                  <c:v>0.0168079733118973</c:v>
                </c:pt>
                <c:pt idx="7">
                  <c:v>0.0158095791678234</c:v>
                </c:pt>
                <c:pt idx="8">
                  <c:v>0.00640401335882095</c:v>
                </c:pt>
                <c:pt idx="9">
                  <c:v>0.0060760923622961</c:v>
                </c:pt>
                <c:pt idx="10">
                  <c:v>0.00569784721406848</c:v>
                </c:pt>
                <c:pt idx="11">
                  <c:v>0.00255797475024896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4078600"/>
        <c:axId val="-2134075672"/>
      </c:barChart>
      <c:catAx>
        <c:axId val="-21340786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0"/>
            </a:pPr>
            <a:endParaRPr lang="en-US"/>
          </a:p>
        </c:txPr>
        <c:crossAx val="-2134075672"/>
        <c:crosses val="autoZero"/>
        <c:auto val="1"/>
        <c:lblAlgn val="ctr"/>
        <c:lblOffset val="100"/>
        <c:noMultiLvlLbl val="0"/>
      </c:catAx>
      <c:valAx>
        <c:axId val="-21340756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Weight of importance</a:t>
                </a:r>
              </a:p>
            </c:rich>
          </c:tx>
          <c:layout>
            <c:manualLayout>
              <c:xMode val="edge"/>
              <c:yMode val="edge"/>
              <c:x val="0.0188726012996875"/>
              <c:y val="0.203697020985219"/>
            </c:manualLayout>
          </c:layout>
          <c:overlay val="0"/>
        </c:title>
        <c:numFmt formatCode="0.00" sourceLinked="1"/>
        <c:majorTickMark val="none"/>
        <c:minorTickMark val="none"/>
        <c:tickLblPos val="nextTo"/>
        <c:crossAx val="-2134078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Auc</a:t>
            </a:r>
            <a:r>
              <a:rPr lang="en-US" sz="1800" baseline="0"/>
              <a:t> Scores</a:t>
            </a:r>
            <a:endParaRPr lang="en-US" sz="18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Sheet1!$M$21</c:f>
              <c:strCache>
                <c:ptCount val="1"/>
                <c:pt idx="0">
                  <c:v>Imbalanced</c:v>
                </c:pt>
              </c:strCache>
            </c:strRef>
          </c:tx>
          <c:invertIfNegative val="0"/>
          <c:cat>
            <c:strRef>
              <c:f>Sheet1!$L$22:$L$28</c:f>
              <c:strCache>
                <c:ptCount val="7"/>
                <c:pt idx="0">
                  <c:v>KNN</c:v>
                </c:pt>
                <c:pt idx="1">
                  <c:v>LOGREG</c:v>
                </c:pt>
                <c:pt idx="2">
                  <c:v>NB</c:v>
                </c:pt>
                <c:pt idx="3">
                  <c:v>SVM</c:v>
                </c:pt>
                <c:pt idx="4">
                  <c:v>TREE</c:v>
                </c:pt>
                <c:pt idx="5">
                  <c:v>FOREST</c:v>
                </c:pt>
                <c:pt idx="6">
                  <c:v>GBRT</c:v>
                </c:pt>
              </c:strCache>
            </c:strRef>
          </c:cat>
          <c:val>
            <c:numRef>
              <c:f>Sheet1!$M$22:$M$28</c:f>
              <c:numCache>
                <c:formatCode>General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0.81</c:v>
                </c:pt>
                <c:pt idx="3">
                  <c:v>0.91</c:v>
                </c:pt>
                <c:pt idx="4">
                  <c:v>0.84</c:v>
                </c:pt>
                <c:pt idx="5">
                  <c:v>0.87</c:v>
                </c:pt>
                <c:pt idx="6">
                  <c:v>0.87</c:v>
                </c:pt>
              </c:numCache>
            </c:numRef>
          </c:val>
        </c:ser>
        <c:ser>
          <c:idx val="1"/>
          <c:order val="1"/>
          <c:tx>
            <c:strRef>
              <c:f>Sheet1!$N$21</c:f>
              <c:strCache>
                <c:ptCount val="1"/>
                <c:pt idx="0">
                  <c:v>Oversampling</c:v>
                </c:pt>
              </c:strCache>
            </c:strRef>
          </c:tx>
          <c:invertIfNegative val="0"/>
          <c:cat>
            <c:strRef>
              <c:f>Sheet1!$L$22:$L$28</c:f>
              <c:strCache>
                <c:ptCount val="7"/>
                <c:pt idx="0">
                  <c:v>KNN</c:v>
                </c:pt>
                <c:pt idx="1">
                  <c:v>LOGREG</c:v>
                </c:pt>
                <c:pt idx="2">
                  <c:v>NB</c:v>
                </c:pt>
                <c:pt idx="3">
                  <c:v>SVM</c:v>
                </c:pt>
                <c:pt idx="4">
                  <c:v>TREE</c:v>
                </c:pt>
                <c:pt idx="5">
                  <c:v>FOREST</c:v>
                </c:pt>
                <c:pt idx="6">
                  <c:v>GBRT</c:v>
                </c:pt>
              </c:strCache>
            </c:strRef>
          </c:cat>
          <c:val>
            <c:numRef>
              <c:f>Sheet1!$N$22:$N$28</c:f>
              <c:numCache>
                <c:formatCode>General</c:formatCode>
                <c:ptCount val="7"/>
                <c:pt idx="0">
                  <c:v>0.87</c:v>
                </c:pt>
                <c:pt idx="1">
                  <c:v>0.88</c:v>
                </c:pt>
                <c:pt idx="2">
                  <c:v>0.81</c:v>
                </c:pt>
                <c:pt idx="3">
                  <c:v>0.9</c:v>
                </c:pt>
                <c:pt idx="4">
                  <c:v>0.84</c:v>
                </c:pt>
                <c:pt idx="5">
                  <c:v>0.98</c:v>
                </c:pt>
                <c:pt idx="6">
                  <c:v>0.88</c:v>
                </c:pt>
              </c:numCache>
            </c:numRef>
          </c:val>
        </c:ser>
        <c:ser>
          <c:idx val="2"/>
          <c:order val="2"/>
          <c:tx>
            <c:strRef>
              <c:f>Sheet1!$O$21</c:f>
              <c:strCache>
                <c:ptCount val="1"/>
                <c:pt idx="0">
                  <c:v>Selected Features</c:v>
                </c:pt>
              </c:strCache>
            </c:strRef>
          </c:tx>
          <c:invertIfNegative val="0"/>
          <c:cat>
            <c:strRef>
              <c:f>Sheet1!$L$22:$L$28</c:f>
              <c:strCache>
                <c:ptCount val="7"/>
                <c:pt idx="0">
                  <c:v>KNN</c:v>
                </c:pt>
                <c:pt idx="1">
                  <c:v>LOGREG</c:v>
                </c:pt>
                <c:pt idx="2">
                  <c:v>NB</c:v>
                </c:pt>
                <c:pt idx="3">
                  <c:v>SVM</c:v>
                </c:pt>
                <c:pt idx="4">
                  <c:v>TREE</c:v>
                </c:pt>
                <c:pt idx="5">
                  <c:v>FOREST</c:v>
                </c:pt>
                <c:pt idx="6">
                  <c:v>GBRT</c:v>
                </c:pt>
              </c:strCache>
            </c:strRef>
          </c:cat>
          <c:val>
            <c:numRef>
              <c:f>Sheet1!$O$22:$O$28</c:f>
              <c:numCache>
                <c:formatCode>General</c:formatCode>
                <c:ptCount val="7"/>
                <c:pt idx="0">
                  <c:v>0.87</c:v>
                </c:pt>
                <c:pt idx="1">
                  <c:v>0.87</c:v>
                </c:pt>
                <c:pt idx="2">
                  <c:v>0.85</c:v>
                </c:pt>
                <c:pt idx="3">
                  <c:v>0.89</c:v>
                </c:pt>
                <c:pt idx="4">
                  <c:v>0.86</c:v>
                </c:pt>
                <c:pt idx="5">
                  <c:v>0.98</c:v>
                </c:pt>
                <c:pt idx="6">
                  <c:v>0.87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2133988152"/>
        <c:axId val="-2133985064"/>
      </c:barChart>
      <c:catAx>
        <c:axId val="-21339881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33985064"/>
        <c:crosses val="autoZero"/>
        <c:auto val="1"/>
        <c:lblAlgn val="ctr"/>
        <c:lblOffset val="100"/>
        <c:noMultiLvlLbl val="0"/>
      </c:catAx>
      <c:valAx>
        <c:axId val="-2133985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39881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9336101340063"/>
          <c:y val="0.114457548397252"/>
          <c:w val="0.611462085592031"/>
          <c:h val="0.064664854877001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F1</a:t>
            </a:r>
            <a:r>
              <a:rPr lang="en-US" baseline="0"/>
              <a:t> Scores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[1]Sheet1!$M$38</c:f>
              <c:strCache>
                <c:ptCount val="1"/>
                <c:pt idx="0">
                  <c:v>Imbalanced</c:v>
                </c:pt>
              </c:strCache>
            </c:strRef>
          </c:tx>
          <c:invertIfNegative val="0"/>
          <c:cat>
            <c:strRef>
              <c:f>[1]Sheet1!$L$39:$L$45</c:f>
              <c:strCache>
                <c:ptCount val="7"/>
                <c:pt idx="0">
                  <c:v>KNN</c:v>
                </c:pt>
                <c:pt idx="1">
                  <c:v>NB</c:v>
                </c:pt>
                <c:pt idx="2">
                  <c:v>LOGREG</c:v>
                </c:pt>
                <c:pt idx="3">
                  <c:v>SVM</c:v>
                </c:pt>
                <c:pt idx="4">
                  <c:v>TREE</c:v>
                </c:pt>
                <c:pt idx="5">
                  <c:v>FOREST</c:v>
                </c:pt>
                <c:pt idx="6">
                  <c:v>GBRT</c:v>
                </c:pt>
              </c:strCache>
            </c:strRef>
          </c:cat>
          <c:val>
            <c:numRef>
              <c:f>[1]Sheet1!$M$39:$M$45</c:f>
              <c:numCache>
                <c:formatCode>General</c:formatCode>
                <c:ptCount val="7"/>
                <c:pt idx="0">
                  <c:v>0.54</c:v>
                </c:pt>
                <c:pt idx="1">
                  <c:v>0.6</c:v>
                </c:pt>
                <c:pt idx="2">
                  <c:v>0.54</c:v>
                </c:pt>
                <c:pt idx="3">
                  <c:v>0.58</c:v>
                </c:pt>
                <c:pt idx="4">
                  <c:v>0.57</c:v>
                </c:pt>
                <c:pt idx="5">
                  <c:v>0.58</c:v>
                </c:pt>
                <c:pt idx="6">
                  <c:v>0.56</c:v>
                </c:pt>
              </c:numCache>
            </c:numRef>
          </c:val>
        </c:ser>
        <c:ser>
          <c:idx val="1"/>
          <c:order val="1"/>
          <c:tx>
            <c:strRef>
              <c:f>[1]Sheet1!$N$38</c:f>
              <c:strCache>
                <c:ptCount val="1"/>
                <c:pt idx="0">
                  <c:v>Oversampling</c:v>
                </c:pt>
              </c:strCache>
            </c:strRef>
          </c:tx>
          <c:invertIfNegative val="0"/>
          <c:cat>
            <c:strRef>
              <c:f>[1]Sheet1!$L$39:$L$45</c:f>
              <c:strCache>
                <c:ptCount val="7"/>
                <c:pt idx="0">
                  <c:v>KNN</c:v>
                </c:pt>
                <c:pt idx="1">
                  <c:v>NB</c:v>
                </c:pt>
                <c:pt idx="2">
                  <c:v>LOGREG</c:v>
                </c:pt>
                <c:pt idx="3">
                  <c:v>SVM</c:v>
                </c:pt>
                <c:pt idx="4">
                  <c:v>TREE</c:v>
                </c:pt>
                <c:pt idx="5">
                  <c:v>FOREST</c:v>
                </c:pt>
                <c:pt idx="6">
                  <c:v>GBRT</c:v>
                </c:pt>
              </c:strCache>
            </c:strRef>
          </c:cat>
          <c:val>
            <c:numRef>
              <c:f>[1]Sheet1!$N$39:$N$45</c:f>
              <c:numCache>
                <c:formatCode>General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0.7</c:v>
                </c:pt>
                <c:pt idx="3">
                  <c:v>0.84</c:v>
                </c:pt>
                <c:pt idx="4">
                  <c:v>0.78</c:v>
                </c:pt>
                <c:pt idx="5">
                  <c:v>0.92</c:v>
                </c:pt>
                <c:pt idx="6">
                  <c:v>0.8</c:v>
                </c:pt>
              </c:numCache>
            </c:numRef>
          </c:val>
        </c:ser>
        <c:ser>
          <c:idx val="2"/>
          <c:order val="2"/>
          <c:tx>
            <c:strRef>
              <c:f>[1]Sheet1!$O$38</c:f>
              <c:strCache>
                <c:ptCount val="1"/>
                <c:pt idx="0">
                  <c:v>Selected Features</c:v>
                </c:pt>
              </c:strCache>
            </c:strRef>
          </c:tx>
          <c:invertIfNegative val="0"/>
          <c:cat>
            <c:strRef>
              <c:f>[1]Sheet1!$L$39:$L$45</c:f>
              <c:strCache>
                <c:ptCount val="7"/>
                <c:pt idx="0">
                  <c:v>KNN</c:v>
                </c:pt>
                <c:pt idx="1">
                  <c:v>NB</c:v>
                </c:pt>
                <c:pt idx="2">
                  <c:v>LOGREG</c:v>
                </c:pt>
                <c:pt idx="3">
                  <c:v>SVM</c:v>
                </c:pt>
                <c:pt idx="4">
                  <c:v>TREE</c:v>
                </c:pt>
                <c:pt idx="5">
                  <c:v>FOREST</c:v>
                </c:pt>
                <c:pt idx="6">
                  <c:v>GBRT</c:v>
                </c:pt>
              </c:strCache>
            </c:strRef>
          </c:cat>
          <c:val>
            <c:numRef>
              <c:f>[1]Sheet1!$O$39:$O$45</c:f>
              <c:numCache>
                <c:formatCode>General</c:formatCode>
                <c:ptCount val="7"/>
                <c:pt idx="0">
                  <c:v>0.81</c:v>
                </c:pt>
                <c:pt idx="1">
                  <c:v>0.8</c:v>
                </c:pt>
                <c:pt idx="2">
                  <c:v>0.69</c:v>
                </c:pt>
                <c:pt idx="3">
                  <c:v>0.82</c:v>
                </c:pt>
                <c:pt idx="4">
                  <c:v>0.78</c:v>
                </c:pt>
                <c:pt idx="5">
                  <c:v>0.92</c:v>
                </c:pt>
                <c:pt idx="6">
                  <c:v>0.8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2131515688"/>
        <c:axId val="-2131584216"/>
      </c:barChart>
      <c:catAx>
        <c:axId val="-21315156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31584216"/>
        <c:crosses val="autoZero"/>
        <c:auto val="1"/>
        <c:lblAlgn val="ctr"/>
        <c:lblOffset val="100"/>
        <c:noMultiLvlLbl val="0"/>
      </c:catAx>
      <c:valAx>
        <c:axId val="-2131584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151568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DB3CC-F982-40F9-8DD6-BCC9AFBF44BD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DAE5B-B07C-441A-8026-C23A427A74DC}" type="datetime1">
              <a:rPr lang="en-US" smtClean="0"/>
              <a:pPr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D3465-5257-4941-97CA-B4434246A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5D31F2-CA11-F04A-8B8F-EB6A3888954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0DD579-0FB7-0C43-9F72-BC2646B50C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627" y="582693"/>
            <a:ext cx="7772400" cy="23643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Diagnosing the </a:t>
            </a:r>
            <a:r>
              <a:rPr lang="en-US" sz="4000" dirty="0" smtClean="0"/>
              <a:t>Nonalcoholic </a:t>
            </a:r>
            <a:r>
              <a:rPr lang="en-US" sz="4000" dirty="0" smtClean="0"/>
              <a:t>Fatty </a:t>
            </a:r>
            <a:r>
              <a:rPr lang="en-US" sz="4000" dirty="0"/>
              <a:t>L</a:t>
            </a:r>
            <a:r>
              <a:rPr lang="en-US" sz="4000" dirty="0" smtClean="0"/>
              <a:t>iver </a:t>
            </a:r>
            <a:r>
              <a:rPr lang="en-US" sz="4000" dirty="0"/>
              <a:t>D</a:t>
            </a:r>
            <a:r>
              <a:rPr lang="en-US" sz="4000" dirty="0" smtClean="0"/>
              <a:t>isease Using Machine Learning Algorithms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9193" y="4266550"/>
            <a:ext cx="4447091" cy="1473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Science Capstone Project</a:t>
            </a:r>
          </a:p>
          <a:p>
            <a:pPr algn="ctr"/>
            <a:r>
              <a:rPr lang="en-US" dirty="0" smtClean="0"/>
              <a:t>Lirong Peng</a:t>
            </a:r>
          </a:p>
        </p:txBody>
      </p:sp>
    </p:spTree>
    <p:extLst>
      <p:ext uri="{BB962C8B-B14F-4D97-AF65-F5344CB8AC3E}">
        <p14:creationId xmlns:p14="http://schemas.microsoft.com/office/powerpoint/2010/main" val="324340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72" y="1621196"/>
            <a:ext cx="5856574" cy="4556153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071305" y="155544"/>
            <a:ext cx="7498080" cy="1143000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>
                <a:effectLst/>
              </a:rPr>
              <a:t>Results Visualization &amp; Analysis</a:t>
            </a:r>
            <a:br>
              <a:rPr lang="en-US" smtClean="0">
                <a:effectLst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4605" y="1013248"/>
            <a:ext cx="433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best K parameter for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75951" y="1621196"/>
            <a:ext cx="5274378" cy="4048867"/>
            <a:chOff x="4423692" y="2620653"/>
            <a:chExt cx="4263108" cy="34521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568" y="2620653"/>
              <a:ext cx="3538845" cy="3688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3692" y="3051826"/>
              <a:ext cx="4263108" cy="3021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81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5376" y="274638"/>
            <a:ext cx="7498080" cy="1143000"/>
          </a:xfrm>
        </p:spPr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6" y="2364245"/>
            <a:ext cx="8729682" cy="2823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385" y="1757565"/>
            <a:ext cx="459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Splitter features:  Weight, </a:t>
            </a:r>
            <a:r>
              <a:rPr lang="en-US" dirty="0" smtClean="0"/>
              <a:t> TG</a:t>
            </a:r>
            <a:r>
              <a:rPr lang="en-US" dirty="0" smtClean="0"/>
              <a:t>, </a:t>
            </a:r>
            <a:r>
              <a:rPr lang="en-US" dirty="0" smtClean="0"/>
              <a:t> ALT</a:t>
            </a:r>
            <a:r>
              <a:rPr lang="en-US" dirty="0" smtClean="0"/>
              <a:t>, </a:t>
            </a:r>
            <a:r>
              <a:rPr lang="en-US" dirty="0" smtClean="0"/>
              <a:t> GGT,  </a:t>
            </a:r>
            <a:r>
              <a:rPr lang="en-US" dirty="0" err="1" smtClean="0"/>
              <a:t>Glu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38370" y="5316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Training accuracy is:  0.8365737593473828</a:t>
            </a:r>
          </a:p>
          <a:p>
            <a:r>
              <a:rPr lang="en-US" dirty="0"/>
              <a:t>Testing accuracy is:  0.8182683158896289</a:t>
            </a:r>
          </a:p>
        </p:txBody>
      </p:sp>
    </p:spTree>
    <p:extLst>
      <p:ext uri="{BB962C8B-B14F-4D97-AF65-F5344CB8AC3E}">
        <p14:creationId xmlns:p14="http://schemas.microsoft.com/office/powerpoint/2010/main" val="361731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864" y="139539"/>
            <a:ext cx="749808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Extract Important Features from the Random Forest Classifier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902275"/>
              </p:ext>
            </p:extLst>
          </p:nvPr>
        </p:nvGraphicFramePr>
        <p:xfrm>
          <a:off x="1435608" y="1528573"/>
          <a:ext cx="6971992" cy="4550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2586954" y="5103081"/>
            <a:ext cx="3339522" cy="6584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832" y="274638"/>
            <a:ext cx="7498080" cy="1143000"/>
          </a:xfrm>
        </p:spPr>
        <p:txBody>
          <a:bodyPr/>
          <a:lstStyle/>
          <a:p>
            <a:r>
              <a:rPr lang="en-US" dirty="0" smtClean="0"/>
              <a:t>Optimization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34" y="1773979"/>
            <a:ext cx="4239279" cy="101101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Without oversampling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5377" y="3142042"/>
            <a:ext cx="24679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Oversampling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9452" y="4593541"/>
            <a:ext cx="591346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Oversampling + Selected </a:t>
            </a:r>
            <a:r>
              <a:rPr lang="en-US" sz="3200" dirty="0"/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1124" y="2518911"/>
            <a:ext cx="56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4171" y="3920122"/>
            <a:ext cx="56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945591"/>
              </p:ext>
            </p:extLst>
          </p:nvPr>
        </p:nvGraphicFramePr>
        <p:xfrm>
          <a:off x="1493408" y="1589597"/>
          <a:ext cx="7092950" cy="472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73469" y="139539"/>
            <a:ext cx="680649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Evaluate model performance using </a:t>
            </a:r>
            <a:r>
              <a:rPr lang="en-US" sz="3200" dirty="0" err="1" smtClean="0"/>
              <a:t>Auc</a:t>
            </a:r>
            <a:r>
              <a:rPr lang="en-US" sz="3200" dirty="0" smtClean="0"/>
              <a:t> and F1 scores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769331" y="2767209"/>
            <a:ext cx="621536" cy="39178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0980" y="2951049"/>
            <a:ext cx="868515" cy="39178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764536"/>
              </p:ext>
            </p:extLst>
          </p:nvPr>
        </p:nvGraphicFramePr>
        <p:xfrm>
          <a:off x="1435608" y="1407840"/>
          <a:ext cx="7169150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769331" y="2269675"/>
            <a:ext cx="621536" cy="39178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6893" y="2465569"/>
            <a:ext cx="621536" cy="39178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934159"/>
            <a:ext cx="749808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In this project, Radom Forest is the best model </a:t>
            </a:r>
            <a:r>
              <a:rPr lang="en-US" sz="2000" dirty="0" smtClean="0"/>
              <a:t>with the F1 score of 0.92 and </a:t>
            </a:r>
            <a:r>
              <a:rPr lang="en-US" sz="2000" dirty="0" err="1" smtClean="0"/>
              <a:t>Auc</a:t>
            </a:r>
            <a:r>
              <a:rPr lang="en-US" sz="2000" dirty="0" smtClean="0"/>
              <a:t> score of 0.98, and </a:t>
            </a:r>
            <a:r>
              <a:rPr lang="en-US" sz="2000" dirty="0"/>
              <a:t>then is </a:t>
            </a:r>
            <a:r>
              <a:rPr lang="en-US" sz="2000" dirty="0" smtClean="0"/>
              <a:t>SVM with the F1 core of 0.84 and </a:t>
            </a:r>
            <a:r>
              <a:rPr lang="en-US" sz="2000" dirty="0" err="1" smtClean="0"/>
              <a:t>Auc</a:t>
            </a:r>
            <a:r>
              <a:rPr lang="en-US" sz="2000" dirty="0" smtClean="0"/>
              <a:t> score of 0.90.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Machine Learning is powerful in </a:t>
            </a:r>
            <a:r>
              <a:rPr lang="en-US" sz="2000" dirty="0" smtClean="0"/>
              <a:t>accurately predicting </a:t>
            </a:r>
            <a:r>
              <a:rPr lang="en-US" sz="2000" dirty="0" smtClean="0"/>
              <a:t>the </a:t>
            </a:r>
            <a:r>
              <a:rPr lang="en-US" sz="2000" dirty="0" smtClean="0"/>
              <a:t>presence </a:t>
            </a:r>
            <a:r>
              <a:rPr lang="en-US" sz="2000" dirty="0" smtClean="0"/>
              <a:t>of a disease. It would be very promising in </a:t>
            </a:r>
            <a:r>
              <a:rPr lang="en-US" sz="2000" dirty="0" smtClean="0"/>
              <a:t>early diagnosis </a:t>
            </a:r>
            <a:r>
              <a:rPr lang="en-US" sz="2000" dirty="0" smtClean="0"/>
              <a:t>without applying interventional </a:t>
            </a:r>
            <a:r>
              <a:rPr lang="en-US" sz="2000" dirty="0" smtClean="0"/>
              <a:t>methods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9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8" y="71988"/>
            <a:ext cx="513105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5608" y="3768718"/>
            <a:ext cx="70361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Future study: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Include more </a:t>
            </a:r>
            <a:r>
              <a:rPr lang="en-US" dirty="0" smtClean="0"/>
              <a:t>features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/>
              <a:t>perform feature </a:t>
            </a:r>
            <a:r>
              <a:rPr lang="en-US" dirty="0"/>
              <a:t>engineering, </a:t>
            </a:r>
            <a:r>
              <a:rPr lang="en-US" dirty="0" smtClean="0"/>
              <a:t>try </a:t>
            </a:r>
            <a:r>
              <a:rPr lang="en-US" dirty="0" smtClean="0"/>
              <a:t>different </a:t>
            </a:r>
            <a:r>
              <a:rPr lang="en-US" dirty="0"/>
              <a:t>scaling methods, </a:t>
            </a:r>
            <a:r>
              <a:rPr lang="en-US" dirty="0" smtClean="0"/>
              <a:t>and </a:t>
            </a:r>
            <a:r>
              <a:rPr lang="en-US" dirty="0" smtClean="0"/>
              <a:t>apply </a:t>
            </a:r>
            <a:r>
              <a:rPr lang="en-US" dirty="0"/>
              <a:t>neural network </a:t>
            </a:r>
            <a:r>
              <a:rPr lang="en-US" dirty="0" smtClean="0"/>
              <a:t>algorithms.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5608" y="1647269"/>
            <a:ext cx="68200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Limitations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of this dataset: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r>
              <a:rPr lang="en-US" dirty="0" smtClean="0"/>
              <a:t>	The </a:t>
            </a:r>
            <a:r>
              <a:rPr lang="en-US" dirty="0" smtClean="0"/>
              <a:t>target feature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result of ultrasound test, </a:t>
            </a:r>
            <a:r>
              <a:rPr lang="en-US" dirty="0" smtClean="0"/>
              <a:t>instead of the </a:t>
            </a:r>
            <a:r>
              <a:rPr lang="en-US" dirty="0" smtClean="0"/>
              <a:t>diagnosis </a:t>
            </a:r>
            <a:r>
              <a:rPr lang="en-US" dirty="0"/>
              <a:t>golden standard </a:t>
            </a:r>
            <a:r>
              <a:rPr lang="en-US" dirty="0" smtClean="0"/>
              <a:t>biopsy.</a:t>
            </a:r>
          </a:p>
          <a:p>
            <a:endParaRPr lang="en-US" dirty="0"/>
          </a:p>
          <a:p>
            <a:r>
              <a:rPr lang="en-US" dirty="0" smtClean="0"/>
              <a:t>	The number of features may be not big enough since the underlying mechanisms of a disease is </a:t>
            </a:r>
            <a:r>
              <a:rPr lang="en-US" dirty="0" smtClean="0"/>
              <a:t>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7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239059" y="191949"/>
            <a:ext cx="3752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6825" y="1173045"/>
            <a:ext cx="7829426" cy="5217172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1200" dirty="0" smtClean="0"/>
          </a:p>
          <a:p>
            <a:pPr marL="425196" indent="-342900">
              <a:buFont typeface="+mj-lt"/>
              <a:buAutoNum type="arabicPeriod"/>
            </a:pPr>
            <a:r>
              <a:rPr lang="en-US" sz="1400" dirty="0" err="1"/>
              <a:t>Grber</a:t>
            </a:r>
            <a:r>
              <a:rPr lang="en-US" sz="1400" dirty="0"/>
              <a:t>, M.L. (2013) The incidence of diagnostic error in medicine. BMJ Quality &amp; Safety. 22:II21-II27.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400" dirty="0" err="1" smtClean="0"/>
              <a:t>Otoom</a:t>
            </a:r>
            <a:r>
              <a:rPr lang="en-US" sz="1400" dirty="0"/>
              <a:t>, A.F., </a:t>
            </a:r>
            <a:r>
              <a:rPr lang="en-US" sz="1400" dirty="0" err="1"/>
              <a:t>Abdallah</a:t>
            </a:r>
            <a:r>
              <a:rPr lang="en-US" sz="1400" dirty="0"/>
              <a:t>, E.E., </a:t>
            </a:r>
            <a:r>
              <a:rPr lang="en-US" sz="1400" dirty="0" err="1"/>
              <a:t>Kilani</a:t>
            </a:r>
            <a:r>
              <a:rPr lang="en-US" sz="1400" dirty="0"/>
              <a:t>, Y., </a:t>
            </a:r>
            <a:r>
              <a:rPr lang="en-US" sz="1400" dirty="0" err="1"/>
              <a:t>Kefaye</a:t>
            </a:r>
            <a:r>
              <a:rPr lang="en-US" sz="1400" dirty="0"/>
              <a:t>, A. and </a:t>
            </a:r>
            <a:r>
              <a:rPr lang="en-US" sz="1400" dirty="0" err="1"/>
              <a:t>Ashour</a:t>
            </a:r>
            <a:r>
              <a:rPr lang="en-US" sz="1400" dirty="0"/>
              <a:t>, M. (2015) Effective Diagnosis and Monitoring of Heart Disease. International Journal of Software </a:t>
            </a:r>
            <a:r>
              <a:rPr lang="en-US" sz="1400" dirty="0" smtClean="0"/>
              <a:t>En</a:t>
            </a:r>
            <a:r>
              <a:rPr lang="en-US" sz="1400" dirty="0"/>
              <a:t>gineering and Its Applications. 9, 143-156. </a:t>
            </a:r>
            <a:endParaRPr lang="en-US" sz="1400" dirty="0" smtClean="0"/>
          </a:p>
          <a:p>
            <a:pPr marL="425196" indent="-342900">
              <a:buFont typeface="+mj-lt"/>
              <a:buAutoNum type="arabicPeriod"/>
            </a:pPr>
            <a:r>
              <a:rPr lang="en-US" sz="1400" dirty="0" err="1" smtClean="0"/>
              <a:t>Sen</a:t>
            </a:r>
            <a:r>
              <a:rPr lang="en-US" sz="1400" dirty="0"/>
              <a:t>, S.K. and Dash, S. (2014) Application of Meta Learning Algorithms for the Pre- diction of Diabetes Disease. International Journal of Advance Research in </a:t>
            </a:r>
            <a:r>
              <a:rPr lang="en-US" sz="1400" dirty="0" smtClean="0"/>
              <a:t>Computer </a:t>
            </a:r>
            <a:r>
              <a:rPr lang="en-US" sz="1400" dirty="0"/>
              <a:t>Science and Management </a:t>
            </a:r>
            <a:r>
              <a:rPr lang="en-US" sz="1400" dirty="0" smtClean="0"/>
              <a:t>Studies. </a:t>
            </a:r>
            <a:r>
              <a:rPr lang="en-US" sz="1400" dirty="0"/>
              <a:t>2, 396-401. </a:t>
            </a:r>
            <a:endParaRPr lang="en-US" sz="1400" dirty="0" smtClean="0"/>
          </a:p>
          <a:p>
            <a:pPr marL="425196" indent="-342900">
              <a:buFont typeface="+mj-lt"/>
              <a:buAutoNum type="arabicPeriod"/>
            </a:pPr>
            <a:r>
              <a:rPr lang="en-US" sz="1400" dirty="0" err="1"/>
              <a:t>Karlik</a:t>
            </a:r>
            <a:r>
              <a:rPr lang="en-US" sz="1400" dirty="0"/>
              <a:t>, B. (2011) Hepatitis Disease Diagnosis Using Back Propagation and the Naive Bayes Classifiers. Journal of Science and </a:t>
            </a:r>
            <a:r>
              <a:rPr lang="en-US" sz="1400" dirty="0" smtClean="0"/>
              <a:t>Technology. </a:t>
            </a:r>
            <a:r>
              <a:rPr lang="en-US" sz="1400" dirty="0"/>
              <a:t>1, 49-62. 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400" dirty="0"/>
              <a:t>Fatima, M. and Pasha, M. (2017) Survey of Machine Learning Algorithms for Disease Diagnostic. Journal of Intelligent Learning Systems and </a:t>
            </a:r>
            <a:r>
              <a:rPr lang="en-US" sz="1400" dirty="0" err="1"/>
              <a:t>Appli</a:t>
            </a:r>
            <a:r>
              <a:rPr lang="en-US" sz="1400" dirty="0"/>
              <a:t>- </a:t>
            </a:r>
            <a:r>
              <a:rPr lang="en-US" sz="1400" dirty="0" err="1" smtClean="0"/>
              <a:t>cations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dirty="0"/>
              <a:t>9, 1-16. </a:t>
            </a:r>
            <a:endParaRPr lang="en-US" sz="1400" dirty="0" smtClean="0"/>
          </a:p>
          <a:p>
            <a:pPr marL="425196" indent="-342900">
              <a:buFont typeface="+mj-lt"/>
              <a:buAutoNum type="arabicPeriod"/>
            </a:pPr>
            <a:r>
              <a:rPr lang="en-US" sz="1400" dirty="0" err="1"/>
              <a:t>Futoma</a:t>
            </a:r>
            <a:r>
              <a:rPr lang="en-US" sz="1400" dirty="0"/>
              <a:t>, J, </a:t>
            </a:r>
            <a:r>
              <a:rPr lang="en-US" sz="1400" dirty="0" err="1"/>
              <a:t>Hariharan</a:t>
            </a:r>
            <a:r>
              <a:rPr lang="en-US" sz="1400" dirty="0"/>
              <a:t>, S, Heller, K, et al</a:t>
            </a:r>
            <a:r>
              <a:rPr lang="en-US" sz="1400" dirty="0" smtClean="0"/>
              <a:t>. (2017)  </a:t>
            </a:r>
            <a:r>
              <a:rPr lang="en-US" sz="1400" dirty="0"/>
              <a:t>An Improved Multi-Output Gaussian Process RNN with Real-Time Validation for Early Sepsis Detection. </a:t>
            </a:r>
            <a:r>
              <a:rPr lang="en-US" sz="1400" i="1" dirty="0"/>
              <a:t>Proceedings of Machine Learning for </a:t>
            </a:r>
            <a:r>
              <a:rPr lang="en-US" sz="1400" i="1" dirty="0" smtClean="0"/>
              <a:t>Healthcare</a:t>
            </a:r>
            <a:r>
              <a:rPr lang="en-US" sz="1400" dirty="0" smtClean="0"/>
              <a:t>. </a:t>
            </a:r>
            <a:endParaRPr lang="en-US" sz="1400" dirty="0"/>
          </a:p>
          <a:p>
            <a:pPr marL="425196" indent="-342900">
              <a:buFont typeface="+mj-lt"/>
              <a:buAutoNum type="arabicPeriod"/>
            </a:pPr>
            <a:r>
              <a:rPr lang="en-US" sz="1400" dirty="0" smtClean="0"/>
              <a:t>Ma</a:t>
            </a:r>
            <a:r>
              <a:rPr lang="en-US" sz="1400" dirty="0"/>
              <a:t>, </a:t>
            </a:r>
            <a:r>
              <a:rPr lang="en-US" sz="1400" dirty="0" smtClean="0"/>
              <a:t>Han., </a:t>
            </a:r>
            <a:r>
              <a:rPr lang="en-US" sz="1400" dirty="0" err="1" smtClean="0"/>
              <a:t>Xu</a:t>
            </a:r>
            <a:r>
              <a:rPr lang="en-US" sz="1400" dirty="0" smtClean="0"/>
              <a:t>, C.F., </a:t>
            </a:r>
            <a:r>
              <a:rPr lang="en-US" sz="1400" dirty="0" err="1" smtClean="0"/>
              <a:t>Shen</a:t>
            </a:r>
            <a:r>
              <a:rPr lang="en-US" sz="1400" dirty="0" smtClean="0"/>
              <a:t>, Z., Yu, CH. </a:t>
            </a:r>
            <a:r>
              <a:rPr lang="en-US" sz="1400" dirty="0"/>
              <a:t>and </a:t>
            </a:r>
            <a:r>
              <a:rPr lang="en-US" sz="1400" dirty="0" smtClean="0"/>
              <a:t>Li, Y.M. (2018) Application of Machine Learning Techniques for Clinical Predictive Modeling:  A Cross-Sectional Study on Nonalcoholic Fatty Liver Disease in China.</a:t>
            </a:r>
            <a:r>
              <a:rPr lang="nb-NO" sz="1400" dirty="0" smtClean="0"/>
              <a:t> </a:t>
            </a:r>
            <a:r>
              <a:rPr lang="nb-NO" sz="1400" dirty="0" err="1" smtClean="0"/>
              <a:t>Biomed</a:t>
            </a:r>
            <a:r>
              <a:rPr lang="nb-NO" sz="1400" dirty="0" smtClean="0"/>
              <a:t> </a:t>
            </a:r>
            <a:r>
              <a:rPr lang="nb-NO" sz="1400" dirty="0"/>
              <a:t>Res Int. 2018 </a:t>
            </a:r>
            <a:r>
              <a:rPr lang="nb-NO" sz="1400" dirty="0" err="1"/>
              <a:t>Oct</a:t>
            </a:r>
            <a:r>
              <a:rPr lang="nb-NO" sz="1400" dirty="0"/>
              <a:t> 3;2018:4304376</a:t>
            </a:r>
            <a:r>
              <a:rPr lang="nb-NO" sz="14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69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663" y="1830332"/>
            <a:ext cx="7408333" cy="34506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overall </a:t>
            </a:r>
            <a:r>
              <a:rPr lang="en-US" sz="2400" dirty="0" smtClean="0"/>
              <a:t>error </a:t>
            </a:r>
            <a:r>
              <a:rPr lang="en-US" sz="2400" dirty="0"/>
              <a:t>in </a:t>
            </a:r>
            <a:r>
              <a:rPr lang="en-US" sz="2400" dirty="0" smtClean="0"/>
              <a:t>medical diagnosis </a:t>
            </a:r>
            <a:r>
              <a:rPr lang="en-US" sz="2400" dirty="0" smtClean="0"/>
              <a:t>ranges from  10%  to 15% [1]. </a:t>
            </a:r>
          </a:p>
          <a:p>
            <a:endParaRPr lang="en-US" sz="2400" dirty="0"/>
          </a:p>
          <a:p>
            <a:r>
              <a:rPr lang="en-US" sz="2400" dirty="0" smtClean="0"/>
              <a:t>Diagnosis </a:t>
            </a:r>
            <a:r>
              <a:rPr lang="en-US" sz="2400" dirty="0" smtClean="0"/>
              <a:t>error </a:t>
            </a:r>
            <a:r>
              <a:rPr lang="en-US" sz="2400" dirty="0" smtClean="0"/>
              <a:t>can </a:t>
            </a:r>
            <a:r>
              <a:rPr lang="en-US" sz="2400" dirty="0" smtClean="0"/>
              <a:t>lead to endless suffering of a patient. </a:t>
            </a:r>
          </a:p>
          <a:p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</a:t>
            </a:r>
            <a:r>
              <a:rPr lang="en-US" sz="2400" dirty="0" smtClean="0"/>
              <a:t>very challenging to improve </a:t>
            </a:r>
            <a:r>
              <a:rPr lang="en-US" sz="2400" dirty="0" smtClean="0"/>
              <a:t>diagnostic accuracy </a:t>
            </a:r>
            <a:r>
              <a:rPr lang="en-US" sz="2400" dirty="0" smtClean="0"/>
              <a:t>using </a:t>
            </a:r>
            <a:r>
              <a:rPr lang="en-US" sz="2400" dirty="0"/>
              <a:t>traditional </a:t>
            </a:r>
            <a:r>
              <a:rPr lang="en-US" sz="2400" dirty="0" smtClean="0"/>
              <a:t>clinical practice</a:t>
            </a:r>
            <a:r>
              <a:rPr lang="en-US" sz="2400" dirty="0" smtClean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36663" y="195751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10352" y="5932818"/>
            <a:ext cx="1730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Grber</a:t>
            </a:r>
            <a:r>
              <a:rPr lang="en-US" dirty="0"/>
              <a:t>, M.L. </a:t>
            </a:r>
            <a:r>
              <a:rPr lang="en-US" dirty="0" smtClean="0"/>
              <a:t>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422" y="319606"/>
            <a:ext cx="57771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Review and </a:t>
            </a:r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6078" y="2012576"/>
            <a:ext cx="7498080" cy="37842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Studies show that machine learning is a promising strategy </a:t>
            </a:r>
            <a:r>
              <a:rPr lang="en-US" sz="2400" dirty="0"/>
              <a:t>of artificial intelligence in providing </a:t>
            </a:r>
            <a:r>
              <a:rPr lang="en-US" sz="2400" dirty="0" smtClean="0"/>
              <a:t>early and accurate diagnosis </a:t>
            </a:r>
            <a:r>
              <a:rPr lang="en-US" sz="2400" dirty="0" smtClean="0"/>
              <a:t>and prognosis equal to or better than clinical experts [2-</a:t>
            </a:r>
            <a:r>
              <a:rPr lang="en-US" sz="2400" dirty="0"/>
              <a:t>6</a:t>
            </a:r>
            <a:r>
              <a:rPr lang="en-US" sz="2400" dirty="0" smtClean="0"/>
              <a:t>]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endParaRPr lang="en-US" sz="2400" dirty="0"/>
          </a:p>
          <a:p>
            <a:r>
              <a:rPr lang="en-US" sz="2400" dirty="0" smtClean="0"/>
              <a:t>To evaluate </a:t>
            </a:r>
            <a:r>
              <a:rPr lang="en-US" sz="2400" dirty="0"/>
              <a:t>and compare the predictive performances of different machine learning models on a specific disease.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4068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36" y="151149"/>
            <a:ext cx="7498080" cy="11430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3619" y="1488384"/>
            <a:ext cx="75367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Criteria for choosing the dataset: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Represents a common disease that is diagnosed using a typical </a:t>
            </a:r>
            <a:r>
              <a:rPr lang="en-US" sz="2000" dirty="0"/>
              <a:t>clinical </a:t>
            </a:r>
            <a:r>
              <a:rPr lang="en-US" sz="2000" dirty="0" smtClean="0"/>
              <a:t>practice.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Has a reasonable sample size.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Has </a:t>
            </a:r>
            <a:r>
              <a:rPr lang="en-US" sz="2000" dirty="0"/>
              <a:t>comprehensive features </a:t>
            </a:r>
            <a:r>
              <a:rPr lang="en-US" sz="2000" dirty="0" smtClean="0"/>
              <a:t>from </a:t>
            </a:r>
            <a:r>
              <a:rPr lang="en-US" sz="2000" dirty="0"/>
              <a:t>the electronic health </a:t>
            </a:r>
            <a:r>
              <a:rPr lang="en-US" sz="2000" dirty="0" smtClean="0"/>
              <a:t>records.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53619" y="3644156"/>
            <a:ext cx="73338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Dataset: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Nonalcoholic </a:t>
            </a:r>
            <a:r>
              <a:rPr lang="en-US" sz="2000" dirty="0"/>
              <a:t>fatty liver disease (NAFLD</a:t>
            </a:r>
            <a:r>
              <a:rPr lang="en-US" sz="2000" dirty="0" smtClean="0"/>
              <a:t>)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From an annual health </a:t>
            </a:r>
            <a:r>
              <a:rPr lang="en-US" sz="2000" dirty="0"/>
              <a:t>examination </a:t>
            </a:r>
            <a:r>
              <a:rPr lang="en-US" sz="2000" dirty="0" smtClean="0"/>
              <a:t>study in </a:t>
            </a:r>
            <a:r>
              <a:rPr lang="en-US" sz="2000" dirty="0" smtClean="0"/>
              <a:t>China </a:t>
            </a:r>
            <a:r>
              <a:rPr lang="en-US" sz="2000" dirty="0" smtClean="0"/>
              <a:t>[6].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01404" y="5939118"/>
            <a:ext cx="19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solidFill>
                  <a:srgbClr val="000000"/>
                </a:solidFill>
              </a:rPr>
              <a:t>Man, H, et. al. 2018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9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09" y="10618"/>
            <a:ext cx="7498080" cy="1143000"/>
          </a:xfrm>
        </p:spPr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158" y="1770142"/>
            <a:ext cx="4969933" cy="345069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Conventional classification models: 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ogistic regression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 classifier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Ensemble algorithms: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Gradient Boosting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8009" y="1284279"/>
            <a:ext cx="176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Models: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58009" y="4959228"/>
            <a:ext cx="3294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Evaluation metrics:		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50353" y="5582548"/>
            <a:ext cx="433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AUC and F1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4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72267" y="5893427"/>
            <a:ext cx="6453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percentage of cells without values is quite low.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Fill </a:t>
            </a:r>
            <a:r>
              <a:rPr lang="en-US" dirty="0" err="1" smtClean="0">
                <a:solidFill>
                  <a:srgbClr val="0000FF"/>
                </a:solidFill>
              </a:rPr>
              <a:t>NaN</a:t>
            </a:r>
            <a:r>
              <a:rPr lang="en-US" dirty="0" smtClean="0">
                <a:solidFill>
                  <a:srgbClr val="0000FF"/>
                </a:solidFill>
              </a:rPr>
              <a:t> with </a:t>
            </a:r>
            <a:r>
              <a:rPr lang="en-US" dirty="0">
                <a:solidFill>
                  <a:srgbClr val="0000FF"/>
                </a:solidFill>
              </a:rPr>
              <a:t>median value using Imputer</a:t>
            </a:r>
            <a:r>
              <a:rPr lang="en-US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84704" y="29962"/>
            <a:ext cx="6191624" cy="12527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5791" y="1078725"/>
            <a:ext cx="32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</a:t>
            </a:r>
            <a:r>
              <a:rPr lang="en-US" dirty="0" smtClean="0"/>
              <a:t>of </a:t>
            </a:r>
            <a:r>
              <a:rPr lang="en-US" dirty="0" smtClean="0"/>
              <a:t>with missing values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53" y="1459815"/>
            <a:ext cx="3898923" cy="424524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84249"/>
              </p:ext>
            </p:extLst>
          </p:nvPr>
        </p:nvGraphicFramePr>
        <p:xfrm>
          <a:off x="6286203" y="1502211"/>
          <a:ext cx="1651000" cy="40640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Weight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Height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LDL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AST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Uric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ALP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GGT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TB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DB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TC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TG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HDL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Bun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Cr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Glu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IB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Gender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Ultrasound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66635" y="1090483"/>
            <a:ext cx="28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and their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7" y="317473"/>
            <a:ext cx="5904096" cy="6072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38851" y="1166914"/>
            <a:ext cx="250382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1. Gender </a:t>
            </a:r>
            <a:r>
              <a:rPr lang="en-US" sz="1600" dirty="0"/>
              <a:t>is a </a:t>
            </a:r>
            <a:r>
              <a:rPr lang="en-US" sz="1600" dirty="0" smtClean="0"/>
              <a:t>categorical.</a:t>
            </a:r>
            <a:endParaRPr lang="en-US" sz="1600" dirty="0"/>
          </a:p>
          <a:p>
            <a:r>
              <a:rPr lang="en-US" sz="1600" dirty="0"/>
              <a:t>  -</a:t>
            </a:r>
            <a:r>
              <a:rPr lang="en-US" sz="1600" dirty="0" smtClean="0"/>
              <a:t>-</a:t>
            </a:r>
            <a:r>
              <a:rPr lang="en-US" sz="1600" dirty="0" smtClean="0">
                <a:solidFill>
                  <a:srgbClr val="0000FF"/>
                </a:solidFill>
              </a:rPr>
              <a:t>Need transformation </a:t>
            </a:r>
            <a:r>
              <a:rPr lang="en-US" sz="1600" dirty="0">
                <a:solidFill>
                  <a:srgbClr val="0000FF"/>
                </a:solidFill>
              </a:rPr>
              <a:t>using </a:t>
            </a:r>
            <a:r>
              <a:rPr lang="en-US" sz="1600" dirty="0" err="1">
                <a:solidFill>
                  <a:srgbClr val="0000FF"/>
                </a:solidFill>
              </a:rPr>
              <a:t>OneHotEncoder</a:t>
            </a:r>
            <a:r>
              <a:rPr lang="en-US" sz="1600" dirty="0" smtClean="0">
                <a:solidFill>
                  <a:srgbClr val="0000FF"/>
                </a:solidFill>
              </a:rPr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2. The </a:t>
            </a:r>
            <a:r>
              <a:rPr lang="en-US" sz="1600" dirty="0"/>
              <a:t>target (Ultrasound) is binary:  </a:t>
            </a:r>
            <a:r>
              <a:rPr lang="en-US" sz="1600" dirty="0">
                <a:solidFill>
                  <a:srgbClr val="0000FF"/>
                </a:solidFill>
              </a:rPr>
              <a:t>0/1</a:t>
            </a:r>
            <a:r>
              <a:rPr lang="en-US" sz="1600" dirty="0" smtClean="0"/>
              <a:t>.  </a:t>
            </a:r>
          </a:p>
          <a:p>
            <a:endParaRPr lang="en-US" sz="1600" dirty="0"/>
          </a:p>
          <a:p>
            <a:r>
              <a:rPr lang="en-US" sz="1600" dirty="0" smtClean="0"/>
              <a:t>3. The </a:t>
            </a:r>
            <a:r>
              <a:rPr lang="en-US" sz="1600" dirty="0"/>
              <a:t>dataset is slightly imbalanced.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class 0/1 ratio: 0.76/0.24)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3. Features </a:t>
            </a:r>
            <a:r>
              <a:rPr lang="en-US" sz="1600" dirty="0"/>
              <a:t>are not on the same scale. </a:t>
            </a:r>
            <a:endParaRPr lang="en-US" sz="1600" dirty="0" smtClean="0"/>
          </a:p>
          <a:p>
            <a:r>
              <a:rPr lang="en-US" sz="1600" dirty="0"/>
              <a:t> -</a:t>
            </a:r>
            <a:r>
              <a:rPr lang="en-US" sz="1600" dirty="0" smtClean="0"/>
              <a:t>-</a:t>
            </a:r>
            <a:r>
              <a:rPr lang="en-US" sz="1600" dirty="0" smtClean="0">
                <a:solidFill>
                  <a:srgbClr val="0000FF"/>
                </a:solidFill>
              </a:rPr>
              <a:t>Need </a:t>
            </a:r>
            <a:r>
              <a:rPr lang="en-US" sz="1600" dirty="0">
                <a:solidFill>
                  <a:srgbClr val="0000FF"/>
                </a:solidFill>
              </a:rPr>
              <a:t>s</a:t>
            </a:r>
            <a:r>
              <a:rPr lang="en-US" sz="1600" dirty="0" smtClean="0">
                <a:solidFill>
                  <a:srgbClr val="0000FF"/>
                </a:solidFill>
              </a:rPr>
              <a:t>tandardization </a:t>
            </a:r>
            <a:r>
              <a:rPr lang="en-US" sz="1600" dirty="0">
                <a:solidFill>
                  <a:srgbClr val="0000FF"/>
                </a:solidFill>
              </a:rPr>
              <a:t>using </a:t>
            </a:r>
            <a:r>
              <a:rPr lang="en-US" sz="1600" dirty="0" err="1">
                <a:solidFill>
                  <a:srgbClr val="0000FF"/>
                </a:solidFill>
              </a:rPr>
              <a:t>StandardScaler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4. Some features are heavily skewed </a:t>
            </a:r>
            <a:r>
              <a:rPr lang="en-US" sz="1600" dirty="0"/>
              <a:t>due to extreme values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291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" y="23516"/>
            <a:ext cx="8772125" cy="679597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91244"/>
              </p:ext>
            </p:extLst>
          </p:nvPr>
        </p:nvGraphicFramePr>
        <p:xfrm>
          <a:off x="6445051" y="217939"/>
          <a:ext cx="2385869" cy="4292600"/>
        </p:xfrm>
        <a:graphic>
          <a:graphicData uri="http://schemas.openxmlformats.org/drawingml/2006/table">
            <a:tbl>
              <a:tblPr/>
              <a:tblGrid>
                <a:gridCol w="1309931"/>
                <a:gridCol w="1075938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Coefficients with Ultrasound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Mangal"/>
                        </a:rPr>
                        <a:t>Weight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0.433068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Mangal"/>
                        </a:rPr>
                        <a:t>TG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0.340199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Mangal"/>
                        </a:rPr>
                        <a:t>ALT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0.313111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Uric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0.284872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Mangal"/>
                        </a:rPr>
                        <a:t>GGT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0.223252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AST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0.221504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TC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0.179682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Glu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0.177103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LDL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0.137347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ALP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0.12347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Gender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0.120364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0.114844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Height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0.078828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DB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0.062637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Cr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0.051007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TB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0.039312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IB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0.028512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Bun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0.021694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angal"/>
                        </a:rPr>
                        <a:t>HDL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-0.243348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 flipH="1">
            <a:off x="2010769" y="6173082"/>
            <a:ext cx="435078" cy="305714"/>
          </a:xfrm>
          <a:prstGeom prst="ellipse">
            <a:avLst/>
          </a:prstGeom>
          <a:noFill/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1575691" y="6173082"/>
            <a:ext cx="435078" cy="305714"/>
          </a:xfrm>
          <a:prstGeom prst="ellipse">
            <a:avLst/>
          </a:prstGeom>
          <a:noFill/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5314551" y="6173082"/>
            <a:ext cx="435078" cy="305714"/>
          </a:xfrm>
          <a:prstGeom prst="ellipse">
            <a:avLst/>
          </a:prstGeom>
          <a:noFill/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6" y="24255"/>
            <a:ext cx="5277690" cy="1252728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Modeling &amp; </a:t>
            </a:r>
            <a:r>
              <a:rPr lang="en-US" sz="3200" dirty="0" smtClean="0">
                <a:effectLst/>
              </a:rPr>
              <a:t>Flowcharts </a:t>
            </a:r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56117" y="1446889"/>
            <a:ext cx="5820465" cy="4305608"/>
            <a:chOff x="2347541" y="2044934"/>
            <a:chExt cx="5820465" cy="4305608"/>
          </a:xfrm>
        </p:grpSpPr>
        <p:sp>
          <p:nvSpPr>
            <p:cNvPr id="19" name="Rounded Rectangle 18"/>
            <p:cNvSpPr/>
            <p:nvPr/>
          </p:nvSpPr>
          <p:spPr>
            <a:xfrm>
              <a:off x="2347541" y="2044934"/>
              <a:ext cx="1070527" cy="9106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Train and test splitting </a:t>
              </a:r>
              <a:r>
                <a:rPr lang="en-US" sz="1200" dirty="0" smtClean="0"/>
                <a:t>(70:30)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65202" y="2758251"/>
              <a:ext cx="1097345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Numeric pipeline</a:t>
              </a:r>
              <a:endParaRPr lang="en-US" sz="1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58212" y="2746033"/>
              <a:ext cx="1168365" cy="9266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Categorical pipeline</a:t>
              </a:r>
              <a:endParaRPr lang="en-US" sz="1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06013" y="3510779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Full process pipeline</a:t>
              </a:r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812177" y="4277180"/>
              <a:ext cx="1008472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Model</a:t>
              </a:r>
            </a:p>
            <a:p>
              <a:pPr algn="ctr"/>
              <a:r>
                <a:rPr lang="en-US" sz="1400" dirty="0" smtClean="0"/>
                <a:t>Evaluation</a:t>
              </a:r>
              <a:endParaRPr lang="en-US" sz="1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726577" y="4863590"/>
              <a:ext cx="1246907" cy="10297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Optimization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921099" y="5436142"/>
              <a:ext cx="1246907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Comparison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7898</TotalTime>
  <Words>895</Words>
  <Application>Microsoft Macintosh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Diagnosing the Nonalcoholic Fatty Liver Disease Using Machine Learning Algorithms</vt:lpstr>
      <vt:lpstr>PowerPoint Presentation</vt:lpstr>
      <vt:lpstr>Literature Review and Project Scope</vt:lpstr>
      <vt:lpstr>Dataset</vt:lpstr>
      <vt:lpstr>Methodologies</vt:lpstr>
      <vt:lpstr>PowerPoint Presentation</vt:lpstr>
      <vt:lpstr>PowerPoint Presentation</vt:lpstr>
      <vt:lpstr>PowerPoint Presentation</vt:lpstr>
      <vt:lpstr>Data Modeling &amp; Flowcharts </vt:lpstr>
      <vt:lpstr>PowerPoint Presentation</vt:lpstr>
      <vt:lpstr>PowerPoint Presentation</vt:lpstr>
      <vt:lpstr>Decision Tree Classifier</vt:lpstr>
      <vt:lpstr>Extract Important Features from the Random Forest Classifier</vt:lpstr>
      <vt:lpstr>Optimization and Comparison</vt:lpstr>
      <vt:lpstr>Evaluate model performance using Auc and F1 scores</vt:lpstr>
      <vt:lpstr>PowerPoint Presentation</vt:lpstr>
      <vt:lpstr>Conclusions</vt:lpstr>
      <vt:lpstr>Perspectives</vt:lpstr>
      <vt:lpstr>References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 Peng</dc:creator>
  <cp:lastModifiedBy>Lirong Peng</cp:lastModifiedBy>
  <cp:revision>113</cp:revision>
  <dcterms:created xsi:type="dcterms:W3CDTF">2019-10-07T02:35:52Z</dcterms:created>
  <dcterms:modified xsi:type="dcterms:W3CDTF">2019-12-05T15:14:57Z</dcterms:modified>
</cp:coreProperties>
</file>