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4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3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B3A9-8668-EA42-9C4E-E38EEC8DDA76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8AA5-BCB5-9344-9B10-DAE9AAB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1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.cdc.gov/grasp/nchhstpatlas" TargetMode="External"/><Relationship Id="rId3" Type="http://schemas.openxmlformats.org/officeDocument/2006/relationships/hyperlink" Target="https://https://catalog.data.gov/dataset/hiv-incidence-rate-2009-201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809" y="744328"/>
            <a:ext cx="6106485" cy="1470025"/>
          </a:xfrm>
        </p:spPr>
        <p:txBody>
          <a:bodyPr/>
          <a:lstStyle/>
          <a:p>
            <a:r>
              <a:rPr lang="en-US" dirty="0" smtClean="0"/>
              <a:t>HIV Epidemic in the United 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941" y="3109473"/>
            <a:ext cx="778435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Lirong Peng</a:t>
            </a:r>
          </a:p>
          <a:p>
            <a:r>
              <a:rPr lang="en-US" dirty="0" smtClean="0"/>
              <a:t>Visualization of </a:t>
            </a:r>
            <a:r>
              <a:rPr lang="en-US" dirty="0" smtClean="0"/>
              <a:t>Complex Data DATS_6401_011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38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Backgrounds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417638"/>
            <a:ext cx="7401859" cy="24488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HIV is a significant and preventable public health problem </a:t>
            </a:r>
            <a:r>
              <a:rPr lang="en-US" dirty="0" smtClean="0"/>
              <a:t>world </a:t>
            </a:r>
            <a:r>
              <a:rPr lang="en-US" dirty="0"/>
              <a:t>wide. As of 2017, approximately </a:t>
            </a:r>
            <a:r>
              <a:rPr lang="en-US" dirty="0" smtClean="0"/>
              <a:t>36.9 million people </a:t>
            </a:r>
            <a:r>
              <a:rPr lang="en-US" dirty="0"/>
              <a:t>were living with HIV, which is the </a:t>
            </a:r>
            <a:r>
              <a:rPr lang="en-US" dirty="0" smtClean="0"/>
              <a:t>0.8% of </a:t>
            </a:r>
            <a:r>
              <a:rPr lang="en-US" dirty="0"/>
              <a:t>population.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Due </a:t>
            </a:r>
            <a:r>
              <a:rPr lang="en-US" dirty="0"/>
              <a:t>to the global efforts to address this challenge during the past </a:t>
            </a:r>
            <a:r>
              <a:rPr lang="en-US" dirty="0" smtClean="0"/>
              <a:t>two </a:t>
            </a:r>
            <a:r>
              <a:rPr lang="en-US" dirty="0"/>
              <a:t>decades, the number of people newly </a:t>
            </a:r>
            <a:r>
              <a:rPr lang="en-US" dirty="0" smtClean="0"/>
              <a:t>diagnosed </a:t>
            </a:r>
            <a:r>
              <a:rPr lang="en-US" dirty="0"/>
              <a:t>with HIV, and the number of AIDS-related deaths have declined over the years.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905" y="4359186"/>
            <a:ext cx="5462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ea typeface="+mj-ea"/>
                <a:cs typeface="+mj-cs"/>
              </a:rPr>
              <a:t>The reason </a:t>
            </a:r>
            <a:r>
              <a:rPr lang="en-US" sz="2400" b="1" dirty="0">
                <a:solidFill>
                  <a:prstClr val="black"/>
                </a:solidFill>
                <a:ea typeface="+mj-ea"/>
                <a:cs typeface="+mj-cs"/>
              </a:rPr>
              <a:t>of </a:t>
            </a:r>
            <a:r>
              <a:rPr lang="en-US" sz="2400" b="1" dirty="0" smtClean="0">
                <a:solidFill>
                  <a:prstClr val="black"/>
                </a:solidFill>
                <a:ea typeface="+mj-ea"/>
                <a:cs typeface="+mj-cs"/>
              </a:rPr>
              <a:t>choosing the HIV datasets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32118" y="5189541"/>
            <a:ext cx="7082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explore the details of the HIV epidemic in the United States and to show the main facts using interactive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Sources of the </a:t>
            </a:r>
            <a:r>
              <a:rPr lang="en-US" sz="2400" b="1" dirty="0" smtClean="0"/>
              <a:t>datasets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65" y="1854201"/>
            <a:ext cx="7865035" cy="374874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Incidence, death rate, gender, race, and age information of HIV in </a:t>
            </a:r>
            <a:r>
              <a:rPr lang="en-US" sz="2000" smtClean="0"/>
              <a:t>US in 2017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>
                <a:solidFill>
                  <a:srgbClr val="0000FF"/>
                </a:solidFill>
                <a:hlinkClick r:id="rId2"/>
              </a:rPr>
              <a:t>https</a:t>
            </a:r>
            <a:r>
              <a:rPr lang="en-US" sz="2000" u="sng" dirty="0">
                <a:solidFill>
                  <a:srgbClr val="0000FF"/>
                </a:solidFill>
                <a:hlinkClick r:id="rId2"/>
              </a:rPr>
              <a:t>://gis.cdc.gov/grasp/</a:t>
            </a:r>
            <a:r>
              <a:rPr lang="en-US" sz="2000" u="sng" dirty="0" smtClean="0">
                <a:solidFill>
                  <a:srgbClr val="0000FF"/>
                </a:solidFill>
                <a:hlinkClick r:id="rId2"/>
              </a:rPr>
              <a:t>nchhstpatlas</a:t>
            </a:r>
            <a:endParaRPr lang="en-US" sz="2000" u="sng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HIV incidence rate </a:t>
            </a:r>
            <a:r>
              <a:rPr lang="en-US" sz="2000" dirty="0" smtClean="0"/>
              <a:t>from </a:t>
            </a:r>
            <a:r>
              <a:rPr lang="en-US" sz="2000" dirty="0" smtClean="0"/>
              <a:t>2008 </a:t>
            </a:r>
            <a:r>
              <a:rPr lang="en-US" sz="2000" dirty="0" smtClean="0"/>
              <a:t>to </a:t>
            </a:r>
            <a:r>
              <a:rPr lang="en-US" sz="2000" dirty="0" smtClean="0"/>
              <a:t>2016</a:t>
            </a:r>
          </a:p>
          <a:p>
            <a:pPr marL="0" indent="0">
              <a:buNone/>
            </a:pPr>
            <a:r>
              <a:rPr lang="en-US" sz="2000" u="sng" dirty="0">
                <a:hlinkClick r:id="rId3"/>
              </a:rPr>
              <a:t>https://https://catalog.data.gov/dataset/hiv-incidence-rate-2009-2016</a:t>
            </a:r>
            <a:endParaRPr lang="en-US" sz="2000" u="sng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State distribution of HIV incidence in 2017 in US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solidFill>
                  <a:srgbClr val="0000FF"/>
                </a:solidFill>
              </a:rPr>
              <a:t>https://</a:t>
            </a:r>
            <a:r>
              <a:rPr lang="en-US" sz="2000" u="sng" dirty="0" err="1">
                <a:solidFill>
                  <a:srgbClr val="0000FF"/>
                </a:solidFill>
              </a:rPr>
              <a:t>opioid.amfar.org</a:t>
            </a:r>
            <a:r>
              <a:rPr lang="en-US" sz="2000" u="sng" dirty="0">
                <a:solidFill>
                  <a:srgbClr val="0000FF"/>
                </a:solidFill>
              </a:rPr>
              <a:t>/indicator/</a:t>
            </a:r>
            <a:r>
              <a:rPr lang="en-US" sz="2000" u="sng" dirty="0" smtClean="0">
                <a:solidFill>
                  <a:srgbClr val="0000FF"/>
                </a:solidFill>
              </a:rPr>
              <a:t>PLHIV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8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2" y="77694"/>
            <a:ext cx="7088094" cy="1014506"/>
          </a:xfrm>
        </p:spPr>
        <p:txBody>
          <a:bodyPr/>
          <a:lstStyle/>
          <a:p>
            <a:r>
              <a:rPr lang="en-US" b="1" dirty="0" smtClean="0"/>
              <a:t>Design of the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47058"/>
            <a:ext cx="8163859" cy="55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7" y="1503082"/>
            <a:ext cx="8482674" cy="4563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647" y="389045"/>
            <a:ext cx="710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line graphs to show the trend of HIV prevalence, incidence, and death during the past eight years in 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866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4" y="1835524"/>
            <a:ext cx="6707909" cy="3886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647" y="389045"/>
            <a:ext cx="782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donut graphs to show the difference of HIV incidence among age, gender, and race groups in 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774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1872129"/>
            <a:ext cx="8068235" cy="385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647" y="389045"/>
            <a:ext cx="815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bar graphs to highlight the states or regions with the highest or lowest HIV incidence in 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295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254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HIV Epidemic in the United States</vt:lpstr>
      <vt:lpstr>Backgrounds</vt:lpstr>
      <vt:lpstr>Sources of the datasets</vt:lpstr>
      <vt:lpstr>PowerPoint Presentation</vt:lpstr>
      <vt:lpstr>PowerPoint Presentation</vt:lpstr>
      <vt:lpstr>PowerPoint Presentation</vt:lpstr>
      <vt:lpstr>PowerPoint Presentation</vt:lpstr>
    </vt:vector>
  </TitlesOfParts>
  <Company>Moffitt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in a sad country?</dc:title>
  <dc:creator>Lirong Peng</dc:creator>
  <cp:lastModifiedBy>Lirong Peng</cp:lastModifiedBy>
  <cp:revision>29</cp:revision>
  <dcterms:created xsi:type="dcterms:W3CDTF">2019-02-26T03:51:56Z</dcterms:created>
  <dcterms:modified xsi:type="dcterms:W3CDTF">2019-05-02T02:02:24Z</dcterms:modified>
</cp:coreProperties>
</file>