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>
        <p:scale>
          <a:sx n="89" d="100"/>
          <a:sy n="89" d="100"/>
        </p:scale>
        <p:origin x="420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79A78-A18C-942F-3CF3-C7CEB480E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AA7EF-122C-BC26-A999-C25AD292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DB020-8390-6455-B7BF-F25AD73A3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502B-76FD-9C03-BBE7-91C635BC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62316-53D5-C2BE-3EE8-BCEC6653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52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627D-C277-7E88-2632-D6D80196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8E378-3C19-6A44-204F-518F1A4FB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1AC0D-F7F3-0E90-BCD5-0D2E8C94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A6E69-A445-3732-8AEF-894BF8A92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DB56E-39CA-875D-7768-EDD8F443B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83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1D4B0-8622-2E01-1950-E6CB4CEA58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FC9B5-9C32-5776-5218-CBDCD216B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10B5-93DF-7173-64F6-57B280E2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9F2ED-4994-9C24-B710-7FB8A64F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8852D-94A1-2F0B-9DEC-E7A10FC89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1D0E9-3991-E3AF-711A-DA9218D8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812F4-9DFC-51A1-2967-FB4018ADC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1D395-F84F-E6E4-9055-05A28BB3B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C6620-33E7-D7F5-B8F6-F02D8EA4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AA93F-49B4-3C91-AA11-87CAFCD61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8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18F7C-E944-3375-2B60-12755622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A24BD-54C6-C323-98D9-EE4EEA1B4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F80B4-CA6E-EF8E-7C95-0E29B903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4C02-01ED-0567-9C7D-E840BFEC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FDA5F-F899-A2B7-C5A2-F807F967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19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454BF-56A3-5539-3F9D-47C52A449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8B2C-C5D9-853A-5106-2F1F07F82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4BD9E-EA40-0CD1-7207-5968768AAA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AB378E-78E4-06E9-A6EC-AD1A7882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789F3-F853-ABFD-50A5-819092BB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58373-EE99-ABBD-B094-71FCA880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690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C01F6-0341-2A12-FBE4-6A5B6AC55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AF8CC-CF77-2FA5-9A43-5AF5A13C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2B4B8-8F98-6BDE-6E86-3D1D42775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B1730-1F27-D4D1-FF96-2EBF70CC13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FCD5B-2735-F0D6-187E-C7498D6D74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6E208A-87DD-DDF1-0039-8E197DA88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5C693-EF37-46E2-2AD1-FC84D6FE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0ED32A-C162-A972-C702-777521DCB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CA589-5BB9-759C-7217-29444C67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BA49BC-7A6D-C1AC-9E58-0744F9E96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B57521-4E01-C29E-FD14-C7D7E3E46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D211F2-B360-A244-19FB-1259E9C20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BB43F-5AF1-A600-7E79-396CEF2D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69C321-EAFF-9483-4C5F-50E6B860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6B733-90B2-D7D8-3478-C805A707C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5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3A0D-8303-A1C0-6D7C-3D7CC75B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B26CF-B50F-BC0C-ADAC-A0E89C1E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02CC9-A9DF-6538-D326-9BCCADFD9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3C3E7-F35F-C530-4F73-7AAC7C4A1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5CB42-4DFF-BFE2-A4F0-50D2E777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ACE8-76D6-A051-58BA-FF6C97439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3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52EA-0F8D-57E2-B46D-90484C805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33754B-6A23-4846-01D4-FBF81B75C0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0A0D52-DBA0-7013-A0B3-57B2EFBA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7780D-BA58-907B-6D8C-77EFF432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FFB02-7065-AC77-2B40-0E1EC9E4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F8E93D-D2FE-5758-6048-CD224BE5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C2AA6-A351-90D3-9E88-FF7595976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92325-480B-5194-19A0-CA5BED83C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69458-A99A-79AB-2651-8FF3BB99A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6997B-978D-4EC2-9D38-96E83C464CEF}" type="datetimeFigureOut">
              <a:rPr lang="en-US" smtClean="0"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6F56C-B67C-1107-F8AB-FAF15028C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C5648-CFFA-65E5-E675-D66744382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879DB-EA8F-4E10-8A42-4F03F9898C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82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7D35EC-A1CA-55F1-F46F-3D537375D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7" y="0"/>
            <a:ext cx="118004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1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2BFAC-6FBC-ACB3-653B-F1E245672B68}"/>
              </a:ext>
            </a:extLst>
          </p:cNvPr>
          <p:cNvSpPr txBox="1"/>
          <p:nvPr/>
        </p:nvSpPr>
        <p:spPr>
          <a:xfrm>
            <a:off x="122915" y="0"/>
            <a:ext cx="2168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task on Jan2024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B3B80-44F1-2F94-44FA-84D7696B6AC4}"/>
              </a:ext>
            </a:extLst>
          </p:cNvPr>
          <p:cNvSpPr txBox="1"/>
          <p:nvPr/>
        </p:nvSpPr>
        <p:spPr>
          <a:xfrm>
            <a:off x="122915" y="428178"/>
            <a:ext cx="11586732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For the single-cell analysis, following is the list that I had shown in the Genomics meeting last week. You can work on this when you get back: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Cell counts</a:t>
            </a:r>
            <a:r>
              <a:rPr lang="en-US" sz="1200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viruses: SARS-pos vs SARS-neg for each cell type for each day                             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 20240119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each strain: SARS-pos vs SARS-neg for each cell type for each day    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 on infected samples 20240119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Calibri" panose="020F0502020204030204" pitchFamily="34" charset="0"/>
                <a:ea typeface="DengXian" panose="02010600030101010101" pitchFamily="2" charset="-122"/>
              </a:rPr>
              <a:t>Differential gene expression analysis: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D3 vs D7: all viruses together, for each cell type separately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 20240120; redid on           20240223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DE_compareDays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byCelltype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D3 vs D10: all viruses together,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20240120 redid 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          20240223 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DE_compareDays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byCelltype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D7 vs D10: all viruses together,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20240120 redid on          20240223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DE_compareDays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byCelltype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D3 vs D7: all </a:t>
            </a:r>
            <a:r>
              <a:rPr lang="en-US" sz="12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ctrls</a:t>
            </a:r>
            <a:r>
              <a:rPr lang="en-US" sz="12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together,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done                                                   20240123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allctrl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DE_compareDaysOnCelltype</a:t>
            </a:r>
            <a:endParaRPr lang="en-US" sz="1200" dirty="0">
              <a:effectLst/>
              <a:highlight>
                <a:srgbClr val="00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D3 vs D10: all </a:t>
            </a:r>
            <a:r>
              <a:rPr lang="en-US" sz="12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ctrls</a:t>
            </a:r>
            <a:r>
              <a:rPr lang="en-US" sz="12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together,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                                                  20240123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allctrl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DE_compareDaysOnCelltype</a:t>
            </a:r>
            <a:endParaRPr lang="en-US" sz="1200" dirty="0">
              <a:effectLst/>
              <a:highlight>
                <a:srgbClr val="00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D7 vs D10: all </a:t>
            </a:r>
            <a:r>
              <a:rPr lang="en-US" sz="1200" dirty="0" err="1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ctrls</a:t>
            </a:r>
            <a:r>
              <a:rPr lang="en-US" sz="1200" dirty="0">
                <a:effectLst/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together,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                                                 20240123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allctrl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DE_compareDaysOnCelltype</a:t>
            </a:r>
            <a:endParaRPr lang="en-US" sz="1200" dirty="0">
              <a:effectLst/>
              <a:highlight>
                <a:srgbClr val="00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All viruses D3 vs all </a:t>
            </a:r>
            <a:r>
              <a:rPr lang="en-US" sz="1200" dirty="0" err="1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ctrls</a:t>
            </a:r>
            <a:r>
              <a:rPr lang="en-US" sz="12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D3, for each cell type separately                                   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skyline: /data/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irf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/Lirong/flex_20240220/all</a:t>
            </a: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All viruses D7 vs all </a:t>
            </a:r>
            <a:r>
              <a:rPr lang="en-US" sz="1200" dirty="0" err="1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ctrls</a:t>
            </a:r>
            <a:r>
              <a:rPr lang="en-US" sz="12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D7, for each cell type separately                                    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skyline: /data/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irf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/Lirong/flex_20240220/all</a:t>
            </a:r>
            <a:endParaRPr lang="en-US" sz="1200" dirty="0">
              <a:effectLst/>
              <a:highlight>
                <a:srgbClr val="FF00FF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All viruses D10 vs all </a:t>
            </a:r>
            <a:r>
              <a:rPr lang="en-US" sz="1200" dirty="0" err="1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ctrls</a:t>
            </a:r>
            <a:r>
              <a:rPr lang="en-US" sz="12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D10, for each cell type separately                                     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skyline: /data/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irf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/Lirong/flex_20240220/all</a:t>
            </a:r>
            <a:endParaRPr lang="en-US" sz="1200" dirty="0">
              <a:effectLst/>
              <a:highlight>
                <a:srgbClr val="FF00FF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For each strain: D3 vs D7 vs D10, for each cell type separately: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                               20240123 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compare_days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en-US" sz="1200" dirty="0" err="1">
                <a:latin typeface="Calibri" panose="020F0502020204030204" pitchFamily="34" charset="0"/>
                <a:ea typeface="Times New Roman" panose="02020603050405020304" pitchFamily="18" charset="0"/>
              </a:rPr>
              <a:t>by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StrainCelltype</a:t>
            </a:r>
            <a:endParaRPr lang="en-US" sz="1200" dirty="0">
              <a:effectLst/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D3 vs D7: SARS pos (from all viruses),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20240122 redid on 20240223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compare_days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splitSars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/POS/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byCelltype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D3 vs D10: SARS pos (from all viruses),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20240122 redid on 20240223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compare_days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splitSars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/POS/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byCelltype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D7 vs D10: SARS pos (from all viruses),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20240122 redid on 20240223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compare_days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splitSars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/POS/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byCelltype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For each strain: D3 vs D7 vs D10: SARS pos cells, for each cell type separately                            </a:t>
            </a:r>
            <a:r>
              <a:rPr lang="en-US" sz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20230124   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compare_days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/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splitSars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/POS/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byStrainCelltype</a:t>
            </a:r>
            <a:endParaRPr lang="en-US" sz="1200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D3 vs D7: SARS neg (from all viruses),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20240122 redid on                   20240223    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compare_days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splitSars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byCelltype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D3 vs D10: SARS neg (from all viruses),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20240122 redid on                 20240223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compare_days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splitSars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byCelltype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D7 vs D10: SARS neg (from all viruses),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20240122 redid on                   20240223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compare_days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splitSars</a:t>
            </a:r>
            <a:r>
              <a:rPr lang="en-US" sz="12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NEG/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byCelltype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For each strain: D3 vs D7 vs D10: SARS neg cells, for each cell type separately                                </a:t>
            </a:r>
            <a:r>
              <a:rPr lang="en-US" sz="120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20230124   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compare_days</a:t>
            </a:r>
            <a:r>
              <a:rPr lang="en-US" sz="12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/ 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splitSars</a:t>
            </a:r>
            <a:r>
              <a:rPr lang="en-US" sz="12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/NEG/</a:t>
            </a:r>
            <a:r>
              <a:rPr lang="en-US" sz="12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byStrainCelltype</a:t>
            </a:r>
            <a:endParaRPr lang="en-US" sz="1200" dirty="0">
              <a:solidFill>
                <a:srgbClr val="FF0000"/>
              </a:solidFill>
              <a:effectLst/>
              <a:highlight>
                <a:srgbClr val="FFFF0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All SARS pos D3 vs All SARS neg D3,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                                                20240223     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DE_compareSarsSTatus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allStrainTogether_byDayCelltype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/D3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All SARS pos D7 vs All SARS neg D7,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                                                  20240223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DE_compareSarsSTatus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allStrainTogether_byDayCelltype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/D7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All SARS pos D10 vs All SARS neg D10,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on                                               20240223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DE_compareSarsSTatus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allStrainTogether_byDayCelltype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/D10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For each strain D3: SARS pos cells vs SARS neg cells, for each cell type separately 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done 20240122      redid on 20240223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DE_compareSarsSTatus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byDayStrainCelltype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/D03 </a:t>
            </a: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For each strain D7: SARS pos cells vs SARS neg cells,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20240122       redid on 20240223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DE_compareSarsSTatus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byDayStrainCelltype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/D07 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808080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For each strain D10: SARS pos cells vs SARS neg cells, for each cell type separately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done 20240122     redid on 20240223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allvirus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DE_compareSarsSTatus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byDayStrainCelltype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/D10 </a:t>
            </a:r>
            <a:endParaRPr lang="en-US" sz="1200" dirty="0">
              <a:effectLst/>
              <a:highlight>
                <a:srgbClr val="808080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highlight>
                  <a:srgbClr val="FF00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Avg gene expression by strains and days – for all samples including controls (for heatmap) – separate for each strain (including Delta and Omicron strains)</a:t>
            </a:r>
          </a:p>
          <a:p>
            <a:pPr marL="342900" indent="-342900">
              <a:buFont typeface="+mj-lt"/>
              <a:buAutoNum type="arabicPeriod"/>
              <a:tabLst>
                <a:tab pos="457200" algn="l"/>
              </a:tabLst>
            </a:pP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skyline: /data/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irf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</a:t>
            </a:r>
            <a:r>
              <a:rPr lang="en-US" sz="1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gn</a:t>
            </a:r>
            <a:r>
              <a:rPr lang="en-US" sz="12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/Lirong/flex_20240220/all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en-US" sz="1200" dirty="0">
              <a:effectLst/>
              <a:highlight>
                <a:srgbClr val="FF00FF"/>
              </a:highlight>
              <a:latin typeface="Calibri" panose="020F0502020204030204" pitchFamily="34" charset="0"/>
              <a:ea typeface="DengXian" panose="02010600030101010101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CA40D-85C2-24E2-93CE-E00C0A672578}"/>
              </a:ext>
            </a:extLst>
          </p:cNvPr>
          <p:cNvSpPr txBox="1"/>
          <p:nvPr/>
        </p:nvSpPr>
        <p:spPr>
          <a:xfrm>
            <a:off x="573024" y="6429821"/>
            <a:ext cx="3023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Jan20 2024</a:t>
            </a:r>
          </a:p>
        </p:txBody>
      </p:sp>
    </p:spTree>
    <p:extLst>
      <p:ext uri="{BB962C8B-B14F-4D97-AF65-F5344CB8AC3E}">
        <p14:creationId xmlns:p14="http://schemas.microsoft.com/office/powerpoint/2010/main" val="2331616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19FBD0-E4A9-A474-7234-1424CBD04BE6}"/>
              </a:ext>
            </a:extLst>
          </p:cNvPr>
          <p:cNvSpPr txBox="1"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outputs/</a:t>
            </a:r>
            <a:r>
              <a:rPr lang="en-US" dirty="0" err="1"/>
              <a:t>allvirus</a:t>
            </a:r>
            <a:endParaRPr lang="en-US" dirty="0"/>
          </a:p>
          <a:p>
            <a:r>
              <a:rPr lang="en-US" dirty="0"/>
              <a:t>├── </a:t>
            </a:r>
            <a:r>
              <a:rPr lang="en-US" dirty="0" err="1"/>
              <a:t>cell_counts</a:t>
            </a:r>
            <a:endParaRPr lang="en-US" dirty="0"/>
          </a:p>
          <a:p>
            <a:r>
              <a:rPr lang="en-US" dirty="0"/>
              <a:t>│   ├── allvirus_sars_cellType_day_strain.csv</a:t>
            </a:r>
          </a:p>
          <a:p>
            <a:r>
              <a:rPr lang="en-US" dirty="0"/>
              <a:t>│   ├── allvirus_sars_cellType_day_strain.txt</a:t>
            </a:r>
          </a:p>
          <a:p>
            <a:r>
              <a:rPr lang="en-US" dirty="0"/>
              <a:t>│   └── allvirus_sars_cellType_day.txt</a:t>
            </a:r>
          </a:p>
          <a:p>
            <a:r>
              <a:rPr lang="en-US" dirty="0"/>
              <a:t>├── </a:t>
            </a:r>
            <a:r>
              <a:rPr lang="en-US" dirty="0" err="1"/>
              <a:t>DE_compareDays</a:t>
            </a:r>
            <a:endParaRPr lang="en-US" dirty="0"/>
          </a:p>
          <a:p>
            <a:r>
              <a:rPr lang="en-US" dirty="0"/>
              <a:t>│   ├── </a:t>
            </a:r>
            <a:r>
              <a:rPr lang="en-US" dirty="0" err="1"/>
              <a:t>byCelltype</a:t>
            </a:r>
            <a:endParaRPr lang="en-US" dirty="0"/>
          </a:p>
          <a:p>
            <a:r>
              <a:rPr lang="en-US" dirty="0"/>
              <a:t>│   └── </a:t>
            </a:r>
            <a:r>
              <a:rPr lang="en-US" dirty="0" err="1"/>
              <a:t>splitSars</a:t>
            </a:r>
            <a:endParaRPr lang="en-US" dirty="0"/>
          </a:p>
          <a:p>
            <a:r>
              <a:rPr lang="en-US" dirty="0"/>
              <a:t>└── </a:t>
            </a:r>
            <a:r>
              <a:rPr lang="en-US" dirty="0" err="1"/>
              <a:t>DE_compareSarsStatus</a:t>
            </a:r>
            <a:endParaRPr lang="en-US" dirty="0"/>
          </a:p>
          <a:p>
            <a:r>
              <a:rPr lang="en-US" dirty="0"/>
              <a:t>    ├── </a:t>
            </a:r>
            <a:r>
              <a:rPr lang="en-US" dirty="0" err="1"/>
              <a:t>allStrainsTogether_byDayCelltype</a:t>
            </a:r>
            <a:endParaRPr lang="en-US" dirty="0"/>
          </a:p>
          <a:p>
            <a:r>
              <a:rPr lang="en-US" dirty="0"/>
              <a:t>    └── </a:t>
            </a:r>
            <a:r>
              <a:rPr lang="en-US" dirty="0" err="1"/>
              <a:t>byDayStrainCelltype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647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63FB77-24DD-01DE-B52B-1FBDF1D0FDB7}"/>
              </a:ext>
            </a:extLst>
          </p:cNvPr>
          <p:cNvSpPr txBox="1"/>
          <p:nvPr/>
        </p:nvSpPr>
        <p:spPr>
          <a:xfrm>
            <a:off x="1730829" y="0"/>
            <a:ext cx="6096000" cy="692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pengl7@cn1048 20240119-integrate]$ tree outputs/</a:t>
            </a:r>
            <a:r>
              <a:rPr lang="en-US" sz="1200" dirty="0" err="1"/>
              <a:t>allvirus</a:t>
            </a:r>
            <a:r>
              <a:rPr lang="en-US" sz="1200" dirty="0"/>
              <a:t> -L 3</a:t>
            </a:r>
          </a:p>
          <a:p>
            <a:r>
              <a:rPr lang="en-US" sz="1200" dirty="0"/>
              <a:t>outputs/</a:t>
            </a:r>
            <a:r>
              <a:rPr lang="en-US" sz="1200" dirty="0" err="1"/>
              <a:t>allvirus</a:t>
            </a:r>
            <a:endParaRPr lang="en-US" sz="1200" dirty="0"/>
          </a:p>
          <a:p>
            <a:r>
              <a:rPr lang="en-US" sz="1200" dirty="0"/>
              <a:t>├── </a:t>
            </a:r>
            <a:r>
              <a:rPr lang="en-US" sz="1200" dirty="0" err="1"/>
              <a:t>cell_counts</a:t>
            </a:r>
            <a:endParaRPr lang="en-US" sz="1200" dirty="0"/>
          </a:p>
          <a:p>
            <a:r>
              <a:rPr lang="en-US" sz="1200" dirty="0"/>
              <a:t>│   ├── allvirus_sars_cellType_day_strain.csv</a:t>
            </a:r>
          </a:p>
          <a:p>
            <a:r>
              <a:rPr lang="en-US" sz="1200" dirty="0"/>
              <a:t>│   ├── allvirus_sars_cellType_day_strain.txt</a:t>
            </a:r>
          </a:p>
          <a:p>
            <a:r>
              <a:rPr lang="en-US" sz="1200" dirty="0"/>
              <a:t>│   └── allvirus_sars_cellType_day.txt</a:t>
            </a:r>
          </a:p>
          <a:p>
            <a:r>
              <a:rPr lang="en-US" sz="1200" dirty="0"/>
              <a:t>├── </a:t>
            </a:r>
            <a:r>
              <a:rPr lang="en-US" sz="1200" dirty="0" err="1"/>
              <a:t>DE_compareDays</a:t>
            </a:r>
            <a:endParaRPr lang="en-US" sz="1200" dirty="0"/>
          </a:p>
          <a:p>
            <a:r>
              <a:rPr lang="en-US" sz="1200" dirty="0"/>
              <a:t>│   ├── </a:t>
            </a:r>
            <a:r>
              <a:rPr lang="en-US" sz="1200" dirty="0" err="1"/>
              <a:t>byCelltype</a:t>
            </a:r>
            <a:endParaRPr lang="en-US" sz="1200" dirty="0"/>
          </a:p>
          <a:p>
            <a:r>
              <a:rPr lang="en-US" sz="1200" dirty="0"/>
              <a:t>│   │   ├── </a:t>
            </a:r>
            <a:r>
              <a:rPr lang="en-US" sz="1200" dirty="0" err="1"/>
              <a:t>AlveolarMacrophages</a:t>
            </a:r>
            <a:endParaRPr lang="en-US" sz="1200" dirty="0"/>
          </a:p>
          <a:p>
            <a:r>
              <a:rPr lang="en-US" sz="1200" dirty="0"/>
              <a:t>│   │   ├── AT1</a:t>
            </a:r>
          </a:p>
          <a:p>
            <a:r>
              <a:rPr lang="en-US" sz="1200" dirty="0"/>
              <a:t>│   │   ├── AT2</a:t>
            </a:r>
          </a:p>
          <a:p>
            <a:r>
              <a:rPr lang="en-US" sz="1200" dirty="0"/>
              <a:t>│   │   ├── </a:t>
            </a:r>
            <a:r>
              <a:rPr lang="en-US" sz="1200" dirty="0" err="1"/>
              <a:t>Bcells</a:t>
            </a:r>
            <a:endParaRPr lang="en-US" sz="1200" dirty="0"/>
          </a:p>
          <a:p>
            <a:r>
              <a:rPr lang="en-US" sz="1200" dirty="0"/>
              <a:t>│   │   ├── Ciliated</a:t>
            </a:r>
          </a:p>
          <a:p>
            <a:r>
              <a:rPr lang="en-US" sz="1200" dirty="0"/>
              <a:t>│   │   ├── Endothelial</a:t>
            </a:r>
          </a:p>
          <a:p>
            <a:r>
              <a:rPr lang="en-US" sz="1200" dirty="0"/>
              <a:t>│   │   ├── Fibroblasts</a:t>
            </a:r>
          </a:p>
          <a:p>
            <a:r>
              <a:rPr lang="en-US" sz="1200" dirty="0"/>
              <a:t>│   │   ├── </a:t>
            </a:r>
            <a:r>
              <a:rPr lang="en-US" sz="1200" dirty="0" err="1"/>
              <a:t>InterstitialMacrophages</a:t>
            </a:r>
            <a:endParaRPr lang="en-US" sz="1200" dirty="0"/>
          </a:p>
          <a:p>
            <a:r>
              <a:rPr lang="en-US" sz="1200" dirty="0"/>
              <a:t>│   │   ├── MacrophagesTreml4+</a:t>
            </a:r>
          </a:p>
          <a:p>
            <a:r>
              <a:rPr lang="en-US" sz="1200" dirty="0"/>
              <a:t>│   │   ├── </a:t>
            </a:r>
            <a:r>
              <a:rPr lang="en-US" sz="1200" dirty="0" err="1"/>
              <a:t>MonocyticMacrophages</a:t>
            </a:r>
            <a:endParaRPr lang="en-US" sz="1200" dirty="0"/>
          </a:p>
          <a:p>
            <a:r>
              <a:rPr lang="en-US" sz="1200" dirty="0"/>
              <a:t>│   │   ├── </a:t>
            </a:r>
            <a:r>
              <a:rPr lang="en-US" sz="1200" dirty="0" err="1"/>
              <a:t>MyeloidDendritic</a:t>
            </a:r>
            <a:endParaRPr lang="en-US" sz="1200" dirty="0"/>
          </a:p>
          <a:p>
            <a:r>
              <a:rPr lang="en-US" sz="1200" dirty="0"/>
              <a:t>│   │   ├── Myofibroblast</a:t>
            </a:r>
          </a:p>
          <a:p>
            <a:r>
              <a:rPr lang="en-US" sz="1200" dirty="0"/>
              <a:t>│   │   ├── Neutrophils</a:t>
            </a:r>
          </a:p>
          <a:p>
            <a:r>
              <a:rPr lang="en-US" sz="1200" dirty="0"/>
              <a:t>│   │   ├── </a:t>
            </a:r>
            <a:r>
              <a:rPr lang="en-US" sz="1200" dirty="0" err="1"/>
              <a:t>PlasmacytoidDendritic</a:t>
            </a:r>
            <a:endParaRPr lang="en-US" sz="1200" dirty="0"/>
          </a:p>
          <a:p>
            <a:r>
              <a:rPr lang="en-US" sz="1200" dirty="0"/>
              <a:t>│   │   ├── </a:t>
            </a:r>
            <a:r>
              <a:rPr lang="en-US" sz="1200" dirty="0" err="1"/>
              <a:t>SmoothMuscle</a:t>
            </a:r>
            <a:endParaRPr lang="en-US" sz="1200" dirty="0"/>
          </a:p>
          <a:p>
            <a:r>
              <a:rPr lang="en-US" sz="1200" dirty="0"/>
              <a:t>│   │   ├── </a:t>
            </a:r>
            <a:r>
              <a:rPr lang="en-US" sz="1200" dirty="0" err="1"/>
              <a:t>Tcells</a:t>
            </a:r>
            <a:endParaRPr lang="en-US" sz="1200" dirty="0"/>
          </a:p>
          <a:p>
            <a:r>
              <a:rPr lang="en-US" sz="1200" dirty="0"/>
              <a:t>│   │   └── Unclear</a:t>
            </a:r>
          </a:p>
          <a:p>
            <a:r>
              <a:rPr lang="en-US" sz="1200" dirty="0"/>
              <a:t>│   └── </a:t>
            </a:r>
            <a:r>
              <a:rPr lang="en-US" sz="1200" dirty="0" err="1"/>
              <a:t>splitSars</a:t>
            </a:r>
            <a:endParaRPr lang="en-US" sz="1200" dirty="0"/>
          </a:p>
          <a:p>
            <a:r>
              <a:rPr lang="en-US" sz="1200" dirty="0"/>
              <a:t>│       ├── NEG</a:t>
            </a:r>
          </a:p>
          <a:p>
            <a:r>
              <a:rPr lang="en-US" sz="1200" dirty="0"/>
              <a:t>│       └── POS</a:t>
            </a:r>
          </a:p>
          <a:p>
            <a:r>
              <a:rPr lang="en-US" sz="1200" dirty="0"/>
              <a:t>└── </a:t>
            </a:r>
            <a:r>
              <a:rPr lang="en-US" sz="1200" dirty="0" err="1"/>
              <a:t>DE_compareSarsStatus</a:t>
            </a:r>
            <a:endParaRPr lang="en-US" sz="1200" dirty="0"/>
          </a:p>
          <a:p>
            <a:r>
              <a:rPr lang="en-US" sz="1200" dirty="0"/>
              <a:t>    ├── </a:t>
            </a:r>
            <a:r>
              <a:rPr lang="en-US" sz="1200" dirty="0" err="1"/>
              <a:t>allStrainsTogether_byDayCelltype</a:t>
            </a:r>
            <a:endParaRPr lang="en-US" sz="1200" dirty="0"/>
          </a:p>
          <a:p>
            <a:r>
              <a:rPr lang="en-US" sz="1200" dirty="0"/>
              <a:t>    │   ├── D03allStrainTogether</a:t>
            </a:r>
          </a:p>
          <a:p>
            <a:r>
              <a:rPr lang="en-US" sz="1200" dirty="0"/>
              <a:t>    │   ├── D07allStrainTogether</a:t>
            </a:r>
          </a:p>
          <a:p>
            <a:r>
              <a:rPr lang="en-US" sz="1200" dirty="0"/>
              <a:t>    │   └── D10allStrainTogether</a:t>
            </a:r>
          </a:p>
          <a:p>
            <a:r>
              <a:rPr lang="en-US" sz="1200" dirty="0"/>
              <a:t>    └── </a:t>
            </a:r>
            <a:r>
              <a:rPr lang="en-US" sz="1200" dirty="0" err="1"/>
              <a:t>byDayStrainCelltype</a:t>
            </a:r>
            <a:endParaRPr lang="en-US" sz="1200" dirty="0"/>
          </a:p>
          <a:p>
            <a:r>
              <a:rPr lang="en-US" sz="1200" dirty="0"/>
              <a:t>        ├── D03</a:t>
            </a:r>
          </a:p>
          <a:p>
            <a:r>
              <a:rPr lang="en-US" sz="1200" dirty="0"/>
              <a:t>        ├── D07</a:t>
            </a:r>
          </a:p>
          <a:p>
            <a:r>
              <a:rPr lang="en-US" sz="1200" dirty="0"/>
              <a:t>        └── D10</a:t>
            </a:r>
          </a:p>
        </p:txBody>
      </p:sp>
    </p:spTree>
    <p:extLst>
      <p:ext uri="{BB962C8B-B14F-4D97-AF65-F5344CB8AC3E}">
        <p14:creationId xmlns:p14="http://schemas.microsoft.com/office/powerpoint/2010/main" val="120677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206BD-20C5-BF99-4977-826643A1C041}"/>
              </a:ext>
            </a:extLst>
          </p:cNvPr>
          <p:cNvSpPr txBox="1"/>
          <p:nvPr/>
        </p:nvSpPr>
        <p:spPr>
          <a:xfrm>
            <a:off x="683469" y="5751594"/>
            <a:ext cx="116311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The analytic results of the last part (purple highlighted) are already in 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Skyliner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: /data/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irf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/</a:t>
            </a:r>
            <a:r>
              <a:rPr lang="en-US" sz="1200" b="0" i="0" dirty="0" err="1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gn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</a:rPr>
              <a:t>/Lirong/flex_20240220/all.  Let me know should you have any questions. </a:t>
            </a:r>
            <a:r>
              <a:rPr lang="en-US" sz="12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</a:rPr>
              <a:t>Feb20 2024</a:t>
            </a:r>
          </a:p>
          <a:p>
            <a:endParaRPr lang="en-US" sz="120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</a:endParaRPr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83259071-2954-EE84-C41C-DB20FA93D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67" y="266437"/>
            <a:ext cx="10680136" cy="536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065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2A686B-F21E-C878-8B6D-C452EF0B2F70}"/>
              </a:ext>
            </a:extLst>
          </p:cNvPr>
          <p:cNvSpPr txBox="1"/>
          <p:nvPr/>
        </p:nvSpPr>
        <p:spPr>
          <a:xfrm>
            <a:off x="609600" y="497305"/>
            <a:ext cx="8005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Organize DGE folder: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1CC72-E285-45FE-23EE-B43BB6F22240}"/>
              </a:ext>
            </a:extLst>
          </p:cNvPr>
          <p:cNvSpPr txBox="1"/>
          <p:nvPr/>
        </p:nvSpPr>
        <p:spPr>
          <a:xfrm>
            <a:off x="609599" y="1248800"/>
            <a:ext cx="94810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00FFFF"/>
                </a:highlight>
                <a:latin typeface="Calibri" panose="020F0502020204030204" pitchFamily="34" charset="0"/>
              </a:rPr>
              <a:t>Move the folder of </a:t>
            </a:r>
            <a:r>
              <a:rPr lang="en-US" sz="1800" b="1" dirty="0">
                <a:latin typeface="Calibri" panose="020F0502020204030204" pitchFamily="34" charset="0"/>
              </a:rPr>
              <a:t>flex_20240220 </a:t>
            </a:r>
            <a:r>
              <a:rPr lang="en-US" b="1" dirty="0">
                <a:latin typeface="Calibri" panose="020F0502020204030204" pitchFamily="34" charset="0"/>
              </a:rPr>
              <a:t>and unclear_cells_20240402</a:t>
            </a:r>
            <a:r>
              <a:rPr lang="en-US" b="1" dirty="0">
                <a:highlight>
                  <a:srgbClr val="00FFFF"/>
                </a:highlight>
                <a:latin typeface="Calibri" panose="020F0502020204030204" pitchFamily="34" charset="0"/>
              </a:rPr>
              <a:t> from secondary_analysis_sinceFeb2024/LP/</a:t>
            </a:r>
            <a:r>
              <a:rPr lang="en-US" b="1" dirty="0" err="1">
                <a:highlight>
                  <a:srgbClr val="00FFFF"/>
                </a:highlight>
                <a:latin typeface="Calibri" panose="020F0502020204030204" pitchFamily="34" charset="0"/>
              </a:rPr>
              <a:t>sc</a:t>
            </a:r>
            <a:r>
              <a:rPr lang="en-US" b="1" dirty="0">
                <a:highlight>
                  <a:srgbClr val="00FFFF"/>
                </a:highlight>
                <a:latin typeface="Calibri" panose="020F0502020204030204" pitchFamily="34" charset="0"/>
              </a:rPr>
              <a:t>-seq/ </a:t>
            </a:r>
            <a:r>
              <a:rPr lang="en-US" sz="1800" b="1" dirty="0">
                <a:highlight>
                  <a:srgbClr val="00FFFF"/>
                </a:highlight>
                <a:latin typeface="Calibri" panose="020F0502020204030204" pitchFamily="34" charset="0"/>
              </a:rPr>
              <a:t>into the folder of </a:t>
            </a:r>
            <a:r>
              <a:rPr lang="en-US" sz="1800" b="1" dirty="0" err="1">
                <a:latin typeface="Calibri" panose="020F0502020204030204" pitchFamily="34" charset="0"/>
              </a:rPr>
              <a:t>secondary_analysis</a:t>
            </a:r>
            <a:r>
              <a:rPr lang="en-US" sz="1800" b="1" dirty="0">
                <a:latin typeface="Calibri" panose="020F0502020204030204" pitchFamily="34" charset="0"/>
              </a:rPr>
              <a:t>/LP/FLEX/20240124-20240220-DEG</a:t>
            </a:r>
            <a:r>
              <a:rPr lang="en-US" sz="1800" b="1" dirty="0">
                <a:highlight>
                  <a:srgbClr val="00FFFF"/>
                </a:highlight>
                <a:latin typeface="Calibri" panose="020F0502020204030204" pitchFamily="34" charset="0"/>
              </a:rPr>
              <a:t>, AND change the folder name as “</a:t>
            </a:r>
            <a:r>
              <a:rPr lang="en-US" sz="1800" b="1" dirty="0">
                <a:latin typeface="Calibri" panose="020F0502020204030204" pitchFamily="34" charset="0"/>
              </a:rPr>
              <a:t>all</a:t>
            </a:r>
            <a:r>
              <a:rPr lang="en-US" sz="1800" b="1" dirty="0">
                <a:highlight>
                  <a:srgbClr val="00FFFF"/>
                </a:highlight>
                <a:latin typeface="Calibri" panose="020F0502020204030204" pitchFamily="34" charset="0"/>
              </a:rPr>
              <a:t>”</a:t>
            </a:r>
            <a:endParaRPr lang="en-US" sz="1800" b="1" dirty="0">
              <a:highlight>
                <a:srgbClr val="00FF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1725B-EA9A-85E5-F9FE-9151F13B146A}"/>
              </a:ext>
            </a:extLst>
          </p:cNvPr>
          <p:cNvSpPr txBox="1"/>
          <p:nvPr/>
        </p:nvSpPr>
        <p:spPr>
          <a:xfrm>
            <a:off x="609599" y="2554293"/>
            <a:ext cx="91045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latin typeface="Calibri" panose="020F0502020204030204" pitchFamily="34" charset="0"/>
              </a:rPr>
              <a:t>secondary_analysis</a:t>
            </a:r>
            <a:r>
              <a:rPr lang="en-US" sz="1800" b="1" dirty="0">
                <a:latin typeface="Calibri" panose="020F0502020204030204" pitchFamily="34" charset="0"/>
              </a:rPr>
              <a:t>/LP/FLEX/</a:t>
            </a:r>
            <a:r>
              <a:rPr lang="en-US" sz="1800" b="1" dirty="0">
                <a:highlight>
                  <a:srgbClr val="FFFF00"/>
                </a:highlight>
                <a:latin typeface="Calibri" panose="020F0502020204030204" pitchFamily="34" charset="0"/>
              </a:rPr>
              <a:t>20240124-20240220-DEG</a:t>
            </a:r>
            <a:r>
              <a:rPr lang="en-US" sz="1800" b="1" dirty="0">
                <a:latin typeface="Calibri" panose="020F0502020204030204" pitchFamily="34" charset="0"/>
              </a:rPr>
              <a:t> contains all the comparisons tables generated as the previous comparisons</a:t>
            </a:r>
          </a:p>
          <a:p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The DEG analysis of this set table were generated using default </a:t>
            </a:r>
            <a:r>
              <a:rPr lang="en-US" dirty="0" err="1"/>
              <a:t>logfc.threthold</a:t>
            </a:r>
            <a:r>
              <a:rPr lang="en-US" dirty="0"/>
              <a:t>=0.1 and min.pct=0.01. So the total number of genes in the table varies among different comparisons.</a:t>
            </a:r>
          </a:p>
          <a:p>
            <a:endParaRPr lang="en-US" dirty="0"/>
          </a:p>
          <a:p>
            <a:r>
              <a:rPr lang="en-US" dirty="0"/>
              <a:t>To include all genes which not matter differentially expressed or not, use the </a:t>
            </a:r>
            <a:r>
              <a:rPr lang="en-US" dirty="0" err="1"/>
              <a:t>logfc.threthold</a:t>
            </a:r>
            <a:r>
              <a:rPr lang="en-US" dirty="0"/>
              <a:t>=0 and min.pct=0 which were done on 20240424</a:t>
            </a:r>
          </a:p>
        </p:txBody>
      </p:sp>
    </p:spTree>
    <p:extLst>
      <p:ext uri="{BB962C8B-B14F-4D97-AF65-F5344CB8AC3E}">
        <p14:creationId xmlns:p14="http://schemas.microsoft.com/office/powerpoint/2010/main" val="47153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CC6640-B660-B176-ADA8-04B31D7166DA}"/>
              </a:ext>
            </a:extLst>
          </p:cNvPr>
          <p:cNvSpPr txBox="1"/>
          <p:nvPr/>
        </p:nvSpPr>
        <p:spPr>
          <a:xfrm>
            <a:off x="434867" y="860119"/>
            <a:ext cx="110745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20230425</a:t>
            </a:r>
            <a:r>
              <a:rPr lang="en-US" dirty="0"/>
              <a:t>: regenerate the DEG csv files for all </a:t>
            </a:r>
            <a:r>
              <a:rPr lang="en-US" dirty="0" err="1"/>
              <a:t>comparasions</a:t>
            </a:r>
            <a:r>
              <a:rPr lang="en-US" dirty="0"/>
              <a:t> by adjusting the </a:t>
            </a:r>
            <a:r>
              <a:rPr lang="en-US" dirty="0" err="1"/>
              <a:t>logfc.threthold</a:t>
            </a:r>
            <a:r>
              <a:rPr lang="en-US" dirty="0"/>
              <a:t> and min.pct to 0 output</a:t>
            </a:r>
          </a:p>
          <a:p>
            <a:r>
              <a:rPr lang="en-US" dirty="0"/>
              <a:t>All gene information so this list could be used for background gene list for signal pathways analysis.</a:t>
            </a:r>
          </a:p>
          <a:p>
            <a:endParaRPr lang="en-US" dirty="0"/>
          </a:p>
          <a:p>
            <a:r>
              <a:rPr lang="en-US" dirty="0"/>
              <a:t>This set of tables all contain 12943-12335 genes including SARS genes; but I didn’t export top 50 an </a:t>
            </a:r>
            <a:r>
              <a:rPr lang="en-US" dirty="0" err="1"/>
              <a:t>bottome</a:t>
            </a:r>
            <a:r>
              <a:rPr lang="en-US" dirty="0"/>
              <a:t> 50</a:t>
            </a:r>
          </a:p>
          <a:p>
            <a:endParaRPr lang="en-US" dirty="0"/>
          </a:p>
          <a:p>
            <a:r>
              <a:rPr lang="en-US" dirty="0"/>
              <a:t>The results were transferred from </a:t>
            </a:r>
            <a:r>
              <a:rPr lang="en-US" dirty="0" err="1"/>
              <a:t>Biowulf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20240424-re-DGE</a:t>
            </a:r>
            <a:r>
              <a:rPr lang="en-US" dirty="0"/>
              <a:t> to Skyline on Aug 22th 2024</a:t>
            </a:r>
          </a:p>
        </p:txBody>
      </p:sp>
    </p:spTree>
    <p:extLst>
      <p:ext uri="{BB962C8B-B14F-4D97-AF65-F5344CB8AC3E}">
        <p14:creationId xmlns:p14="http://schemas.microsoft.com/office/powerpoint/2010/main" val="1999952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6115</TotalTime>
  <Words>1317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Peng, Lirong (NIH/NIAID) [C]</dc:creator>
  <cp:lastModifiedBy>Peng, Lirong (NIH/NIAID) [C]</cp:lastModifiedBy>
  <cp:revision>12</cp:revision>
  <dcterms:created xsi:type="dcterms:W3CDTF">2023-08-22T16:26:56Z</dcterms:created>
  <dcterms:modified xsi:type="dcterms:W3CDTF">2024-08-23T11:35:12Z</dcterms:modified>
</cp:coreProperties>
</file>