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3" r:id="rId3"/>
    <p:sldId id="264" r:id="rId4"/>
    <p:sldId id="265" r:id="rId5"/>
    <p:sldId id="266" r:id="rId6"/>
    <p:sldId id="268" r:id="rId7"/>
    <p:sldId id="256" r:id="rId8"/>
    <p:sldId id="257" r:id="rId9"/>
    <p:sldId id="258" r:id="rId10"/>
    <p:sldId id="259" r:id="rId11"/>
    <p:sldId id="260" r:id="rId12"/>
    <p:sldId id="261" r:id="rId13"/>
    <p:sldId id="262"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7" autoAdjust="0"/>
    <p:restoredTop sz="94660"/>
  </p:normalViewPr>
  <p:slideViewPr>
    <p:cSldViewPr snapToGrid="0">
      <p:cViewPr varScale="1">
        <p:scale>
          <a:sx n="115" d="100"/>
          <a:sy n="115" d="100"/>
        </p:scale>
        <p:origin x="16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8D52F-EA9F-598D-3555-351FF913BC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FFB34B-E04B-C8F2-6BBF-941F62B319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569C8F-AB3D-2129-9E44-E405ABCB1C2E}"/>
              </a:ext>
            </a:extLst>
          </p:cNvPr>
          <p:cNvSpPr>
            <a:spLocks noGrp="1"/>
          </p:cNvSpPr>
          <p:nvPr>
            <p:ph type="dt" sz="half" idx="10"/>
          </p:nvPr>
        </p:nvSpPr>
        <p:spPr/>
        <p:txBody>
          <a:bodyPr/>
          <a:lstStyle/>
          <a:p>
            <a:fld id="{CA7ACCA7-B55B-4BE4-A014-1B98F0E3965F}" type="datetimeFigureOut">
              <a:rPr lang="en-US" smtClean="0"/>
              <a:t>8/31/2023</a:t>
            </a:fld>
            <a:endParaRPr lang="en-US"/>
          </a:p>
        </p:txBody>
      </p:sp>
      <p:sp>
        <p:nvSpPr>
          <p:cNvPr id="5" name="Footer Placeholder 4">
            <a:extLst>
              <a:ext uri="{FF2B5EF4-FFF2-40B4-BE49-F238E27FC236}">
                <a16:creationId xmlns:a16="http://schemas.microsoft.com/office/drawing/2014/main" id="{7D782016-CA39-F41F-B1B2-513FD2ADF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12142-BFAA-B86D-D269-274A5605BBE7}"/>
              </a:ext>
            </a:extLst>
          </p:cNvPr>
          <p:cNvSpPr>
            <a:spLocks noGrp="1"/>
          </p:cNvSpPr>
          <p:nvPr>
            <p:ph type="sldNum" sz="quarter" idx="12"/>
          </p:nvPr>
        </p:nvSpPr>
        <p:spPr/>
        <p:txBody>
          <a:bodyPr/>
          <a:lstStyle/>
          <a:p>
            <a:fld id="{48B6B37D-F9BF-4CE4-A399-3C3132E050E9}" type="slidenum">
              <a:rPr lang="en-US" smtClean="0"/>
              <a:t>‹#›</a:t>
            </a:fld>
            <a:endParaRPr lang="en-US"/>
          </a:p>
        </p:txBody>
      </p:sp>
    </p:spTree>
    <p:extLst>
      <p:ext uri="{BB962C8B-B14F-4D97-AF65-F5344CB8AC3E}">
        <p14:creationId xmlns:p14="http://schemas.microsoft.com/office/powerpoint/2010/main" val="2329253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E29F-1FCF-7D22-250D-1AA9353999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E42138-6553-ED64-AD58-4D96D3349D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FA085F-A8FB-2EE0-79CE-F18B2AD8A399}"/>
              </a:ext>
            </a:extLst>
          </p:cNvPr>
          <p:cNvSpPr>
            <a:spLocks noGrp="1"/>
          </p:cNvSpPr>
          <p:nvPr>
            <p:ph type="dt" sz="half" idx="10"/>
          </p:nvPr>
        </p:nvSpPr>
        <p:spPr/>
        <p:txBody>
          <a:bodyPr/>
          <a:lstStyle/>
          <a:p>
            <a:fld id="{CA7ACCA7-B55B-4BE4-A014-1B98F0E3965F}" type="datetimeFigureOut">
              <a:rPr lang="en-US" smtClean="0"/>
              <a:t>8/31/2023</a:t>
            </a:fld>
            <a:endParaRPr lang="en-US"/>
          </a:p>
        </p:txBody>
      </p:sp>
      <p:sp>
        <p:nvSpPr>
          <p:cNvPr id="5" name="Footer Placeholder 4">
            <a:extLst>
              <a:ext uri="{FF2B5EF4-FFF2-40B4-BE49-F238E27FC236}">
                <a16:creationId xmlns:a16="http://schemas.microsoft.com/office/drawing/2014/main" id="{25528F52-3723-D066-3630-12D1C6AF22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5EDC9-1C83-0281-B785-3525F9F5A20A}"/>
              </a:ext>
            </a:extLst>
          </p:cNvPr>
          <p:cNvSpPr>
            <a:spLocks noGrp="1"/>
          </p:cNvSpPr>
          <p:nvPr>
            <p:ph type="sldNum" sz="quarter" idx="12"/>
          </p:nvPr>
        </p:nvSpPr>
        <p:spPr/>
        <p:txBody>
          <a:bodyPr/>
          <a:lstStyle/>
          <a:p>
            <a:fld id="{48B6B37D-F9BF-4CE4-A399-3C3132E050E9}" type="slidenum">
              <a:rPr lang="en-US" smtClean="0"/>
              <a:t>‹#›</a:t>
            </a:fld>
            <a:endParaRPr lang="en-US"/>
          </a:p>
        </p:txBody>
      </p:sp>
    </p:spTree>
    <p:extLst>
      <p:ext uri="{BB962C8B-B14F-4D97-AF65-F5344CB8AC3E}">
        <p14:creationId xmlns:p14="http://schemas.microsoft.com/office/powerpoint/2010/main" val="1873034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EE84F0-FDB7-0979-E81E-24D7C9CF5D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126FE5-0FEA-243A-D596-A429E1782D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FE790-A7C3-0DE4-6647-0A077AB169A8}"/>
              </a:ext>
            </a:extLst>
          </p:cNvPr>
          <p:cNvSpPr>
            <a:spLocks noGrp="1"/>
          </p:cNvSpPr>
          <p:nvPr>
            <p:ph type="dt" sz="half" idx="10"/>
          </p:nvPr>
        </p:nvSpPr>
        <p:spPr/>
        <p:txBody>
          <a:bodyPr/>
          <a:lstStyle/>
          <a:p>
            <a:fld id="{CA7ACCA7-B55B-4BE4-A014-1B98F0E3965F}" type="datetimeFigureOut">
              <a:rPr lang="en-US" smtClean="0"/>
              <a:t>8/31/2023</a:t>
            </a:fld>
            <a:endParaRPr lang="en-US"/>
          </a:p>
        </p:txBody>
      </p:sp>
      <p:sp>
        <p:nvSpPr>
          <p:cNvPr id="5" name="Footer Placeholder 4">
            <a:extLst>
              <a:ext uri="{FF2B5EF4-FFF2-40B4-BE49-F238E27FC236}">
                <a16:creationId xmlns:a16="http://schemas.microsoft.com/office/drawing/2014/main" id="{D3B905EB-199F-C6B0-A054-E70F4F678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70EC7D-A91E-8184-AE61-63D031FD30F5}"/>
              </a:ext>
            </a:extLst>
          </p:cNvPr>
          <p:cNvSpPr>
            <a:spLocks noGrp="1"/>
          </p:cNvSpPr>
          <p:nvPr>
            <p:ph type="sldNum" sz="quarter" idx="12"/>
          </p:nvPr>
        </p:nvSpPr>
        <p:spPr/>
        <p:txBody>
          <a:bodyPr/>
          <a:lstStyle/>
          <a:p>
            <a:fld id="{48B6B37D-F9BF-4CE4-A399-3C3132E050E9}" type="slidenum">
              <a:rPr lang="en-US" smtClean="0"/>
              <a:t>‹#›</a:t>
            </a:fld>
            <a:endParaRPr lang="en-US"/>
          </a:p>
        </p:txBody>
      </p:sp>
    </p:spTree>
    <p:extLst>
      <p:ext uri="{BB962C8B-B14F-4D97-AF65-F5344CB8AC3E}">
        <p14:creationId xmlns:p14="http://schemas.microsoft.com/office/powerpoint/2010/main" val="457596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1A60-6CF9-811F-667A-5CB20A898A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474C33-7881-987C-0125-4003B58F09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B2488-608B-FDB1-B604-ECFFD8AE18B9}"/>
              </a:ext>
            </a:extLst>
          </p:cNvPr>
          <p:cNvSpPr>
            <a:spLocks noGrp="1"/>
          </p:cNvSpPr>
          <p:nvPr>
            <p:ph type="dt" sz="half" idx="10"/>
          </p:nvPr>
        </p:nvSpPr>
        <p:spPr/>
        <p:txBody>
          <a:bodyPr/>
          <a:lstStyle/>
          <a:p>
            <a:fld id="{CA7ACCA7-B55B-4BE4-A014-1B98F0E3965F}" type="datetimeFigureOut">
              <a:rPr lang="en-US" smtClean="0"/>
              <a:t>8/31/2023</a:t>
            </a:fld>
            <a:endParaRPr lang="en-US"/>
          </a:p>
        </p:txBody>
      </p:sp>
      <p:sp>
        <p:nvSpPr>
          <p:cNvPr id="5" name="Footer Placeholder 4">
            <a:extLst>
              <a:ext uri="{FF2B5EF4-FFF2-40B4-BE49-F238E27FC236}">
                <a16:creationId xmlns:a16="http://schemas.microsoft.com/office/drawing/2014/main" id="{69A7AD7A-42E2-5B52-1358-400A8F3B3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16EC91-BF93-753A-C335-8F3FCC0C5839}"/>
              </a:ext>
            </a:extLst>
          </p:cNvPr>
          <p:cNvSpPr>
            <a:spLocks noGrp="1"/>
          </p:cNvSpPr>
          <p:nvPr>
            <p:ph type="sldNum" sz="quarter" idx="12"/>
          </p:nvPr>
        </p:nvSpPr>
        <p:spPr/>
        <p:txBody>
          <a:bodyPr/>
          <a:lstStyle/>
          <a:p>
            <a:fld id="{48B6B37D-F9BF-4CE4-A399-3C3132E050E9}" type="slidenum">
              <a:rPr lang="en-US" smtClean="0"/>
              <a:t>‹#›</a:t>
            </a:fld>
            <a:endParaRPr lang="en-US"/>
          </a:p>
        </p:txBody>
      </p:sp>
    </p:spTree>
    <p:extLst>
      <p:ext uri="{BB962C8B-B14F-4D97-AF65-F5344CB8AC3E}">
        <p14:creationId xmlns:p14="http://schemas.microsoft.com/office/powerpoint/2010/main" val="38152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62DD-36DE-B274-FB78-79197E9722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27B955-1588-BA4D-1284-25855F824A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A92619-C4C8-2DF3-6604-A4CDF284EB1E}"/>
              </a:ext>
            </a:extLst>
          </p:cNvPr>
          <p:cNvSpPr>
            <a:spLocks noGrp="1"/>
          </p:cNvSpPr>
          <p:nvPr>
            <p:ph type="dt" sz="half" idx="10"/>
          </p:nvPr>
        </p:nvSpPr>
        <p:spPr/>
        <p:txBody>
          <a:bodyPr/>
          <a:lstStyle/>
          <a:p>
            <a:fld id="{CA7ACCA7-B55B-4BE4-A014-1B98F0E3965F}" type="datetimeFigureOut">
              <a:rPr lang="en-US" smtClean="0"/>
              <a:t>8/31/2023</a:t>
            </a:fld>
            <a:endParaRPr lang="en-US"/>
          </a:p>
        </p:txBody>
      </p:sp>
      <p:sp>
        <p:nvSpPr>
          <p:cNvPr id="5" name="Footer Placeholder 4">
            <a:extLst>
              <a:ext uri="{FF2B5EF4-FFF2-40B4-BE49-F238E27FC236}">
                <a16:creationId xmlns:a16="http://schemas.microsoft.com/office/drawing/2014/main" id="{C764E0DE-8D92-69F7-562B-F5F08DCBA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7656E-6C89-FB9E-AC6C-A5171A0E27D8}"/>
              </a:ext>
            </a:extLst>
          </p:cNvPr>
          <p:cNvSpPr>
            <a:spLocks noGrp="1"/>
          </p:cNvSpPr>
          <p:nvPr>
            <p:ph type="sldNum" sz="quarter" idx="12"/>
          </p:nvPr>
        </p:nvSpPr>
        <p:spPr/>
        <p:txBody>
          <a:bodyPr/>
          <a:lstStyle/>
          <a:p>
            <a:fld id="{48B6B37D-F9BF-4CE4-A399-3C3132E050E9}" type="slidenum">
              <a:rPr lang="en-US" smtClean="0"/>
              <a:t>‹#›</a:t>
            </a:fld>
            <a:endParaRPr lang="en-US"/>
          </a:p>
        </p:txBody>
      </p:sp>
    </p:spTree>
    <p:extLst>
      <p:ext uri="{BB962C8B-B14F-4D97-AF65-F5344CB8AC3E}">
        <p14:creationId xmlns:p14="http://schemas.microsoft.com/office/powerpoint/2010/main" val="179149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E359-9DA9-142B-DAA9-CDBA6FF353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D2D376-78F8-0FE5-BBF1-C4093DBD28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464B8E-94E5-EE1A-DDF4-AC94B084D9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499ABD-4FC3-5B25-5D48-BF7AD2513E83}"/>
              </a:ext>
            </a:extLst>
          </p:cNvPr>
          <p:cNvSpPr>
            <a:spLocks noGrp="1"/>
          </p:cNvSpPr>
          <p:nvPr>
            <p:ph type="dt" sz="half" idx="10"/>
          </p:nvPr>
        </p:nvSpPr>
        <p:spPr/>
        <p:txBody>
          <a:bodyPr/>
          <a:lstStyle/>
          <a:p>
            <a:fld id="{CA7ACCA7-B55B-4BE4-A014-1B98F0E3965F}" type="datetimeFigureOut">
              <a:rPr lang="en-US" smtClean="0"/>
              <a:t>8/31/2023</a:t>
            </a:fld>
            <a:endParaRPr lang="en-US"/>
          </a:p>
        </p:txBody>
      </p:sp>
      <p:sp>
        <p:nvSpPr>
          <p:cNvPr id="6" name="Footer Placeholder 5">
            <a:extLst>
              <a:ext uri="{FF2B5EF4-FFF2-40B4-BE49-F238E27FC236}">
                <a16:creationId xmlns:a16="http://schemas.microsoft.com/office/drawing/2014/main" id="{95F5E54E-F254-A323-8AF0-9F3980F9A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FB49CE-A164-01A3-93EF-D311E13FB654}"/>
              </a:ext>
            </a:extLst>
          </p:cNvPr>
          <p:cNvSpPr>
            <a:spLocks noGrp="1"/>
          </p:cNvSpPr>
          <p:nvPr>
            <p:ph type="sldNum" sz="quarter" idx="12"/>
          </p:nvPr>
        </p:nvSpPr>
        <p:spPr/>
        <p:txBody>
          <a:bodyPr/>
          <a:lstStyle/>
          <a:p>
            <a:fld id="{48B6B37D-F9BF-4CE4-A399-3C3132E050E9}" type="slidenum">
              <a:rPr lang="en-US" smtClean="0"/>
              <a:t>‹#›</a:t>
            </a:fld>
            <a:endParaRPr lang="en-US"/>
          </a:p>
        </p:txBody>
      </p:sp>
    </p:spTree>
    <p:extLst>
      <p:ext uri="{BB962C8B-B14F-4D97-AF65-F5344CB8AC3E}">
        <p14:creationId xmlns:p14="http://schemas.microsoft.com/office/powerpoint/2010/main" val="3452429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C0A4-62D1-A825-B468-574077CEE6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D0F00F-7ADD-A7EA-784E-3D02811514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4E2F55-7AF5-DE0A-D01A-D0D742B58D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FE7712-CCD6-139C-190E-D860D9B68A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34765C-B73B-E379-5E29-6C2C96A85A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10E7EC-64ED-1961-DFDF-F99F10ECCD6B}"/>
              </a:ext>
            </a:extLst>
          </p:cNvPr>
          <p:cNvSpPr>
            <a:spLocks noGrp="1"/>
          </p:cNvSpPr>
          <p:nvPr>
            <p:ph type="dt" sz="half" idx="10"/>
          </p:nvPr>
        </p:nvSpPr>
        <p:spPr/>
        <p:txBody>
          <a:bodyPr/>
          <a:lstStyle/>
          <a:p>
            <a:fld id="{CA7ACCA7-B55B-4BE4-A014-1B98F0E3965F}" type="datetimeFigureOut">
              <a:rPr lang="en-US" smtClean="0"/>
              <a:t>8/31/2023</a:t>
            </a:fld>
            <a:endParaRPr lang="en-US"/>
          </a:p>
        </p:txBody>
      </p:sp>
      <p:sp>
        <p:nvSpPr>
          <p:cNvPr id="8" name="Footer Placeholder 7">
            <a:extLst>
              <a:ext uri="{FF2B5EF4-FFF2-40B4-BE49-F238E27FC236}">
                <a16:creationId xmlns:a16="http://schemas.microsoft.com/office/drawing/2014/main" id="{C9FDCC8A-A060-4D80-6C53-5F65A087EC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B59914-7663-692C-D649-90907B9985E6}"/>
              </a:ext>
            </a:extLst>
          </p:cNvPr>
          <p:cNvSpPr>
            <a:spLocks noGrp="1"/>
          </p:cNvSpPr>
          <p:nvPr>
            <p:ph type="sldNum" sz="quarter" idx="12"/>
          </p:nvPr>
        </p:nvSpPr>
        <p:spPr/>
        <p:txBody>
          <a:bodyPr/>
          <a:lstStyle/>
          <a:p>
            <a:fld id="{48B6B37D-F9BF-4CE4-A399-3C3132E050E9}" type="slidenum">
              <a:rPr lang="en-US" smtClean="0"/>
              <a:t>‹#›</a:t>
            </a:fld>
            <a:endParaRPr lang="en-US"/>
          </a:p>
        </p:txBody>
      </p:sp>
    </p:spTree>
    <p:extLst>
      <p:ext uri="{BB962C8B-B14F-4D97-AF65-F5344CB8AC3E}">
        <p14:creationId xmlns:p14="http://schemas.microsoft.com/office/powerpoint/2010/main" val="1580268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D694-4930-8581-BE03-07882837EF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21C299-5282-AFB4-CF34-B0D59CC1F6DB}"/>
              </a:ext>
            </a:extLst>
          </p:cNvPr>
          <p:cNvSpPr>
            <a:spLocks noGrp="1"/>
          </p:cNvSpPr>
          <p:nvPr>
            <p:ph type="dt" sz="half" idx="10"/>
          </p:nvPr>
        </p:nvSpPr>
        <p:spPr/>
        <p:txBody>
          <a:bodyPr/>
          <a:lstStyle/>
          <a:p>
            <a:fld id="{CA7ACCA7-B55B-4BE4-A014-1B98F0E3965F}" type="datetimeFigureOut">
              <a:rPr lang="en-US" smtClean="0"/>
              <a:t>8/31/2023</a:t>
            </a:fld>
            <a:endParaRPr lang="en-US"/>
          </a:p>
        </p:txBody>
      </p:sp>
      <p:sp>
        <p:nvSpPr>
          <p:cNvPr id="4" name="Footer Placeholder 3">
            <a:extLst>
              <a:ext uri="{FF2B5EF4-FFF2-40B4-BE49-F238E27FC236}">
                <a16:creationId xmlns:a16="http://schemas.microsoft.com/office/drawing/2014/main" id="{78B01C91-BAC0-D3C4-193A-EC20FA8385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FA99C7-CAE6-2074-0B0D-9588A05FF86F}"/>
              </a:ext>
            </a:extLst>
          </p:cNvPr>
          <p:cNvSpPr>
            <a:spLocks noGrp="1"/>
          </p:cNvSpPr>
          <p:nvPr>
            <p:ph type="sldNum" sz="quarter" idx="12"/>
          </p:nvPr>
        </p:nvSpPr>
        <p:spPr/>
        <p:txBody>
          <a:bodyPr/>
          <a:lstStyle/>
          <a:p>
            <a:fld id="{48B6B37D-F9BF-4CE4-A399-3C3132E050E9}" type="slidenum">
              <a:rPr lang="en-US" smtClean="0"/>
              <a:t>‹#›</a:t>
            </a:fld>
            <a:endParaRPr lang="en-US"/>
          </a:p>
        </p:txBody>
      </p:sp>
    </p:spTree>
    <p:extLst>
      <p:ext uri="{BB962C8B-B14F-4D97-AF65-F5344CB8AC3E}">
        <p14:creationId xmlns:p14="http://schemas.microsoft.com/office/powerpoint/2010/main" val="23619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1E2650-1550-8B43-17A1-570FE9DB00EC}"/>
              </a:ext>
            </a:extLst>
          </p:cNvPr>
          <p:cNvSpPr>
            <a:spLocks noGrp="1"/>
          </p:cNvSpPr>
          <p:nvPr>
            <p:ph type="dt" sz="half" idx="10"/>
          </p:nvPr>
        </p:nvSpPr>
        <p:spPr/>
        <p:txBody>
          <a:bodyPr/>
          <a:lstStyle/>
          <a:p>
            <a:fld id="{CA7ACCA7-B55B-4BE4-A014-1B98F0E3965F}" type="datetimeFigureOut">
              <a:rPr lang="en-US" smtClean="0"/>
              <a:t>8/31/2023</a:t>
            </a:fld>
            <a:endParaRPr lang="en-US"/>
          </a:p>
        </p:txBody>
      </p:sp>
      <p:sp>
        <p:nvSpPr>
          <p:cNvPr id="3" name="Footer Placeholder 2">
            <a:extLst>
              <a:ext uri="{FF2B5EF4-FFF2-40B4-BE49-F238E27FC236}">
                <a16:creationId xmlns:a16="http://schemas.microsoft.com/office/drawing/2014/main" id="{8A25CA3B-16E1-A9F0-23CD-D6C904748D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7ABE7B-1953-B402-BF1A-8446CB545C28}"/>
              </a:ext>
            </a:extLst>
          </p:cNvPr>
          <p:cNvSpPr>
            <a:spLocks noGrp="1"/>
          </p:cNvSpPr>
          <p:nvPr>
            <p:ph type="sldNum" sz="quarter" idx="12"/>
          </p:nvPr>
        </p:nvSpPr>
        <p:spPr/>
        <p:txBody>
          <a:bodyPr/>
          <a:lstStyle/>
          <a:p>
            <a:fld id="{48B6B37D-F9BF-4CE4-A399-3C3132E050E9}" type="slidenum">
              <a:rPr lang="en-US" smtClean="0"/>
              <a:t>‹#›</a:t>
            </a:fld>
            <a:endParaRPr lang="en-US"/>
          </a:p>
        </p:txBody>
      </p:sp>
    </p:spTree>
    <p:extLst>
      <p:ext uri="{BB962C8B-B14F-4D97-AF65-F5344CB8AC3E}">
        <p14:creationId xmlns:p14="http://schemas.microsoft.com/office/powerpoint/2010/main" val="369742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AA3B-0BF1-FFAE-8102-0B08BB7E72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38DAC8-7D6B-018B-21E9-ADB18758D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3ED672-EF3B-71E1-A667-0D2CB9BE4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7D7AF9-9D02-238B-39B7-001EF5223DAE}"/>
              </a:ext>
            </a:extLst>
          </p:cNvPr>
          <p:cNvSpPr>
            <a:spLocks noGrp="1"/>
          </p:cNvSpPr>
          <p:nvPr>
            <p:ph type="dt" sz="half" idx="10"/>
          </p:nvPr>
        </p:nvSpPr>
        <p:spPr/>
        <p:txBody>
          <a:bodyPr/>
          <a:lstStyle/>
          <a:p>
            <a:fld id="{CA7ACCA7-B55B-4BE4-A014-1B98F0E3965F}" type="datetimeFigureOut">
              <a:rPr lang="en-US" smtClean="0"/>
              <a:t>8/31/2023</a:t>
            </a:fld>
            <a:endParaRPr lang="en-US"/>
          </a:p>
        </p:txBody>
      </p:sp>
      <p:sp>
        <p:nvSpPr>
          <p:cNvPr id="6" name="Footer Placeholder 5">
            <a:extLst>
              <a:ext uri="{FF2B5EF4-FFF2-40B4-BE49-F238E27FC236}">
                <a16:creationId xmlns:a16="http://schemas.microsoft.com/office/drawing/2014/main" id="{12116037-9D29-C573-51D3-9D44707C0A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E083DC-67CB-07C5-3148-CAAA75ABC50B}"/>
              </a:ext>
            </a:extLst>
          </p:cNvPr>
          <p:cNvSpPr>
            <a:spLocks noGrp="1"/>
          </p:cNvSpPr>
          <p:nvPr>
            <p:ph type="sldNum" sz="quarter" idx="12"/>
          </p:nvPr>
        </p:nvSpPr>
        <p:spPr/>
        <p:txBody>
          <a:bodyPr/>
          <a:lstStyle/>
          <a:p>
            <a:fld id="{48B6B37D-F9BF-4CE4-A399-3C3132E050E9}" type="slidenum">
              <a:rPr lang="en-US" smtClean="0"/>
              <a:t>‹#›</a:t>
            </a:fld>
            <a:endParaRPr lang="en-US"/>
          </a:p>
        </p:txBody>
      </p:sp>
    </p:spTree>
    <p:extLst>
      <p:ext uri="{BB962C8B-B14F-4D97-AF65-F5344CB8AC3E}">
        <p14:creationId xmlns:p14="http://schemas.microsoft.com/office/powerpoint/2010/main" val="420058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EB599-A717-3CD5-953F-1893CC40F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69E53C-B7EA-EEB7-17F0-723C6686E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EB5200-CAAF-6DE4-6195-13057B3B1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5869F-7C24-8A7C-6278-2487EA450BB5}"/>
              </a:ext>
            </a:extLst>
          </p:cNvPr>
          <p:cNvSpPr>
            <a:spLocks noGrp="1"/>
          </p:cNvSpPr>
          <p:nvPr>
            <p:ph type="dt" sz="half" idx="10"/>
          </p:nvPr>
        </p:nvSpPr>
        <p:spPr/>
        <p:txBody>
          <a:bodyPr/>
          <a:lstStyle/>
          <a:p>
            <a:fld id="{CA7ACCA7-B55B-4BE4-A014-1B98F0E3965F}" type="datetimeFigureOut">
              <a:rPr lang="en-US" smtClean="0"/>
              <a:t>8/31/2023</a:t>
            </a:fld>
            <a:endParaRPr lang="en-US"/>
          </a:p>
        </p:txBody>
      </p:sp>
      <p:sp>
        <p:nvSpPr>
          <p:cNvPr id="6" name="Footer Placeholder 5">
            <a:extLst>
              <a:ext uri="{FF2B5EF4-FFF2-40B4-BE49-F238E27FC236}">
                <a16:creationId xmlns:a16="http://schemas.microsoft.com/office/drawing/2014/main" id="{F15AD220-7E76-29F2-368C-08AD2B09A9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668F31-572D-F097-04AC-32257DCEB79E}"/>
              </a:ext>
            </a:extLst>
          </p:cNvPr>
          <p:cNvSpPr>
            <a:spLocks noGrp="1"/>
          </p:cNvSpPr>
          <p:nvPr>
            <p:ph type="sldNum" sz="quarter" idx="12"/>
          </p:nvPr>
        </p:nvSpPr>
        <p:spPr/>
        <p:txBody>
          <a:bodyPr/>
          <a:lstStyle/>
          <a:p>
            <a:fld id="{48B6B37D-F9BF-4CE4-A399-3C3132E050E9}" type="slidenum">
              <a:rPr lang="en-US" smtClean="0"/>
              <a:t>‹#›</a:t>
            </a:fld>
            <a:endParaRPr lang="en-US"/>
          </a:p>
        </p:txBody>
      </p:sp>
    </p:spTree>
    <p:extLst>
      <p:ext uri="{BB962C8B-B14F-4D97-AF65-F5344CB8AC3E}">
        <p14:creationId xmlns:p14="http://schemas.microsoft.com/office/powerpoint/2010/main" val="365156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447434-F96F-680B-62E7-F49B39C621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54A5B4-DB06-882D-5852-4411DF4BC4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69724-599A-360E-317F-1A3F0F62D3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ACCA7-B55B-4BE4-A014-1B98F0E3965F}" type="datetimeFigureOut">
              <a:rPr lang="en-US" smtClean="0"/>
              <a:t>8/31/2023</a:t>
            </a:fld>
            <a:endParaRPr lang="en-US"/>
          </a:p>
        </p:txBody>
      </p:sp>
      <p:sp>
        <p:nvSpPr>
          <p:cNvPr id="5" name="Footer Placeholder 4">
            <a:extLst>
              <a:ext uri="{FF2B5EF4-FFF2-40B4-BE49-F238E27FC236}">
                <a16:creationId xmlns:a16="http://schemas.microsoft.com/office/drawing/2014/main" id="{626987CF-B77F-73DA-4549-4C1265E23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6BD6BF-D764-81B7-4B4D-52F23F0EF6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6B37D-F9BF-4CE4-A399-3C3132E050E9}" type="slidenum">
              <a:rPr lang="en-US" smtClean="0"/>
              <a:t>‹#›</a:t>
            </a:fld>
            <a:endParaRPr lang="en-US"/>
          </a:p>
        </p:txBody>
      </p:sp>
    </p:spTree>
    <p:extLst>
      <p:ext uri="{BB962C8B-B14F-4D97-AF65-F5344CB8AC3E}">
        <p14:creationId xmlns:p14="http://schemas.microsoft.com/office/powerpoint/2010/main" val="1337360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mailto:SCT@scale.data"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satijalab.org/seurat/articles/sctransform_v2_vignette.html"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satijalab.org/seurat/articles/integration_large_datasets.html"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CodeInTheSkie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genomebiology.biomedcentral.com/articles/10.1186/s13059-019-1874-1"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satijalab.org/seurat/v3.0/immune_alignment.htm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CBC014-A82F-FD71-A22C-2B1057545CB9}"/>
              </a:ext>
            </a:extLst>
          </p:cNvPr>
          <p:cNvSpPr txBox="1"/>
          <p:nvPr/>
        </p:nvSpPr>
        <p:spPr>
          <a:xfrm>
            <a:off x="1139639" y="944887"/>
            <a:ext cx="6098240" cy="369332"/>
          </a:xfrm>
          <a:prstGeom prst="rect">
            <a:avLst/>
          </a:prstGeom>
          <a:noFill/>
        </p:spPr>
        <p:txBody>
          <a:bodyPr wrap="square">
            <a:spAutoFit/>
          </a:bodyPr>
          <a:lstStyle/>
          <a:p>
            <a:r>
              <a:rPr lang="en-US" dirty="0"/>
              <a:t># slice a Seurat object obj[genes, cells]</a:t>
            </a:r>
          </a:p>
        </p:txBody>
      </p:sp>
    </p:spTree>
    <p:extLst>
      <p:ext uri="{BB962C8B-B14F-4D97-AF65-F5344CB8AC3E}">
        <p14:creationId xmlns:p14="http://schemas.microsoft.com/office/powerpoint/2010/main" val="541752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5F3887-7087-A96C-597D-BA3145E73C70}"/>
              </a:ext>
            </a:extLst>
          </p:cNvPr>
          <p:cNvSpPr txBox="1"/>
          <p:nvPr/>
        </p:nvSpPr>
        <p:spPr>
          <a:xfrm>
            <a:off x="1060231" y="390775"/>
            <a:ext cx="6093372" cy="369332"/>
          </a:xfrm>
          <a:prstGeom prst="rect">
            <a:avLst/>
          </a:prstGeom>
          <a:noFill/>
        </p:spPr>
        <p:txBody>
          <a:bodyPr wrap="square">
            <a:spAutoFit/>
          </a:bodyPr>
          <a:lstStyle/>
          <a:p>
            <a:r>
              <a:rPr lang="en-US" dirty="0"/>
              <a:t>https://www.biostars.org/p/406388/</a:t>
            </a:r>
          </a:p>
        </p:txBody>
      </p:sp>
      <p:sp>
        <p:nvSpPr>
          <p:cNvPr id="5" name="TextBox 4">
            <a:extLst>
              <a:ext uri="{FF2B5EF4-FFF2-40B4-BE49-F238E27FC236}">
                <a16:creationId xmlns:a16="http://schemas.microsoft.com/office/drawing/2014/main" id="{A8DB2D12-0468-0608-9FF9-6D3C2789B29F}"/>
              </a:ext>
            </a:extLst>
          </p:cNvPr>
          <p:cNvSpPr txBox="1"/>
          <p:nvPr/>
        </p:nvSpPr>
        <p:spPr>
          <a:xfrm>
            <a:off x="1060231" y="1781531"/>
            <a:ext cx="6093372" cy="646331"/>
          </a:xfrm>
          <a:prstGeom prst="rect">
            <a:avLst/>
          </a:prstGeom>
          <a:noFill/>
        </p:spPr>
        <p:txBody>
          <a:bodyPr wrap="square">
            <a:spAutoFit/>
          </a:bodyPr>
          <a:lstStyle/>
          <a:p>
            <a:r>
              <a:rPr lang="en-US" b="0" i="0" dirty="0">
                <a:solidFill>
                  <a:srgbClr val="333333"/>
                </a:solidFill>
                <a:effectLst/>
                <a:latin typeface="Arial" panose="020B0604020202020204" pitchFamily="34" charset="0"/>
              </a:rPr>
              <a:t> the top few thousand most variable genes have been shown to be plenty sufficient for marker identification</a:t>
            </a:r>
            <a:endParaRPr lang="en-US" dirty="0"/>
          </a:p>
        </p:txBody>
      </p:sp>
      <p:sp>
        <p:nvSpPr>
          <p:cNvPr id="7" name="TextBox 6">
            <a:extLst>
              <a:ext uri="{FF2B5EF4-FFF2-40B4-BE49-F238E27FC236}">
                <a16:creationId xmlns:a16="http://schemas.microsoft.com/office/drawing/2014/main" id="{083D4D12-0229-50F1-BAD4-D9805B504AF5}"/>
              </a:ext>
            </a:extLst>
          </p:cNvPr>
          <p:cNvSpPr txBox="1"/>
          <p:nvPr/>
        </p:nvSpPr>
        <p:spPr>
          <a:xfrm>
            <a:off x="539968" y="1028177"/>
            <a:ext cx="11410293" cy="369332"/>
          </a:xfrm>
          <a:prstGeom prst="rect">
            <a:avLst/>
          </a:prstGeom>
          <a:noFill/>
        </p:spPr>
        <p:txBody>
          <a:bodyPr wrap="square">
            <a:spAutoFit/>
          </a:bodyPr>
          <a:lstStyle/>
          <a:p>
            <a:r>
              <a:rPr lang="en-US" b="1" i="0" dirty="0">
                <a:solidFill>
                  <a:srgbClr val="333333"/>
                </a:solidFill>
                <a:effectLst/>
                <a:latin typeface="Arial" panose="020B0604020202020204" pitchFamily="34" charset="0"/>
              </a:rPr>
              <a:t>Confusion about </a:t>
            </a:r>
            <a:r>
              <a:rPr lang="en-US" b="1" i="0" dirty="0" err="1">
                <a:solidFill>
                  <a:srgbClr val="333333"/>
                </a:solidFill>
                <a:effectLst/>
                <a:latin typeface="Arial" panose="020B0604020202020204" pitchFamily="34" charset="0"/>
              </a:rPr>
              <a:t>FindMarkers</a:t>
            </a:r>
            <a:r>
              <a:rPr lang="en-US" b="1" i="0" dirty="0">
                <a:solidFill>
                  <a:srgbClr val="333333"/>
                </a:solidFill>
                <a:effectLst/>
                <a:latin typeface="Arial" panose="020B0604020202020204" pitchFamily="34" charset="0"/>
              </a:rPr>
              <a:t>(), </a:t>
            </a:r>
            <a:r>
              <a:rPr lang="en-US" b="1" i="0" dirty="0" err="1">
                <a:solidFill>
                  <a:srgbClr val="333333"/>
                </a:solidFill>
                <a:effectLst/>
                <a:latin typeface="Arial" panose="020B0604020202020204" pitchFamily="34" charset="0"/>
              </a:rPr>
              <a:t>FindVariableFeatures</a:t>
            </a:r>
            <a:r>
              <a:rPr lang="en-US" b="1" i="0" dirty="0">
                <a:solidFill>
                  <a:srgbClr val="333333"/>
                </a:solidFill>
                <a:effectLst/>
                <a:latin typeface="Arial" panose="020B0604020202020204" pitchFamily="34" charset="0"/>
              </a:rPr>
              <a:t>(), </a:t>
            </a:r>
            <a:r>
              <a:rPr lang="en-US" b="1" i="0" dirty="0" err="1">
                <a:solidFill>
                  <a:srgbClr val="333333"/>
                </a:solidFill>
                <a:effectLst/>
                <a:latin typeface="Arial" panose="020B0604020202020204" pitchFamily="34" charset="0"/>
              </a:rPr>
              <a:t>RunTSNE</a:t>
            </a:r>
            <a:r>
              <a:rPr lang="en-US" b="1" i="0" dirty="0">
                <a:solidFill>
                  <a:srgbClr val="333333"/>
                </a:solidFill>
                <a:effectLst/>
                <a:latin typeface="Arial" panose="020B0604020202020204" pitchFamily="34" charset="0"/>
              </a:rPr>
              <a:t>(), and </a:t>
            </a:r>
            <a:r>
              <a:rPr lang="en-US" b="1" i="0" dirty="0" err="1">
                <a:solidFill>
                  <a:srgbClr val="333333"/>
                </a:solidFill>
                <a:effectLst/>
                <a:latin typeface="Arial" panose="020B0604020202020204" pitchFamily="34" charset="0"/>
              </a:rPr>
              <a:t>RunUMAP</a:t>
            </a:r>
            <a:r>
              <a:rPr lang="en-US" b="1" i="0" dirty="0">
                <a:solidFill>
                  <a:srgbClr val="333333"/>
                </a:solidFill>
                <a:effectLst/>
                <a:latin typeface="Arial" panose="020B0604020202020204" pitchFamily="34" charset="0"/>
              </a:rPr>
              <a:t>() in </a:t>
            </a:r>
            <a:r>
              <a:rPr lang="en-US" b="1" i="0" dirty="0" err="1">
                <a:solidFill>
                  <a:srgbClr val="333333"/>
                </a:solidFill>
                <a:effectLst/>
                <a:latin typeface="Arial" panose="020B0604020202020204" pitchFamily="34" charset="0"/>
              </a:rPr>
              <a:t>seurat</a:t>
            </a:r>
            <a:r>
              <a:rPr lang="en-US" b="1" i="0" dirty="0">
                <a:solidFill>
                  <a:srgbClr val="333333"/>
                </a:solidFill>
                <a:effectLst/>
                <a:latin typeface="Arial" panose="020B0604020202020204" pitchFamily="34" charset="0"/>
              </a:rPr>
              <a:t> package</a:t>
            </a:r>
            <a:endParaRPr lang="en-US" dirty="0"/>
          </a:p>
        </p:txBody>
      </p:sp>
      <p:sp>
        <p:nvSpPr>
          <p:cNvPr id="10" name="TextBox 9">
            <a:extLst>
              <a:ext uri="{FF2B5EF4-FFF2-40B4-BE49-F238E27FC236}">
                <a16:creationId xmlns:a16="http://schemas.microsoft.com/office/drawing/2014/main" id="{77F6ADE9-9C29-832D-B818-687F4441DD70}"/>
              </a:ext>
            </a:extLst>
          </p:cNvPr>
          <p:cNvSpPr txBox="1"/>
          <p:nvPr/>
        </p:nvSpPr>
        <p:spPr>
          <a:xfrm>
            <a:off x="1060231" y="2458346"/>
            <a:ext cx="10354004" cy="1477328"/>
          </a:xfrm>
          <a:prstGeom prst="rect">
            <a:avLst/>
          </a:prstGeom>
          <a:noFill/>
        </p:spPr>
        <p:txBody>
          <a:bodyPr wrap="square">
            <a:spAutoFit/>
          </a:bodyPr>
          <a:lstStyle/>
          <a:p>
            <a:r>
              <a:rPr lang="en-US" dirty="0" err="1"/>
              <a:t>RunTSNE</a:t>
            </a:r>
            <a:r>
              <a:rPr lang="en-US" dirty="0"/>
              <a:t> and </a:t>
            </a:r>
            <a:r>
              <a:rPr lang="en-US" dirty="0" err="1"/>
              <a:t>RunUMAP</a:t>
            </a:r>
            <a:r>
              <a:rPr lang="en-US" dirty="0"/>
              <a:t> do not perform clustering, that is performed by </a:t>
            </a:r>
            <a:r>
              <a:rPr lang="en-US" dirty="0" err="1"/>
              <a:t>FindClusters</a:t>
            </a:r>
            <a:r>
              <a:rPr lang="en-US" dirty="0"/>
              <a:t>. Clustering is performed by </a:t>
            </a:r>
            <a:r>
              <a:rPr lang="en-US" dirty="0" err="1"/>
              <a:t>FindClusters</a:t>
            </a:r>
            <a:r>
              <a:rPr lang="en-US" dirty="0"/>
              <a:t> after constructing a shared nearest neighbor graph on the output of </a:t>
            </a:r>
            <a:r>
              <a:rPr lang="en-US" dirty="0" err="1"/>
              <a:t>RunPCA</a:t>
            </a:r>
            <a:r>
              <a:rPr lang="en-US" dirty="0"/>
              <a:t> via </a:t>
            </a:r>
            <a:r>
              <a:rPr lang="en-US" dirty="0" err="1"/>
              <a:t>FindNeighbors</a:t>
            </a:r>
            <a:r>
              <a:rPr lang="en-US" dirty="0"/>
              <a:t>, which uses the PCA embeddings to determine similarities between cells. The clustering function then groups cells based on these similarities into clusters with an adjustable resolution that defines how granular the distinctions between clusters should be. </a:t>
            </a:r>
          </a:p>
        </p:txBody>
      </p:sp>
      <p:sp>
        <p:nvSpPr>
          <p:cNvPr id="12" name="TextBox 11">
            <a:extLst>
              <a:ext uri="{FF2B5EF4-FFF2-40B4-BE49-F238E27FC236}">
                <a16:creationId xmlns:a16="http://schemas.microsoft.com/office/drawing/2014/main" id="{6DA8C7BF-AF3B-8DD7-9FB7-421D441A6FAE}"/>
              </a:ext>
            </a:extLst>
          </p:cNvPr>
          <p:cNvSpPr txBox="1"/>
          <p:nvPr/>
        </p:nvSpPr>
        <p:spPr>
          <a:xfrm>
            <a:off x="1060231" y="4629494"/>
            <a:ext cx="9549962" cy="1200329"/>
          </a:xfrm>
          <a:prstGeom prst="rect">
            <a:avLst/>
          </a:prstGeom>
          <a:noFill/>
        </p:spPr>
        <p:txBody>
          <a:bodyPr wrap="square">
            <a:spAutoFit/>
          </a:bodyPr>
          <a:lstStyle/>
          <a:p>
            <a:r>
              <a:rPr lang="en-US" dirty="0"/>
              <a:t> </a:t>
            </a:r>
            <a:r>
              <a:rPr lang="en-US" dirty="0" err="1"/>
              <a:t>FindMarkers</a:t>
            </a:r>
            <a:r>
              <a:rPr lang="en-US" dirty="0"/>
              <a:t> uses the data slot by default (normalized counts) - it would make no sense to use the </a:t>
            </a:r>
            <a:r>
              <a:rPr lang="en-US" dirty="0" err="1"/>
              <a:t>scaled.data</a:t>
            </a:r>
            <a:r>
              <a:rPr lang="en-US" dirty="0"/>
              <a:t> slot, as those are basically just z-scores (or residuals if using </a:t>
            </a:r>
            <a:r>
              <a:rPr lang="en-US" dirty="0" err="1"/>
              <a:t>SCTransform</a:t>
            </a:r>
            <a:r>
              <a:rPr lang="en-US" dirty="0"/>
              <a:t> or one of the integration methods). Depending on the test used, it may make more sense to use the counts slot at times.</a:t>
            </a:r>
          </a:p>
        </p:txBody>
      </p:sp>
    </p:spTree>
    <p:extLst>
      <p:ext uri="{BB962C8B-B14F-4D97-AF65-F5344CB8AC3E}">
        <p14:creationId xmlns:p14="http://schemas.microsoft.com/office/powerpoint/2010/main" val="4032580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C9476-2AB3-ADB6-4FCA-35D2CF3EE2F8}"/>
              </a:ext>
            </a:extLst>
          </p:cNvPr>
          <p:cNvSpPr txBox="1"/>
          <p:nvPr/>
        </p:nvSpPr>
        <p:spPr>
          <a:xfrm>
            <a:off x="413845" y="191585"/>
            <a:ext cx="6093372" cy="3416320"/>
          </a:xfrm>
          <a:prstGeom prst="rect">
            <a:avLst/>
          </a:prstGeom>
          <a:noFill/>
        </p:spPr>
        <p:txBody>
          <a:bodyPr wrap="square">
            <a:spAutoFit/>
          </a:bodyPr>
          <a:lstStyle/>
          <a:p>
            <a:r>
              <a:rPr lang="en-US" dirty="0"/>
              <a:t>RNA</a:t>
            </a:r>
          </a:p>
          <a:p>
            <a:endParaRPr lang="en-US" dirty="0"/>
          </a:p>
          <a:p>
            <a:r>
              <a:rPr lang="en-US" dirty="0"/>
              <a:t>counts: Stores unnormalized data such as raw counts or TPMs</a:t>
            </a:r>
          </a:p>
          <a:p>
            <a:r>
              <a:rPr lang="en-US" dirty="0"/>
              <a:t>data: Normalized data matrix</a:t>
            </a:r>
          </a:p>
          <a:p>
            <a:r>
              <a:rPr lang="en-US" dirty="0" err="1"/>
              <a:t>scale.data</a:t>
            </a:r>
            <a:r>
              <a:rPr lang="en-US" dirty="0"/>
              <a:t>: Scaled data matrix</a:t>
            </a:r>
          </a:p>
          <a:p>
            <a:r>
              <a:rPr lang="en-US" dirty="0"/>
              <a:t>SCT</a:t>
            </a:r>
          </a:p>
          <a:p>
            <a:endParaRPr lang="en-US" dirty="0"/>
          </a:p>
          <a:p>
            <a:r>
              <a:rPr lang="en-US" dirty="0"/>
              <a:t>counts: corrected counts</a:t>
            </a:r>
          </a:p>
          <a:p>
            <a:r>
              <a:rPr lang="en-US" dirty="0"/>
              <a:t>data: log1p(counts)</a:t>
            </a:r>
          </a:p>
          <a:p>
            <a:r>
              <a:rPr lang="en-US" dirty="0" err="1"/>
              <a:t>scale.data</a:t>
            </a:r>
            <a:r>
              <a:rPr lang="en-US" dirty="0"/>
              <a:t>: </a:t>
            </a:r>
            <a:r>
              <a:rPr lang="en-US" dirty="0" err="1"/>
              <a:t>pearson</a:t>
            </a:r>
            <a:r>
              <a:rPr lang="en-US" dirty="0"/>
              <a:t> residuals</a:t>
            </a:r>
          </a:p>
          <a:p>
            <a:r>
              <a:rPr lang="en-US" dirty="0"/>
              <a:t>So </a:t>
            </a:r>
            <a:r>
              <a:rPr lang="en-US" dirty="0" err="1"/>
              <a:t>SCTransform's</a:t>
            </a:r>
            <a:r>
              <a:rPr lang="en-US" dirty="0"/>
              <a:t> </a:t>
            </a:r>
            <a:r>
              <a:rPr lang="en-US" dirty="0" err="1"/>
              <a:t>GetAssayData</a:t>
            </a:r>
            <a:r>
              <a:rPr lang="en-US" dirty="0"/>
              <a:t>(obj, slot="data") is not equal to RNA's </a:t>
            </a:r>
            <a:r>
              <a:rPr lang="en-US" dirty="0" err="1"/>
              <a:t>NormalizeData</a:t>
            </a:r>
            <a:r>
              <a:rPr lang="en-US" dirty="0"/>
              <a:t>(obj).</a:t>
            </a:r>
          </a:p>
        </p:txBody>
      </p:sp>
      <p:pic>
        <p:nvPicPr>
          <p:cNvPr id="5" name="Picture 4">
            <a:extLst>
              <a:ext uri="{FF2B5EF4-FFF2-40B4-BE49-F238E27FC236}">
                <a16:creationId xmlns:a16="http://schemas.microsoft.com/office/drawing/2014/main" id="{B87EE7BD-B165-749F-A099-96C5F370A16B}"/>
              </a:ext>
            </a:extLst>
          </p:cNvPr>
          <p:cNvPicPr>
            <a:picLocks noChangeAspect="1"/>
          </p:cNvPicPr>
          <p:nvPr/>
        </p:nvPicPr>
        <p:blipFill>
          <a:blip r:embed="rId2"/>
          <a:stretch>
            <a:fillRect/>
          </a:stretch>
        </p:blipFill>
        <p:spPr>
          <a:xfrm>
            <a:off x="3460531" y="2556207"/>
            <a:ext cx="8745170" cy="3858163"/>
          </a:xfrm>
          <a:prstGeom prst="rect">
            <a:avLst/>
          </a:prstGeom>
        </p:spPr>
      </p:pic>
    </p:spTree>
    <p:extLst>
      <p:ext uri="{BB962C8B-B14F-4D97-AF65-F5344CB8AC3E}">
        <p14:creationId xmlns:p14="http://schemas.microsoft.com/office/powerpoint/2010/main" val="283303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93582F-63CB-5887-9981-54DDFF096CAD}"/>
              </a:ext>
            </a:extLst>
          </p:cNvPr>
          <p:cNvSpPr txBox="1"/>
          <p:nvPr/>
        </p:nvSpPr>
        <p:spPr>
          <a:xfrm>
            <a:off x="874217" y="774723"/>
            <a:ext cx="6099716" cy="369332"/>
          </a:xfrm>
          <a:prstGeom prst="rect">
            <a:avLst/>
          </a:prstGeom>
          <a:noFill/>
        </p:spPr>
        <p:txBody>
          <a:bodyPr wrap="square">
            <a:spAutoFit/>
          </a:bodyPr>
          <a:lstStyle/>
          <a:p>
            <a:pPr algn="l"/>
            <a:r>
              <a:rPr lang="en-US" b="1" i="0" dirty="0">
                <a:solidFill>
                  <a:srgbClr val="1F2328"/>
                </a:solidFill>
                <a:effectLst/>
                <a:latin typeface="-apple-system"/>
              </a:rPr>
              <a:t>SCT assay after integration workflow</a:t>
            </a:r>
          </a:p>
        </p:txBody>
      </p:sp>
      <p:sp>
        <p:nvSpPr>
          <p:cNvPr id="5" name="TextBox 4">
            <a:extLst>
              <a:ext uri="{FF2B5EF4-FFF2-40B4-BE49-F238E27FC236}">
                <a16:creationId xmlns:a16="http://schemas.microsoft.com/office/drawing/2014/main" id="{6EB100A5-F626-589B-F78A-5BB2A72814C6}"/>
              </a:ext>
            </a:extLst>
          </p:cNvPr>
          <p:cNvSpPr txBox="1"/>
          <p:nvPr/>
        </p:nvSpPr>
        <p:spPr>
          <a:xfrm>
            <a:off x="335017" y="405391"/>
            <a:ext cx="6093372" cy="369332"/>
          </a:xfrm>
          <a:prstGeom prst="rect">
            <a:avLst/>
          </a:prstGeom>
          <a:noFill/>
        </p:spPr>
        <p:txBody>
          <a:bodyPr wrap="square">
            <a:spAutoFit/>
          </a:bodyPr>
          <a:lstStyle/>
          <a:p>
            <a:r>
              <a:rPr lang="en-US" dirty="0"/>
              <a:t>https://github.com/satijalab/seurat/issues/1836</a:t>
            </a:r>
          </a:p>
        </p:txBody>
      </p:sp>
      <p:pic>
        <p:nvPicPr>
          <p:cNvPr id="10" name="Picture 9">
            <a:extLst>
              <a:ext uri="{FF2B5EF4-FFF2-40B4-BE49-F238E27FC236}">
                <a16:creationId xmlns:a16="http://schemas.microsoft.com/office/drawing/2014/main" id="{CAA84565-7223-E714-8B24-E9163E79094D}"/>
              </a:ext>
            </a:extLst>
          </p:cNvPr>
          <p:cNvPicPr>
            <a:picLocks noChangeAspect="1"/>
          </p:cNvPicPr>
          <p:nvPr/>
        </p:nvPicPr>
        <p:blipFill>
          <a:blip r:embed="rId2"/>
          <a:stretch>
            <a:fillRect/>
          </a:stretch>
        </p:blipFill>
        <p:spPr>
          <a:xfrm>
            <a:off x="335017" y="1513387"/>
            <a:ext cx="11152794" cy="2364930"/>
          </a:xfrm>
          <a:prstGeom prst="rect">
            <a:avLst/>
          </a:prstGeom>
        </p:spPr>
      </p:pic>
      <p:sp>
        <p:nvSpPr>
          <p:cNvPr id="11" name="TextBox 10">
            <a:extLst>
              <a:ext uri="{FF2B5EF4-FFF2-40B4-BE49-F238E27FC236}">
                <a16:creationId xmlns:a16="http://schemas.microsoft.com/office/drawing/2014/main" id="{2E5C2679-50D4-38A4-0549-D8FB86F52F4E}"/>
              </a:ext>
            </a:extLst>
          </p:cNvPr>
          <p:cNvSpPr txBox="1"/>
          <p:nvPr/>
        </p:nvSpPr>
        <p:spPr>
          <a:xfrm>
            <a:off x="1194683" y="3891767"/>
            <a:ext cx="877356" cy="369332"/>
          </a:xfrm>
          <a:prstGeom prst="rect">
            <a:avLst/>
          </a:prstGeom>
          <a:noFill/>
        </p:spPr>
        <p:txBody>
          <a:bodyPr wrap="none" rtlCol="0">
            <a:spAutoFit/>
          </a:bodyPr>
          <a:lstStyle/>
          <a:p>
            <a:r>
              <a:rPr lang="en-US" dirty="0"/>
              <a:t>Correct</a:t>
            </a:r>
          </a:p>
        </p:txBody>
      </p:sp>
      <p:sp>
        <p:nvSpPr>
          <p:cNvPr id="13" name="TextBox 12">
            <a:extLst>
              <a:ext uri="{FF2B5EF4-FFF2-40B4-BE49-F238E27FC236}">
                <a16:creationId xmlns:a16="http://schemas.microsoft.com/office/drawing/2014/main" id="{2D599F05-5748-3B26-F1D7-02FCE3869BB6}"/>
              </a:ext>
            </a:extLst>
          </p:cNvPr>
          <p:cNvSpPr txBox="1"/>
          <p:nvPr/>
        </p:nvSpPr>
        <p:spPr>
          <a:xfrm>
            <a:off x="2305707" y="4002015"/>
            <a:ext cx="9029700" cy="1200329"/>
          </a:xfrm>
          <a:prstGeom prst="rect">
            <a:avLst/>
          </a:prstGeom>
          <a:noFill/>
        </p:spPr>
        <p:txBody>
          <a:bodyPr wrap="square">
            <a:spAutoFit/>
          </a:bodyPr>
          <a:lstStyle/>
          <a:p>
            <a:pPr algn="l"/>
            <a:r>
              <a:rPr lang="en-US" b="0" i="0" dirty="0">
                <a:solidFill>
                  <a:srgbClr val="1F2328"/>
                </a:solidFill>
                <a:effectLst/>
                <a:latin typeface="-apple-system"/>
              </a:rPr>
              <a:t>Do not run a second round of </a:t>
            </a:r>
            <a:r>
              <a:rPr lang="en-US" b="0" i="0" dirty="0" err="1">
                <a:solidFill>
                  <a:srgbClr val="1F2328"/>
                </a:solidFill>
                <a:effectLst/>
                <a:latin typeface="-apple-system"/>
              </a:rPr>
              <a:t>SCTransform</a:t>
            </a:r>
            <a:r>
              <a:rPr lang="en-US" b="0" i="0" dirty="0">
                <a:solidFill>
                  <a:srgbClr val="1F2328"/>
                </a:solidFill>
                <a:effectLst/>
                <a:latin typeface="-apple-system"/>
              </a:rPr>
              <a:t> on the integrated assay.</a:t>
            </a:r>
          </a:p>
          <a:p>
            <a:pPr algn="l"/>
            <a:r>
              <a:rPr lang="en-US" b="0" i="0" dirty="0">
                <a:solidFill>
                  <a:srgbClr val="1F2328"/>
                </a:solidFill>
                <a:effectLst/>
                <a:latin typeface="-apple-system"/>
              </a:rPr>
              <a:t>The only additional point I would make is that for point 6, you </a:t>
            </a:r>
            <a:r>
              <a:rPr lang="en-US" b="0" i="0" dirty="0">
                <a:solidFill>
                  <a:srgbClr val="FF0000"/>
                </a:solidFill>
                <a:effectLst/>
                <a:latin typeface="-apple-system"/>
              </a:rPr>
              <a:t>can also use the SCT assay instead of the RNA assay </a:t>
            </a:r>
            <a:r>
              <a:rPr lang="en-US" b="0" i="0" dirty="0">
                <a:solidFill>
                  <a:srgbClr val="1F2328"/>
                </a:solidFill>
                <a:effectLst/>
                <a:latin typeface="-apple-system"/>
              </a:rPr>
              <a:t>(this represents the SCT normalized values for each dataset, prior to integration).</a:t>
            </a:r>
          </a:p>
        </p:txBody>
      </p:sp>
      <p:sp>
        <p:nvSpPr>
          <p:cNvPr id="15" name="TextBox 14">
            <a:extLst>
              <a:ext uri="{FF2B5EF4-FFF2-40B4-BE49-F238E27FC236}">
                <a16:creationId xmlns:a16="http://schemas.microsoft.com/office/drawing/2014/main" id="{231A46F9-806D-BB01-9123-62C333E4E397}"/>
              </a:ext>
            </a:extLst>
          </p:cNvPr>
          <p:cNvSpPr txBox="1"/>
          <p:nvPr/>
        </p:nvSpPr>
        <p:spPr>
          <a:xfrm>
            <a:off x="492672" y="5713945"/>
            <a:ext cx="6093372" cy="369332"/>
          </a:xfrm>
          <a:prstGeom prst="rect">
            <a:avLst/>
          </a:prstGeom>
          <a:noFill/>
        </p:spPr>
        <p:txBody>
          <a:bodyPr wrap="square">
            <a:spAutoFit/>
          </a:bodyPr>
          <a:lstStyle/>
          <a:p>
            <a:r>
              <a:rPr lang="en-US" b="0" i="0" u="none" strike="noStrike" dirty="0" err="1">
                <a:effectLst/>
                <a:latin typeface="-apple-system"/>
                <a:hlinkClick r:id="rId3"/>
              </a:rPr>
              <a:t>SCT@scale.data</a:t>
            </a:r>
            <a:r>
              <a:rPr lang="en-US" b="0" i="0" dirty="0">
                <a:solidFill>
                  <a:srgbClr val="1F2328"/>
                </a:solidFill>
                <a:effectLst/>
                <a:latin typeface="-apple-system"/>
              </a:rPr>
              <a:t> is empty after integration!</a:t>
            </a:r>
            <a:endParaRPr lang="en-US" dirty="0"/>
          </a:p>
        </p:txBody>
      </p:sp>
    </p:spTree>
    <p:extLst>
      <p:ext uri="{BB962C8B-B14F-4D97-AF65-F5344CB8AC3E}">
        <p14:creationId xmlns:p14="http://schemas.microsoft.com/office/powerpoint/2010/main" val="390671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51FAD5-EA38-EAB3-39BE-B1C933F18D9E}"/>
              </a:ext>
            </a:extLst>
          </p:cNvPr>
          <p:cNvSpPr txBox="1"/>
          <p:nvPr/>
        </p:nvSpPr>
        <p:spPr>
          <a:xfrm>
            <a:off x="1880037" y="1860359"/>
            <a:ext cx="6093372" cy="646331"/>
          </a:xfrm>
          <a:prstGeom prst="rect">
            <a:avLst/>
          </a:prstGeom>
          <a:noFill/>
        </p:spPr>
        <p:txBody>
          <a:bodyPr wrap="square">
            <a:spAutoFit/>
          </a:bodyPr>
          <a:lstStyle/>
          <a:p>
            <a:pPr algn="l"/>
            <a:r>
              <a:rPr lang="en-US" b="1" i="0" dirty="0">
                <a:solidFill>
                  <a:srgbClr val="1F2328"/>
                </a:solidFill>
                <a:effectLst/>
                <a:latin typeface="-apple-system"/>
              </a:rPr>
              <a:t>Should I stick with SCT assay and use </a:t>
            </a:r>
            <a:r>
              <a:rPr lang="en-US" b="1" i="0" dirty="0" err="1">
                <a:solidFill>
                  <a:srgbClr val="1F2328"/>
                </a:solidFill>
                <a:effectLst/>
                <a:latin typeface="-apple-system"/>
              </a:rPr>
              <a:t>PrepSCTFindMarkers</a:t>
            </a:r>
            <a:r>
              <a:rPr lang="en-US" b="1" i="0" dirty="0">
                <a:solidFill>
                  <a:srgbClr val="1F2328"/>
                </a:solidFill>
                <a:effectLst/>
                <a:latin typeface="-apple-system"/>
              </a:rPr>
              <a:t>() after integrating multiple </a:t>
            </a:r>
            <a:r>
              <a:rPr lang="en-US" b="1" i="0" dirty="0" err="1">
                <a:solidFill>
                  <a:srgbClr val="1F2328"/>
                </a:solidFill>
                <a:effectLst/>
                <a:latin typeface="-apple-system"/>
              </a:rPr>
              <a:t>SCTransformed</a:t>
            </a:r>
            <a:r>
              <a:rPr lang="en-US" b="1" i="0" dirty="0">
                <a:solidFill>
                  <a:srgbClr val="1F2328"/>
                </a:solidFill>
                <a:effectLst/>
                <a:latin typeface="-apple-system"/>
              </a:rPr>
              <a:t> objects via Harmony</a:t>
            </a:r>
          </a:p>
        </p:txBody>
      </p:sp>
      <p:sp>
        <p:nvSpPr>
          <p:cNvPr id="5" name="TextBox 4">
            <a:extLst>
              <a:ext uri="{FF2B5EF4-FFF2-40B4-BE49-F238E27FC236}">
                <a16:creationId xmlns:a16="http://schemas.microsoft.com/office/drawing/2014/main" id="{210101E5-C881-EEFE-F7D9-5AB5C24AE172}"/>
              </a:ext>
            </a:extLst>
          </p:cNvPr>
          <p:cNvSpPr txBox="1"/>
          <p:nvPr/>
        </p:nvSpPr>
        <p:spPr>
          <a:xfrm>
            <a:off x="902576" y="1147521"/>
            <a:ext cx="6093372" cy="369332"/>
          </a:xfrm>
          <a:prstGeom prst="rect">
            <a:avLst/>
          </a:prstGeom>
          <a:noFill/>
        </p:spPr>
        <p:txBody>
          <a:bodyPr wrap="square">
            <a:spAutoFit/>
          </a:bodyPr>
          <a:lstStyle/>
          <a:p>
            <a:r>
              <a:rPr lang="en-US" dirty="0"/>
              <a:t>https://github.com/satijalab/seurat/issues/7313</a:t>
            </a:r>
          </a:p>
        </p:txBody>
      </p:sp>
    </p:spTree>
    <p:extLst>
      <p:ext uri="{BB962C8B-B14F-4D97-AF65-F5344CB8AC3E}">
        <p14:creationId xmlns:p14="http://schemas.microsoft.com/office/powerpoint/2010/main" val="3491316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0750F6-C776-F0A1-53E5-7D46D50F33A2}"/>
              </a:ext>
            </a:extLst>
          </p:cNvPr>
          <p:cNvSpPr txBox="1"/>
          <p:nvPr/>
        </p:nvSpPr>
        <p:spPr>
          <a:xfrm>
            <a:off x="141195" y="440161"/>
            <a:ext cx="6098240" cy="646331"/>
          </a:xfrm>
          <a:prstGeom prst="rect">
            <a:avLst/>
          </a:prstGeom>
          <a:noFill/>
        </p:spPr>
        <p:txBody>
          <a:bodyPr wrap="square">
            <a:spAutoFit/>
          </a:bodyPr>
          <a:lstStyle/>
          <a:p>
            <a:r>
              <a:rPr lang="en-US" b="1" i="0" dirty="0">
                <a:solidFill>
                  <a:srgbClr val="1F2328"/>
                </a:solidFill>
                <a:effectLst/>
                <a:latin typeface="-apple-system"/>
              </a:rPr>
              <a:t>RNA Assay vs </a:t>
            </a:r>
            <a:r>
              <a:rPr lang="en-US" b="1" i="0" dirty="0" err="1">
                <a:solidFill>
                  <a:srgbClr val="1F2328"/>
                </a:solidFill>
                <a:effectLst/>
                <a:latin typeface="-apple-system"/>
              </a:rPr>
              <a:t>SCTAssay</a:t>
            </a:r>
            <a:r>
              <a:rPr lang="en-US" b="1" i="0" dirty="0">
                <a:solidFill>
                  <a:srgbClr val="1F2328"/>
                </a:solidFill>
                <a:effectLst/>
                <a:latin typeface="-apple-system"/>
              </a:rPr>
              <a:t> for visualization?</a:t>
            </a:r>
          </a:p>
          <a:p>
            <a:r>
              <a:rPr lang="en-US" dirty="0"/>
              <a:t>https://github.com/satijalab/seurat/issues/4082</a:t>
            </a:r>
          </a:p>
        </p:txBody>
      </p:sp>
      <p:sp>
        <p:nvSpPr>
          <p:cNvPr id="7" name="TextBox 6">
            <a:extLst>
              <a:ext uri="{FF2B5EF4-FFF2-40B4-BE49-F238E27FC236}">
                <a16:creationId xmlns:a16="http://schemas.microsoft.com/office/drawing/2014/main" id="{3769EAD1-964C-B331-6B78-D02535970A88}"/>
              </a:ext>
            </a:extLst>
          </p:cNvPr>
          <p:cNvSpPr txBox="1"/>
          <p:nvPr/>
        </p:nvSpPr>
        <p:spPr>
          <a:xfrm>
            <a:off x="537882" y="1339526"/>
            <a:ext cx="10824882" cy="5078313"/>
          </a:xfrm>
          <a:prstGeom prst="rect">
            <a:avLst/>
          </a:prstGeom>
          <a:noFill/>
        </p:spPr>
        <p:txBody>
          <a:bodyPr wrap="square">
            <a:spAutoFit/>
          </a:bodyPr>
          <a:lstStyle/>
          <a:p>
            <a:pPr algn="l"/>
            <a:r>
              <a:rPr lang="en-US" b="0" i="0" dirty="0">
                <a:solidFill>
                  <a:srgbClr val="1F2328"/>
                </a:solidFill>
                <a:effectLst/>
                <a:latin typeface="-apple-system"/>
              </a:rPr>
              <a:t>Apologies that this is confusing. The answer requires some nuance, so I'll do my best to explain. It depends on the context.</a:t>
            </a:r>
          </a:p>
          <a:p>
            <a:pPr algn="l"/>
            <a:r>
              <a:rPr lang="en-US" b="0" i="0" dirty="0">
                <a:solidFill>
                  <a:srgbClr val="1F2328"/>
                </a:solidFill>
                <a:effectLst/>
                <a:latin typeface="-apple-system"/>
              </a:rPr>
              <a:t>Let's suppose you have just one dataset, and you </a:t>
            </a:r>
            <a:r>
              <a:rPr lang="en-US" b="0" i="0" dirty="0" err="1">
                <a:solidFill>
                  <a:srgbClr val="1F2328"/>
                </a:solidFill>
                <a:effectLst/>
                <a:latin typeface="-apple-system"/>
              </a:rPr>
              <a:t>SCTransform</a:t>
            </a:r>
            <a:r>
              <a:rPr lang="en-US" b="0" i="0" dirty="0">
                <a:solidFill>
                  <a:srgbClr val="1F2328"/>
                </a:solidFill>
                <a:effectLst/>
                <a:latin typeface="-apple-system"/>
              </a:rPr>
              <a:t> on it. The data slot of the </a:t>
            </a:r>
            <a:r>
              <a:rPr lang="en-US" b="0" i="0" dirty="0" err="1">
                <a:solidFill>
                  <a:srgbClr val="1F2328"/>
                </a:solidFill>
                <a:effectLst/>
                <a:latin typeface="-apple-system"/>
              </a:rPr>
              <a:t>SCTassay</a:t>
            </a:r>
            <a:r>
              <a:rPr lang="en-US" b="0" i="0" dirty="0">
                <a:solidFill>
                  <a:srgbClr val="1F2328"/>
                </a:solidFill>
                <a:effectLst/>
                <a:latin typeface="-apple-system"/>
              </a:rPr>
              <a:t> represents the log of the corrected counts. Its fine to use these values for visualization, and we do this routinely in the lab.</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However, let's suppose you have two datasets, one sequenced very shallow, and one very deep. You could run </a:t>
            </a:r>
            <a:r>
              <a:rPr lang="en-US" b="0" i="0" dirty="0" err="1">
                <a:solidFill>
                  <a:srgbClr val="1F2328"/>
                </a:solidFill>
                <a:effectLst/>
                <a:latin typeface="-apple-system"/>
              </a:rPr>
              <a:t>SCTransform</a:t>
            </a:r>
            <a:r>
              <a:rPr lang="en-US" b="0" i="0" dirty="0">
                <a:solidFill>
                  <a:srgbClr val="1F2328"/>
                </a:solidFill>
                <a:effectLst/>
                <a:latin typeface="-apple-system"/>
              </a:rPr>
              <a:t> on these datasets individually, and then merge them (or integrate them) together. In this case, the values in the data slot would be much lower for the shallow sequenced dataset, and higher for the deeply sequenced dataset. This could lead to misleading visualizations.</a:t>
            </a:r>
          </a:p>
          <a:p>
            <a:pPr algn="l"/>
            <a:r>
              <a:rPr lang="en-US" b="0" i="0" dirty="0">
                <a:solidFill>
                  <a:srgbClr val="1F2328"/>
                </a:solidFill>
                <a:effectLst/>
                <a:latin typeface="-apple-system"/>
              </a:rPr>
              <a:t>This is not as much of an issue for the RNA assay, because we divide the counts by 10,000 uniformly across datasets. This number is somewhat arbitrary, but it does impose a uniform standard across datasets, which can be useful when visualizing multiple experiments at different sequencing depths.</a:t>
            </a:r>
          </a:p>
          <a:p>
            <a:pPr algn="l"/>
            <a:r>
              <a:rPr lang="en-US" b="0" i="0" dirty="0">
                <a:solidFill>
                  <a:srgbClr val="1F2328"/>
                </a:solidFill>
                <a:effectLst/>
                <a:latin typeface="-apple-system"/>
              </a:rPr>
              <a:t>We often get questions like yours : Can I use the </a:t>
            </a:r>
            <a:r>
              <a:rPr lang="en-US" b="0" i="0" dirty="0" err="1">
                <a:solidFill>
                  <a:srgbClr val="1F2328"/>
                </a:solidFill>
                <a:effectLst/>
                <a:latin typeface="-apple-system"/>
              </a:rPr>
              <a:t>SCTAssay</a:t>
            </a:r>
            <a:r>
              <a:rPr lang="en-US" b="0" i="0" dirty="0">
                <a:solidFill>
                  <a:srgbClr val="1F2328"/>
                </a:solidFill>
                <a:effectLst/>
                <a:latin typeface="-apple-system"/>
              </a:rPr>
              <a:t> for visualization. Because it depends on the context (which we don't always know), and we prefer to be conservative and not accidentally encourage users to do something misleading, we tend to answer conservatively with a safe option ('i.e. </a:t>
            </a:r>
            <a:r>
              <a:rPr lang="en-US" b="0" i="0" dirty="0">
                <a:solidFill>
                  <a:srgbClr val="1F2328"/>
                </a:solidFill>
                <a:effectLst/>
                <a:highlight>
                  <a:srgbClr val="FFFF00"/>
                </a:highlight>
                <a:latin typeface="-apple-system"/>
              </a:rPr>
              <a:t>we recommend using the RNA assay for visualization</a:t>
            </a:r>
            <a:r>
              <a:rPr lang="en-US" b="0" i="0" dirty="0">
                <a:solidFill>
                  <a:srgbClr val="1F2328"/>
                </a:solidFill>
                <a:effectLst/>
                <a:latin typeface="-apple-system"/>
              </a:rPr>
              <a:t>').</a:t>
            </a:r>
          </a:p>
          <a:p>
            <a:pPr algn="l"/>
            <a:r>
              <a:rPr lang="en-US" b="0" i="0" dirty="0">
                <a:solidFill>
                  <a:srgbClr val="1F2328"/>
                </a:solidFill>
                <a:effectLst/>
                <a:latin typeface="-apple-system"/>
              </a:rPr>
              <a:t>That doesn't mean that it would inappropriate or wrong to use the SCT counts in some cases, and </a:t>
            </a:r>
            <a:r>
              <a:rPr lang="en-US" b="0" i="0" dirty="0" err="1">
                <a:solidFill>
                  <a:srgbClr val="1F2328"/>
                </a:solidFill>
                <a:effectLst/>
                <a:latin typeface="-apple-system"/>
              </a:rPr>
              <a:t>thats</a:t>
            </a:r>
            <a:r>
              <a:rPr lang="en-US" b="0" i="0" dirty="0">
                <a:solidFill>
                  <a:srgbClr val="1F2328"/>
                </a:solidFill>
                <a:effectLst/>
                <a:latin typeface="-apple-system"/>
              </a:rPr>
              <a:t> why there sometimes appear to be inconsistent responses to questions like this.</a:t>
            </a:r>
          </a:p>
        </p:txBody>
      </p:sp>
    </p:spTree>
    <p:extLst>
      <p:ext uri="{BB962C8B-B14F-4D97-AF65-F5344CB8AC3E}">
        <p14:creationId xmlns:p14="http://schemas.microsoft.com/office/powerpoint/2010/main" val="3464898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6CF4E5-4E13-C832-1E61-1D9F72E704CA}"/>
              </a:ext>
            </a:extLst>
          </p:cNvPr>
          <p:cNvSpPr txBox="1"/>
          <p:nvPr/>
        </p:nvSpPr>
        <p:spPr>
          <a:xfrm>
            <a:off x="695885" y="393557"/>
            <a:ext cx="6098240" cy="369332"/>
          </a:xfrm>
          <a:prstGeom prst="rect">
            <a:avLst/>
          </a:prstGeom>
          <a:noFill/>
        </p:spPr>
        <p:txBody>
          <a:bodyPr wrap="square">
            <a:spAutoFit/>
          </a:bodyPr>
          <a:lstStyle/>
          <a:p>
            <a:r>
              <a:rPr lang="en-US" dirty="0"/>
              <a:t>https://github.com/satijalab/seurat/discussions/5605</a:t>
            </a:r>
          </a:p>
        </p:txBody>
      </p:sp>
      <p:sp>
        <p:nvSpPr>
          <p:cNvPr id="5" name="TextBox 4">
            <a:extLst>
              <a:ext uri="{FF2B5EF4-FFF2-40B4-BE49-F238E27FC236}">
                <a16:creationId xmlns:a16="http://schemas.microsoft.com/office/drawing/2014/main" id="{9E1150B9-5DB4-5998-00E1-E25F97540A6C}"/>
              </a:ext>
            </a:extLst>
          </p:cNvPr>
          <p:cNvSpPr txBox="1"/>
          <p:nvPr/>
        </p:nvSpPr>
        <p:spPr>
          <a:xfrm>
            <a:off x="2054038" y="1061882"/>
            <a:ext cx="6098240" cy="646331"/>
          </a:xfrm>
          <a:prstGeom prst="rect">
            <a:avLst/>
          </a:prstGeom>
          <a:noFill/>
        </p:spPr>
        <p:txBody>
          <a:bodyPr wrap="square">
            <a:spAutoFit/>
          </a:bodyPr>
          <a:lstStyle/>
          <a:p>
            <a:pPr algn="l"/>
            <a:r>
              <a:rPr lang="en-US" b="1" i="0" dirty="0" err="1">
                <a:solidFill>
                  <a:srgbClr val="1F2328"/>
                </a:solidFill>
                <a:effectLst/>
                <a:latin typeface="-apple-system"/>
              </a:rPr>
              <a:t>SCTransform</a:t>
            </a:r>
            <a:r>
              <a:rPr lang="en-US" b="1" i="0" dirty="0">
                <a:solidFill>
                  <a:srgbClr val="1F2328"/>
                </a:solidFill>
                <a:effectLst/>
                <a:latin typeface="-apple-system"/>
              </a:rPr>
              <a:t> v2 and </a:t>
            </a:r>
            <a:r>
              <a:rPr lang="en-US" b="1" i="0" dirty="0" err="1">
                <a:solidFill>
                  <a:srgbClr val="1F2328"/>
                </a:solidFill>
                <a:effectLst/>
                <a:latin typeface="-apple-system"/>
              </a:rPr>
              <a:t>FindAllMarkers</a:t>
            </a:r>
            <a:r>
              <a:rPr lang="en-US" b="1" i="0" dirty="0">
                <a:solidFill>
                  <a:srgbClr val="1F2328"/>
                </a:solidFill>
                <a:effectLst/>
                <a:latin typeface="-apple-system"/>
              </a:rPr>
              <a:t> on a single sample (non-integrated dataset)</a:t>
            </a:r>
          </a:p>
        </p:txBody>
      </p:sp>
      <p:sp>
        <p:nvSpPr>
          <p:cNvPr id="7" name="TextBox 6">
            <a:extLst>
              <a:ext uri="{FF2B5EF4-FFF2-40B4-BE49-F238E27FC236}">
                <a16:creationId xmlns:a16="http://schemas.microsoft.com/office/drawing/2014/main" id="{DFA79BAE-3A9A-E354-6655-91BC37CC77FF}"/>
              </a:ext>
            </a:extLst>
          </p:cNvPr>
          <p:cNvSpPr txBox="1"/>
          <p:nvPr/>
        </p:nvSpPr>
        <p:spPr>
          <a:xfrm>
            <a:off x="695885" y="2137646"/>
            <a:ext cx="6098240" cy="646331"/>
          </a:xfrm>
          <a:prstGeom prst="rect">
            <a:avLst/>
          </a:prstGeom>
          <a:noFill/>
        </p:spPr>
        <p:txBody>
          <a:bodyPr wrap="square">
            <a:spAutoFit/>
          </a:bodyPr>
          <a:lstStyle/>
          <a:p>
            <a:r>
              <a:rPr lang="en-US" b="0" i="0" dirty="0">
                <a:solidFill>
                  <a:srgbClr val="1F2328"/>
                </a:solidFill>
                <a:effectLst/>
                <a:latin typeface="-apple-system"/>
              </a:rPr>
              <a:t>With v2, we recommend using the SCT assay for finding markers. You can see an example in this </a:t>
            </a:r>
            <a:r>
              <a:rPr lang="en-US" b="0" i="0" u="none" strike="noStrike" dirty="0">
                <a:effectLst/>
                <a:latin typeface="-apple-system"/>
                <a:hlinkClick r:id="rId2"/>
              </a:rPr>
              <a:t>vignette</a:t>
            </a:r>
            <a:endParaRPr lang="en-US" dirty="0"/>
          </a:p>
        </p:txBody>
      </p:sp>
      <p:sp>
        <p:nvSpPr>
          <p:cNvPr id="9" name="TextBox 8">
            <a:extLst>
              <a:ext uri="{FF2B5EF4-FFF2-40B4-BE49-F238E27FC236}">
                <a16:creationId xmlns:a16="http://schemas.microsoft.com/office/drawing/2014/main" id="{77BB023A-C645-A4F3-6418-DC8C583D9C6B}"/>
              </a:ext>
            </a:extLst>
          </p:cNvPr>
          <p:cNvSpPr txBox="1"/>
          <p:nvPr/>
        </p:nvSpPr>
        <p:spPr>
          <a:xfrm>
            <a:off x="3049121" y="3244334"/>
            <a:ext cx="6098240" cy="369332"/>
          </a:xfrm>
          <a:prstGeom prst="rect">
            <a:avLst/>
          </a:prstGeom>
          <a:noFill/>
        </p:spPr>
        <p:txBody>
          <a:bodyPr wrap="square">
            <a:spAutoFit/>
          </a:bodyPr>
          <a:lstStyle/>
          <a:p>
            <a:r>
              <a:rPr lang="en-US" dirty="0"/>
              <a:t>https://www.biostars.org/p/395951/</a:t>
            </a:r>
          </a:p>
        </p:txBody>
      </p:sp>
      <p:sp>
        <p:nvSpPr>
          <p:cNvPr id="15" name="TextBox 14">
            <a:extLst>
              <a:ext uri="{FF2B5EF4-FFF2-40B4-BE49-F238E27FC236}">
                <a16:creationId xmlns:a16="http://schemas.microsoft.com/office/drawing/2014/main" id="{A3DF7C6C-23F7-F698-B515-A0A81ECD7066}"/>
              </a:ext>
            </a:extLst>
          </p:cNvPr>
          <p:cNvSpPr txBox="1"/>
          <p:nvPr/>
        </p:nvSpPr>
        <p:spPr>
          <a:xfrm>
            <a:off x="1543050" y="5291444"/>
            <a:ext cx="6098240" cy="1200329"/>
          </a:xfrm>
          <a:prstGeom prst="rect">
            <a:avLst/>
          </a:prstGeom>
          <a:noFill/>
        </p:spPr>
        <p:txBody>
          <a:bodyPr wrap="square">
            <a:spAutoFit/>
          </a:bodyPr>
          <a:lstStyle/>
          <a:p>
            <a:r>
              <a:rPr lang="en-US" dirty="0"/>
              <a:t>In addition, the normalized values in SCT and integrated assays don't necessary correspond to per-gene expression values anyway, rather containing residuals (in the case of the </a:t>
            </a:r>
            <a:r>
              <a:rPr lang="en-US" dirty="0" err="1"/>
              <a:t>scale.data</a:t>
            </a:r>
            <a:r>
              <a:rPr lang="en-US" dirty="0"/>
              <a:t> slot for each).</a:t>
            </a:r>
          </a:p>
        </p:txBody>
      </p:sp>
      <p:sp>
        <p:nvSpPr>
          <p:cNvPr id="18" name="TextBox 17">
            <a:extLst>
              <a:ext uri="{FF2B5EF4-FFF2-40B4-BE49-F238E27FC236}">
                <a16:creationId xmlns:a16="http://schemas.microsoft.com/office/drawing/2014/main" id="{32A0728D-0A7C-81F2-A61F-9D0E9B54E7C1}"/>
              </a:ext>
            </a:extLst>
          </p:cNvPr>
          <p:cNvSpPr txBox="1"/>
          <p:nvPr/>
        </p:nvSpPr>
        <p:spPr>
          <a:xfrm>
            <a:off x="1543050" y="3861590"/>
            <a:ext cx="6098240" cy="1200329"/>
          </a:xfrm>
          <a:prstGeom prst="rect">
            <a:avLst/>
          </a:prstGeom>
          <a:noFill/>
        </p:spPr>
        <p:txBody>
          <a:bodyPr wrap="square">
            <a:spAutoFit/>
          </a:bodyPr>
          <a:lstStyle/>
          <a:p>
            <a:r>
              <a:rPr lang="en-US" dirty="0"/>
              <a:t>You can also normalize and scale data for the RNA assay. There are numerous resources on this, but Aaron </a:t>
            </a:r>
            <a:r>
              <a:rPr lang="en-US" dirty="0" err="1"/>
              <a:t>Lun</a:t>
            </a:r>
            <a:r>
              <a:rPr lang="en-US" dirty="0"/>
              <a:t> describes why the original log-normalized values should be used for DE and visualizations of expression quite well here:</a:t>
            </a:r>
          </a:p>
        </p:txBody>
      </p:sp>
    </p:spTree>
    <p:extLst>
      <p:ext uri="{BB962C8B-B14F-4D97-AF65-F5344CB8AC3E}">
        <p14:creationId xmlns:p14="http://schemas.microsoft.com/office/powerpoint/2010/main" val="2316945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6519C3-BC1F-0C37-523D-B1314D8F01E8}"/>
              </a:ext>
            </a:extLst>
          </p:cNvPr>
          <p:cNvSpPr txBox="1"/>
          <p:nvPr/>
        </p:nvSpPr>
        <p:spPr>
          <a:xfrm>
            <a:off x="685800" y="578224"/>
            <a:ext cx="8108576" cy="1754326"/>
          </a:xfrm>
          <a:prstGeom prst="rect">
            <a:avLst/>
          </a:prstGeom>
          <a:noFill/>
        </p:spPr>
        <p:txBody>
          <a:bodyPr wrap="square" rtlCol="0">
            <a:spAutoFit/>
          </a:bodyPr>
          <a:lstStyle/>
          <a:p>
            <a:r>
              <a:rPr lang="en-US" dirty="0"/>
              <a:t>Conclusion”</a:t>
            </a:r>
          </a:p>
          <a:p>
            <a:r>
              <a:rPr lang="en-US" dirty="0"/>
              <a:t> use integrated for integration, mapping, ..</a:t>
            </a:r>
          </a:p>
          <a:p>
            <a:endParaRPr lang="en-US" dirty="0"/>
          </a:p>
          <a:p>
            <a:r>
              <a:rPr lang="en-US" dirty="0"/>
              <a:t>Use “RNA” for visualization gene expression, DE, find markers</a:t>
            </a:r>
          </a:p>
          <a:p>
            <a:endParaRPr lang="en-US" dirty="0"/>
          </a:p>
          <a:p>
            <a:r>
              <a:rPr lang="en-US" dirty="0"/>
              <a:t>Use “SCT” for normalization, find markers????</a:t>
            </a:r>
          </a:p>
        </p:txBody>
      </p:sp>
    </p:spTree>
    <p:extLst>
      <p:ext uri="{BB962C8B-B14F-4D97-AF65-F5344CB8AC3E}">
        <p14:creationId xmlns:p14="http://schemas.microsoft.com/office/powerpoint/2010/main" val="2256708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79094C-EC1F-4BD5-67B6-7BC33285F3CF}"/>
              </a:ext>
            </a:extLst>
          </p:cNvPr>
          <p:cNvSpPr txBox="1"/>
          <p:nvPr/>
        </p:nvSpPr>
        <p:spPr>
          <a:xfrm>
            <a:off x="179332" y="239501"/>
            <a:ext cx="7861081" cy="369332"/>
          </a:xfrm>
          <a:prstGeom prst="rect">
            <a:avLst/>
          </a:prstGeom>
          <a:noFill/>
        </p:spPr>
        <p:txBody>
          <a:bodyPr wrap="square">
            <a:spAutoFit/>
          </a:bodyPr>
          <a:lstStyle/>
          <a:p>
            <a:r>
              <a:rPr lang="en-US" dirty="0"/>
              <a:t>The difference between merge and integration with Seurat objects</a:t>
            </a:r>
          </a:p>
        </p:txBody>
      </p:sp>
      <p:sp>
        <p:nvSpPr>
          <p:cNvPr id="5" name="TextBox 4">
            <a:extLst>
              <a:ext uri="{FF2B5EF4-FFF2-40B4-BE49-F238E27FC236}">
                <a16:creationId xmlns:a16="http://schemas.microsoft.com/office/drawing/2014/main" id="{403E2BA6-379B-42D8-7345-31CA3389DC28}"/>
              </a:ext>
            </a:extLst>
          </p:cNvPr>
          <p:cNvSpPr txBox="1"/>
          <p:nvPr/>
        </p:nvSpPr>
        <p:spPr>
          <a:xfrm>
            <a:off x="179332" y="756304"/>
            <a:ext cx="11463501" cy="646331"/>
          </a:xfrm>
          <a:prstGeom prst="rect">
            <a:avLst/>
          </a:prstGeom>
          <a:noFill/>
        </p:spPr>
        <p:txBody>
          <a:bodyPr wrap="square">
            <a:spAutoFit/>
          </a:bodyPr>
          <a:lstStyle/>
          <a:p>
            <a:r>
              <a:rPr lang="en-US" dirty="0"/>
              <a:t>https://www.biostars.org/p/9493216/#:~:text=You%20should%20only%20use%20merge,strong%20batch%20in%20the%20manifolds.</a:t>
            </a:r>
          </a:p>
        </p:txBody>
      </p:sp>
      <p:sp>
        <p:nvSpPr>
          <p:cNvPr id="7" name="TextBox 6">
            <a:extLst>
              <a:ext uri="{FF2B5EF4-FFF2-40B4-BE49-F238E27FC236}">
                <a16:creationId xmlns:a16="http://schemas.microsoft.com/office/drawing/2014/main" id="{80D06087-79EF-9296-4827-619591A7B669}"/>
              </a:ext>
            </a:extLst>
          </p:cNvPr>
          <p:cNvSpPr txBox="1"/>
          <p:nvPr/>
        </p:nvSpPr>
        <p:spPr>
          <a:xfrm>
            <a:off x="959068" y="2580060"/>
            <a:ext cx="8665123" cy="1200329"/>
          </a:xfrm>
          <a:prstGeom prst="rect">
            <a:avLst/>
          </a:prstGeom>
          <a:noFill/>
        </p:spPr>
        <p:txBody>
          <a:bodyPr wrap="square">
            <a:spAutoFit/>
          </a:bodyPr>
          <a:lstStyle/>
          <a:p>
            <a:r>
              <a:rPr lang="en-US" sz="1200" b="0" i="0" dirty="0">
                <a:solidFill>
                  <a:srgbClr val="333333"/>
                </a:solidFill>
                <a:effectLst/>
                <a:latin typeface="Arial" panose="020B0604020202020204" pitchFamily="34" charset="0"/>
              </a:rPr>
              <a:t>You should only use merge for technical replicates, and in theory for a group of samples with a low batch effect. Integration in Seurat (and related) was developed because there tends to be a relatively strong batch in the manifolds. By this I mean that even if two cell populations are the same between two samples, they will appear as two partially or fully separate clusters. Integration tries to "smooth out" the differences in batches so that cells that are likely similar will cluster together. As with anything single-cell related I would suggest exploring and validating the results from both merging and integration to get a better feel for your data.</a:t>
            </a:r>
            <a:endParaRPr lang="en-US" sz="1200" dirty="0"/>
          </a:p>
        </p:txBody>
      </p:sp>
      <p:sp>
        <p:nvSpPr>
          <p:cNvPr id="9" name="TextBox 8">
            <a:extLst>
              <a:ext uri="{FF2B5EF4-FFF2-40B4-BE49-F238E27FC236}">
                <a16:creationId xmlns:a16="http://schemas.microsoft.com/office/drawing/2014/main" id="{FF8E7F68-2E66-FADA-FFA5-5DB07FACE843}"/>
              </a:ext>
            </a:extLst>
          </p:cNvPr>
          <p:cNvSpPr txBox="1"/>
          <p:nvPr/>
        </p:nvSpPr>
        <p:spPr>
          <a:xfrm>
            <a:off x="431581" y="1550106"/>
            <a:ext cx="6097314" cy="369332"/>
          </a:xfrm>
          <a:prstGeom prst="rect">
            <a:avLst/>
          </a:prstGeom>
          <a:noFill/>
        </p:spPr>
        <p:txBody>
          <a:bodyPr wrap="square">
            <a:spAutoFit/>
          </a:bodyPr>
          <a:lstStyle/>
          <a:p>
            <a:r>
              <a:rPr lang="en-US" dirty="0"/>
              <a:t>https://github.com/satijalab/seurat/issues/1787</a:t>
            </a:r>
          </a:p>
        </p:txBody>
      </p:sp>
      <p:sp>
        <p:nvSpPr>
          <p:cNvPr id="11" name="TextBox 10">
            <a:extLst>
              <a:ext uri="{FF2B5EF4-FFF2-40B4-BE49-F238E27FC236}">
                <a16:creationId xmlns:a16="http://schemas.microsoft.com/office/drawing/2014/main" id="{6AC49E02-38DF-315D-9338-848D10BA4E5C}"/>
              </a:ext>
            </a:extLst>
          </p:cNvPr>
          <p:cNvSpPr txBox="1"/>
          <p:nvPr/>
        </p:nvSpPr>
        <p:spPr>
          <a:xfrm>
            <a:off x="3047343" y="2063257"/>
            <a:ext cx="6097314" cy="369332"/>
          </a:xfrm>
          <a:prstGeom prst="rect">
            <a:avLst/>
          </a:prstGeom>
          <a:noFill/>
        </p:spPr>
        <p:txBody>
          <a:bodyPr wrap="square">
            <a:spAutoFit/>
          </a:bodyPr>
          <a:lstStyle/>
          <a:p>
            <a:r>
              <a:rPr lang="en-US" dirty="0"/>
              <a:t>https://github.com/satijalab/seurat/issues/4161</a:t>
            </a:r>
          </a:p>
        </p:txBody>
      </p:sp>
      <p:sp>
        <p:nvSpPr>
          <p:cNvPr id="13" name="TextBox 12">
            <a:extLst>
              <a:ext uri="{FF2B5EF4-FFF2-40B4-BE49-F238E27FC236}">
                <a16:creationId xmlns:a16="http://schemas.microsoft.com/office/drawing/2014/main" id="{51CFFD36-A6FB-6DBB-C801-5622C17CC502}"/>
              </a:ext>
            </a:extLst>
          </p:cNvPr>
          <p:cNvSpPr txBox="1"/>
          <p:nvPr/>
        </p:nvSpPr>
        <p:spPr>
          <a:xfrm>
            <a:off x="289691" y="4047590"/>
            <a:ext cx="6097314" cy="369332"/>
          </a:xfrm>
          <a:prstGeom prst="rect">
            <a:avLst/>
          </a:prstGeom>
          <a:noFill/>
        </p:spPr>
        <p:txBody>
          <a:bodyPr wrap="square">
            <a:spAutoFit/>
          </a:bodyPr>
          <a:lstStyle/>
          <a:p>
            <a:r>
              <a:rPr lang="en-US" dirty="0"/>
              <a:t>https://github.com/satijalab/seurat/issues/3631</a:t>
            </a:r>
          </a:p>
        </p:txBody>
      </p:sp>
      <p:sp>
        <p:nvSpPr>
          <p:cNvPr id="15" name="TextBox 14">
            <a:extLst>
              <a:ext uri="{FF2B5EF4-FFF2-40B4-BE49-F238E27FC236}">
                <a16:creationId xmlns:a16="http://schemas.microsoft.com/office/drawing/2014/main" id="{0C18BB7E-ECE9-30B0-B839-8720AE925F50}"/>
              </a:ext>
            </a:extLst>
          </p:cNvPr>
          <p:cNvSpPr txBox="1"/>
          <p:nvPr/>
        </p:nvSpPr>
        <p:spPr>
          <a:xfrm>
            <a:off x="959068" y="4734631"/>
            <a:ext cx="10376339" cy="1200329"/>
          </a:xfrm>
          <a:prstGeom prst="rect">
            <a:avLst/>
          </a:prstGeom>
          <a:noFill/>
        </p:spPr>
        <p:txBody>
          <a:bodyPr wrap="square">
            <a:spAutoFit/>
          </a:bodyPr>
          <a:lstStyle/>
          <a:p>
            <a:r>
              <a:rPr lang="en-US" sz="1200" b="0" i="0" dirty="0">
                <a:solidFill>
                  <a:srgbClr val="1F2328"/>
                </a:solidFill>
                <a:effectLst/>
                <a:latin typeface="-apple-system"/>
              </a:rPr>
              <a:t>Thanks for your question. In general, we recommend integrating when origin or preparation of your samples is sufficiently different so as to produce inter-sample variation that is "irrelevant" and that you wish to remove. For instance, you may want to remove variation caused by the use of different technologies, different donors, or even different disease states (</a:t>
            </a:r>
            <a:r>
              <a:rPr lang="en-US" sz="1200" b="0" i="0" dirty="0" err="1">
                <a:solidFill>
                  <a:srgbClr val="1F2328"/>
                </a:solidFill>
                <a:effectLst/>
                <a:latin typeface="-apple-system"/>
              </a:rPr>
              <a:t>i.e</a:t>
            </a:r>
            <a:r>
              <a:rPr lang="en-US" sz="1200" b="0" i="0" dirty="0">
                <a:solidFill>
                  <a:srgbClr val="1F2328"/>
                </a:solidFill>
                <a:effectLst/>
                <a:latin typeface="-apple-system"/>
              </a:rPr>
              <a:t>, for the purposes of looking at cell type distribution in a common subspace, annotating in a common subspace, or computing a dimensional reduction with greater signal-to-noise by taking advantage of all the cells in your data). In most cases, it is relatively clear whether an undesired batch effect is present - simply merge your samples and check whether cells of the same known cell type (defined by well-known "relevant" variation) are clustering separately. As for your second question, QC preprocessing should be done prior to integration.</a:t>
            </a:r>
            <a:endParaRPr lang="en-US" sz="1200" dirty="0"/>
          </a:p>
        </p:txBody>
      </p:sp>
    </p:spTree>
    <p:extLst>
      <p:ext uri="{BB962C8B-B14F-4D97-AF65-F5344CB8AC3E}">
        <p14:creationId xmlns:p14="http://schemas.microsoft.com/office/powerpoint/2010/main" val="1574043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ED8919-049B-0725-C963-832AE56F1E0B}"/>
              </a:ext>
            </a:extLst>
          </p:cNvPr>
          <p:cNvSpPr txBox="1"/>
          <p:nvPr/>
        </p:nvSpPr>
        <p:spPr>
          <a:xfrm>
            <a:off x="392168" y="342376"/>
            <a:ext cx="6097314" cy="923330"/>
          </a:xfrm>
          <a:prstGeom prst="rect">
            <a:avLst/>
          </a:prstGeom>
          <a:noFill/>
        </p:spPr>
        <p:txBody>
          <a:bodyPr wrap="square">
            <a:spAutoFit/>
          </a:bodyPr>
          <a:lstStyle/>
          <a:p>
            <a:r>
              <a:rPr lang="en-US" b="0" i="0" dirty="0">
                <a:solidFill>
                  <a:srgbClr val="1F2328"/>
                </a:solidFill>
                <a:effectLst/>
                <a:latin typeface="-apple-system"/>
              </a:rPr>
              <a:t>we recommend using the raw (non-corrected) data for differential expression analyses, and including batch as a latent variable.</a:t>
            </a:r>
            <a:endParaRPr lang="en-US" dirty="0"/>
          </a:p>
        </p:txBody>
      </p:sp>
      <p:sp>
        <p:nvSpPr>
          <p:cNvPr id="5" name="TextBox 4">
            <a:extLst>
              <a:ext uri="{FF2B5EF4-FFF2-40B4-BE49-F238E27FC236}">
                <a16:creationId xmlns:a16="http://schemas.microsoft.com/office/drawing/2014/main" id="{1CF5BD32-D36A-6820-D413-1294E44F2654}"/>
              </a:ext>
            </a:extLst>
          </p:cNvPr>
          <p:cNvSpPr txBox="1"/>
          <p:nvPr/>
        </p:nvSpPr>
        <p:spPr>
          <a:xfrm>
            <a:off x="1227740" y="1411042"/>
            <a:ext cx="10013074" cy="369332"/>
          </a:xfrm>
          <a:prstGeom prst="rect">
            <a:avLst/>
          </a:prstGeom>
          <a:noFill/>
        </p:spPr>
        <p:txBody>
          <a:bodyPr wrap="square">
            <a:spAutoFit/>
          </a:bodyPr>
          <a:lstStyle/>
          <a:p>
            <a:pPr algn="l"/>
            <a:r>
              <a:rPr lang="en-US" b="1" i="0" dirty="0">
                <a:solidFill>
                  <a:srgbClr val="1F2328"/>
                </a:solidFill>
                <a:effectLst/>
                <a:latin typeface="-apple-system"/>
              </a:rPr>
              <a:t>How to integrate biological replicates across different conditions #4753</a:t>
            </a:r>
          </a:p>
        </p:txBody>
      </p:sp>
      <p:sp>
        <p:nvSpPr>
          <p:cNvPr id="7" name="TextBox 6">
            <a:extLst>
              <a:ext uri="{FF2B5EF4-FFF2-40B4-BE49-F238E27FC236}">
                <a16:creationId xmlns:a16="http://schemas.microsoft.com/office/drawing/2014/main" id="{27BC92AE-F7AA-FC08-3A80-38A8AF615146}"/>
              </a:ext>
            </a:extLst>
          </p:cNvPr>
          <p:cNvSpPr txBox="1"/>
          <p:nvPr/>
        </p:nvSpPr>
        <p:spPr>
          <a:xfrm>
            <a:off x="3440825" y="1800660"/>
            <a:ext cx="6097314" cy="369332"/>
          </a:xfrm>
          <a:prstGeom prst="rect">
            <a:avLst/>
          </a:prstGeom>
          <a:noFill/>
        </p:spPr>
        <p:txBody>
          <a:bodyPr wrap="square">
            <a:spAutoFit/>
          </a:bodyPr>
          <a:lstStyle/>
          <a:p>
            <a:r>
              <a:rPr lang="en-US" dirty="0"/>
              <a:t>https://github.com/satijalab/seurat/issues/4753</a:t>
            </a:r>
          </a:p>
        </p:txBody>
      </p:sp>
      <p:sp>
        <p:nvSpPr>
          <p:cNvPr id="9" name="TextBox 8">
            <a:extLst>
              <a:ext uri="{FF2B5EF4-FFF2-40B4-BE49-F238E27FC236}">
                <a16:creationId xmlns:a16="http://schemas.microsoft.com/office/drawing/2014/main" id="{CDE1B0DA-6F17-4AEE-DA7D-46A039AADD2B}"/>
              </a:ext>
            </a:extLst>
          </p:cNvPr>
          <p:cNvSpPr txBox="1"/>
          <p:nvPr/>
        </p:nvSpPr>
        <p:spPr>
          <a:xfrm>
            <a:off x="1148912" y="2419015"/>
            <a:ext cx="9658350" cy="1600438"/>
          </a:xfrm>
          <a:prstGeom prst="rect">
            <a:avLst/>
          </a:prstGeom>
          <a:noFill/>
        </p:spPr>
        <p:txBody>
          <a:bodyPr wrap="square">
            <a:spAutoFit/>
          </a:bodyPr>
          <a:lstStyle/>
          <a:p>
            <a:r>
              <a:rPr lang="en-US" sz="1400" dirty="0"/>
              <a:t>In our experience, </a:t>
            </a:r>
            <a:r>
              <a:rPr lang="en-US" sz="1400" dirty="0">
                <a:solidFill>
                  <a:srgbClr val="FF0000"/>
                </a:solidFill>
              </a:rPr>
              <a:t>we usually run integration for all samples together, but set the control replicates as reference</a:t>
            </a:r>
            <a:r>
              <a:rPr lang="en-US" sz="1400" dirty="0"/>
              <a:t>. You can follow our reference-based integration vignettes: </a:t>
            </a:r>
            <a:r>
              <a:rPr lang="en-US" sz="1400" dirty="0">
                <a:hlinkClick r:id="rId2"/>
              </a:rPr>
              <a:t>https://satijalab.org/seurat/articles/integration_large_datasets.html</a:t>
            </a:r>
            <a:endParaRPr lang="en-US" sz="1400" dirty="0"/>
          </a:p>
          <a:p>
            <a:endParaRPr lang="en-US" sz="1400" dirty="0"/>
          </a:p>
          <a:p>
            <a:r>
              <a:rPr lang="en-US" sz="1400" dirty="0"/>
              <a:t>Setting your control samples as reference mainly means that you integrate your control samples first, and then integrate samples from the treated group.</a:t>
            </a:r>
          </a:p>
          <a:p>
            <a:r>
              <a:rPr lang="en-US" sz="1400" dirty="0"/>
              <a:t>In our </a:t>
            </a:r>
            <a:r>
              <a:rPr lang="en-US" sz="1400" dirty="0" err="1"/>
              <a:t>seurat</a:t>
            </a:r>
            <a:r>
              <a:rPr lang="en-US" sz="1400" dirty="0"/>
              <a:t> v4 paper, we divided samples by individual donors and time points. When we do integration across all donors and time points, </a:t>
            </a:r>
            <a:r>
              <a:rPr lang="en-US" sz="1400" dirty="0">
                <a:solidFill>
                  <a:srgbClr val="FF0000"/>
                </a:solidFill>
              </a:rPr>
              <a:t>we set the samples from time_0 as reference</a:t>
            </a:r>
            <a:r>
              <a:rPr lang="en-US" sz="1400" dirty="0"/>
              <a:t>.</a:t>
            </a:r>
          </a:p>
        </p:txBody>
      </p:sp>
    </p:spTree>
    <p:extLst>
      <p:ext uri="{BB962C8B-B14F-4D97-AF65-F5344CB8AC3E}">
        <p14:creationId xmlns:p14="http://schemas.microsoft.com/office/powerpoint/2010/main" val="279109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BB98AA-97D8-7251-6134-CA754AF45CBA}"/>
              </a:ext>
            </a:extLst>
          </p:cNvPr>
          <p:cNvSpPr txBox="1"/>
          <p:nvPr/>
        </p:nvSpPr>
        <p:spPr>
          <a:xfrm>
            <a:off x="699595" y="516899"/>
            <a:ext cx="6097314" cy="369332"/>
          </a:xfrm>
          <a:prstGeom prst="rect">
            <a:avLst/>
          </a:prstGeom>
          <a:noFill/>
        </p:spPr>
        <p:txBody>
          <a:bodyPr wrap="square">
            <a:spAutoFit/>
          </a:bodyPr>
          <a:lstStyle/>
          <a:p>
            <a:pPr algn="l"/>
            <a:r>
              <a:rPr lang="en-US" b="1" i="0" dirty="0">
                <a:solidFill>
                  <a:srgbClr val="1F2328"/>
                </a:solidFill>
                <a:effectLst/>
                <a:latin typeface="-apple-system"/>
              </a:rPr>
              <a:t>How is gene expression scaled in </a:t>
            </a:r>
            <a:r>
              <a:rPr lang="en-US" b="1" i="0" dirty="0" err="1">
                <a:solidFill>
                  <a:srgbClr val="1F2328"/>
                </a:solidFill>
                <a:effectLst/>
                <a:latin typeface="-apple-system"/>
              </a:rPr>
              <a:t>FeaturePlot</a:t>
            </a:r>
            <a:r>
              <a:rPr lang="en-US" b="1" i="0" dirty="0">
                <a:solidFill>
                  <a:srgbClr val="1F2328"/>
                </a:solidFill>
                <a:effectLst/>
                <a:latin typeface="-apple-system"/>
              </a:rPr>
              <a:t>?</a:t>
            </a:r>
          </a:p>
        </p:txBody>
      </p:sp>
      <p:sp>
        <p:nvSpPr>
          <p:cNvPr id="4" name="Rectangle 1">
            <a:extLst>
              <a:ext uri="{FF2B5EF4-FFF2-40B4-BE49-F238E27FC236}">
                <a16:creationId xmlns:a16="http://schemas.microsoft.com/office/drawing/2014/main" id="{EE3DDCF6-BDDA-7CC9-1CAD-3ADDEFB3571F}"/>
              </a:ext>
            </a:extLst>
          </p:cNvPr>
          <p:cNvSpPr>
            <a:spLocks noChangeArrowheads="1"/>
          </p:cNvSpPr>
          <p:nvPr/>
        </p:nvSpPr>
        <p:spPr bwMode="auto">
          <a:xfrm>
            <a:off x="851338" y="1164038"/>
            <a:ext cx="83564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err="1">
                <a:ln>
                  <a:noFill/>
                </a:ln>
                <a:solidFill>
                  <a:srgbClr val="1F2328"/>
                </a:solidFill>
                <a:effectLst/>
                <a:latin typeface="ui-monospace"/>
              </a:rPr>
              <a:t>FeaturePlot</a:t>
            </a:r>
            <a:r>
              <a:rPr kumimoji="0" lang="en-US" altLang="en-US" sz="1000" b="0" i="0" u="none" strike="noStrike" cap="none" normalizeH="0" baseline="0" dirty="0">
                <a:ln>
                  <a:noFill/>
                </a:ln>
                <a:solidFill>
                  <a:srgbClr val="1F2328"/>
                </a:solidFill>
                <a:effectLst/>
                <a:latin typeface="-apple-system"/>
              </a:rPr>
              <a:t> will display the normalized data (from the </a:t>
            </a:r>
            <a:r>
              <a:rPr kumimoji="0" lang="en-US" altLang="en-US" sz="800" b="0" i="0" u="none" strike="noStrike" cap="none" normalizeH="0" baseline="0" dirty="0">
                <a:ln>
                  <a:noFill/>
                </a:ln>
                <a:solidFill>
                  <a:srgbClr val="1F2328"/>
                </a:solidFill>
                <a:effectLst/>
                <a:latin typeface="ui-monospace"/>
              </a:rPr>
              <a:t>@data</a:t>
            </a:r>
            <a:r>
              <a:rPr kumimoji="0" lang="en-US" altLang="en-US" sz="1000" b="0" i="0" u="none" strike="noStrike" cap="none" normalizeH="0" baseline="0" dirty="0">
                <a:ln>
                  <a:noFill/>
                </a:ln>
                <a:solidFill>
                  <a:srgbClr val="1F2328"/>
                </a:solidFill>
                <a:effectLst/>
                <a:latin typeface="-apple-system"/>
              </a:rPr>
              <a:t> slot). Please see the documentation for </a:t>
            </a:r>
            <a:r>
              <a:rPr kumimoji="0" lang="en-US" altLang="en-US" sz="800" b="0" i="0" u="none" strike="noStrike" cap="none" normalizeH="0" baseline="0" dirty="0" err="1">
                <a:ln>
                  <a:noFill/>
                </a:ln>
                <a:solidFill>
                  <a:srgbClr val="1F2328"/>
                </a:solidFill>
                <a:effectLst/>
                <a:latin typeface="ui-monospace"/>
              </a:rPr>
              <a:t>NormalizeData</a:t>
            </a:r>
            <a:r>
              <a:rPr kumimoji="0" lang="en-US" altLang="en-US" sz="1000" b="0" i="0" u="none" strike="noStrike" cap="none" normalizeH="0" baseline="0" dirty="0">
                <a:ln>
                  <a:noFill/>
                </a:ln>
                <a:solidFill>
                  <a:srgbClr val="1F2328"/>
                </a:solidFill>
                <a:effectLst/>
                <a:latin typeface="-apple-system"/>
              </a:rPr>
              <a:t> for a description of the normalization procedures.</a:t>
            </a:r>
            <a:r>
              <a:rPr kumimoji="0" lang="en-US" altLang="en-US" sz="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1F2328"/>
                </a:solidFill>
                <a:effectLst/>
                <a:latin typeface="-apple-system"/>
              </a:rPr>
              <a:t> it is the "</a:t>
            </a:r>
            <a:r>
              <a:rPr lang="en-US" b="0" i="0" dirty="0" err="1">
                <a:solidFill>
                  <a:srgbClr val="1F2328"/>
                </a:solidFill>
                <a:effectLst/>
                <a:latin typeface="-apple-system"/>
              </a:rPr>
              <a:t>normlized</a:t>
            </a:r>
            <a:r>
              <a:rPr lang="en-US" b="0" i="0" dirty="0">
                <a:solidFill>
                  <a:srgbClr val="1F2328"/>
                </a:solidFill>
                <a:effectLst/>
                <a:latin typeface="-apple-system"/>
              </a:rPr>
              <a:t> data loge-based"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D6C4701-4049-7E0E-E94F-A9CD523E8472}"/>
              </a:ext>
            </a:extLst>
          </p:cNvPr>
          <p:cNvSpPr txBox="1"/>
          <p:nvPr/>
        </p:nvSpPr>
        <p:spPr>
          <a:xfrm>
            <a:off x="754774" y="2189231"/>
            <a:ext cx="10131316" cy="3108543"/>
          </a:xfrm>
          <a:prstGeom prst="rect">
            <a:avLst/>
          </a:prstGeom>
          <a:noFill/>
        </p:spPr>
        <p:txBody>
          <a:bodyPr wrap="square">
            <a:spAutoFit/>
          </a:bodyPr>
          <a:lstStyle/>
          <a:p>
            <a:r>
              <a:rPr lang="en-US" sz="1400" b="0" i="0" dirty="0">
                <a:solidFill>
                  <a:srgbClr val="1F2328"/>
                </a:solidFill>
                <a:effectLst/>
                <a:latin typeface="-apple-system"/>
              </a:rPr>
              <a:t>I also have the exact same question, so I am commenting on this one in the hopes it will be answered and more clearly explained in the vignette. It seems that if the </a:t>
            </a:r>
            <a:r>
              <a:rPr lang="en-US" sz="1400" b="0" i="0" dirty="0" err="1">
                <a:solidFill>
                  <a:srgbClr val="1F2328"/>
                </a:solidFill>
                <a:effectLst/>
                <a:latin typeface="-apple-system"/>
              </a:rPr>
              <a:t>SCTransform's</a:t>
            </a:r>
            <a:r>
              <a:rPr lang="en-US" sz="1400" b="0" i="0" dirty="0">
                <a:solidFill>
                  <a:srgbClr val="1F2328"/>
                </a:solidFill>
                <a:effectLst/>
                <a:latin typeface="-apple-system"/>
              </a:rPr>
              <a:t> normalized and scaled data are better, why do you go back to the regular normalization in the integration vignette? And would we also use </a:t>
            </a:r>
            <a:r>
              <a:rPr lang="en-US" sz="1400" b="0" i="0" dirty="0" err="1">
                <a:solidFill>
                  <a:srgbClr val="1F2328"/>
                </a:solidFill>
                <a:effectLst/>
                <a:latin typeface="-apple-system"/>
              </a:rPr>
              <a:t>ScaleData</a:t>
            </a:r>
            <a:r>
              <a:rPr lang="en-US" sz="1400" b="0" i="0" dirty="0">
                <a:solidFill>
                  <a:srgbClr val="1F2328"/>
                </a:solidFill>
                <a:effectLst/>
                <a:latin typeface="-apple-system"/>
              </a:rPr>
              <a:t> to get values for heatmaps? </a:t>
            </a:r>
          </a:p>
          <a:p>
            <a:endParaRPr lang="en-US" sz="1400" dirty="0">
              <a:solidFill>
                <a:srgbClr val="1F2328"/>
              </a:solidFill>
              <a:latin typeface="-apple-system"/>
            </a:endParaRPr>
          </a:p>
          <a:p>
            <a:r>
              <a:rPr lang="en-US" sz="1400" b="0" i="0" dirty="0">
                <a:solidFill>
                  <a:srgbClr val="1F2328"/>
                </a:solidFill>
                <a:effectLst/>
                <a:latin typeface="-apple-system"/>
              </a:rPr>
              <a:t>One problem I can see with using the SCT assay after integration is that the SCT normalization was done separately for each sample, which is likely to introduce batch effects down the line. We are using the RNA assay, normalized after integration. Yes, </a:t>
            </a:r>
            <a:r>
              <a:rPr lang="en-US" sz="1400" i="0" u="none" strike="noStrike" dirty="0">
                <a:effectLst/>
                <a:latin typeface="-apple-system"/>
                <a:hlinkClick r:id="rId2"/>
              </a:rPr>
              <a:t>@CodeInTheSkies</a:t>
            </a:r>
            <a:r>
              <a:rPr lang="en-US" sz="1400" b="0" i="0" dirty="0">
                <a:solidFill>
                  <a:srgbClr val="1F2328"/>
                </a:solidFill>
                <a:effectLst/>
                <a:latin typeface="-apple-system"/>
              </a:rPr>
              <a:t>, we </a:t>
            </a:r>
            <a:r>
              <a:rPr lang="en-US" sz="1400" b="1" i="0" dirty="0">
                <a:solidFill>
                  <a:srgbClr val="1F2328"/>
                </a:solidFill>
                <a:effectLst/>
                <a:latin typeface="-apple-system"/>
              </a:rPr>
              <a:t>switch back to the RNA assay, run </a:t>
            </a:r>
            <a:r>
              <a:rPr lang="en-US" sz="1400" b="1" i="0" dirty="0" err="1">
                <a:solidFill>
                  <a:srgbClr val="1F2328"/>
                </a:solidFill>
                <a:effectLst/>
                <a:latin typeface="-apple-system"/>
              </a:rPr>
              <a:t>NormalizeData</a:t>
            </a:r>
            <a:r>
              <a:rPr lang="en-US" sz="1400" b="1" i="0" dirty="0">
                <a:solidFill>
                  <a:srgbClr val="1F2328"/>
                </a:solidFill>
                <a:effectLst/>
                <a:latin typeface="-apple-system"/>
              </a:rPr>
              <a:t>() and </a:t>
            </a:r>
            <a:r>
              <a:rPr lang="en-US" sz="1400" b="1" i="0" dirty="0" err="1">
                <a:solidFill>
                  <a:srgbClr val="1F2328"/>
                </a:solidFill>
                <a:effectLst/>
                <a:latin typeface="-apple-system"/>
              </a:rPr>
              <a:t>ScaleData</a:t>
            </a:r>
            <a:r>
              <a:rPr lang="en-US" sz="1400" b="1" i="0" dirty="0">
                <a:solidFill>
                  <a:srgbClr val="1F2328"/>
                </a:solidFill>
                <a:effectLst/>
                <a:latin typeface="-apple-system"/>
              </a:rPr>
              <a:t>(), then proceed with visualizations (</a:t>
            </a:r>
            <a:r>
              <a:rPr lang="en-US" sz="1400" b="0" i="0" dirty="0">
                <a:solidFill>
                  <a:srgbClr val="1F2328"/>
                </a:solidFill>
                <a:effectLst/>
                <a:latin typeface="-apple-system"/>
              </a:rPr>
              <a:t>Heatmaps, violin plots, shading expression values on </a:t>
            </a:r>
            <a:r>
              <a:rPr lang="en-US" sz="1400" b="0" i="0" dirty="0" err="1">
                <a:solidFill>
                  <a:srgbClr val="1F2328"/>
                </a:solidFill>
                <a:effectLst/>
                <a:latin typeface="-apple-system"/>
              </a:rPr>
              <a:t>tSNE</a:t>
            </a:r>
            <a:r>
              <a:rPr lang="en-US" sz="1400" b="0" i="0" dirty="0">
                <a:solidFill>
                  <a:srgbClr val="1F2328"/>
                </a:solidFill>
                <a:effectLst/>
                <a:latin typeface="-apple-system"/>
              </a:rPr>
              <a:t>/UMAP. Anywhere you want to see the expression differences) </a:t>
            </a:r>
            <a:r>
              <a:rPr lang="en-US" sz="1400" b="1" i="0" dirty="0">
                <a:solidFill>
                  <a:srgbClr val="1F2328"/>
                </a:solidFill>
                <a:effectLst/>
                <a:latin typeface="-apple-system"/>
              </a:rPr>
              <a:t>and marker detection</a:t>
            </a:r>
            <a:r>
              <a:rPr lang="en-US" sz="1400" b="0" i="0" dirty="0">
                <a:solidFill>
                  <a:srgbClr val="1F2328"/>
                </a:solidFill>
                <a:effectLst/>
                <a:latin typeface="-apple-system"/>
              </a:rPr>
              <a:t>. The data slot is the default used for </a:t>
            </a:r>
            <a:r>
              <a:rPr lang="en-US" sz="1400" b="0" i="0" dirty="0" err="1">
                <a:solidFill>
                  <a:srgbClr val="1F2328"/>
                </a:solidFill>
                <a:effectLst/>
                <a:latin typeface="-apple-system"/>
              </a:rPr>
              <a:t>FeaturePlot</a:t>
            </a:r>
            <a:r>
              <a:rPr lang="en-US" sz="1400" b="0" i="0" dirty="0">
                <a:solidFill>
                  <a:srgbClr val="1F2328"/>
                </a:solidFill>
                <a:effectLst/>
                <a:latin typeface="-apple-system"/>
              </a:rPr>
              <a:t>, </a:t>
            </a:r>
            <a:r>
              <a:rPr lang="en-US" sz="1400" b="0" i="0" dirty="0" err="1">
                <a:solidFill>
                  <a:srgbClr val="1F2328"/>
                </a:solidFill>
                <a:effectLst/>
                <a:latin typeface="-apple-system"/>
              </a:rPr>
              <a:t>VlnPlot</a:t>
            </a:r>
            <a:r>
              <a:rPr lang="en-US" sz="1400" b="0" i="0" dirty="0">
                <a:solidFill>
                  <a:srgbClr val="1F2328"/>
                </a:solidFill>
                <a:effectLst/>
                <a:latin typeface="-apple-system"/>
              </a:rPr>
              <a:t>, </a:t>
            </a:r>
            <a:r>
              <a:rPr lang="en-US" sz="1400" b="0" i="0" dirty="0" err="1">
                <a:solidFill>
                  <a:srgbClr val="1F2328"/>
                </a:solidFill>
                <a:effectLst/>
                <a:latin typeface="-apple-system"/>
              </a:rPr>
              <a:t>FindConservedMarkers</a:t>
            </a:r>
            <a:r>
              <a:rPr lang="en-US" sz="1400" b="0" i="0" dirty="0">
                <a:solidFill>
                  <a:srgbClr val="1F2328"/>
                </a:solidFill>
                <a:effectLst/>
                <a:latin typeface="-apple-system"/>
              </a:rPr>
              <a:t> and the </a:t>
            </a:r>
            <a:r>
              <a:rPr lang="en-US" sz="1400" b="0" i="0" dirty="0" err="1">
                <a:solidFill>
                  <a:srgbClr val="1F2328"/>
                </a:solidFill>
                <a:effectLst/>
                <a:latin typeface="-apple-system"/>
              </a:rPr>
              <a:t>scale.data</a:t>
            </a:r>
            <a:r>
              <a:rPr lang="en-US" sz="1400" b="0" i="0" dirty="0">
                <a:solidFill>
                  <a:srgbClr val="1F2328"/>
                </a:solidFill>
                <a:effectLst/>
                <a:latin typeface="-apple-system"/>
              </a:rPr>
              <a:t> slot is the default for </a:t>
            </a:r>
            <a:r>
              <a:rPr lang="en-US" sz="1400" b="0" i="0" dirty="0" err="1">
                <a:solidFill>
                  <a:srgbClr val="1F2328"/>
                </a:solidFill>
                <a:effectLst/>
                <a:latin typeface="-apple-system"/>
              </a:rPr>
              <a:t>DoHeatmap</a:t>
            </a:r>
            <a:r>
              <a:rPr lang="en-US" sz="1400" b="0" i="0" dirty="0">
                <a:solidFill>
                  <a:srgbClr val="1F2328"/>
                </a:solidFill>
                <a:effectLst/>
                <a:latin typeface="-apple-system"/>
              </a:rPr>
              <a:t>, and we use the defaults.</a:t>
            </a:r>
          </a:p>
          <a:p>
            <a:endParaRPr lang="en-US" sz="1400" dirty="0">
              <a:solidFill>
                <a:srgbClr val="1F2328"/>
              </a:solidFill>
              <a:latin typeface="-apple-system"/>
            </a:endParaRPr>
          </a:p>
          <a:p>
            <a:r>
              <a:rPr lang="en-US" sz="1400" b="0" i="0" dirty="0">
                <a:solidFill>
                  <a:srgbClr val="1F2328"/>
                </a:solidFill>
                <a:effectLst/>
                <a:latin typeface="-apple-system"/>
              </a:rPr>
              <a:t>Typically scaled data (mean-centered, </a:t>
            </a:r>
            <a:r>
              <a:rPr lang="en-US" sz="1400" b="0" i="0" dirty="0" err="1">
                <a:solidFill>
                  <a:srgbClr val="1F2328"/>
                </a:solidFill>
                <a:effectLst/>
                <a:latin typeface="-apple-system"/>
              </a:rPr>
              <a:t>sd</a:t>
            </a:r>
            <a:r>
              <a:rPr lang="en-US" sz="1400" b="0" i="0" dirty="0">
                <a:solidFill>
                  <a:srgbClr val="1F2328"/>
                </a:solidFill>
                <a:effectLst/>
                <a:latin typeface="-apple-system"/>
              </a:rPr>
              <a:t>-adjusted) </a:t>
            </a:r>
            <a:r>
              <a:rPr lang="en-US" sz="1400" b="0" i="0" dirty="0">
                <a:solidFill>
                  <a:srgbClr val="FF0000"/>
                </a:solidFill>
                <a:effectLst/>
                <a:latin typeface="-apple-system"/>
              </a:rPr>
              <a:t>is only used for heatmaps </a:t>
            </a:r>
            <a:r>
              <a:rPr lang="en-US" sz="1400" b="0" i="0" dirty="0">
                <a:solidFill>
                  <a:srgbClr val="1F2328"/>
                </a:solidFill>
                <a:effectLst/>
                <a:latin typeface="-apple-system"/>
              </a:rPr>
              <a:t>and </a:t>
            </a:r>
            <a:r>
              <a:rPr lang="en-US" sz="1400" b="1" i="0" dirty="0">
                <a:solidFill>
                  <a:srgbClr val="1F2328"/>
                </a:solidFill>
                <a:effectLst/>
                <a:latin typeface="-apple-system"/>
              </a:rPr>
              <a:t>the rest, especially differential expression, you want to do on normalized count values</a:t>
            </a:r>
            <a:r>
              <a:rPr lang="en-US" sz="1400" b="0" i="0" dirty="0">
                <a:solidFill>
                  <a:srgbClr val="1F2328"/>
                </a:solidFill>
                <a:effectLst/>
                <a:latin typeface="-apple-system"/>
              </a:rPr>
              <a:t>. In #1836 (linked above) they say explicitly not to re-run </a:t>
            </a:r>
            <a:r>
              <a:rPr lang="en-US" sz="1400" b="0" i="0" dirty="0" err="1">
                <a:solidFill>
                  <a:srgbClr val="1F2328"/>
                </a:solidFill>
                <a:effectLst/>
                <a:latin typeface="-apple-system"/>
              </a:rPr>
              <a:t>SCTransform</a:t>
            </a:r>
            <a:r>
              <a:rPr lang="en-US" sz="1400" b="0" i="0" dirty="0">
                <a:solidFill>
                  <a:srgbClr val="1F2328"/>
                </a:solidFill>
                <a:effectLst/>
                <a:latin typeface="-apple-system"/>
              </a:rPr>
              <a:t> on the integrated data, but running it on the RNA assay should be fine. I have not tried that yet...</a:t>
            </a:r>
            <a:endParaRPr lang="en-US" sz="1400" dirty="0"/>
          </a:p>
        </p:txBody>
      </p:sp>
      <p:sp>
        <p:nvSpPr>
          <p:cNvPr id="9" name="TextBox 8">
            <a:extLst>
              <a:ext uri="{FF2B5EF4-FFF2-40B4-BE49-F238E27FC236}">
                <a16:creationId xmlns:a16="http://schemas.microsoft.com/office/drawing/2014/main" id="{D9C88A9B-7160-8EFC-9461-115C22BCEA7B}"/>
              </a:ext>
            </a:extLst>
          </p:cNvPr>
          <p:cNvSpPr txBox="1"/>
          <p:nvPr/>
        </p:nvSpPr>
        <p:spPr>
          <a:xfrm>
            <a:off x="589236" y="1819899"/>
            <a:ext cx="6097314" cy="369332"/>
          </a:xfrm>
          <a:prstGeom prst="rect">
            <a:avLst/>
          </a:prstGeom>
          <a:noFill/>
        </p:spPr>
        <p:txBody>
          <a:bodyPr wrap="square">
            <a:spAutoFit/>
          </a:bodyPr>
          <a:lstStyle/>
          <a:p>
            <a:r>
              <a:rPr lang="en-US" dirty="0"/>
              <a:t>https://github.com/satijalab/seurat/issues/2023</a:t>
            </a:r>
          </a:p>
        </p:txBody>
      </p:sp>
      <p:pic>
        <p:nvPicPr>
          <p:cNvPr id="11" name="Picture 10">
            <a:extLst>
              <a:ext uri="{FF2B5EF4-FFF2-40B4-BE49-F238E27FC236}">
                <a16:creationId xmlns:a16="http://schemas.microsoft.com/office/drawing/2014/main" id="{D1C0442A-5560-D10C-C384-4E8B11431CAB}"/>
              </a:ext>
            </a:extLst>
          </p:cNvPr>
          <p:cNvPicPr>
            <a:picLocks noChangeAspect="1"/>
          </p:cNvPicPr>
          <p:nvPr/>
        </p:nvPicPr>
        <p:blipFill>
          <a:blip r:embed="rId3"/>
          <a:stretch>
            <a:fillRect/>
          </a:stretch>
        </p:blipFill>
        <p:spPr>
          <a:xfrm>
            <a:off x="4631755" y="5371664"/>
            <a:ext cx="4780260" cy="1335112"/>
          </a:xfrm>
          <a:prstGeom prst="rect">
            <a:avLst/>
          </a:prstGeom>
        </p:spPr>
      </p:pic>
      <p:sp>
        <p:nvSpPr>
          <p:cNvPr id="13" name="TextBox 12">
            <a:extLst>
              <a:ext uri="{FF2B5EF4-FFF2-40B4-BE49-F238E27FC236}">
                <a16:creationId xmlns:a16="http://schemas.microsoft.com/office/drawing/2014/main" id="{A96858D7-C50E-1F40-5A54-F8430389EB94}"/>
              </a:ext>
            </a:extLst>
          </p:cNvPr>
          <p:cNvSpPr txBox="1"/>
          <p:nvPr/>
        </p:nvSpPr>
        <p:spPr>
          <a:xfrm>
            <a:off x="218747" y="1560226"/>
            <a:ext cx="10304736" cy="369332"/>
          </a:xfrm>
          <a:prstGeom prst="rect">
            <a:avLst/>
          </a:prstGeom>
          <a:noFill/>
        </p:spPr>
        <p:txBody>
          <a:bodyPr wrap="square">
            <a:spAutoFit/>
          </a:bodyPr>
          <a:lstStyle/>
          <a:p>
            <a:pPr algn="l"/>
            <a:r>
              <a:rPr lang="en-US" b="1" i="0" dirty="0" err="1">
                <a:solidFill>
                  <a:srgbClr val="1F2328"/>
                </a:solidFill>
                <a:effectLst/>
                <a:latin typeface="-apple-system"/>
              </a:rPr>
              <a:t>SCTransform</a:t>
            </a:r>
            <a:r>
              <a:rPr lang="en-US" b="1" i="0" dirty="0">
                <a:solidFill>
                  <a:srgbClr val="1F2328"/>
                </a:solidFill>
                <a:effectLst/>
                <a:latin typeface="-apple-system"/>
              </a:rPr>
              <a:t>: why Normalize RNA data for visualization purposes?</a:t>
            </a:r>
          </a:p>
        </p:txBody>
      </p:sp>
      <p:sp>
        <p:nvSpPr>
          <p:cNvPr id="14" name="TextBox 13">
            <a:extLst>
              <a:ext uri="{FF2B5EF4-FFF2-40B4-BE49-F238E27FC236}">
                <a16:creationId xmlns:a16="http://schemas.microsoft.com/office/drawing/2014/main" id="{14C9796C-F42B-4C83-18E0-1E59FE285A21}"/>
              </a:ext>
            </a:extLst>
          </p:cNvPr>
          <p:cNvSpPr txBox="1"/>
          <p:nvPr/>
        </p:nvSpPr>
        <p:spPr>
          <a:xfrm>
            <a:off x="589236" y="5683469"/>
            <a:ext cx="3383674" cy="923330"/>
          </a:xfrm>
          <a:prstGeom prst="rect">
            <a:avLst/>
          </a:prstGeom>
          <a:noFill/>
        </p:spPr>
        <p:txBody>
          <a:bodyPr wrap="square" rtlCol="0">
            <a:spAutoFit/>
          </a:bodyPr>
          <a:lstStyle/>
          <a:p>
            <a:r>
              <a:rPr lang="en-US" dirty="0"/>
              <a:t>For integration, after integration, go back to RNA assay, perform normalize and scale again</a:t>
            </a:r>
          </a:p>
        </p:txBody>
      </p:sp>
    </p:spTree>
    <p:extLst>
      <p:ext uri="{BB962C8B-B14F-4D97-AF65-F5344CB8AC3E}">
        <p14:creationId xmlns:p14="http://schemas.microsoft.com/office/powerpoint/2010/main" val="166579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1F47D2-6A50-45DD-84FA-6FEB3C54C18F}"/>
              </a:ext>
            </a:extLst>
          </p:cNvPr>
          <p:cNvSpPr txBox="1"/>
          <p:nvPr/>
        </p:nvSpPr>
        <p:spPr>
          <a:xfrm>
            <a:off x="1196788" y="335846"/>
            <a:ext cx="7950573" cy="5078313"/>
          </a:xfrm>
          <a:prstGeom prst="rect">
            <a:avLst/>
          </a:prstGeom>
          <a:noFill/>
        </p:spPr>
        <p:txBody>
          <a:bodyPr wrap="square">
            <a:spAutoFit/>
          </a:bodyPr>
          <a:lstStyle/>
          <a:p>
            <a:r>
              <a:rPr lang="en-US" dirty="0"/>
              <a:t>In the </a:t>
            </a:r>
            <a:r>
              <a:rPr lang="en-US" dirty="0" err="1"/>
              <a:t>DoHeatmap</a:t>
            </a:r>
            <a:r>
              <a:rPr lang="en-US" dirty="0"/>
              <a:t> function of the Seurat package in R, the colors used in the plot output represent different levels of expression for the genes in the heatmap. The colors can vary depending on the color palette chosen, but I'll describe the general conventions for the default palette, which is commonly used.</a:t>
            </a:r>
          </a:p>
          <a:p>
            <a:endParaRPr lang="en-US" dirty="0"/>
          </a:p>
          <a:p>
            <a:r>
              <a:rPr lang="en-US" dirty="0">
                <a:solidFill>
                  <a:srgbClr val="FF0000"/>
                </a:solidFill>
              </a:rPr>
              <a:t>Purple/Dark Blue</a:t>
            </a:r>
            <a:r>
              <a:rPr lang="en-US" dirty="0"/>
              <a:t>: In the default palette, purple or dark blue colors generally represent </a:t>
            </a:r>
            <a:r>
              <a:rPr lang="en-US" dirty="0">
                <a:solidFill>
                  <a:srgbClr val="FF0000"/>
                </a:solidFill>
              </a:rPr>
              <a:t>lower</a:t>
            </a:r>
            <a:r>
              <a:rPr lang="en-US" dirty="0"/>
              <a:t> expression levels. This color is used for cells where the gene of interest has lower expression values. The darker the color, the lower the expression.</a:t>
            </a:r>
          </a:p>
          <a:p>
            <a:endParaRPr lang="en-US" dirty="0"/>
          </a:p>
          <a:p>
            <a:r>
              <a:rPr lang="en-US" dirty="0"/>
              <a:t>Yellow/Light Yellow: Yellow or light yellow colors represent </a:t>
            </a:r>
            <a:r>
              <a:rPr lang="en-US" dirty="0">
                <a:solidFill>
                  <a:srgbClr val="FF0000"/>
                </a:solidFill>
              </a:rPr>
              <a:t>higher</a:t>
            </a:r>
            <a:r>
              <a:rPr lang="en-US" dirty="0"/>
              <a:t> expression levels. Cells with higher expression of the gene will be shown in these colors. The intensity of the yellow color corresponds to the level of expression, with brighter yellow indicating higher expression.</a:t>
            </a:r>
          </a:p>
          <a:p>
            <a:endParaRPr lang="en-US" dirty="0"/>
          </a:p>
          <a:p>
            <a:r>
              <a:rPr lang="en-US" dirty="0"/>
              <a:t>Black/Gray: Black or gray colors are typically used for cells where the gene is not expressed or has very low expression levels. These cells are often denoted as having </a:t>
            </a:r>
            <a:r>
              <a:rPr lang="en-US" dirty="0">
                <a:solidFill>
                  <a:srgbClr val="FF0000"/>
                </a:solidFill>
              </a:rPr>
              <a:t>low or zero expression </a:t>
            </a:r>
            <a:r>
              <a:rPr lang="en-US" dirty="0"/>
              <a:t>values for the gene in the heatmap.</a:t>
            </a:r>
          </a:p>
        </p:txBody>
      </p:sp>
    </p:spTree>
    <p:extLst>
      <p:ext uri="{BB962C8B-B14F-4D97-AF65-F5344CB8AC3E}">
        <p14:creationId xmlns:p14="http://schemas.microsoft.com/office/powerpoint/2010/main" val="483154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E283EF-3447-15E5-0C80-7236E7D66093}"/>
              </a:ext>
            </a:extLst>
          </p:cNvPr>
          <p:cNvSpPr txBox="1"/>
          <p:nvPr/>
        </p:nvSpPr>
        <p:spPr>
          <a:xfrm>
            <a:off x="510409" y="587844"/>
            <a:ext cx="6097314" cy="369332"/>
          </a:xfrm>
          <a:prstGeom prst="rect">
            <a:avLst/>
          </a:prstGeom>
          <a:noFill/>
        </p:spPr>
        <p:txBody>
          <a:bodyPr wrap="square">
            <a:spAutoFit/>
          </a:bodyPr>
          <a:lstStyle/>
          <a:p>
            <a:r>
              <a:rPr lang="en-US" b="1" i="0" dirty="0">
                <a:solidFill>
                  <a:srgbClr val="0F1A1C"/>
                </a:solidFill>
                <a:effectLst/>
                <a:latin typeface="-apple-system"/>
              </a:rPr>
              <a:t>Slot usage for differential testing </a:t>
            </a:r>
            <a:r>
              <a:rPr lang="en-US" b="1" i="0" dirty="0" err="1">
                <a:solidFill>
                  <a:srgbClr val="0F1A1C"/>
                </a:solidFill>
                <a:effectLst/>
                <a:latin typeface="-apple-system"/>
              </a:rPr>
              <a:t>seurat</a:t>
            </a:r>
            <a:endParaRPr lang="en-US" dirty="0"/>
          </a:p>
        </p:txBody>
      </p:sp>
      <p:sp>
        <p:nvSpPr>
          <p:cNvPr id="5" name="TextBox 4">
            <a:extLst>
              <a:ext uri="{FF2B5EF4-FFF2-40B4-BE49-F238E27FC236}">
                <a16:creationId xmlns:a16="http://schemas.microsoft.com/office/drawing/2014/main" id="{54600289-9C41-9C32-AC2A-682C3FF50E97}"/>
              </a:ext>
            </a:extLst>
          </p:cNvPr>
          <p:cNvSpPr txBox="1"/>
          <p:nvPr/>
        </p:nvSpPr>
        <p:spPr>
          <a:xfrm>
            <a:off x="4664623" y="587844"/>
            <a:ext cx="6097314" cy="646331"/>
          </a:xfrm>
          <a:prstGeom prst="rect">
            <a:avLst/>
          </a:prstGeom>
          <a:noFill/>
        </p:spPr>
        <p:txBody>
          <a:bodyPr wrap="square">
            <a:spAutoFit/>
          </a:bodyPr>
          <a:lstStyle/>
          <a:p>
            <a:r>
              <a:rPr lang="en-US" dirty="0"/>
              <a:t>https://www.reddit.com/r/bioinformatics/comments/spyzfw/slot_usage_for_differential_testing_seurat/</a:t>
            </a:r>
          </a:p>
        </p:txBody>
      </p:sp>
      <p:sp>
        <p:nvSpPr>
          <p:cNvPr id="7" name="TextBox 6">
            <a:extLst>
              <a:ext uri="{FF2B5EF4-FFF2-40B4-BE49-F238E27FC236}">
                <a16:creationId xmlns:a16="http://schemas.microsoft.com/office/drawing/2014/main" id="{DAA8BFA4-8094-E37B-6FC5-E0FEC13F8774}"/>
              </a:ext>
            </a:extLst>
          </p:cNvPr>
          <p:cNvSpPr txBox="1"/>
          <p:nvPr/>
        </p:nvSpPr>
        <p:spPr>
          <a:xfrm>
            <a:off x="663794" y="1379456"/>
            <a:ext cx="10864412" cy="1384995"/>
          </a:xfrm>
          <a:prstGeom prst="rect">
            <a:avLst/>
          </a:prstGeom>
          <a:noFill/>
        </p:spPr>
        <p:txBody>
          <a:bodyPr wrap="square">
            <a:spAutoFit/>
          </a:bodyPr>
          <a:lstStyle/>
          <a:p>
            <a:r>
              <a:rPr lang="en-US" sz="1200" dirty="0"/>
              <a:t>"We store log-normalized versions of these corrected counts in </a:t>
            </a:r>
            <a:r>
              <a:rPr lang="en-US" sz="1200" dirty="0" err="1"/>
              <a:t>pbmc</a:t>
            </a:r>
            <a:r>
              <a:rPr lang="en-US" sz="1200" dirty="0"/>
              <a:t>[["SCT"]]@data, which are very helpful for visualization. You can use the corrected log-normalized counts for differential expression and integration. However, in principle, it would be most optimal to perform these calculations directly on the residuals (stored in the </a:t>
            </a:r>
            <a:r>
              <a:rPr lang="en-US" sz="1200" dirty="0" err="1"/>
              <a:t>scale.data</a:t>
            </a:r>
            <a:r>
              <a:rPr lang="en-US" sz="1200" dirty="0"/>
              <a:t> slot) themselves. This is not currently supported in Seurat v3, but will be soon."</a:t>
            </a:r>
          </a:p>
          <a:p>
            <a:endParaRPr lang="en-US" sz="1200" dirty="0"/>
          </a:p>
          <a:p>
            <a:r>
              <a:rPr lang="en-US" sz="1200" dirty="0"/>
              <a:t>However looking through </a:t>
            </a:r>
            <a:r>
              <a:rPr lang="en-US" sz="1200" dirty="0" err="1"/>
              <a:t>biostars</a:t>
            </a:r>
            <a:r>
              <a:rPr lang="en-US" sz="1200" dirty="0"/>
              <a:t>/</a:t>
            </a:r>
            <a:r>
              <a:rPr lang="en-US" sz="1200" dirty="0" err="1"/>
              <a:t>satijalab</a:t>
            </a:r>
            <a:r>
              <a:rPr lang="en-US" sz="1200" dirty="0"/>
              <a:t> GitHub some people seem to be running </a:t>
            </a:r>
            <a:r>
              <a:rPr lang="en-US" sz="1200" dirty="0" err="1"/>
              <a:t>normalisation</a:t>
            </a:r>
            <a:r>
              <a:rPr lang="en-US" sz="1200" dirty="0"/>
              <a:t> on their counts in the RNA assay and using that instead (and some even using raw counts, which to me doesn't make sense unless you are </a:t>
            </a:r>
            <a:r>
              <a:rPr lang="en-US" sz="1200" dirty="0" err="1"/>
              <a:t>incoporating</a:t>
            </a:r>
            <a:r>
              <a:rPr lang="en-US" sz="1200" dirty="0"/>
              <a:t> a model based approach in your DE testing?). As far as I can read using the Pearson residuals is not yet supported. There looks to be a lot of confusion on forums about the "best" way to do it. Is the SCT data slot correct to use? What do you use and why?</a:t>
            </a:r>
          </a:p>
        </p:txBody>
      </p:sp>
      <p:sp>
        <p:nvSpPr>
          <p:cNvPr id="9" name="TextBox 8">
            <a:extLst>
              <a:ext uri="{FF2B5EF4-FFF2-40B4-BE49-F238E27FC236}">
                <a16:creationId xmlns:a16="http://schemas.microsoft.com/office/drawing/2014/main" id="{7A4FAD9A-E000-F1DD-CADD-1BF367C33BDA}"/>
              </a:ext>
            </a:extLst>
          </p:cNvPr>
          <p:cNvSpPr txBox="1"/>
          <p:nvPr/>
        </p:nvSpPr>
        <p:spPr>
          <a:xfrm>
            <a:off x="734738" y="2909732"/>
            <a:ext cx="10379951" cy="2308324"/>
          </a:xfrm>
          <a:prstGeom prst="rect">
            <a:avLst/>
          </a:prstGeom>
          <a:noFill/>
        </p:spPr>
        <p:txBody>
          <a:bodyPr wrap="square">
            <a:spAutoFit/>
          </a:bodyPr>
          <a:lstStyle/>
          <a:p>
            <a:r>
              <a:rPr lang="en-US" sz="1200" dirty="0"/>
              <a:t>Call me old fashioned, but DE should be run on the counts. You in theory can use Wilcoxon rank sum test (non parametric, Seurat default) which </a:t>
            </a:r>
            <a:r>
              <a:rPr lang="en-US" sz="1200" dirty="0" err="1"/>
              <a:t>willl</a:t>
            </a:r>
            <a:r>
              <a:rPr lang="en-US" sz="1200" dirty="0"/>
              <a:t> work on the </a:t>
            </a:r>
            <a:r>
              <a:rPr lang="en-US" sz="1200" dirty="0" err="1"/>
              <a:t>the</a:t>
            </a:r>
            <a:r>
              <a:rPr lang="en-US" sz="1200" dirty="0"/>
              <a:t> normalized or raw counts.</a:t>
            </a:r>
          </a:p>
          <a:p>
            <a:endParaRPr lang="en-US" sz="1200" dirty="0"/>
          </a:p>
          <a:p>
            <a:r>
              <a:rPr lang="en-US" sz="1200" dirty="0"/>
              <a:t>However non parametric tests can have less statistical power. I tend to use tests built for count data, such as </a:t>
            </a:r>
            <a:r>
              <a:rPr lang="en-US" sz="1200" dirty="0" err="1"/>
              <a:t>EdgeR</a:t>
            </a:r>
            <a:r>
              <a:rPr lang="en-US" sz="1200" dirty="0"/>
              <a:t>. This assumes a negative binomial distribution, so it must be run on raw counts, particular UMI based, which most </a:t>
            </a:r>
            <a:r>
              <a:rPr lang="en-US" sz="1200" dirty="0" err="1"/>
              <a:t>scRNAseq</a:t>
            </a:r>
            <a:r>
              <a:rPr lang="en-US" sz="1200" dirty="0"/>
              <a:t> data is. There are also fancier models for </a:t>
            </a:r>
            <a:r>
              <a:rPr lang="en-US" sz="1200" dirty="0" err="1"/>
              <a:t>scRNAseq</a:t>
            </a:r>
            <a:r>
              <a:rPr lang="en-US" sz="1200" dirty="0"/>
              <a:t> data like zero inflated NB models, however I tend to just stick with the simpler ones.</a:t>
            </a:r>
          </a:p>
          <a:p>
            <a:endParaRPr lang="en-US" sz="1200" dirty="0"/>
          </a:p>
          <a:p>
            <a:r>
              <a:rPr lang="en-US" sz="1200" dirty="0"/>
              <a:t>Try both, compare your results, see which you agree with! See here for more options,</a:t>
            </a:r>
          </a:p>
          <a:p>
            <a:endParaRPr lang="en-US" sz="1200" dirty="0"/>
          </a:p>
          <a:p>
            <a:r>
              <a:rPr lang="en-US" sz="1200" dirty="0"/>
              <a:t>https://satijalab.org/seurat/articles/de_vignette.html</a:t>
            </a:r>
          </a:p>
          <a:p>
            <a:endParaRPr lang="en-US" sz="1200" dirty="0"/>
          </a:p>
          <a:p>
            <a:r>
              <a:rPr lang="en-US" sz="1200" dirty="0"/>
              <a:t>https://www.nature.com/articles/nmeth.4612</a:t>
            </a:r>
          </a:p>
        </p:txBody>
      </p:sp>
      <p:sp>
        <p:nvSpPr>
          <p:cNvPr id="11" name="TextBox 10">
            <a:extLst>
              <a:ext uri="{FF2B5EF4-FFF2-40B4-BE49-F238E27FC236}">
                <a16:creationId xmlns:a16="http://schemas.microsoft.com/office/drawing/2014/main" id="{79DD8218-745C-486F-04CF-CA76EB187143}"/>
              </a:ext>
            </a:extLst>
          </p:cNvPr>
          <p:cNvSpPr txBox="1"/>
          <p:nvPr/>
        </p:nvSpPr>
        <p:spPr>
          <a:xfrm>
            <a:off x="1133147" y="5363337"/>
            <a:ext cx="10493922" cy="461665"/>
          </a:xfrm>
          <a:prstGeom prst="rect">
            <a:avLst/>
          </a:prstGeom>
          <a:noFill/>
        </p:spPr>
        <p:txBody>
          <a:bodyPr wrap="square">
            <a:spAutoFit/>
          </a:bodyPr>
          <a:lstStyle/>
          <a:p>
            <a:r>
              <a:rPr lang="en-US" sz="1200" b="0" i="0" dirty="0">
                <a:solidFill>
                  <a:srgbClr val="131313"/>
                </a:solidFill>
                <a:effectLst/>
                <a:latin typeface="-apple-system"/>
              </a:rPr>
              <a:t>You should check out their new vignette </a:t>
            </a:r>
            <a:r>
              <a:rPr lang="en-US" sz="1200" b="0" i="0" dirty="0" err="1">
                <a:solidFill>
                  <a:srgbClr val="131313"/>
                </a:solidFill>
                <a:effectLst/>
                <a:latin typeface="-apple-system"/>
              </a:rPr>
              <a:t>sctranform</a:t>
            </a:r>
            <a:r>
              <a:rPr lang="en-US" sz="1200" b="0" i="0" dirty="0">
                <a:solidFill>
                  <a:srgbClr val="131313"/>
                </a:solidFill>
                <a:effectLst/>
                <a:latin typeface="-apple-system"/>
              </a:rPr>
              <a:t> v2 which allows for de testing on </a:t>
            </a:r>
            <a:r>
              <a:rPr lang="en-US" sz="1200" b="0" i="0" dirty="0" err="1">
                <a:solidFill>
                  <a:srgbClr val="131313"/>
                </a:solidFill>
                <a:effectLst/>
                <a:latin typeface="-apple-system"/>
              </a:rPr>
              <a:t>sctransformed</a:t>
            </a:r>
            <a:r>
              <a:rPr lang="en-US" sz="1200" b="0" i="0" dirty="0">
                <a:solidFill>
                  <a:srgbClr val="131313"/>
                </a:solidFill>
                <a:effectLst/>
                <a:latin typeface="-apple-system"/>
              </a:rPr>
              <a:t> object. In practice </a:t>
            </a:r>
            <a:r>
              <a:rPr lang="en-US" sz="1200" b="0" i="0" dirty="0" err="1">
                <a:solidFill>
                  <a:srgbClr val="131313"/>
                </a:solidFill>
                <a:effectLst/>
                <a:latin typeface="-apple-system"/>
              </a:rPr>
              <a:t>i</a:t>
            </a:r>
            <a:r>
              <a:rPr lang="en-US" sz="1200" b="0" i="0" dirty="0">
                <a:solidFill>
                  <a:srgbClr val="131313"/>
                </a:solidFill>
                <a:effectLst/>
                <a:latin typeface="-apple-system"/>
              </a:rPr>
              <a:t> found </a:t>
            </a:r>
            <a:r>
              <a:rPr lang="en-US" sz="1200" b="0" i="0" dirty="0" err="1">
                <a:solidFill>
                  <a:srgbClr val="131313"/>
                </a:solidFill>
                <a:effectLst/>
                <a:latin typeface="-apple-system"/>
              </a:rPr>
              <a:t>rna</a:t>
            </a:r>
            <a:r>
              <a:rPr lang="en-US" sz="1200" b="0" i="0" dirty="0">
                <a:solidFill>
                  <a:srgbClr val="131313"/>
                </a:solidFill>
                <a:effectLst/>
                <a:latin typeface="-apple-system"/>
              </a:rPr>
              <a:t> and </a:t>
            </a:r>
            <a:r>
              <a:rPr lang="en-US" sz="1200" b="0" i="0" dirty="0" err="1">
                <a:solidFill>
                  <a:srgbClr val="131313"/>
                </a:solidFill>
                <a:effectLst/>
                <a:latin typeface="-apple-system"/>
              </a:rPr>
              <a:t>sct</a:t>
            </a:r>
            <a:r>
              <a:rPr lang="en-US" sz="1200" b="0" i="0" dirty="0">
                <a:solidFill>
                  <a:srgbClr val="131313"/>
                </a:solidFill>
                <a:effectLst/>
                <a:latin typeface="-apple-system"/>
              </a:rPr>
              <a:t> markers pretty similar. For de testing between phenotypes, I usually use </a:t>
            </a:r>
            <a:r>
              <a:rPr lang="en-US" sz="1200" b="0" i="0" dirty="0" err="1">
                <a:solidFill>
                  <a:srgbClr val="131313"/>
                </a:solidFill>
                <a:effectLst/>
                <a:latin typeface="-apple-system"/>
              </a:rPr>
              <a:t>edgeR</a:t>
            </a:r>
            <a:r>
              <a:rPr lang="en-US" sz="1200" b="0" i="0" dirty="0">
                <a:solidFill>
                  <a:srgbClr val="131313"/>
                </a:solidFill>
                <a:effectLst/>
                <a:latin typeface="-apple-system"/>
              </a:rPr>
              <a:t> as well</a:t>
            </a:r>
            <a:endParaRPr lang="en-US" sz="1200" dirty="0"/>
          </a:p>
        </p:txBody>
      </p:sp>
    </p:spTree>
    <p:extLst>
      <p:ext uri="{BB962C8B-B14F-4D97-AF65-F5344CB8AC3E}">
        <p14:creationId xmlns:p14="http://schemas.microsoft.com/office/powerpoint/2010/main" val="4084362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76BD73-FF13-13F1-6E2D-80F1D76A3DE9}"/>
              </a:ext>
            </a:extLst>
          </p:cNvPr>
          <p:cNvSpPr txBox="1"/>
          <p:nvPr/>
        </p:nvSpPr>
        <p:spPr>
          <a:xfrm>
            <a:off x="526174" y="209472"/>
            <a:ext cx="6097314" cy="369332"/>
          </a:xfrm>
          <a:prstGeom prst="rect">
            <a:avLst/>
          </a:prstGeom>
          <a:noFill/>
        </p:spPr>
        <p:txBody>
          <a:bodyPr wrap="square">
            <a:spAutoFit/>
          </a:bodyPr>
          <a:lstStyle/>
          <a:p>
            <a:r>
              <a:rPr lang="en-US" dirty="0"/>
              <a:t>https://satijalab.org/seurat/archive/v3.0/de_vignette</a:t>
            </a:r>
          </a:p>
        </p:txBody>
      </p:sp>
      <p:sp>
        <p:nvSpPr>
          <p:cNvPr id="5" name="TextBox 4">
            <a:extLst>
              <a:ext uri="{FF2B5EF4-FFF2-40B4-BE49-F238E27FC236}">
                <a16:creationId xmlns:a16="http://schemas.microsoft.com/office/drawing/2014/main" id="{62E708A8-D8E4-F63B-CEF2-8299474D0558}"/>
              </a:ext>
            </a:extLst>
          </p:cNvPr>
          <p:cNvSpPr txBox="1"/>
          <p:nvPr/>
        </p:nvSpPr>
        <p:spPr>
          <a:xfrm>
            <a:off x="1479988" y="697101"/>
            <a:ext cx="6097314" cy="461665"/>
          </a:xfrm>
          <a:prstGeom prst="rect">
            <a:avLst/>
          </a:prstGeom>
          <a:noFill/>
        </p:spPr>
        <p:txBody>
          <a:bodyPr wrap="square">
            <a:spAutoFit/>
          </a:bodyPr>
          <a:lstStyle/>
          <a:p>
            <a:r>
              <a:rPr lang="en-US" sz="1200" b="0" i="0" dirty="0">
                <a:solidFill>
                  <a:srgbClr val="333333"/>
                </a:solidFill>
                <a:effectLst/>
                <a:latin typeface="Ubuntu" panose="020B0504030602030204" pitchFamily="34" charset="0"/>
              </a:rPr>
              <a:t>As a default, Seurat performs differential expression based on the non-</a:t>
            </a:r>
            <a:r>
              <a:rPr lang="en-US" sz="1200" b="0" i="0" dirty="0" err="1">
                <a:solidFill>
                  <a:srgbClr val="333333"/>
                </a:solidFill>
                <a:effectLst/>
                <a:latin typeface="Ubuntu" panose="020B0504030602030204" pitchFamily="34" charset="0"/>
              </a:rPr>
              <a:t>parameteric</a:t>
            </a:r>
            <a:r>
              <a:rPr lang="en-US" sz="1200" b="0" i="0" dirty="0">
                <a:solidFill>
                  <a:srgbClr val="333333"/>
                </a:solidFill>
                <a:effectLst/>
                <a:latin typeface="Ubuntu" panose="020B0504030602030204" pitchFamily="34" charset="0"/>
              </a:rPr>
              <a:t> Wilcoxon rank sum test. This replaces the previous default test (‘</a:t>
            </a:r>
            <a:r>
              <a:rPr lang="en-US" sz="1200" b="0" i="0" dirty="0" err="1">
                <a:solidFill>
                  <a:srgbClr val="333333"/>
                </a:solidFill>
                <a:effectLst/>
                <a:latin typeface="Ubuntu" panose="020B0504030602030204" pitchFamily="34" charset="0"/>
              </a:rPr>
              <a:t>bimod</a:t>
            </a:r>
            <a:r>
              <a:rPr lang="en-US" sz="1200" b="0" i="0" dirty="0">
                <a:solidFill>
                  <a:srgbClr val="333333"/>
                </a:solidFill>
                <a:effectLst/>
                <a:latin typeface="Ubuntu" panose="020B0504030602030204" pitchFamily="34" charset="0"/>
              </a:rPr>
              <a:t>’).</a:t>
            </a:r>
            <a:endParaRPr lang="en-US" sz="1200" dirty="0"/>
          </a:p>
        </p:txBody>
      </p:sp>
    </p:spTree>
    <p:extLst>
      <p:ext uri="{BB962C8B-B14F-4D97-AF65-F5344CB8AC3E}">
        <p14:creationId xmlns:p14="http://schemas.microsoft.com/office/powerpoint/2010/main" val="2103940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49FF10-09D8-00C0-6D2C-77812D716483}"/>
              </a:ext>
            </a:extLst>
          </p:cNvPr>
          <p:cNvSpPr txBox="1"/>
          <p:nvPr/>
        </p:nvSpPr>
        <p:spPr>
          <a:xfrm>
            <a:off x="449317" y="433552"/>
            <a:ext cx="1276760" cy="369332"/>
          </a:xfrm>
          <a:prstGeom prst="rect">
            <a:avLst/>
          </a:prstGeom>
          <a:noFill/>
        </p:spPr>
        <p:txBody>
          <a:bodyPr wrap="none" rtlCol="0">
            <a:spAutoFit/>
          </a:bodyPr>
          <a:lstStyle/>
          <a:p>
            <a:r>
              <a:rPr lang="en-US" dirty="0" err="1"/>
              <a:t>pseudobulk</a:t>
            </a:r>
            <a:endParaRPr lang="en-US" dirty="0"/>
          </a:p>
        </p:txBody>
      </p:sp>
      <p:sp>
        <p:nvSpPr>
          <p:cNvPr id="4" name="TextBox 3">
            <a:extLst>
              <a:ext uri="{FF2B5EF4-FFF2-40B4-BE49-F238E27FC236}">
                <a16:creationId xmlns:a16="http://schemas.microsoft.com/office/drawing/2014/main" id="{B22A8EB6-A034-D495-D5B6-328400625071}"/>
              </a:ext>
            </a:extLst>
          </p:cNvPr>
          <p:cNvSpPr txBox="1"/>
          <p:nvPr/>
        </p:nvSpPr>
        <p:spPr>
          <a:xfrm>
            <a:off x="668064" y="961725"/>
            <a:ext cx="6097314" cy="646331"/>
          </a:xfrm>
          <a:prstGeom prst="rect">
            <a:avLst/>
          </a:prstGeom>
          <a:noFill/>
        </p:spPr>
        <p:txBody>
          <a:bodyPr wrap="square">
            <a:spAutoFit/>
          </a:bodyPr>
          <a:lstStyle/>
          <a:p>
            <a:r>
              <a:rPr lang="en-US" dirty="0"/>
              <a:t>https://hbctraining.github.io/scRNA-seq_online/lessons/pseudobulk_DESeq2_scrnaseq.html</a:t>
            </a:r>
          </a:p>
        </p:txBody>
      </p:sp>
      <p:sp>
        <p:nvSpPr>
          <p:cNvPr id="6" name="TextBox 5">
            <a:extLst>
              <a:ext uri="{FF2B5EF4-FFF2-40B4-BE49-F238E27FC236}">
                <a16:creationId xmlns:a16="http://schemas.microsoft.com/office/drawing/2014/main" id="{1FDE0012-1635-3BED-C17D-E1341DEDBC87}"/>
              </a:ext>
            </a:extLst>
          </p:cNvPr>
          <p:cNvSpPr txBox="1"/>
          <p:nvPr/>
        </p:nvSpPr>
        <p:spPr>
          <a:xfrm>
            <a:off x="668063" y="1882904"/>
            <a:ext cx="9484929" cy="646331"/>
          </a:xfrm>
          <a:prstGeom prst="rect">
            <a:avLst/>
          </a:prstGeom>
          <a:noFill/>
        </p:spPr>
        <p:txBody>
          <a:bodyPr wrap="square">
            <a:spAutoFit/>
          </a:bodyPr>
          <a:lstStyle/>
          <a:p>
            <a:r>
              <a:rPr lang="en-US" dirty="0"/>
              <a:t>https://bioconductor.org/packages/devel/bioc/vignettes/glmGamPoi/inst/doc/pseudobulk.html#:~:text=3%20Legacy-,1%20Pseudobulk,the%20individual%20mice%20or%20patients).</a:t>
            </a:r>
          </a:p>
        </p:txBody>
      </p:sp>
      <p:sp>
        <p:nvSpPr>
          <p:cNvPr id="8" name="TextBox 7">
            <a:extLst>
              <a:ext uri="{FF2B5EF4-FFF2-40B4-BE49-F238E27FC236}">
                <a16:creationId xmlns:a16="http://schemas.microsoft.com/office/drawing/2014/main" id="{32B82EC2-7000-8982-20FF-D9C510165003}"/>
              </a:ext>
            </a:extLst>
          </p:cNvPr>
          <p:cNvSpPr txBox="1"/>
          <p:nvPr/>
        </p:nvSpPr>
        <p:spPr>
          <a:xfrm>
            <a:off x="384285" y="2529235"/>
            <a:ext cx="6097314" cy="369332"/>
          </a:xfrm>
          <a:prstGeom prst="rect">
            <a:avLst/>
          </a:prstGeom>
          <a:noFill/>
        </p:spPr>
        <p:txBody>
          <a:bodyPr wrap="square">
            <a:spAutoFit/>
          </a:bodyPr>
          <a:lstStyle/>
          <a:p>
            <a:r>
              <a:rPr lang="en-US" dirty="0"/>
              <a:t>https://github.com/neurorestore/Libra</a:t>
            </a:r>
          </a:p>
        </p:txBody>
      </p:sp>
      <p:sp>
        <p:nvSpPr>
          <p:cNvPr id="11" name="TextBox 10">
            <a:extLst>
              <a:ext uri="{FF2B5EF4-FFF2-40B4-BE49-F238E27FC236}">
                <a16:creationId xmlns:a16="http://schemas.microsoft.com/office/drawing/2014/main" id="{6572817F-77C6-1928-DA5B-B9EA2B5428F6}"/>
              </a:ext>
            </a:extLst>
          </p:cNvPr>
          <p:cNvSpPr txBox="1"/>
          <p:nvPr/>
        </p:nvSpPr>
        <p:spPr>
          <a:xfrm>
            <a:off x="4642945" y="3725208"/>
            <a:ext cx="6613510" cy="2708434"/>
          </a:xfrm>
          <a:prstGeom prst="rect">
            <a:avLst/>
          </a:prstGeom>
          <a:noFill/>
        </p:spPr>
        <p:txBody>
          <a:bodyPr wrap="square">
            <a:spAutoFit/>
          </a:bodyPr>
          <a:lstStyle/>
          <a:p>
            <a:r>
              <a:rPr lang="en-US" sz="1000" dirty="0"/>
              <a:t>After running </a:t>
            </a:r>
            <a:r>
              <a:rPr lang="en-US" sz="1000" dirty="0" err="1"/>
              <a:t>AggregateExpression</a:t>
            </a:r>
            <a:r>
              <a:rPr lang="en-US" sz="1000" dirty="0"/>
              <a:t> with the setting  </a:t>
            </a:r>
            <a:r>
              <a:rPr lang="en-US" sz="1000" dirty="0" err="1"/>
              <a:t>return.seurat</a:t>
            </a:r>
            <a:r>
              <a:rPr lang="en-US" sz="1000" dirty="0"/>
              <a:t> = TRUE, you will get a </a:t>
            </a:r>
            <a:r>
              <a:rPr lang="en-US" sz="1000" dirty="0" err="1"/>
              <a:t>seurat</a:t>
            </a:r>
            <a:r>
              <a:rPr lang="en-US" sz="1000" dirty="0"/>
              <a:t> object.</a:t>
            </a:r>
          </a:p>
          <a:p>
            <a:r>
              <a:rPr lang="en-US" sz="1000" dirty="0"/>
              <a:t>Then you can use any Seurat functions to process the bulk object.</a:t>
            </a:r>
          </a:p>
          <a:p>
            <a:endParaRPr lang="en-US" sz="1000" dirty="0"/>
          </a:p>
          <a:p>
            <a:r>
              <a:rPr lang="en-US" sz="1000" dirty="0"/>
              <a:t># make a fake individual information for pbmc3k</a:t>
            </a:r>
          </a:p>
          <a:p>
            <a:r>
              <a:rPr lang="en-US" sz="1000" dirty="0"/>
              <a:t>pbmc3k$donor &lt;- sample(x = c('A', 'B','C'), size = </a:t>
            </a:r>
            <a:r>
              <a:rPr lang="en-US" sz="1000" dirty="0" err="1"/>
              <a:t>ncol</a:t>
            </a:r>
            <a:r>
              <a:rPr lang="en-US" sz="1000" dirty="0"/>
              <a:t>(pbmc3k), replace = TRUE)</a:t>
            </a:r>
          </a:p>
          <a:p>
            <a:r>
              <a:rPr lang="en-US" sz="1000" dirty="0"/>
              <a:t>pbmc3k &lt;- </a:t>
            </a:r>
            <a:r>
              <a:rPr lang="en-US" sz="1000" dirty="0" err="1"/>
              <a:t>NormalizeData</a:t>
            </a:r>
            <a:r>
              <a:rPr lang="en-US" sz="1000" dirty="0"/>
              <a:t>(pbmc3k)</a:t>
            </a:r>
          </a:p>
          <a:p>
            <a:endParaRPr lang="en-US" sz="1000" dirty="0"/>
          </a:p>
          <a:p>
            <a:r>
              <a:rPr lang="en-US" sz="1000" dirty="0"/>
              <a:t># pseudo-bulk by per donor per cell type</a:t>
            </a:r>
          </a:p>
          <a:p>
            <a:r>
              <a:rPr lang="en-US" sz="1000" b="1" dirty="0"/>
              <a:t>pbmc3k.bulk &lt;- </a:t>
            </a:r>
            <a:r>
              <a:rPr lang="en-US" sz="1000" b="1" dirty="0" err="1"/>
              <a:t>AverageExpression</a:t>
            </a:r>
            <a:r>
              <a:rPr lang="en-US" sz="1000" b="1" dirty="0"/>
              <a:t>(pbmc3k, </a:t>
            </a:r>
            <a:r>
              <a:rPr lang="en-US" sz="1000" b="1" dirty="0" err="1"/>
              <a:t>return.seurat</a:t>
            </a:r>
            <a:r>
              <a:rPr lang="en-US" sz="1000" b="1" dirty="0"/>
              <a:t> = TRUE, group.by = c('donor','</a:t>
            </a:r>
            <a:r>
              <a:rPr lang="en-US" sz="1000" b="1" dirty="0" err="1"/>
              <a:t>seurat_annotations</a:t>
            </a:r>
            <a:r>
              <a:rPr lang="en-US" sz="1000" b="1" dirty="0"/>
              <a:t>'))</a:t>
            </a:r>
          </a:p>
          <a:p>
            <a:endParaRPr lang="en-US" sz="1000" dirty="0"/>
          </a:p>
          <a:p>
            <a:r>
              <a:rPr lang="en-US" sz="1000" dirty="0"/>
              <a:t>pbmc3k.bulk &lt;- </a:t>
            </a:r>
            <a:r>
              <a:rPr lang="en-US" sz="1000" dirty="0" err="1"/>
              <a:t>NormalizeData</a:t>
            </a:r>
            <a:r>
              <a:rPr lang="en-US" sz="1000" dirty="0"/>
              <a:t>(pbmc3k.bulk) %&gt;% </a:t>
            </a:r>
          </a:p>
          <a:p>
            <a:r>
              <a:rPr lang="en-US" sz="1000" dirty="0"/>
              <a:t>	</a:t>
            </a:r>
            <a:r>
              <a:rPr lang="en-US" sz="1000" dirty="0" err="1"/>
              <a:t>FindVariableFeatures</a:t>
            </a:r>
            <a:r>
              <a:rPr lang="en-US" sz="1000" dirty="0"/>
              <a:t>() %&gt;% </a:t>
            </a:r>
          </a:p>
          <a:p>
            <a:r>
              <a:rPr lang="en-US" sz="1000" dirty="0"/>
              <a:t>	</a:t>
            </a:r>
            <a:r>
              <a:rPr lang="en-US" sz="1000" dirty="0" err="1"/>
              <a:t>ScaleData</a:t>
            </a:r>
            <a:r>
              <a:rPr lang="en-US" sz="1000" dirty="0"/>
              <a:t>()%&gt;% </a:t>
            </a:r>
          </a:p>
          <a:p>
            <a:r>
              <a:rPr lang="en-US" sz="1000" dirty="0"/>
              <a:t>	</a:t>
            </a:r>
            <a:r>
              <a:rPr lang="en-US" sz="1000" dirty="0" err="1"/>
              <a:t>RunPCA</a:t>
            </a:r>
            <a:r>
              <a:rPr lang="en-US" sz="1000" dirty="0"/>
              <a:t>(</a:t>
            </a:r>
            <a:r>
              <a:rPr lang="en-US" sz="1000" dirty="0" err="1"/>
              <a:t>npcs</a:t>
            </a:r>
            <a:r>
              <a:rPr lang="en-US" sz="1000" dirty="0"/>
              <a:t> = 10)</a:t>
            </a:r>
          </a:p>
          <a:p>
            <a:r>
              <a:rPr lang="en-US" sz="1000" dirty="0"/>
              <a:t>pbmc3k.bulk$celltype &lt;- </a:t>
            </a:r>
            <a:r>
              <a:rPr lang="en-US" sz="1000" dirty="0" err="1"/>
              <a:t>sapply</a:t>
            </a:r>
            <a:r>
              <a:rPr lang="en-US" sz="1000" dirty="0"/>
              <a:t>(</a:t>
            </a:r>
            <a:r>
              <a:rPr lang="en-US" sz="1000" dirty="0" err="1"/>
              <a:t>strsplit</a:t>
            </a:r>
            <a:r>
              <a:rPr lang="en-US" sz="1000" dirty="0"/>
              <a:t>(Cells(pbmc3k.bulk), split = '_'), '[', 2)</a:t>
            </a:r>
          </a:p>
          <a:p>
            <a:endParaRPr lang="en-US" sz="1000" dirty="0"/>
          </a:p>
          <a:p>
            <a:r>
              <a:rPr lang="en-US" sz="1000" dirty="0" err="1"/>
              <a:t>DimPlot</a:t>
            </a:r>
            <a:r>
              <a:rPr lang="en-US" sz="1000" dirty="0"/>
              <a:t>(pbmc3k.bulk, group.by = '</a:t>
            </a:r>
            <a:r>
              <a:rPr lang="en-US" sz="1000" dirty="0" err="1"/>
              <a:t>celltype</a:t>
            </a:r>
            <a:r>
              <a:rPr lang="en-US" sz="1000" dirty="0"/>
              <a:t>', label = TRUE,  reduction = '</a:t>
            </a:r>
            <a:r>
              <a:rPr lang="en-US" sz="1000" dirty="0" err="1"/>
              <a:t>pca</a:t>
            </a:r>
            <a:r>
              <a:rPr lang="en-US" sz="1000" dirty="0"/>
              <a:t>')</a:t>
            </a:r>
          </a:p>
        </p:txBody>
      </p:sp>
      <p:sp>
        <p:nvSpPr>
          <p:cNvPr id="13" name="TextBox 12">
            <a:extLst>
              <a:ext uri="{FF2B5EF4-FFF2-40B4-BE49-F238E27FC236}">
                <a16:creationId xmlns:a16="http://schemas.microsoft.com/office/drawing/2014/main" id="{8232A7C5-C616-9DB2-4E7C-BC35B05188DB}"/>
              </a:ext>
            </a:extLst>
          </p:cNvPr>
          <p:cNvSpPr txBox="1"/>
          <p:nvPr/>
        </p:nvSpPr>
        <p:spPr>
          <a:xfrm>
            <a:off x="4642945" y="6400925"/>
            <a:ext cx="6097314" cy="369332"/>
          </a:xfrm>
          <a:prstGeom prst="rect">
            <a:avLst/>
          </a:prstGeom>
          <a:noFill/>
        </p:spPr>
        <p:txBody>
          <a:bodyPr wrap="square">
            <a:spAutoFit/>
          </a:bodyPr>
          <a:lstStyle/>
          <a:p>
            <a:r>
              <a:rPr lang="en-US" dirty="0"/>
              <a:t>https://github.com/satijalab/seurat/issues/6892</a:t>
            </a:r>
          </a:p>
        </p:txBody>
      </p:sp>
      <p:sp>
        <p:nvSpPr>
          <p:cNvPr id="15" name="TextBox 14">
            <a:extLst>
              <a:ext uri="{FF2B5EF4-FFF2-40B4-BE49-F238E27FC236}">
                <a16:creationId xmlns:a16="http://schemas.microsoft.com/office/drawing/2014/main" id="{BF62A408-CE6B-262E-8CA7-C1EFDE59438A}"/>
              </a:ext>
            </a:extLst>
          </p:cNvPr>
          <p:cNvSpPr txBox="1"/>
          <p:nvPr/>
        </p:nvSpPr>
        <p:spPr>
          <a:xfrm>
            <a:off x="715361" y="2962924"/>
            <a:ext cx="6097314" cy="646331"/>
          </a:xfrm>
          <a:prstGeom prst="rect">
            <a:avLst/>
          </a:prstGeom>
          <a:noFill/>
        </p:spPr>
        <p:txBody>
          <a:bodyPr wrap="square">
            <a:spAutoFit/>
          </a:bodyPr>
          <a:lstStyle/>
          <a:p>
            <a:r>
              <a:rPr lang="en-US" dirty="0"/>
              <a:t>https://bookdown.org/ytliu13207/SingleCellMultiOmicsDataAnalysis/pseudobulk-expression.html</a:t>
            </a:r>
          </a:p>
        </p:txBody>
      </p:sp>
    </p:spTree>
    <p:extLst>
      <p:ext uri="{BB962C8B-B14F-4D97-AF65-F5344CB8AC3E}">
        <p14:creationId xmlns:p14="http://schemas.microsoft.com/office/powerpoint/2010/main" val="129222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D80B18-F565-2B37-53F9-C4F3B4C052CA}"/>
              </a:ext>
            </a:extLst>
          </p:cNvPr>
          <p:cNvSpPr txBox="1"/>
          <p:nvPr/>
        </p:nvSpPr>
        <p:spPr>
          <a:xfrm>
            <a:off x="174811" y="136863"/>
            <a:ext cx="11053482" cy="4278094"/>
          </a:xfrm>
          <a:prstGeom prst="rect">
            <a:avLst/>
          </a:prstGeom>
          <a:noFill/>
        </p:spPr>
        <p:txBody>
          <a:bodyPr wrap="square">
            <a:spAutoFit/>
          </a:bodyPr>
          <a:lstStyle/>
          <a:p>
            <a:r>
              <a:rPr lang="en-US" sz="1600" dirty="0"/>
              <a:t>Seurat performs data normalization as part of its preprocessing pipeline to address technical variation and to ensure that gene expression values are comparable across cells. Seurat offers various normalization methods, with </a:t>
            </a:r>
            <a:r>
              <a:rPr lang="en-US" sz="1600" dirty="0" err="1">
                <a:solidFill>
                  <a:srgbClr val="FF0000"/>
                </a:solidFill>
              </a:rPr>
              <a:t>LogNormalize</a:t>
            </a:r>
            <a:r>
              <a:rPr lang="en-US" sz="1600" dirty="0"/>
              <a:t> being the default method. Here's how </a:t>
            </a:r>
            <a:r>
              <a:rPr lang="en-US" sz="1600" dirty="0" err="1"/>
              <a:t>LogNormalize</a:t>
            </a:r>
            <a:r>
              <a:rPr lang="en-US" sz="1600" dirty="0"/>
              <a:t> works:</a:t>
            </a:r>
          </a:p>
          <a:p>
            <a:endParaRPr lang="en-US" sz="1600" dirty="0"/>
          </a:p>
          <a:p>
            <a:r>
              <a:rPr lang="en-US" sz="1600" dirty="0"/>
              <a:t>Library Size Normalization: Seurat first computes the </a:t>
            </a:r>
            <a:r>
              <a:rPr lang="en-US" sz="1600" dirty="0">
                <a:solidFill>
                  <a:srgbClr val="FF0000"/>
                </a:solidFill>
              </a:rPr>
              <a:t>total expression (library size) for each cell</a:t>
            </a:r>
            <a:r>
              <a:rPr lang="en-US" sz="1600" dirty="0"/>
              <a:t>, which is the </a:t>
            </a:r>
            <a:r>
              <a:rPr lang="en-US" sz="1600" dirty="0">
                <a:solidFill>
                  <a:srgbClr val="FF0000"/>
                </a:solidFill>
              </a:rPr>
              <a:t>sum of expression values for all genes </a:t>
            </a:r>
            <a:r>
              <a:rPr lang="en-US" sz="1600" dirty="0"/>
              <a:t>in that cell. This step is important because cells with a higher total number of transcripts might show higher raw gene expression values just due to having more RNA.</a:t>
            </a:r>
          </a:p>
          <a:p>
            <a:endParaRPr lang="en-US" sz="1600" dirty="0"/>
          </a:p>
          <a:p>
            <a:r>
              <a:rPr lang="en-US" sz="1600" dirty="0"/>
              <a:t>Counts per Million (CPM) Calculation: </a:t>
            </a:r>
            <a:r>
              <a:rPr lang="en-US" sz="1600" dirty="0">
                <a:solidFill>
                  <a:srgbClr val="FF0000"/>
                </a:solidFill>
              </a:rPr>
              <a:t>Seurat divides the expression value of each gene in each cell by the total expression of that cell</a:t>
            </a:r>
            <a:r>
              <a:rPr lang="en-US" sz="1600" dirty="0"/>
              <a:t>. This operation results in the proportion of expression contributed by that gene in that cell relative to the total expression of the cell.</a:t>
            </a:r>
          </a:p>
          <a:p>
            <a:endParaRPr lang="en-US" sz="1600" dirty="0"/>
          </a:p>
          <a:p>
            <a:r>
              <a:rPr lang="en-US" sz="1600" dirty="0"/>
              <a:t>Log Transformation: After computing the CPM values, Seurat performs a log transformation on these values. This transformation helps stabilize the variance and normalizes the scale of expression values across cells. Log transformation is often used to make the data more symmetrical and to mitigate the effects of extreme outliers.</a:t>
            </a:r>
          </a:p>
          <a:p>
            <a:endParaRPr lang="en-US" sz="1600" dirty="0"/>
          </a:p>
          <a:p>
            <a:r>
              <a:rPr lang="en-US" sz="1600" dirty="0"/>
              <a:t>The </a:t>
            </a:r>
            <a:r>
              <a:rPr lang="en-US" sz="1600" dirty="0" err="1"/>
              <a:t>LogNormalize</a:t>
            </a:r>
            <a:r>
              <a:rPr lang="en-US" sz="1600" dirty="0"/>
              <a:t> function in Seurat is typically applied to the raw count matrix of genes in cells.</a:t>
            </a:r>
          </a:p>
        </p:txBody>
      </p:sp>
      <p:sp>
        <p:nvSpPr>
          <p:cNvPr id="5" name="TextBox 4">
            <a:extLst>
              <a:ext uri="{FF2B5EF4-FFF2-40B4-BE49-F238E27FC236}">
                <a16:creationId xmlns:a16="http://schemas.microsoft.com/office/drawing/2014/main" id="{F29BAC7F-CB7B-D572-35C6-3AEA5C92CF42}"/>
              </a:ext>
            </a:extLst>
          </p:cNvPr>
          <p:cNvSpPr txBox="1"/>
          <p:nvPr/>
        </p:nvSpPr>
        <p:spPr>
          <a:xfrm>
            <a:off x="1148042" y="4780021"/>
            <a:ext cx="9107020" cy="1477328"/>
          </a:xfrm>
          <a:prstGeom prst="rect">
            <a:avLst/>
          </a:prstGeom>
          <a:noFill/>
        </p:spPr>
        <p:txBody>
          <a:bodyPr wrap="square">
            <a:spAutoFit/>
          </a:bodyPr>
          <a:lstStyle/>
          <a:p>
            <a:r>
              <a:rPr lang="en-US" dirty="0"/>
              <a:t>In Seurat's </a:t>
            </a:r>
            <a:r>
              <a:rPr lang="en-US" dirty="0" err="1"/>
              <a:t>NormalizeData</a:t>
            </a:r>
            <a:r>
              <a:rPr lang="en-US" dirty="0"/>
              <a:t> function, the division by 10,000 is not part of the default normalization process. Instead, it's a common practice when scaling data after normalization for visualization purposes. After performing the log normalization, you might scale the data by dividing each value by 10,000 to bring the values within a more manageable range, particularly when you're plotting heatmaps or other visualization outputs.</a:t>
            </a:r>
          </a:p>
        </p:txBody>
      </p:sp>
    </p:spTree>
    <p:extLst>
      <p:ext uri="{BB962C8B-B14F-4D97-AF65-F5344CB8AC3E}">
        <p14:creationId xmlns:p14="http://schemas.microsoft.com/office/powerpoint/2010/main" val="2084133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B7555C-9497-7864-73AF-271A66F5BCC8}"/>
              </a:ext>
            </a:extLst>
          </p:cNvPr>
          <p:cNvSpPr txBox="1"/>
          <p:nvPr/>
        </p:nvSpPr>
        <p:spPr>
          <a:xfrm>
            <a:off x="416860" y="709363"/>
            <a:ext cx="11107270" cy="5632311"/>
          </a:xfrm>
          <a:prstGeom prst="rect">
            <a:avLst/>
          </a:prstGeom>
          <a:noFill/>
        </p:spPr>
        <p:txBody>
          <a:bodyPr wrap="square">
            <a:spAutoFit/>
          </a:bodyPr>
          <a:lstStyle/>
          <a:p>
            <a:r>
              <a:rPr lang="en-US" dirty="0"/>
              <a:t>In Seurat's </a:t>
            </a:r>
            <a:r>
              <a:rPr lang="en-US" dirty="0" err="1"/>
              <a:t>NormalizeData</a:t>
            </a:r>
            <a:r>
              <a:rPr lang="en-US" dirty="0"/>
              <a:t> function, the division by 10,000 is not part of the default normalization process. Instead, it's a common practice when scaling data after normalization for visualization purposes. After performing the log normalization, you might scale the data by dividing each value by 10,000 to bring the values within a more manageable range, particularly when you're plotting heatmaps or other visualization outputs.</a:t>
            </a:r>
          </a:p>
          <a:p>
            <a:endParaRPr lang="en-US" dirty="0"/>
          </a:p>
          <a:p>
            <a:r>
              <a:rPr lang="en-US" dirty="0"/>
              <a:t>Here's the corrected explanation:</a:t>
            </a:r>
          </a:p>
          <a:p>
            <a:endParaRPr lang="en-US" dirty="0"/>
          </a:p>
          <a:p>
            <a:r>
              <a:rPr lang="en-US" dirty="0"/>
              <a:t>Log Transformation: Seurat performs the log transformation on the counts after library size normalization to stabilize the variance and mitigate the effects of extreme outliers. This transformed data is used for subsequent analysis steps.</a:t>
            </a:r>
          </a:p>
          <a:p>
            <a:endParaRPr lang="en-US" dirty="0"/>
          </a:p>
          <a:p>
            <a:r>
              <a:rPr lang="en-US" dirty="0"/>
              <a:t>Scaling for Visualization: In many cases, after normalization and log transformation, the values can still have a relatively wide range. When creating visualization outputs like heatmaps or scatter plots, these raw values can lead to color scales that are difficult to interpret. By dividing the log-transformed values by 10,000, you're effectively bringing them down to a smaller range, which makes the visualization more intuitive and interpretable.</a:t>
            </a:r>
          </a:p>
          <a:p>
            <a:endParaRPr lang="en-US" dirty="0"/>
          </a:p>
          <a:p>
            <a:r>
              <a:rPr lang="en-US" dirty="0"/>
              <a:t>For example, if you have log-transformed values in the range of 0 to 15, dividing by 10,000 will map them to a range of 0 to 0.0015, which is more suitable for visualization.</a:t>
            </a:r>
          </a:p>
          <a:p>
            <a:endParaRPr lang="en-US" dirty="0"/>
          </a:p>
          <a:p>
            <a:r>
              <a:rPr lang="en-US" dirty="0"/>
              <a:t>This division by 10,000 is done after normalization and log transformation and is specific to how the data is prepared for visualization. It doesn't affect the downstream analysis or interpretation of gene expression levels.</a:t>
            </a:r>
          </a:p>
        </p:txBody>
      </p:sp>
    </p:spTree>
    <p:extLst>
      <p:ext uri="{BB962C8B-B14F-4D97-AF65-F5344CB8AC3E}">
        <p14:creationId xmlns:p14="http://schemas.microsoft.com/office/powerpoint/2010/main" val="3896944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B49319-6142-30CA-9F7C-B15C31CC1353}"/>
              </a:ext>
            </a:extLst>
          </p:cNvPr>
          <p:cNvSpPr txBox="1"/>
          <p:nvPr/>
        </p:nvSpPr>
        <p:spPr>
          <a:xfrm>
            <a:off x="400050" y="333072"/>
            <a:ext cx="8179173" cy="1200329"/>
          </a:xfrm>
          <a:prstGeom prst="rect">
            <a:avLst/>
          </a:prstGeom>
          <a:noFill/>
        </p:spPr>
        <p:txBody>
          <a:bodyPr wrap="square">
            <a:spAutoFit/>
          </a:bodyPr>
          <a:lstStyle/>
          <a:p>
            <a:r>
              <a:rPr lang="en-US" b="0" i="0" dirty="0">
                <a:solidFill>
                  <a:srgbClr val="333333"/>
                </a:solidFill>
                <a:effectLst/>
                <a:latin typeface="Noto Serif" panose="02020600060500020200" pitchFamily="18" charset="0"/>
              </a:rPr>
              <a:t> By default, Seurat implements a global-scaling normalization method “</a:t>
            </a:r>
            <a:r>
              <a:rPr lang="en-US" b="0" i="0" dirty="0" err="1">
                <a:solidFill>
                  <a:srgbClr val="333333"/>
                </a:solidFill>
                <a:effectLst/>
                <a:latin typeface="Noto Serif" panose="02020600060500020200" pitchFamily="18" charset="0"/>
              </a:rPr>
              <a:t>LogNormalize</a:t>
            </a:r>
            <a:r>
              <a:rPr lang="en-US" b="0" i="0" dirty="0">
                <a:solidFill>
                  <a:srgbClr val="333333"/>
                </a:solidFill>
                <a:effectLst/>
                <a:latin typeface="Noto Serif" panose="02020600060500020200" pitchFamily="18" charset="0"/>
              </a:rPr>
              <a:t>” that normalizes the gene expression measurements for each cell by the total expression, multiplies this by a scale factor (10,000 by default), and log-transforms the result.</a:t>
            </a:r>
            <a:endParaRPr lang="en-US" dirty="0"/>
          </a:p>
        </p:txBody>
      </p:sp>
      <p:sp>
        <p:nvSpPr>
          <p:cNvPr id="5" name="TextBox 4">
            <a:extLst>
              <a:ext uri="{FF2B5EF4-FFF2-40B4-BE49-F238E27FC236}">
                <a16:creationId xmlns:a16="http://schemas.microsoft.com/office/drawing/2014/main" id="{B11BDAF5-A39B-F00E-EBBB-D2177406483C}"/>
              </a:ext>
            </a:extLst>
          </p:cNvPr>
          <p:cNvSpPr txBox="1"/>
          <p:nvPr/>
        </p:nvSpPr>
        <p:spPr>
          <a:xfrm>
            <a:off x="1005168" y="1951672"/>
            <a:ext cx="9160808" cy="1477328"/>
          </a:xfrm>
          <a:prstGeom prst="rect">
            <a:avLst/>
          </a:prstGeom>
          <a:noFill/>
        </p:spPr>
        <p:txBody>
          <a:bodyPr wrap="square">
            <a:spAutoFit/>
          </a:bodyPr>
          <a:lstStyle/>
          <a:p>
            <a:r>
              <a:rPr lang="en-US" b="0" i="0" dirty="0">
                <a:solidFill>
                  <a:srgbClr val="2C3E50"/>
                </a:solidFill>
                <a:effectLst/>
                <a:latin typeface="Lato" panose="020F0502020204030203" pitchFamily="34" charset="0"/>
              </a:rPr>
              <a:t> In </a:t>
            </a:r>
            <a:r>
              <a:rPr lang="en-US" b="0" i="0" u="none" strike="noStrike" dirty="0" err="1">
                <a:solidFill>
                  <a:srgbClr val="18BC9C"/>
                </a:solidFill>
                <a:effectLst/>
                <a:latin typeface="Lato" panose="020F0502020204030203" pitchFamily="34" charset="0"/>
                <a:hlinkClick r:id="rId2"/>
              </a:rPr>
              <a:t>Hafemeister</a:t>
            </a:r>
            <a:r>
              <a:rPr lang="en-US" b="0" i="0" u="none" strike="noStrike" dirty="0">
                <a:solidFill>
                  <a:srgbClr val="18BC9C"/>
                </a:solidFill>
                <a:effectLst/>
                <a:latin typeface="Lato" panose="020F0502020204030203" pitchFamily="34" charset="0"/>
                <a:hlinkClick r:id="rId2"/>
              </a:rPr>
              <a:t> and </a:t>
            </a:r>
            <a:r>
              <a:rPr lang="en-US" b="0" i="0" u="none" strike="noStrike" dirty="0" err="1">
                <a:solidFill>
                  <a:srgbClr val="18BC9C"/>
                </a:solidFill>
                <a:effectLst/>
                <a:latin typeface="Lato" panose="020F0502020204030203" pitchFamily="34" charset="0"/>
                <a:hlinkClick r:id="rId2"/>
              </a:rPr>
              <a:t>Satija</a:t>
            </a:r>
            <a:r>
              <a:rPr lang="en-US" b="0" i="0" u="none" strike="noStrike" dirty="0">
                <a:solidFill>
                  <a:srgbClr val="18BC9C"/>
                </a:solidFill>
                <a:effectLst/>
                <a:latin typeface="Lato" panose="020F0502020204030203" pitchFamily="34" charset="0"/>
                <a:hlinkClick r:id="rId2"/>
              </a:rPr>
              <a:t>, 2019</a:t>
            </a:r>
            <a:r>
              <a:rPr lang="en-US" b="0" i="0" dirty="0">
                <a:solidFill>
                  <a:srgbClr val="2C3E50"/>
                </a:solidFill>
                <a:effectLst/>
                <a:latin typeface="Lato" panose="020F0502020204030203" pitchFamily="34" charset="0"/>
              </a:rPr>
              <a:t> we introduce a modeling framework for the normalization and variance stabilization of molecular count data from </a:t>
            </a:r>
            <a:r>
              <a:rPr lang="en-US" b="0" i="0" dirty="0" err="1">
                <a:solidFill>
                  <a:srgbClr val="2C3E50"/>
                </a:solidFill>
                <a:effectLst/>
                <a:latin typeface="Lato" panose="020F0502020204030203" pitchFamily="34" charset="0"/>
              </a:rPr>
              <a:t>scRNA</a:t>
            </a:r>
            <a:r>
              <a:rPr lang="en-US" b="0" i="0" dirty="0">
                <a:solidFill>
                  <a:srgbClr val="2C3E50"/>
                </a:solidFill>
                <a:effectLst/>
                <a:latin typeface="Lato" panose="020F0502020204030203" pitchFamily="34" charset="0"/>
              </a:rPr>
              <a:t>-seq experiment. This procedure omits the need for heuristic steps including </a:t>
            </a:r>
            <a:r>
              <a:rPr lang="en-US" b="0" i="0" dirty="0" err="1">
                <a:solidFill>
                  <a:srgbClr val="2C3E50"/>
                </a:solidFill>
                <a:effectLst/>
                <a:latin typeface="Lato" panose="020F0502020204030203" pitchFamily="34" charset="0"/>
              </a:rPr>
              <a:t>pseudocount</a:t>
            </a:r>
            <a:r>
              <a:rPr lang="en-US" b="0" i="0" dirty="0">
                <a:solidFill>
                  <a:srgbClr val="2C3E50"/>
                </a:solidFill>
                <a:effectLst/>
                <a:latin typeface="Lato" panose="020F0502020204030203" pitchFamily="34" charset="0"/>
              </a:rPr>
              <a:t> addition or log-transformation and improves common downstream analytical tasks such as variable gene selection, dimensional reduction, and differential expression.</a:t>
            </a:r>
            <a:endParaRPr lang="en-US" dirty="0"/>
          </a:p>
        </p:txBody>
      </p:sp>
      <p:sp>
        <p:nvSpPr>
          <p:cNvPr id="8" name="TextBox 7">
            <a:extLst>
              <a:ext uri="{FF2B5EF4-FFF2-40B4-BE49-F238E27FC236}">
                <a16:creationId xmlns:a16="http://schemas.microsoft.com/office/drawing/2014/main" id="{1E2E0A84-0F18-26DF-477B-4F5E9F6EAEBE}"/>
              </a:ext>
            </a:extLst>
          </p:cNvPr>
          <p:cNvSpPr txBox="1"/>
          <p:nvPr/>
        </p:nvSpPr>
        <p:spPr>
          <a:xfrm>
            <a:off x="1304365" y="4216604"/>
            <a:ext cx="9573185" cy="2031325"/>
          </a:xfrm>
          <a:prstGeom prst="rect">
            <a:avLst/>
          </a:prstGeom>
          <a:noFill/>
        </p:spPr>
        <p:txBody>
          <a:bodyPr wrap="square">
            <a:spAutoFit/>
          </a:bodyPr>
          <a:lstStyle/>
          <a:p>
            <a:r>
              <a:rPr lang="en-US" dirty="0"/>
              <a:t>Apply </a:t>
            </a:r>
            <a:r>
              <a:rPr lang="en-US" dirty="0" err="1"/>
              <a:t>sctransform</a:t>
            </a:r>
            <a:r>
              <a:rPr lang="en-US" dirty="0"/>
              <a:t> normalization</a:t>
            </a:r>
          </a:p>
          <a:p>
            <a:endParaRPr lang="en-US" dirty="0"/>
          </a:p>
          <a:p>
            <a:r>
              <a:rPr lang="en-US" dirty="0"/>
              <a:t>Note that this single command replaces </a:t>
            </a:r>
            <a:r>
              <a:rPr lang="en-US" dirty="0" err="1"/>
              <a:t>NormalizeData</a:t>
            </a:r>
            <a:r>
              <a:rPr lang="en-US" dirty="0"/>
              <a:t>(), </a:t>
            </a:r>
            <a:r>
              <a:rPr lang="en-US" dirty="0" err="1"/>
              <a:t>ScaleData</a:t>
            </a:r>
            <a:r>
              <a:rPr lang="en-US" dirty="0"/>
              <a:t>(), and </a:t>
            </a:r>
            <a:r>
              <a:rPr lang="en-US" dirty="0" err="1"/>
              <a:t>FindVariableFeatures</a:t>
            </a:r>
            <a:r>
              <a:rPr lang="en-US" dirty="0"/>
              <a:t>().</a:t>
            </a:r>
          </a:p>
          <a:p>
            <a:r>
              <a:rPr lang="en-US" dirty="0"/>
              <a:t>Transformed data will be available in the SCT assay, which is set as the default after running </a:t>
            </a:r>
            <a:r>
              <a:rPr lang="en-US" dirty="0" err="1"/>
              <a:t>sctransform</a:t>
            </a:r>
            <a:endParaRPr lang="en-US" dirty="0"/>
          </a:p>
          <a:p>
            <a:r>
              <a:rPr lang="en-US" dirty="0"/>
              <a:t>During normalization, we can also remove confounding sources of variation, for example, mitochondrial mapping percentage</a:t>
            </a:r>
          </a:p>
        </p:txBody>
      </p:sp>
    </p:spTree>
    <p:extLst>
      <p:ext uri="{BB962C8B-B14F-4D97-AF65-F5344CB8AC3E}">
        <p14:creationId xmlns:p14="http://schemas.microsoft.com/office/powerpoint/2010/main" val="104238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BD5FE9-DC56-B406-7FD0-BA012D43FCA2}"/>
              </a:ext>
            </a:extLst>
          </p:cNvPr>
          <p:cNvSpPr txBox="1"/>
          <p:nvPr/>
        </p:nvSpPr>
        <p:spPr>
          <a:xfrm>
            <a:off x="995082" y="900953"/>
            <a:ext cx="8675195" cy="369332"/>
          </a:xfrm>
          <a:prstGeom prst="rect">
            <a:avLst/>
          </a:prstGeom>
          <a:noFill/>
        </p:spPr>
        <p:txBody>
          <a:bodyPr wrap="none" rtlCol="0">
            <a:spAutoFit/>
          </a:bodyPr>
          <a:lstStyle/>
          <a:p>
            <a:r>
              <a:rPr lang="en-US" dirty="0"/>
              <a:t>If need Leiden instead of Louvain in </a:t>
            </a:r>
            <a:r>
              <a:rPr lang="en-US" dirty="0" err="1"/>
              <a:t>FindClusters</a:t>
            </a:r>
            <a:r>
              <a:rPr lang="en-US" dirty="0"/>
              <a:t>(), need specify algorithm as 4 instead of 1</a:t>
            </a:r>
          </a:p>
        </p:txBody>
      </p:sp>
    </p:spTree>
    <p:extLst>
      <p:ext uri="{BB962C8B-B14F-4D97-AF65-F5344CB8AC3E}">
        <p14:creationId xmlns:p14="http://schemas.microsoft.com/office/powerpoint/2010/main" val="180248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DC57FE-7792-2772-9EAE-FCB5595493FF}"/>
              </a:ext>
            </a:extLst>
          </p:cNvPr>
          <p:cNvSpPr txBox="1"/>
          <p:nvPr/>
        </p:nvSpPr>
        <p:spPr>
          <a:xfrm>
            <a:off x="1324303" y="914400"/>
            <a:ext cx="5849007" cy="646331"/>
          </a:xfrm>
          <a:prstGeom prst="rect">
            <a:avLst/>
          </a:prstGeom>
          <a:noFill/>
        </p:spPr>
        <p:txBody>
          <a:bodyPr wrap="square" rtlCol="0">
            <a:spAutoFit/>
          </a:bodyPr>
          <a:lstStyle/>
          <a:p>
            <a:r>
              <a:rPr lang="en-US" b="1" i="0" dirty="0">
                <a:solidFill>
                  <a:srgbClr val="1F2328"/>
                </a:solidFill>
                <a:effectLst/>
                <a:latin typeface="-apple-system"/>
              </a:rPr>
              <a:t>Integrated assay vs RNA assay</a:t>
            </a:r>
          </a:p>
          <a:p>
            <a:endParaRPr lang="en-US" dirty="0"/>
          </a:p>
        </p:txBody>
      </p:sp>
      <p:sp>
        <p:nvSpPr>
          <p:cNvPr id="6" name="TextBox 5">
            <a:extLst>
              <a:ext uri="{FF2B5EF4-FFF2-40B4-BE49-F238E27FC236}">
                <a16:creationId xmlns:a16="http://schemas.microsoft.com/office/drawing/2014/main" id="{68854D29-ECB8-D0FD-33A0-B767D6D6C0C0}"/>
              </a:ext>
            </a:extLst>
          </p:cNvPr>
          <p:cNvSpPr txBox="1"/>
          <p:nvPr/>
        </p:nvSpPr>
        <p:spPr>
          <a:xfrm>
            <a:off x="3330465" y="1553231"/>
            <a:ext cx="6093372" cy="369332"/>
          </a:xfrm>
          <a:prstGeom prst="rect">
            <a:avLst/>
          </a:prstGeom>
          <a:noFill/>
        </p:spPr>
        <p:txBody>
          <a:bodyPr wrap="square">
            <a:spAutoFit/>
          </a:bodyPr>
          <a:lstStyle/>
          <a:p>
            <a:r>
              <a:rPr lang="en-US" dirty="0"/>
              <a:t>https://github.com/satijalab/seurat/issues/1717</a:t>
            </a:r>
          </a:p>
        </p:txBody>
      </p:sp>
      <p:sp>
        <p:nvSpPr>
          <p:cNvPr id="8" name="TextBox 7">
            <a:extLst>
              <a:ext uri="{FF2B5EF4-FFF2-40B4-BE49-F238E27FC236}">
                <a16:creationId xmlns:a16="http://schemas.microsoft.com/office/drawing/2014/main" id="{EA5A2300-6222-506D-0C82-EBE1E00D247D}"/>
              </a:ext>
            </a:extLst>
          </p:cNvPr>
          <p:cNvSpPr txBox="1"/>
          <p:nvPr/>
        </p:nvSpPr>
        <p:spPr>
          <a:xfrm>
            <a:off x="871045" y="2199562"/>
            <a:ext cx="9029700" cy="646331"/>
          </a:xfrm>
          <a:prstGeom prst="rect">
            <a:avLst/>
          </a:prstGeom>
          <a:noFill/>
        </p:spPr>
        <p:txBody>
          <a:bodyPr wrap="square">
            <a:spAutoFit/>
          </a:bodyPr>
          <a:lstStyle/>
          <a:p>
            <a:r>
              <a:rPr lang="en-US" b="0" i="0" dirty="0">
                <a:solidFill>
                  <a:srgbClr val="1F2328"/>
                </a:solidFill>
                <a:effectLst/>
                <a:latin typeface="-apple-system"/>
              </a:rPr>
              <a:t>You should use the integrated assay when trying </a:t>
            </a:r>
            <a:r>
              <a:rPr lang="en-US" b="1" i="0" dirty="0">
                <a:solidFill>
                  <a:srgbClr val="1F2328"/>
                </a:solidFill>
                <a:effectLst/>
                <a:latin typeface="-apple-system"/>
              </a:rPr>
              <a:t>to 'align' cell states </a:t>
            </a:r>
            <a:r>
              <a:rPr lang="en-US" b="0" i="0" dirty="0">
                <a:solidFill>
                  <a:srgbClr val="1F2328"/>
                </a:solidFill>
                <a:effectLst/>
                <a:latin typeface="-apple-system"/>
              </a:rPr>
              <a:t>that are shared across datasets (i.e. for clustering, visualization, learning </a:t>
            </a:r>
            <a:r>
              <a:rPr lang="en-US" b="0" i="0" dirty="0" err="1">
                <a:solidFill>
                  <a:srgbClr val="1F2328"/>
                </a:solidFill>
                <a:effectLst/>
                <a:latin typeface="-apple-system"/>
              </a:rPr>
              <a:t>pseudotime</a:t>
            </a:r>
            <a:r>
              <a:rPr lang="en-US" b="0" i="0" dirty="0">
                <a:solidFill>
                  <a:srgbClr val="1F2328"/>
                </a:solidFill>
                <a:effectLst/>
                <a:latin typeface="-apple-system"/>
              </a:rPr>
              <a:t>, etc.)</a:t>
            </a:r>
            <a:endParaRPr lang="en-US" dirty="0"/>
          </a:p>
        </p:txBody>
      </p:sp>
      <p:sp>
        <p:nvSpPr>
          <p:cNvPr id="10" name="TextBox 9">
            <a:extLst>
              <a:ext uri="{FF2B5EF4-FFF2-40B4-BE49-F238E27FC236}">
                <a16:creationId xmlns:a16="http://schemas.microsoft.com/office/drawing/2014/main" id="{8F2154E0-C2E9-DA04-21DC-D3B5850A326C}"/>
              </a:ext>
            </a:extLst>
          </p:cNvPr>
          <p:cNvSpPr txBox="1"/>
          <p:nvPr/>
        </p:nvSpPr>
        <p:spPr>
          <a:xfrm>
            <a:off x="871045" y="3161558"/>
            <a:ext cx="8383314" cy="646331"/>
          </a:xfrm>
          <a:prstGeom prst="rect">
            <a:avLst/>
          </a:prstGeom>
          <a:noFill/>
        </p:spPr>
        <p:txBody>
          <a:bodyPr wrap="square">
            <a:spAutoFit/>
          </a:bodyPr>
          <a:lstStyle/>
          <a:p>
            <a:r>
              <a:rPr lang="en-US" b="0" i="0" dirty="0">
                <a:solidFill>
                  <a:srgbClr val="1F2328"/>
                </a:solidFill>
                <a:effectLst/>
                <a:latin typeface="-apple-system"/>
              </a:rPr>
              <a:t>You should use the RNA assay when </a:t>
            </a:r>
            <a:r>
              <a:rPr lang="en-US" b="1" i="0" dirty="0">
                <a:solidFill>
                  <a:srgbClr val="1F2328"/>
                </a:solidFill>
                <a:effectLst/>
                <a:latin typeface="-apple-system"/>
              </a:rPr>
              <a:t>exploring the genes </a:t>
            </a:r>
            <a:r>
              <a:rPr lang="en-US" b="0" i="0" dirty="0">
                <a:solidFill>
                  <a:srgbClr val="1F2328"/>
                </a:solidFill>
                <a:effectLst/>
                <a:latin typeface="-apple-system"/>
              </a:rPr>
              <a:t>that change either across clusters, trajectories, or conditions.</a:t>
            </a:r>
            <a:endParaRPr lang="en-US" dirty="0"/>
          </a:p>
        </p:txBody>
      </p:sp>
      <p:sp>
        <p:nvSpPr>
          <p:cNvPr id="12" name="TextBox 11">
            <a:extLst>
              <a:ext uri="{FF2B5EF4-FFF2-40B4-BE49-F238E27FC236}">
                <a16:creationId xmlns:a16="http://schemas.microsoft.com/office/drawing/2014/main" id="{4C65FB93-E0DB-F0BD-317F-9265174705F3}"/>
              </a:ext>
            </a:extLst>
          </p:cNvPr>
          <p:cNvSpPr txBox="1"/>
          <p:nvPr/>
        </p:nvSpPr>
        <p:spPr>
          <a:xfrm>
            <a:off x="871045" y="4381439"/>
            <a:ext cx="8552792" cy="923330"/>
          </a:xfrm>
          <a:prstGeom prst="rect">
            <a:avLst/>
          </a:prstGeom>
          <a:noFill/>
        </p:spPr>
        <p:txBody>
          <a:bodyPr wrap="square">
            <a:spAutoFit/>
          </a:bodyPr>
          <a:lstStyle/>
          <a:p>
            <a:r>
              <a:rPr lang="en-US" b="0" i="0" dirty="0">
                <a:solidFill>
                  <a:srgbClr val="1F2328"/>
                </a:solidFill>
                <a:effectLst/>
                <a:latin typeface="-apple-system"/>
              </a:rPr>
              <a:t>Our best example is here: </a:t>
            </a:r>
            <a:r>
              <a:rPr lang="en-US" b="0" i="0" u="none" strike="noStrike" dirty="0">
                <a:effectLst/>
                <a:latin typeface="-apple-system"/>
                <a:hlinkClick r:id="rId2"/>
              </a:rPr>
              <a:t>https://satijalab.org/seurat/v3.0/immune_alignment.html</a:t>
            </a:r>
            <a:r>
              <a:rPr lang="en-US" b="0" i="0" dirty="0">
                <a:solidFill>
                  <a:srgbClr val="1F2328"/>
                </a:solidFill>
                <a:effectLst/>
                <a:latin typeface="-apple-system"/>
              </a:rPr>
              <a:t> . </a:t>
            </a:r>
          </a:p>
          <a:p>
            <a:r>
              <a:rPr lang="en-US" b="0" i="0" dirty="0">
                <a:effectLst/>
                <a:latin typeface="-apple-system"/>
              </a:rPr>
              <a:t>We use the integrated assay to </a:t>
            </a:r>
            <a:r>
              <a:rPr lang="en-US" b="1" i="0" dirty="0">
                <a:effectLst/>
                <a:latin typeface="-apple-system"/>
              </a:rPr>
              <a:t>jointly define cell types </a:t>
            </a:r>
            <a:r>
              <a:rPr lang="en-US" b="0" i="0" dirty="0">
                <a:effectLst/>
                <a:latin typeface="-apple-system"/>
              </a:rPr>
              <a:t>in stimulated/control cells, and the RNA assay to </a:t>
            </a:r>
            <a:r>
              <a:rPr lang="en-US" b="1" i="0" dirty="0">
                <a:effectLst/>
                <a:latin typeface="-apple-system"/>
              </a:rPr>
              <a:t>define markers and cell-type specific responses</a:t>
            </a:r>
            <a:r>
              <a:rPr lang="en-US" b="0" i="0" dirty="0">
                <a:effectLst/>
                <a:latin typeface="-apple-system"/>
              </a:rPr>
              <a:t>.</a:t>
            </a:r>
            <a:endParaRPr lang="en-US" dirty="0"/>
          </a:p>
        </p:txBody>
      </p:sp>
    </p:spTree>
    <p:extLst>
      <p:ext uri="{BB962C8B-B14F-4D97-AF65-F5344CB8AC3E}">
        <p14:creationId xmlns:p14="http://schemas.microsoft.com/office/powerpoint/2010/main" val="177701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169A8C-B9F5-9FEB-B0E9-2F49AB469235}"/>
              </a:ext>
            </a:extLst>
          </p:cNvPr>
          <p:cNvSpPr txBox="1"/>
          <p:nvPr/>
        </p:nvSpPr>
        <p:spPr>
          <a:xfrm>
            <a:off x="1375540" y="4016844"/>
            <a:ext cx="6093372" cy="369332"/>
          </a:xfrm>
          <a:prstGeom prst="rect">
            <a:avLst/>
          </a:prstGeom>
          <a:noFill/>
        </p:spPr>
        <p:txBody>
          <a:bodyPr wrap="square">
            <a:spAutoFit/>
          </a:bodyPr>
          <a:lstStyle/>
          <a:p>
            <a:r>
              <a:rPr lang="en-US" b="0" i="0" dirty="0">
                <a:solidFill>
                  <a:srgbClr val="1F2328"/>
                </a:solidFill>
                <a:effectLst/>
                <a:latin typeface="-apple-system"/>
              </a:rPr>
              <a:t> You should not be scaling data after performing integration.</a:t>
            </a:r>
            <a:endParaRPr lang="en-US" dirty="0"/>
          </a:p>
        </p:txBody>
      </p:sp>
      <p:sp>
        <p:nvSpPr>
          <p:cNvPr id="5" name="TextBox 4">
            <a:extLst>
              <a:ext uri="{FF2B5EF4-FFF2-40B4-BE49-F238E27FC236}">
                <a16:creationId xmlns:a16="http://schemas.microsoft.com/office/drawing/2014/main" id="{AD8E2851-4E51-DC03-E312-90F0BE0A2049}"/>
              </a:ext>
            </a:extLst>
          </p:cNvPr>
          <p:cNvSpPr txBox="1"/>
          <p:nvPr/>
        </p:nvSpPr>
        <p:spPr>
          <a:xfrm>
            <a:off x="681858" y="532832"/>
            <a:ext cx="9250418" cy="2031325"/>
          </a:xfrm>
          <a:prstGeom prst="rect">
            <a:avLst/>
          </a:prstGeom>
          <a:noFill/>
        </p:spPr>
        <p:txBody>
          <a:bodyPr wrap="square">
            <a:spAutoFit/>
          </a:bodyPr>
          <a:lstStyle/>
          <a:p>
            <a:r>
              <a:rPr lang="en-US" b="0" i="0" dirty="0" err="1">
                <a:solidFill>
                  <a:srgbClr val="1F2328"/>
                </a:solidFill>
                <a:effectLst/>
                <a:latin typeface="-apple-system"/>
              </a:rPr>
              <a:t>i'm</a:t>
            </a:r>
            <a:r>
              <a:rPr lang="en-US" b="0" i="0" dirty="0">
                <a:solidFill>
                  <a:srgbClr val="1F2328"/>
                </a:solidFill>
                <a:effectLst/>
                <a:latin typeface="-apple-system"/>
              </a:rPr>
              <a:t> using Seurat v3 and I create a Seurat object of all cells except the 2 clusters using </a:t>
            </a:r>
            <a:r>
              <a:rPr lang="en-US" b="1" i="0" dirty="0">
                <a:solidFill>
                  <a:srgbClr val="1F2328"/>
                </a:solidFill>
                <a:effectLst/>
                <a:latin typeface="-apple-system"/>
              </a:rPr>
              <a:t>subset</a:t>
            </a:r>
            <a:r>
              <a:rPr lang="en-US" b="0" i="0" dirty="0">
                <a:solidFill>
                  <a:srgbClr val="1F2328"/>
                </a:solidFill>
                <a:effectLst/>
                <a:latin typeface="-apple-system"/>
              </a:rPr>
              <a:t> function.</a:t>
            </a:r>
            <a:br>
              <a:rPr lang="en-US" dirty="0"/>
            </a:br>
            <a:r>
              <a:rPr lang="en-US" b="0" i="0" dirty="0">
                <a:solidFill>
                  <a:srgbClr val="1F2328"/>
                </a:solidFill>
                <a:effectLst/>
                <a:latin typeface="-apple-system"/>
              </a:rPr>
              <a:t>After that step </a:t>
            </a:r>
            <a:r>
              <a:rPr lang="en-US" b="0" i="0" dirty="0" err="1">
                <a:solidFill>
                  <a:srgbClr val="1F2328"/>
                </a:solidFill>
                <a:effectLst/>
                <a:latin typeface="-apple-system"/>
              </a:rPr>
              <a:t>i'd</a:t>
            </a:r>
            <a:r>
              <a:rPr lang="en-US" b="0" i="0" dirty="0">
                <a:solidFill>
                  <a:srgbClr val="1F2328"/>
                </a:solidFill>
                <a:effectLst/>
                <a:latin typeface="-apple-system"/>
              </a:rPr>
              <a:t> re-cluster the cell as you suggest using #re-running </a:t>
            </a:r>
            <a:r>
              <a:rPr lang="en-US" b="1" i="0" dirty="0" err="1">
                <a:solidFill>
                  <a:srgbClr val="1F2328"/>
                </a:solidFill>
                <a:effectLst/>
                <a:latin typeface="-apple-system"/>
              </a:rPr>
              <a:t>FindVariableFeatures</a:t>
            </a:r>
            <a:r>
              <a:rPr lang="en-US" b="1" i="0" dirty="0">
                <a:solidFill>
                  <a:srgbClr val="1F2328"/>
                </a:solidFill>
                <a:effectLst/>
                <a:latin typeface="-apple-system"/>
              </a:rPr>
              <a:t>()</a:t>
            </a:r>
            <a:r>
              <a:rPr lang="en-US" b="0" i="0" dirty="0">
                <a:solidFill>
                  <a:srgbClr val="1F2328"/>
                </a:solidFill>
                <a:effectLst/>
                <a:latin typeface="-apple-system"/>
              </a:rPr>
              <a:t> and </a:t>
            </a:r>
            <a:r>
              <a:rPr lang="en-US" b="1" i="0" dirty="0" err="1">
                <a:solidFill>
                  <a:srgbClr val="1F2328"/>
                </a:solidFill>
                <a:effectLst/>
                <a:latin typeface="-apple-system"/>
              </a:rPr>
              <a:t>ScaleData</a:t>
            </a:r>
            <a:r>
              <a:rPr lang="en-US" b="1" i="0" dirty="0">
                <a:solidFill>
                  <a:srgbClr val="1F2328"/>
                </a:solidFill>
                <a:effectLst/>
                <a:latin typeface="-apple-system"/>
              </a:rPr>
              <a:t>()</a:t>
            </a:r>
            <a:r>
              <a:rPr lang="en-US" b="0" i="0" dirty="0">
                <a:solidFill>
                  <a:srgbClr val="1F2328"/>
                </a:solidFill>
                <a:effectLst/>
                <a:latin typeface="-apple-system"/>
              </a:rPr>
              <a:t># but </a:t>
            </a:r>
            <a:r>
              <a:rPr lang="en-US" b="0" i="0" dirty="0" err="1">
                <a:solidFill>
                  <a:srgbClr val="1F2328"/>
                </a:solidFill>
                <a:effectLst/>
                <a:latin typeface="-apple-system"/>
              </a:rPr>
              <a:t>i</a:t>
            </a:r>
            <a:r>
              <a:rPr lang="en-US" b="0" i="0" dirty="0">
                <a:solidFill>
                  <a:srgbClr val="1F2328"/>
                </a:solidFill>
                <a:effectLst/>
                <a:latin typeface="-apple-system"/>
              </a:rPr>
              <a:t> don't understand at this point which assay use? "RNA" assay for both </a:t>
            </a:r>
            <a:r>
              <a:rPr lang="en-US" b="0" i="0" dirty="0" err="1">
                <a:solidFill>
                  <a:srgbClr val="1F2328"/>
                </a:solidFill>
                <a:effectLst/>
                <a:latin typeface="-apple-system"/>
              </a:rPr>
              <a:t>FindVariableFeatures</a:t>
            </a:r>
            <a:r>
              <a:rPr lang="en-US" b="0" i="0" dirty="0">
                <a:solidFill>
                  <a:srgbClr val="1F2328"/>
                </a:solidFill>
                <a:effectLst/>
                <a:latin typeface="-apple-system"/>
              </a:rPr>
              <a:t>() and </a:t>
            </a:r>
            <a:r>
              <a:rPr lang="en-US" b="0" i="0" dirty="0" err="1">
                <a:solidFill>
                  <a:srgbClr val="1F2328"/>
                </a:solidFill>
                <a:effectLst/>
                <a:latin typeface="-apple-system"/>
              </a:rPr>
              <a:t>ScaleData</a:t>
            </a:r>
            <a:r>
              <a:rPr lang="en-US" b="0" i="0" dirty="0">
                <a:solidFill>
                  <a:srgbClr val="1F2328"/>
                </a:solidFill>
                <a:effectLst/>
                <a:latin typeface="-apple-system"/>
              </a:rPr>
              <a:t>() or "RNA" for </a:t>
            </a:r>
            <a:r>
              <a:rPr lang="en-US" b="0" i="0" dirty="0" err="1">
                <a:solidFill>
                  <a:srgbClr val="1F2328"/>
                </a:solidFill>
                <a:effectLst/>
                <a:latin typeface="-apple-system"/>
              </a:rPr>
              <a:t>FindVariableFeatures</a:t>
            </a:r>
            <a:r>
              <a:rPr lang="en-US" b="0" i="0" dirty="0">
                <a:solidFill>
                  <a:srgbClr val="1F2328"/>
                </a:solidFill>
                <a:effectLst/>
                <a:latin typeface="-apple-system"/>
              </a:rPr>
              <a:t>() and "integrated" for</a:t>
            </a:r>
            <a:br>
              <a:rPr lang="en-US" dirty="0"/>
            </a:br>
            <a:r>
              <a:rPr lang="en-US" b="0" i="0" dirty="0" err="1">
                <a:solidFill>
                  <a:srgbClr val="1F2328"/>
                </a:solidFill>
                <a:effectLst/>
                <a:latin typeface="-apple-system"/>
              </a:rPr>
              <a:t>ScaleData</a:t>
            </a:r>
            <a:r>
              <a:rPr lang="en-US" b="0" i="0" dirty="0">
                <a:solidFill>
                  <a:srgbClr val="1F2328"/>
                </a:solidFill>
                <a:effectLst/>
                <a:latin typeface="-apple-system"/>
              </a:rPr>
              <a:t>()?</a:t>
            </a:r>
            <a:endParaRPr lang="en-US" dirty="0"/>
          </a:p>
        </p:txBody>
      </p:sp>
      <p:sp>
        <p:nvSpPr>
          <p:cNvPr id="7" name="TextBox 6">
            <a:extLst>
              <a:ext uri="{FF2B5EF4-FFF2-40B4-BE49-F238E27FC236}">
                <a16:creationId xmlns:a16="http://schemas.microsoft.com/office/drawing/2014/main" id="{8C40A7F9-6D42-2616-B531-7047F070565F}"/>
              </a:ext>
            </a:extLst>
          </p:cNvPr>
          <p:cNvSpPr txBox="1"/>
          <p:nvPr/>
        </p:nvSpPr>
        <p:spPr>
          <a:xfrm>
            <a:off x="918340" y="5192532"/>
            <a:ext cx="8036473" cy="369332"/>
          </a:xfrm>
          <a:prstGeom prst="rect">
            <a:avLst/>
          </a:prstGeom>
          <a:noFill/>
        </p:spPr>
        <p:txBody>
          <a:bodyPr wrap="square">
            <a:spAutoFit/>
          </a:bodyPr>
          <a:lstStyle/>
          <a:p>
            <a:r>
              <a:rPr lang="en-US" b="0" i="0" dirty="0">
                <a:solidFill>
                  <a:srgbClr val="1F2328"/>
                </a:solidFill>
                <a:effectLst/>
                <a:latin typeface="-apple-system"/>
              </a:rPr>
              <a:t>When you perform </a:t>
            </a:r>
            <a:r>
              <a:rPr lang="en-US" b="0" i="0" dirty="0" err="1">
                <a:solidFill>
                  <a:srgbClr val="1F2328"/>
                </a:solidFill>
                <a:effectLst/>
                <a:latin typeface="-apple-system"/>
              </a:rPr>
              <a:t>DotPlot</a:t>
            </a:r>
            <a:r>
              <a:rPr lang="en-US" b="0" i="0" dirty="0">
                <a:solidFill>
                  <a:srgbClr val="1F2328"/>
                </a:solidFill>
                <a:effectLst/>
                <a:latin typeface="-apple-system"/>
              </a:rPr>
              <a:t> , you would better confirm that default assay is RNA</a:t>
            </a:r>
            <a:endParaRPr lang="en-US" dirty="0"/>
          </a:p>
        </p:txBody>
      </p:sp>
    </p:spTree>
    <p:extLst>
      <p:ext uri="{BB962C8B-B14F-4D97-AF65-F5344CB8AC3E}">
        <p14:creationId xmlns:p14="http://schemas.microsoft.com/office/powerpoint/2010/main" val="412664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4EC106-1843-7A7A-5D76-6F6D9086363C}"/>
              </a:ext>
            </a:extLst>
          </p:cNvPr>
          <p:cNvSpPr txBox="1"/>
          <p:nvPr/>
        </p:nvSpPr>
        <p:spPr>
          <a:xfrm>
            <a:off x="697624" y="564196"/>
            <a:ext cx="6093372" cy="369332"/>
          </a:xfrm>
          <a:prstGeom prst="rect">
            <a:avLst/>
          </a:prstGeom>
          <a:noFill/>
        </p:spPr>
        <p:txBody>
          <a:bodyPr wrap="square">
            <a:spAutoFit/>
          </a:bodyPr>
          <a:lstStyle/>
          <a:p>
            <a:r>
              <a:rPr lang="en-US" dirty="0"/>
              <a:t>https://www.biostars.org/p/406388/</a:t>
            </a:r>
          </a:p>
        </p:txBody>
      </p:sp>
      <p:sp>
        <p:nvSpPr>
          <p:cNvPr id="5" name="TextBox 4">
            <a:extLst>
              <a:ext uri="{FF2B5EF4-FFF2-40B4-BE49-F238E27FC236}">
                <a16:creationId xmlns:a16="http://schemas.microsoft.com/office/drawing/2014/main" id="{E264E919-2A29-C79F-5D3D-DDED5329AE5A}"/>
              </a:ext>
            </a:extLst>
          </p:cNvPr>
          <p:cNvSpPr txBox="1"/>
          <p:nvPr/>
        </p:nvSpPr>
        <p:spPr>
          <a:xfrm>
            <a:off x="3046686" y="3244334"/>
            <a:ext cx="6093372" cy="369332"/>
          </a:xfrm>
          <a:prstGeom prst="rect">
            <a:avLst/>
          </a:prstGeom>
          <a:noFill/>
        </p:spPr>
        <p:txBody>
          <a:bodyPr wrap="square">
            <a:spAutoFit/>
          </a:bodyPr>
          <a:lstStyle/>
          <a:p>
            <a:r>
              <a:rPr lang="en-US" dirty="0"/>
              <a:t>https://github.com/satijalab/seurat/issues/1189</a:t>
            </a:r>
          </a:p>
        </p:txBody>
      </p:sp>
      <p:sp>
        <p:nvSpPr>
          <p:cNvPr id="7" name="TextBox 6">
            <a:extLst>
              <a:ext uri="{FF2B5EF4-FFF2-40B4-BE49-F238E27FC236}">
                <a16:creationId xmlns:a16="http://schemas.microsoft.com/office/drawing/2014/main" id="{C2C58D52-7880-FF1F-CFDA-FC21F49B030F}"/>
              </a:ext>
            </a:extLst>
          </p:cNvPr>
          <p:cNvSpPr txBox="1"/>
          <p:nvPr/>
        </p:nvSpPr>
        <p:spPr>
          <a:xfrm>
            <a:off x="3046686" y="3764596"/>
            <a:ext cx="6093372" cy="369332"/>
          </a:xfrm>
          <a:prstGeom prst="rect">
            <a:avLst/>
          </a:prstGeom>
          <a:noFill/>
        </p:spPr>
        <p:txBody>
          <a:bodyPr wrap="square">
            <a:spAutoFit/>
          </a:bodyPr>
          <a:lstStyle/>
          <a:p>
            <a:pPr algn="l"/>
            <a:r>
              <a:rPr lang="en-US" b="1" i="0" dirty="0" err="1">
                <a:solidFill>
                  <a:srgbClr val="1F2328"/>
                </a:solidFill>
                <a:effectLst/>
                <a:latin typeface="-apple-system"/>
              </a:rPr>
              <a:t>FeaturePlot</a:t>
            </a:r>
            <a:r>
              <a:rPr lang="en-US" b="1" i="0" dirty="0">
                <a:solidFill>
                  <a:srgbClr val="1F2328"/>
                </a:solidFill>
                <a:effectLst/>
                <a:latin typeface="-apple-system"/>
              </a:rPr>
              <a:t> Seurat v3 Blend Function</a:t>
            </a:r>
          </a:p>
        </p:txBody>
      </p:sp>
      <p:sp>
        <p:nvSpPr>
          <p:cNvPr id="8" name="Rectangle 1">
            <a:extLst>
              <a:ext uri="{FF2B5EF4-FFF2-40B4-BE49-F238E27FC236}">
                <a16:creationId xmlns:a16="http://schemas.microsoft.com/office/drawing/2014/main" id="{DAD36C93-08F1-BC32-2BDF-8E6028EE5B14}"/>
              </a:ext>
            </a:extLst>
          </p:cNvPr>
          <p:cNvSpPr>
            <a:spLocks noChangeArrowheads="1"/>
          </p:cNvSpPr>
          <p:nvPr/>
        </p:nvSpPr>
        <p:spPr bwMode="auto">
          <a:xfrm>
            <a:off x="1039050" y="4459642"/>
            <a:ext cx="10108644" cy="99722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9990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888888"/>
                </a:solidFill>
                <a:effectLst/>
                <a:latin typeface="Menlo"/>
              </a:rPr>
              <a:t># Take all cells in cluster 2, and find markers that separate cells in the 'g1' group (metadata</a:t>
            </a:r>
            <a:r>
              <a:rPr kumimoji="0" lang="en-US" altLang="en-US" sz="1600" b="0" i="0" u="none" strike="noStrike" cap="none" normalizeH="0" baseline="0">
                <a:ln>
                  <a:noFill/>
                </a:ln>
                <a:solidFill>
                  <a:srgbClr val="333333"/>
                </a:solidFill>
                <a:effectLst/>
                <a:latin typeface="Menlo"/>
              </a:rPr>
              <a:t> </a:t>
            </a:r>
            <a:r>
              <a:rPr kumimoji="0" lang="en-US" altLang="en-US" sz="1600" b="0" i="0" u="none" strike="noStrike" cap="none" normalizeH="0" baseline="0">
                <a:ln>
                  <a:noFill/>
                </a:ln>
                <a:solidFill>
                  <a:srgbClr val="888888"/>
                </a:solidFill>
                <a:effectLst/>
                <a:latin typeface="Menlo"/>
              </a:rPr>
              <a:t># variable 'group')</a:t>
            </a:r>
            <a:r>
              <a:rPr kumimoji="0" lang="en-US" altLang="en-US" sz="1600" b="0" i="0" u="none" strike="noStrike" cap="none" normalizeH="0" baseline="0">
                <a:ln>
                  <a:noFill/>
                </a:ln>
                <a:solidFill>
                  <a:srgbClr val="333333"/>
                </a:solidFill>
                <a:effectLst/>
                <a:latin typeface="Menlo"/>
              </a:rPr>
              <a:t> markers &lt;- </a:t>
            </a:r>
            <a:r>
              <a:rPr kumimoji="0" lang="en-US" altLang="en-US" sz="1600" b="0" i="0" u="none" strike="noStrike" cap="none" normalizeH="0" baseline="0">
                <a:ln>
                  <a:noFill/>
                </a:ln>
                <a:solidFill>
                  <a:srgbClr val="000000"/>
                </a:solidFill>
                <a:effectLst/>
                <a:latin typeface="Menlo"/>
              </a:rPr>
              <a:t>FindMarkers</a:t>
            </a:r>
            <a:r>
              <a:rPr kumimoji="0" lang="en-US" altLang="en-US" sz="1600" b="0" i="0" u="none" strike="noStrike" cap="none" normalizeH="0" baseline="0">
                <a:ln>
                  <a:noFill/>
                </a:ln>
                <a:solidFill>
                  <a:srgbClr val="333333"/>
                </a:solidFill>
                <a:effectLst/>
                <a:latin typeface="Menlo"/>
              </a:rPr>
              <a:t>(pbmc_small, ident.1 = </a:t>
            </a:r>
            <a:r>
              <a:rPr kumimoji="0" lang="en-US" altLang="en-US" sz="1600" b="0" i="0" u="none" strike="noStrike" cap="none" normalizeH="0" baseline="0">
                <a:ln>
                  <a:noFill/>
                </a:ln>
                <a:solidFill>
                  <a:srgbClr val="036A07"/>
                </a:solidFill>
                <a:effectLst/>
                <a:latin typeface="Menlo"/>
              </a:rPr>
              <a:t>"g1"</a:t>
            </a:r>
            <a:r>
              <a:rPr kumimoji="0" lang="en-US" altLang="en-US" sz="1600" b="0" i="0" u="none" strike="noStrike" cap="none" normalizeH="0" baseline="0">
                <a:ln>
                  <a:noFill/>
                </a:ln>
                <a:solidFill>
                  <a:srgbClr val="333333"/>
                </a:solidFill>
                <a:effectLst/>
                <a:latin typeface="Menlo"/>
              </a:rPr>
              <a:t>, group.by = </a:t>
            </a:r>
            <a:r>
              <a:rPr kumimoji="0" lang="en-US" altLang="en-US" sz="1600" b="0" i="0" u="none" strike="noStrike" cap="none" normalizeH="0" baseline="0">
                <a:ln>
                  <a:noFill/>
                </a:ln>
                <a:solidFill>
                  <a:srgbClr val="036A07"/>
                </a:solidFill>
                <a:effectLst/>
                <a:latin typeface="Menlo"/>
              </a:rPr>
              <a:t>'groups'</a:t>
            </a:r>
            <a:r>
              <a:rPr kumimoji="0" lang="en-US" altLang="en-US" sz="1600" b="0" i="0" u="none" strike="noStrike" cap="none" normalizeH="0" baseline="0">
                <a:ln>
                  <a:noFill/>
                </a:ln>
                <a:solidFill>
                  <a:srgbClr val="333333"/>
                </a:solidFill>
                <a:effectLst/>
                <a:latin typeface="Menlo"/>
              </a:rPr>
              <a:t>, subset.ident = </a:t>
            </a:r>
            <a:r>
              <a:rPr kumimoji="0" lang="en-US" altLang="en-US" sz="1600" b="0" i="0" u="none" strike="noStrike" cap="none" normalizeH="0" baseline="0">
                <a:ln>
                  <a:noFill/>
                </a:ln>
                <a:solidFill>
                  <a:srgbClr val="036A07"/>
                </a:solidFill>
                <a:effectLst/>
                <a:latin typeface="Menlo"/>
              </a:rPr>
              <a:t>"2"</a:t>
            </a:r>
            <a:r>
              <a:rPr kumimoji="0" lang="en-US" altLang="en-US" sz="1600" b="0" i="0" u="none" strike="noStrike" cap="none" normalizeH="0" baseline="0">
                <a:ln>
                  <a:noFill/>
                </a:ln>
                <a:solidFill>
                  <a:srgbClr val="333333"/>
                </a:solidFill>
                <a:effectLst/>
                <a:latin typeface="Menlo"/>
              </a:rPr>
              <a:t>)</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6ED24E97-E38A-A3CD-4136-850A022ABF86}"/>
              </a:ext>
            </a:extLst>
          </p:cNvPr>
          <p:cNvSpPr txBox="1"/>
          <p:nvPr/>
        </p:nvSpPr>
        <p:spPr>
          <a:xfrm>
            <a:off x="855279" y="5456871"/>
            <a:ext cx="6093372" cy="369332"/>
          </a:xfrm>
          <a:prstGeom prst="rect">
            <a:avLst/>
          </a:prstGeom>
          <a:noFill/>
        </p:spPr>
        <p:txBody>
          <a:bodyPr wrap="square">
            <a:spAutoFit/>
          </a:bodyPr>
          <a:lstStyle/>
          <a:p>
            <a:r>
              <a:rPr lang="en-US" dirty="0"/>
              <a:t>https://github.com/satijalab/seurat/issues/1437</a:t>
            </a:r>
          </a:p>
        </p:txBody>
      </p:sp>
      <p:sp>
        <p:nvSpPr>
          <p:cNvPr id="12" name="TextBox 11">
            <a:extLst>
              <a:ext uri="{FF2B5EF4-FFF2-40B4-BE49-F238E27FC236}">
                <a16:creationId xmlns:a16="http://schemas.microsoft.com/office/drawing/2014/main" id="{5B78B37D-CEFA-CE3C-9DC1-DEDD34393EF1}"/>
              </a:ext>
            </a:extLst>
          </p:cNvPr>
          <p:cNvSpPr txBox="1"/>
          <p:nvPr/>
        </p:nvSpPr>
        <p:spPr>
          <a:xfrm>
            <a:off x="1785445" y="5782585"/>
            <a:ext cx="6093372" cy="646331"/>
          </a:xfrm>
          <a:prstGeom prst="rect">
            <a:avLst/>
          </a:prstGeom>
          <a:noFill/>
        </p:spPr>
        <p:txBody>
          <a:bodyPr wrap="square">
            <a:spAutoFit/>
          </a:bodyPr>
          <a:lstStyle/>
          <a:p>
            <a:pPr algn="l"/>
            <a:r>
              <a:rPr lang="en-US" b="1" i="0" dirty="0">
                <a:solidFill>
                  <a:srgbClr val="1F2328"/>
                </a:solidFill>
                <a:effectLst/>
                <a:latin typeface="-apple-system"/>
              </a:rPr>
              <a:t>How can I change the size of gene names displayed on </a:t>
            </a:r>
            <a:r>
              <a:rPr lang="en-US" b="1" i="0" dirty="0" err="1">
                <a:solidFill>
                  <a:srgbClr val="1F2328"/>
                </a:solidFill>
                <a:effectLst/>
                <a:latin typeface="-apple-system"/>
              </a:rPr>
              <a:t>DoHeatmap</a:t>
            </a:r>
            <a:r>
              <a:rPr lang="en-US" b="1" i="0" dirty="0">
                <a:solidFill>
                  <a:srgbClr val="1F2328"/>
                </a:solidFill>
                <a:effectLst/>
                <a:latin typeface="-apple-system"/>
              </a:rPr>
              <a:t>?</a:t>
            </a:r>
          </a:p>
        </p:txBody>
      </p:sp>
    </p:spTree>
    <p:extLst>
      <p:ext uri="{BB962C8B-B14F-4D97-AF65-F5344CB8AC3E}">
        <p14:creationId xmlns:p14="http://schemas.microsoft.com/office/powerpoint/2010/main" val="3682118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3789</TotalTime>
  <Words>3711</Words>
  <Application>Microsoft Office PowerPoint</Application>
  <PresentationFormat>Widescreen</PresentationFormat>
  <Paragraphs>162</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-apple-system</vt:lpstr>
      <vt:lpstr>Arial</vt:lpstr>
      <vt:lpstr>Calibri</vt:lpstr>
      <vt:lpstr>Calibri Light</vt:lpstr>
      <vt:lpstr>Lato</vt:lpstr>
      <vt:lpstr>Menlo</vt:lpstr>
      <vt:lpstr>Noto Serif</vt:lpstr>
      <vt:lpstr>Ubuntu</vt:lpstr>
      <vt:lpstr>ui-monospace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Peng, Lirong (NIH/NIAID) [C]</dc:creator>
  <cp:lastModifiedBy>Peng, Lirong (NIH/NIAID) [C]</cp:lastModifiedBy>
  <cp:revision>13</cp:revision>
  <dcterms:created xsi:type="dcterms:W3CDTF">2023-08-17T14:08:57Z</dcterms:created>
  <dcterms:modified xsi:type="dcterms:W3CDTF">2023-09-01T19:17:50Z</dcterms:modified>
</cp:coreProperties>
</file>