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7" r:id="rId2"/>
    <p:sldId id="263" r:id="rId3"/>
    <p:sldId id="283" r:id="rId4"/>
    <p:sldId id="264" r:id="rId5"/>
    <p:sldId id="266" r:id="rId6"/>
    <p:sldId id="270" r:id="rId7"/>
    <p:sldId id="284" r:id="rId8"/>
    <p:sldId id="272" r:id="rId9"/>
    <p:sldId id="273" r:id="rId10"/>
    <p:sldId id="282" r:id="rId11"/>
    <p:sldId id="274" r:id="rId12"/>
    <p:sldId id="261" r:id="rId13"/>
    <p:sldId id="280" r:id="rId14"/>
    <p:sldId id="260" r:id="rId15"/>
    <p:sldId id="269" r:id="rId16"/>
    <p:sldId id="256" r:id="rId17"/>
    <p:sldId id="271" r:id="rId18"/>
    <p:sldId id="259" r:id="rId19"/>
    <p:sldId id="285" r:id="rId20"/>
    <p:sldId id="275" r:id="rId21"/>
    <p:sldId id="276" r:id="rId22"/>
    <p:sldId id="262" r:id="rId23"/>
    <p:sldId id="278" r:id="rId24"/>
    <p:sldId id="277" r:id="rId25"/>
    <p:sldId id="279" r:id="rId26"/>
    <p:sldId id="258" r:id="rId27"/>
    <p:sldId id="268" r:id="rId28"/>
    <p:sldId id="281" r:id="rId29"/>
    <p:sldId id="257" r:id="rId30"/>
    <p:sldId id="286" r:id="rId31"/>
    <p:sldId id="287" r:id="rId32"/>
    <p:sldId id="288" r:id="rId33"/>
    <p:sldId id="289" r:id="rId34"/>
    <p:sldId id="290" r:id="rId35"/>
    <p:sldId id="291" r:id="rId36"/>
    <p:sldId id="292" r:id="rId37"/>
    <p:sldId id="293" r:id="rId38"/>
    <p:sldId id="294" r:id="rId39"/>
    <p:sldId id="295"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427" autoAdjust="0"/>
    <p:restoredTop sz="94660"/>
  </p:normalViewPr>
  <p:slideViewPr>
    <p:cSldViewPr snapToGrid="0">
      <p:cViewPr varScale="1">
        <p:scale>
          <a:sx n="88" d="100"/>
          <a:sy n="88" d="100"/>
        </p:scale>
        <p:origin x="414"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8D52F-EA9F-598D-3555-351FF913BC6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8FFB34B-E04B-C8F2-6BBF-941F62B3194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7569C8F-AB3D-2129-9E44-E405ABCB1C2E}"/>
              </a:ext>
            </a:extLst>
          </p:cNvPr>
          <p:cNvSpPr>
            <a:spLocks noGrp="1"/>
          </p:cNvSpPr>
          <p:nvPr>
            <p:ph type="dt" sz="half" idx="10"/>
          </p:nvPr>
        </p:nvSpPr>
        <p:spPr/>
        <p:txBody>
          <a:bodyPr/>
          <a:lstStyle/>
          <a:p>
            <a:fld id="{CA7ACCA7-B55B-4BE4-A014-1B98F0E3965F}" type="datetimeFigureOut">
              <a:rPr lang="en-US" smtClean="0"/>
              <a:t>2/5/2024</a:t>
            </a:fld>
            <a:endParaRPr lang="en-US"/>
          </a:p>
        </p:txBody>
      </p:sp>
      <p:sp>
        <p:nvSpPr>
          <p:cNvPr id="5" name="Footer Placeholder 4">
            <a:extLst>
              <a:ext uri="{FF2B5EF4-FFF2-40B4-BE49-F238E27FC236}">
                <a16:creationId xmlns:a16="http://schemas.microsoft.com/office/drawing/2014/main" id="{7D782016-CA39-F41F-B1B2-513FD2ADFC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6E12142-BFAA-B86D-D269-274A5605BBE7}"/>
              </a:ext>
            </a:extLst>
          </p:cNvPr>
          <p:cNvSpPr>
            <a:spLocks noGrp="1"/>
          </p:cNvSpPr>
          <p:nvPr>
            <p:ph type="sldNum" sz="quarter" idx="12"/>
          </p:nvPr>
        </p:nvSpPr>
        <p:spPr/>
        <p:txBody>
          <a:bodyPr/>
          <a:lstStyle/>
          <a:p>
            <a:fld id="{48B6B37D-F9BF-4CE4-A399-3C3132E050E9}" type="slidenum">
              <a:rPr lang="en-US" smtClean="0"/>
              <a:t>‹#›</a:t>
            </a:fld>
            <a:endParaRPr lang="en-US"/>
          </a:p>
        </p:txBody>
      </p:sp>
    </p:spTree>
    <p:extLst>
      <p:ext uri="{BB962C8B-B14F-4D97-AF65-F5344CB8AC3E}">
        <p14:creationId xmlns:p14="http://schemas.microsoft.com/office/powerpoint/2010/main" val="23292531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B0E29F-1FCF-7D22-250D-1AA93539994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9E42138-6553-ED64-AD58-4D96D3349D6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3FA085F-A8FB-2EE0-79CE-F18B2AD8A399}"/>
              </a:ext>
            </a:extLst>
          </p:cNvPr>
          <p:cNvSpPr>
            <a:spLocks noGrp="1"/>
          </p:cNvSpPr>
          <p:nvPr>
            <p:ph type="dt" sz="half" idx="10"/>
          </p:nvPr>
        </p:nvSpPr>
        <p:spPr/>
        <p:txBody>
          <a:bodyPr/>
          <a:lstStyle/>
          <a:p>
            <a:fld id="{CA7ACCA7-B55B-4BE4-A014-1B98F0E3965F}" type="datetimeFigureOut">
              <a:rPr lang="en-US" smtClean="0"/>
              <a:t>2/5/2024</a:t>
            </a:fld>
            <a:endParaRPr lang="en-US"/>
          </a:p>
        </p:txBody>
      </p:sp>
      <p:sp>
        <p:nvSpPr>
          <p:cNvPr id="5" name="Footer Placeholder 4">
            <a:extLst>
              <a:ext uri="{FF2B5EF4-FFF2-40B4-BE49-F238E27FC236}">
                <a16:creationId xmlns:a16="http://schemas.microsoft.com/office/drawing/2014/main" id="{25528F52-3723-D066-3630-12D1C6AF22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C5EDC9-1C83-0281-B785-3525F9F5A20A}"/>
              </a:ext>
            </a:extLst>
          </p:cNvPr>
          <p:cNvSpPr>
            <a:spLocks noGrp="1"/>
          </p:cNvSpPr>
          <p:nvPr>
            <p:ph type="sldNum" sz="quarter" idx="12"/>
          </p:nvPr>
        </p:nvSpPr>
        <p:spPr/>
        <p:txBody>
          <a:bodyPr/>
          <a:lstStyle/>
          <a:p>
            <a:fld id="{48B6B37D-F9BF-4CE4-A399-3C3132E050E9}" type="slidenum">
              <a:rPr lang="en-US" smtClean="0"/>
              <a:t>‹#›</a:t>
            </a:fld>
            <a:endParaRPr lang="en-US"/>
          </a:p>
        </p:txBody>
      </p:sp>
    </p:spTree>
    <p:extLst>
      <p:ext uri="{BB962C8B-B14F-4D97-AF65-F5344CB8AC3E}">
        <p14:creationId xmlns:p14="http://schemas.microsoft.com/office/powerpoint/2010/main" val="18730341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CEE84F0-FDB7-0979-E81E-24D7C9CF5DC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1126FE5-0FEA-243A-D596-A429E1782D9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21FE790-A7C3-0DE4-6647-0A077AB169A8}"/>
              </a:ext>
            </a:extLst>
          </p:cNvPr>
          <p:cNvSpPr>
            <a:spLocks noGrp="1"/>
          </p:cNvSpPr>
          <p:nvPr>
            <p:ph type="dt" sz="half" idx="10"/>
          </p:nvPr>
        </p:nvSpPr>
        <p:spPr/>
        <p:txBody>
          <a:bodyPr/>
          <a:lstStyle/>
          <a:p>
            <a:fld id="{CA7ACCA7-B55B-4BE4-A014-1B98F0E3965F}" type="datetimeFigureOut">
              <a:rPr lang="en-US" smtClean="0"/>
              <a:t>2/5/2024</a:t>
            </a:fld>
            <a:endParaRPr lang="en-US"/>
          </a:p>
        </p:txBody>
      </p:sp>
      <p:sp>
        <p:nvSpPr>
          <p:cNvPr id="5" name="Footer Placeholder 4">
            <a:extLst>
              <a:ext uri="{FF2B5EF4-FFF2-40B4-BE49-F238E27FC236}">
                <a16:creationId xmlns:a16="http://schemas.microsoft.com/office/drawing/2014/main" id="{D3B905EB-199F-C6B0-A054-E70F4F6788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70EC7D-A91E-8184-AE61-63D031FD30F5}"/>
              </a:ext>
            </a:extLst>
          </p:cNvPr>
          <p:cNvSpPr>
            <a:spLocks noGrp="1"/>
          </p:cNvSpPr>
          <p:nvPr>
            <p:ph type="sldNum" sz="quarter" idx="12"/>
          </p:nvPr>
        </p:nvSpPr>
        <p:spPr/>
        <p:txBody>
          <a:bodyPr/>
          <a:lstStyle/>
          <a:p>
            <a:fld id="{48B6B37D-F9BF-4CE4-A399-3C3132E050E9}" type="slidenum">
              <a:rPr lang="en-US" smtClean="0"/>
              <a:t>‹#›</a:t>
            </a:fld>
            <a:endParaRPr lang="en-US"/>
          </a:p>
        </p:txBody>
      </p:sp>
    </p:spTree>
    <p:extLst>
      <p:ext uri="{BB962C8B-B14F-4D97-AF65-F5344CB8AC3E}">
        <p14:creationId xmlns:p14="http://schemas.microsoft.com/office/powerpoint/2010/main" val="4575968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801A60-6CF9-811F-667A-5CB20A898A7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E474C33-7881-987C-0125-4003B58F095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D5B2488-608B-FDB1-B604-ECFFD8AE18B9}"/>
              </a:ext>
            </a:extLst>
          </p:cNvPr>
          <p:cNvSpPr>
            <a:spLocks noGrp="1"/>
          </p:cNvSpPr>
          <p:nvPr>
            <p:ph type="dt" sz="half" idx="10"/>
          </p:nvPr>
        </p:nvSpPr>
        <p:spPr/>
        <p:txBody>
          <a:bodyPr/>
          <a:lstStyle/>
          <a:p>
            <a:fld id="{CA7ACCA7-B55B-4BE4-A014-1B98F0E3965F}" type="datetimeFigureOut">
              <a:rPr lang="en-US" smtClean="0"/>
              <a:t>2/5/2024</a:t>
            </a:fld>
            <a:endParaRPr lang="en-US"/>
          </a:p>
        </p:txBody>
      </p:sp>
      <p:sp>
        <p:nvSpPr>
          <p:cNvPr id="5" name="Footer Placeholder 4">
            <a:extLst>
              <a:ext uri="{FF2B5EF4-FFF2-40B4-BE49-F238E27FC236}">
                <a16:creationId xmlns:a16="http://schemas.microsoft.com/office/drawing/2014/main" id="{69A7AD7A-42E2-5B52-1358-400A8F3B36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16EC91-BF93-753A-C335-8F3FCC0C5839}"/>
              </a:ext>
            </a:extLst>
          </p:cNvPr>
          <p:cNvSpPr>
            <a:spLocks noGrp="1"/>
          </p:cNvSpPr>
          <p:nvPr>
            <p:ph type="sldNum" sz="quarter" idx="12"/>
          </p:nvPr>
        </p:nvSpPr>
        <p:spPr/>
        <p:txBody>
          <a:bodyPr/>
          <a:lstStyle/>
          <a:p>
            <a:fld id="{48B6B37D-F9BF-4CE4-A399-3C3132E050E9}" type="slidenum">
              <a:rPr lang="en-US" smtClean="0"/>
              <a:t>‹#›</a:t>
            </a:fld>
            <a:endParaRPr lang="en-US"/>
          </a:p>
        </p:txBody>
      </p:sp>
    </p:spTree>
    <p:extLst>
      <p:ext uri="{BB962C8B-B14F-4D97-AF65-F5344CB8AC3E}">
        <p14:creationId xmlns:p14="http://schemas.microsoft.com/office/powerpoint/2010/main" val="381522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2062DD-36DE-B274-FB78-79197E97223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527B955-1588-BA4D-1284-25855F824A4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6A92619-C4C8-2DF3-6604-A4CDF284EB1E}"/>
              </a:ext>
            </a:extLst>
          </p:cNvPr>
          <p:cNvSpPr>
            <a:spLocks noGrp="1"/>
          </p:cNvSpPr>
          <p:nvPr>
            <p:ph type="dt" sz="half" idx="10"/>
          </p:nvPr>
        </p:nvSpPr>
        <p:spPr/>
        <p:txBody>
          <a:bodyPr/>
          <a:lstStyle/>
          <a:p>
            <a:fld id="{CA7ACCA7-B55B-4BE4-A014-1B98F0E3965F}" type="datetimeFigureOut">
              <a:rPr lang="en-US" smtClean="0"/>
              <a:t>2/5/2024</a:t>
            </a:fld>
            <a:endParaRPr lang="en-US"/>
          </a:p>
        </p:txBody>
      </p:sp>
      <p:sp>
        <p:nvSpPr>
          <p:cNvPr id="5" name="Footer Placeholder 4">
            <a:extLst>
              <a:ext uri="{FF2B5EF4-FFF2-40B4-BE49-F238E27FC236}">
                <a16:creationId xmlns:a16="http://schemas.microsoft.com/office/drawing/2014/main" id="{C764E0DE-8D92-69F7-562B-F5F08DCBAC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77656E-6C89-FB9E-AC6C-A5171A0E27D8}"/>
              </a:ext>
            </a:extLst>
          </p:cNvPr>
          <p:cNvSpPr>
            <a:spLocks noGrp="1"/>
          </p:cNvSpPr>
          <p:nvPr>
            <p:ph type="sldNum" sz="quarter" idx="12"/>
          </p:nvPr>
        </p:nvSpPr>
        <p:spPr/>
        <p:txBody>
          <a:bodyPr/>
          <a:lstStyle/>
          <a:p>
            <a:fld id="{48B6B37D-F9BF-4CE4-A399-3C3132E050E9}" type="slidenum">
              <a:rPr lang="en-US" smtClean="0"/>
              <a:t>‹#›</a:t>
            </a:fld>
            <a:endParaRPr lang="en-US"/>
          </a:p>
        </p:txBody>
      </p:sp>
    </p:spTree>
    <p:extLst>
      <p:ext uri="{BB962C8B-B14F-4D97-AF65-F5344CB8AC3E}">
        <p14:creationId xmlns:p14="http://schemas.microsoft.com/office/powerpoint/2010/main" val="17914904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ACE359-9DA9-142B-DAA9-CDBA6FF3539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CD2D376-78F8-0FE5-BBF1-C4093DBD282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0464B8E-94E5-EE1A-DDF4-AC94B084D95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7499ABD-4FC3-5B25-5D48-BF7AD2513E83}"/>
              </a:ext>
            </a:extLst>
          </p:cNvPr>
          <p:cNvSpPr>
            <a:spLocks noGrp="1"/>
          </p:cNvSpPr>
          <p:nvPr>
            <p:ph type="dt" sz="half" idx="10"/>
          </p:nvPr>
        </p:nvSpPr>
        <p:spPr/>
        <p:txBody>
          <a:bodyPr/>
          <a:lstStyle/>
          <a:p>
            <a:fld id="{CA7ACCA7-B55B-4BE4-A014-1B98F0E3965F}" type="datetimeFigureOut">
              <a:rPr lang="en-US" smtClean="0"/>
              <a:t>2/5/2024</a:t>
            </a:fld>
            <a:endParaRPr lang="en-US"/>
          </a:p>
        </p:txBody>
      </p:sp>
      <p:sp>
        <p:nvSpPr>
          <p:cNvPr id="6" name="Footer Placeholder 5">
            <a:extLst>
              <a:ext uri="{FF2B5EF4-FFF2-40B4-BE49-F238E27FC236}">
                <a16:creationId xmlns:a16="http://schemas.microsoft.com/office/drawing/2014/main" id="{95F5E54E-F254-A323-8AF0-9F3980F9A82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5FB49CE-A164-01A3-93EF-D311E13FB654}"/>
              </a:ext>
            </a:extLst>
          </p:cNvPr>
          <p:cNvSpPr>
            <a:spLocks noGrp="1"/>
          </p:cNvSpPr>
          <p:nvPr>
            <p:ph type="sldNum" sz="quarter" idx="12"/>
          </p:nvPr>
        </p:nvSpPr>
        <p:spPr/>
        <p:txBody>
          <a:bodyPr/>
          <a:lstStyle/>
          <a:p>
            <a:fld id="{48B6B37D-F9BF-4CE4-A399-3C3132E050E9}" type="slidenum">
              <a:rPr lang="en-US" smtClean="0"/>
              <a:t>‹#›</a:t>
            </a:fld>
            <a:endParaRPr lang="en-US"/>
          </a:p>
        </p:txBody>
      </p:sp>
    </p:spTree>
    <p:extLst>
      <p:ext uri="{BB962C8B-B14F-4D97-AF65-F5344CB8AC3E}">
        <p14:creationId xmlns:p14="http://schemas.microsoft.com/office/powerpoint/2010/main" val="34524292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1AC0A4-62D1-A825-B468-574077CEE6E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8D0F00F-7ADD-A7EA-784E-3D028115149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84E2F55-7AF5-DE0A-D01A-D0D742B58DF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0FE7712-CCD6-139C-190E-D860D9B68A0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834765C-B73B-E379-5E29-6C2C96A85A8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110E7EC-64ED-1961-DFDF-F99F10ECCD6B}"/>
              </a:ext>
            </a:extLst>
          </p:cNvPr>
          <p:cNvSpPr>
            <a:spLocks noGrp="1"/>
          </p:cNvSpPr>
          <p:nvPr>
            <p:ph type="dt" sz="half" idx="10"/>
          </p:nvPr>
        </p:nvSpPr>
        <p:spPr/>
        <p:txBody>
          <a:bodyPr/>
          <a:lstStyle/>
          <a:p>
            <a:fld id="{CA7ACCA7-B55B-4BE4-A014-1B98F0E3965F}" type="datetimeFigureOut">
              <a:rPr lang="en-US" smtClean="0"/>
              <a:t>2/5/2024</a:t>
            </a:fld>
            <a:endParaRPr lang="en-US"/>
          </a:p>
        </p:txBody>
      </p:sp>
      <p:sp>
        <p:nvSpPr>
          <p:cNvPr id="8" name="Footer Placeholder 7">
            <a:extLst>
              <a:ext uri="{FF2B5EF4-FFF2-40B4-BE49-F238E27FC236}">
                <a16:creationId xmlns:a16="http://schemas.microsoft.com/office/drawing/2014/main" id="{C9FDCC8A-A060-4D80-6C53-5F65A087EC1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9B59914-7663-692C-D649-90907B9985E6}"/>
              </a:ext>
            </a:extLst>
          </p:cNvPr>
          <p:cNvSpPr>
            <a:spLocks noGrp="1"/>
          </p:cNvSpPr>
          <p:nvPr>
            <p:ph type="sldNum" sz="quarter" idx="12"/>
          </p:nvPr>
        </p:nvSpPr>
        <p:spPr/>
        <p:txBody>
          <a:bodyPr/>
          <a:lstStyle/>
          <a:p>
            <a:fld id="{48B6B37D-F9BF-4CE4-A399-3C3132E050E9}" type="slidenum">
              <a:rPr lang="en-US" smtClean="0"/>
              <a:t>‹#›</a:t>
            </a:fld>
            <a:endParaRPr lang="en-US"/>
          </a:p>
        </p:txBody>
      </p:sp>
    </p:spTree>
    <p:extLst>
      <p:ext uri="{BB962C8B-B14F-4D97-AF65-F5344CB8AC3E}">
        <p14:creationId xmlns:p14="http://schemas.microsoft.com/office/powerpoint/2010/main" val="15802681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DD694-4930-8581-BE03-07882837EFF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A21C299-5282-AFB4-CF34-B0D59CC1F6DB}"/>
              </a:ext>
            </a:extLst>
          </p:cNvPr>
          <p:cNvSpPr>
            <a:spLocks noGrp="1"/>
          </p:cNvSpPr>
          <p:nvPr>
            <p:ph type="dt" sz="half" idx="10"/>
          </p:nvPr>
        </p:nvSpPr>
        <p:spPr/>
        <p:txBody>
          <a:bodyPr/>
          <a:lstStyle/>
          <a:p>
            <a:fld id="{CA7ACCA7-B55B-4BE4-A014-1B98F0E3965F}" type="datetimeFigureOut">
              <a:rPr lang="en-US" smtClean="0"/>
              <a:t>2/5/2024</a:t>
            </a:fld>
            <a:endParaRPr lang="en-US"/>
          </a:p>
        </p:txBody>
      </p:sp>
      <p:sp>
        <p:nvSpPr>
          <p:cNvPr id="4" name="Footer Placeholder 3">
            <a:extLst>
              <a:ext uri="{FF2B5EF4-FFF2-40B4-BE49-F238E27FC236}">
                <a16:creationId xmlns:a16="http://schemas.microsoft.com/office/drawing/2014/main" id="{78B01C91-BAC0-D3C4-193A-EC20FA8385F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DFA99C7-CAE6-2074-0B0D-9588A05FF86F}"/>
              </a:ext>
            </a:extLst>
          </p:cNvPr>
          <p:cNvSpPr>
            <a:spLocks noGrp="1"/>
          </p:cNvSpPr>
          <p:nvPr>
            <p:ph type="sldNum" sz="quarter" idx="12"/>
          </p:nvPr>
        </p:nvSpPr>
        <p:spPr/>
        <p:txBody>
          <a:bodyPr/>
          <a:lstStyle/>
          <a:p>
            <a:fld id="{48B6B37D-F9BF-4CE4-A399-3C3132E050E9}" type="slidenum">
              <a:rPr lang="en-US" smtClean="0"/>
              <a:t>‹#›</a:t>
            </a:fld>
            <a:endParaRPr lang="en-US"/>
          </a:p>
        </p:txBody>
      </p:sp>
    </p:spTree>
    <p:extLst>
      <p:ext uri="{BB962C8B-B14F-4D97-AF65-F5344CB8AC3E}">
        <p14:creationId xmlns:p14="http://schemas.microsoft.com/office/powerpoint/2010/main" val="2361906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11E2650-1550-8B43-17A1-570FE9DB00EC}"/>
              </a:ext>
            </a:extLst>
          </p:cNvPr>
          <p:cNvSpPr>
            <a:spLocks noGrp="1"/>
          </p:cNvSpPr>
          <p:nvPr>
            <p:ph type="dt" sz="half" idx="10"/>
          </p:nvPr>
        </p:nvSpPr>
        <p:spPr/>
        <p:txBody>
          <a:bodyPr/>
          <a:lstStyle/>
          <a:p>
            <a:fld id="{CA7ACCA7-B55B-4BE4-A014-1B98F0E3965F}" type="datetimeFigureOut">
              <a:rPr lang="en-US" smtClean="0"/>
              <a:t>2/5/2024</a:t>
            </a:fld>
            <a:endParaRPr lang="en-US"/>
          </a:p>
        </p:txBody>
      </p:sp>
      <p:sp>
        <p:nvSpPr>
          <p:cNvPr id="3" name="Footer Placeholder 2">
            <a:extLst>
              <a:ext uri="{FF2B5EF4-FFF2-40B4-BE49-F238E27FC236}">
                <a16:creationId xmlns:a16="http://schemas.microsoft.com/office/drawing/2014/main" id="{8A25CA3B-16E1-A9F0-23CD-D6C904748D9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C7ABE7B-1953-B402-BF1A-8446CB545C28}"/>
              </a:ext>
            </a:extLst>
          </p:cNvPr>
          <p:cNvSpPr>
            <a:spLocks noGrp="1"/>
          </p:cNvSpPr>
          <p:nvPr>
            <p:ph type="sldNum" sz="quarter" idx="12"/>
          </p:nvPr>
        </p:nvSpPr>
        <p:spPr/>
        <p:txBody>
          <a:bodyPr/>
          <a:lstStyle/>
          <a:p>
            <a:fld id="{48B6B37D-F9BF-4CE4-A399-3C3132E050E9}" type="slidenum">
              <a:rPr lang="en-US" smtClean="0"/>
              <a:t>‹#›</a:t>
            </a:fld>
            <a:endParaRPr lang="en-US"/>
          </a:p>
        </p:txBody>
      </p:sp>
    </p:spTree>
    <p:extLst>
      <p:ext uri="{BB962C8B-B14F-4D97-AF65-F5344CB8AC3E}">
        <p14:creationId xmlns:p14="http://schemas.microsoft.com/office/powerpoint/2010/main" val="36974270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F4AA3B-0BF1-FFAE-8102-0B08BB7E72E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D38DAC8-7D6B-018B-21E9-ADB18758DB0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C3ED672-EF3B-71E1-A667-0D2CB9BE478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A7D7AF9-9D02-238B-39B7-001EF5223DAE}"/>
              </a:ext>
            </a:extLst>
          </p:cNvPr>
          <p:cNvSpPr>
            <a:spLocks noGrp="1"/>
          </p:cNvSpPr>
          <p:nvPr>
            <p:ph type="dt" sz="half" idx="10"/>
          </p:nvPr>
        </p:nvSpPr>
        <p:spPr/>
        <p:txBody>
          <a:bodyPr/>
          <a:lstStyle/>
          <a:p>
            <a:fld id="{CA7ACCA7-B55B-4BE4-A014-1B98F0E3965F}" type="datetimeFigureOut">
              <a:rPr lang="en-US" smtClean="0"/>
              <a:t>2/5/2024</a:t>
            </a:fld>
            <a:endParaRPr lang="en-US"/>
          </a:p>
        </p:txBody>
      </p:sp>
      <p:sp>
        <p:nvSpPr>
          <p:cNvPr id="6" name="Footer Placeholder 5">
            <a:extLst>
              <a:ext uri="{FF2B5EF4-FFF2-40B4-BE49-F238E27FC236}">
                <a16:creationId xmlns:a16="http://schemas.microsoft.com/office/drawing/2014/main" id="{12116037-9D29-C573-51D3-9D44707C0A4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DE083DC-67CB-07C5-3148-CAAA75ABC50B}"/>
              </a:ext>
            </a:extLst>
          </p:cNvPr>
          <p:cNvSpPr>
            <a:spLocks noGrp="1"/>
          </p:cNvSpPr>
          <p:nvPr>
            <p:ph type="sldNum" sz="quarter" idx="12"/>
          </p:nvPr>
        </p:nvSpPr>
        <p:spPr/>
        <p:txBody>
          <a:bodyPr/>
          <a:lstStyle/>
          <a:p>
            <a:fld id="{48B6B37D-F9BF-4CE4-A399-3C3132E050E9}" type="slidenum">
              <a:rPr lang="en-US" smtClean="0"/>
              <a:t>‹#›</a:t>
            </a:fld>
            <a:endParaRPr lang="en-US"/>
          </a:p>
        </p:txBody>
      </p:sp>
    </p:spTree>
    <p:extLst>
      <p:ext uri="{BB962C8B-B14F-4D97-AF65-F5344CB8AC3E}">
        <p14:creationId xmlns:p14="http://schemas.microsoft.com/office/powerpoint/2010/main" val="4200582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EB599-A717-3CD5-953F-1893CC40F6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E69E53C-B7EA-EEB7-17F0-723C6686E53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BEB5200-CAAF-6DE4-6195-13057B3B173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CC5869F-7C24-8A7C-6278-2487EA450BB5}"/>
              </a:ext>
            </a:extLst>
          </p:cNvPr>
          <p:cNvSpPr>
            <a:spLocks noGrp="1"/>
          </p:cNvSpPr>
          <p:nvPr>
            <p:ph type="dt" sz="half" idx="10"/>
          </p:nvPr>
        </p:nvSpPr>
        <p:spPr/>
        <p:txBody>
          <a:bodyPr/>
          <a:lstStyle/>
          <a:p>
            <a:fld id="{CA7ACCA7-B55B-4BE4-A014-1B98F0E3965F}" type="datetimeFigureOut">
              <a:rPr lang="en-US" smtClean="0"/>
              <a:t>2/5/2024</a:t>
            </a:fld>
            <a:endParaRPr lang="en-US"/>
          </a:p>
        </p:txBody>
      </p:sp>
      <p:sp>
        <p:nvSpPr>
          <p:cNvPr id="6" name="Footer Placeholder 5">
            <a:extLst>
              <a:ext uri="{FF2B5EF4-FFF2-40B4-BE49-F238E27FC236}">
                <a16:creationId xmlns:a16="http://schemas.microsoft.com/office/drawing/2014/main" id="{F15AD220-7E76-29F2-368C-08AD2B09A9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4668F31-572D-F097-04AC-32257DCEB79E}"/>
              </a:ext>
            </a:extLst>
          </p:cNvPr>
          <p:cNvSpPr>
            <a:spLocks noGrp="1"/>
          </p:cNvSpPr>
          <p:nvPr>
            <p:ph type="sldNum" sz="quarter" idx="12"/>
          </p:nvPr>
        </p:nvSpPr>
        <p:spPr/>
        <p:txBody>
          <a:bodyPr/>
          <a:lstStyle/>
          <a:p>
            <a:fld id="{48B6B37D-F9BF-4CE4-A399-3C3132E050E9}" type="slidenum">
              <a:rPr lang="en-US" smtClean="0"/>
              <a:t>‹#›</a:t>
            </a:fld>
            <a:endParaRPr lang="en-US"/>
          </a:p>
        </p:txBody>
      </p:sp>
    </p:spTree>
    <p:extLst>
      <p:ext uri="{BB962C8B-B14F-4D97-AF65-F5344CB8AC3E}">
        <p14:creationId xmlns:p14="http://schemas.microsoft.com/office/powerpoint/2010/main" val="36515604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447434-F96F-680B-62E7-F49B39C6215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054A5B4-DB06-882D-5852-4411DF4BC4E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969724-599A-360E-317F-1A3F0F62D38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A7ACCA7-B55B-4BE4-A014-1B98F0E3965F}" type="datetimeFigureOut">
              <a:rPr lang="en-US" smtClean="0"/>
              <a:t>2/5/2024</a:t>
            </a:fld>
            <a:endParaRPr lang="en-US"/>
          </a:p>
        </p:txBody>
      </p:sp>
      <p:sp>
        <p:nvSpPr>
          <p:cNvPr id="5" name="Footer Placeholder 4">
            <a:extLst>
              <a:ext uri="{FF2B5EF4-FFF2-40B4-BE49-F238E27FC236}">
                <a16:creationId xmlns:a16="http://schemas.microsoft.com/office/drawing/2014/main" id="{626987CF-B77F-73DA-4549-4C1265E23A6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F6BD6BF-D764-81B7-4B4D-52F23F0EF65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B6B37D-F9BF-4CE4-A399-3C3132E050E9}" type="slidenum">
              <a:rPr lang="en-US" smtClean="0"/>
              <a:t>‹#›</a:t>
            </a:fld>
            <a:endParaRPr lang="en-US"/>
          </a:p>
        </p:txBody>
      </p:sp>
    </p:spTree>
    <p:extLst>
      <p:ext uri="{BB962C8B-B14F-4D97-AF65-F5344CB8AC3E}">
        <p14:creationId xmlns:p14="http://schemas.microsoft.com/office/powerpoint/2010/main" val="13373605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github.com/CodeInTheSkies" TargetMode="Externa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hyperlink" Target="mailto:SCT@scale.data" TargetMode="External"/><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hyperlink" Target="https://satijalab.org/seurat/v3.0/immune_alignment.html" TargetMode="Externa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hyperlink" Target="https://satijalab.org/seurat/archive/v4.3/integration_mapping" TargetMode="External"/><Relationship Id="rId2" Type="http://schemas.openxmlformats.org/officeDocument/2006/relationships/hyperlink" Target="https://satijalab.org/seurat/articles/install_v5" TargetMode="Externa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hyperlink" Target="https://github.com/immunogenomics/presto" TargetMode="External"/><Relationship Id="rId2" Type="http://schemas.openxmlformats.org/officeDocument/2006/relationships/hyperlink" Target="https://github.com/const-ae/glmGamPoi" TargetMode="Externa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hyperlink" Target="https://github.com/satijalab/seurat/issues/7985#issuecomment-1806483174" TargetMode="Externa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hyperlink" Target="https://genomebiology.biomedcentral.com/articles/10.1186/s13059-019-1874-1" TargetMode="Externa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hyperlink" Target="https://satijalab.org/seurat/articles/sctransform_v2_vignette.html" TargetMode="Externa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hyperlink" Target="https://satijalab.org/seurat/articles/integration_large_datasets.html" TargetMode="Externa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77B650E-50E4-B23B-B7BA-F69CEE7AC1D5}"/>
              </a:ext>
            </a:extLst>
          </p:cNvPr>
          <p:cNvSpPr txBox="1"/>
          <p:nvPr/>
        </p:nvSpPr>
        <p:spPr>
          <a:xfrm>
            <a:off x="1322231" y="384192"/>
            <a:ext cx="6096000" cy="5909310"/>
          </a:xfrm>
          <a:prstGeom prst="rect">
            <a:avLst/>
          </a:prstGeom>
          <a:noFill/>
        </p:spPr>
        <p:txBody>
          <a:bodyPr wrap="square">
            <a:spAutoFit/>
          </a:bodyPr>
          <a:lstStyle/>
          <a:p>
            <a:r>
              <a:rPr lang="en-US" b="1" dirty="0">
                <a:effectLst/>
                <a:latin typeface="Consolas" panose="020B0609020204030204" pitchFamily="49" charset="0"/>
              </a:rPr>
              <a:t># about </a:t>
            </a:r>
            <a:r>
              <a:rPr lang="en-US" b="1" dirty="0" err="1">
                <a:effectLst/>
                <a:latin typeface="Consolas" panose="020B0609020204030204" pitchFamily="49" charset="0"/>
              </a:rPr>
              <a:t>seurat</a:t>
            </a:r>
            <a:r>
              <a:rPr lang="en-US" b="1" dirty="0">
                <a:effectLst/>
                <a:latin typeface="Consolas" panose="020B0609020204030204" pitchFamily="49" charset="0"/>
              </a:rPr>
              <a:t> versions</a:t>
            </a:r>
            <a:endParaRPr lang="en-US" b="0" dirty="0">
              <a:effectLst/>
              <a:latin typeface="Consolas" panose="020B0609020204030204" pitchFamily="49" charset="0"/>
            </a:endParaRPr>
          </a:p>
          <a:p>
            <a:r>
              <a:rPr lang="en-US" b="0" dirty="0">
                <a:effectLst/>
                <a:latin typeface="Consolas" panose="020B0609020204030204" pitchFamily="49" charset="0"/>
              </a:rPr>
              <a:t>To maintain compatibility with previous workflows, new Seurat objects will use the previous object structure by default</a:t>
            </a:r>
          </a:p>
          <a:p>
            <a:r>
              <a:rPr lang="en-US" b="0" dirty="0">
                <a:effectLst/>
                <a:latin typeface="Consolas" panose="020B0609020204030204" pitchFamily="49" charset="0"/>
              </a:rPr>
              <a:t>To use new Seurat v5 assays in older version </a:t>
            </a:r>
            <a:r>
              <a:rPr lang="en-US" b="0" dirty="0" err="1">
                <a:effectLst/>
                <a:latin typeface="Consolas" panose="020B0609020204030204" pitchFamily="49" charset="0"/>
              </a:rPr>
              <a:t>seurat</a:t>
            </a:r>
            <a:r>
              <a:rPr lang="en-US" b="0" dirty="0">
                <a:effectLst/>
                <a:latin typeface="Consolas" panose="020B0609020204030204" pitchFamily="49" charset="0"/>
              </a:rPr>
              <a:t>, e.g., v4.3 : Please run: options(</a:t>
            </a:r>
            <a:r>
              <a:rPr lang="en-US" b="0" dirty="0" err="1">
                <a:effectLst/>
                <a:latin typeface="Consolas" panose="020B0609020204030204" pitchFamily="49" charset="0"/>
              </a:rPr>
              <a:t>Seurat.object.assay.version</a:t>
            </a:r>
            <a:r>
              <a:rPr lang="en-US" b="0" dirty="0">
                <a:effectLst/>
                <a:latin typeface="Consolas" panose="020B0609020204030204" pitchFamily="49" charset="0"/>
              </a:rPr>
              <a:t> = 'v5') </a:t>
            </a:r>
          </a:p>
          <a:p>
            <a:r>
              <a:rPr lang="en-US" b="0" dirty="0">
                <a:effectLst/>
                <a:latin typeface="Consolas" panose="020B0609020204030204" pitchFamily="49" charset="0"/>
              </a:rPr>
              <a:t>my current r4seurat </a:t>
            </a:r>
            <a:r>
              <a:rPr lang="en-US" b="0" dirty="0" err="1">
                <a:effectLst/>
                <a:latin typeface="Consolas" panose="020B0609020204030204" pitchFamily="49" charset="0"/>
              </a:rPr>
              <a:t>conda</a:t>
            </a:r>
            <a:r>
              <a:rPr lang="en-US" b="0" dirty="0">
                <a:effectLst/>
                <a:latin typeface="Consolas" panose="020B0609020204030204" pitchFamily="49" charset="0"/>
              </a:rPr>
              <a:t> env in </a:t>
            </a:r>
            <a:r>
              <a:rPr lang="en-US" b="0" dirty="0" err="1">
                <a:effectLst/>
                <a:latin typeface="Consolas" panose="020B0609020204030204" pitchFamily="49" charset="0"/>
              </a:rPr>
              <a:t>biowulf</a:t>
            </a:r>
            <a:r>
              <a:rPr lang="en-US" b="0" dirty="0">
                <a:effectLst/>
                <a:latin typeface="Consolas" panose="020B0609020204030204" pitchFamily="49" charset="0"/>
              </a:rPr>
              <a:t> already installed v5, so no need to define the options</a:t>
            </a:r>
          </a:p>
          <a:p>
            <a:r>
              <a:rPr lang="en-US" b="0" dirty="0">
                <a:effectLst/>
                <a:latin typeface="Consolas" panose="020B0609020204030204" pitchFamily="49" charset="0"/>
              </a:rPr>
              <a:t>Most functions are </a:t>
            </a:r>
            <a:r>
              <a:rPr lang="en-US" b="0" dirty="0" err="1">
                <a:effectLst/>
                <a:latin typeface="Consolas" panose="020B0609020204030204" pitchFamily="49" charset="0"/>
              </a:rPr>
              <a:t>compatiable</a:t>
            </a:r>
            <a:r>
              <a:rPr lang="en-US" b="0" dirty="0">
                <a:effectLst/>
                <a:latin typeface="Consolas" panose="020B0609020204030204" pitchFamily="49" charset="0"/>
              </a:rPr>
              <a:t> to v5, including Azimuth, </a:t>
            </a:r>
            <a:r>
              <a:rPr lang="en-US" b="0" dirty="0" err="1">
                <a:effectLst/>
                <a:latin typeface="Consolas" panose="020B0609020204030204" pitchFamily="49" charset="0"/>
              </a:rPr>
              <a:t>SCTranform</a:t>
            </a:r>
            <a:endParaRPr lang="en-US" b="0" dirty="0">
              <a:effectLst/>
              <a:latin typeface="Consolas" panose="020B0609020204030204" pitchFamily="49" charset="0"/>
            </a:endParaRPr>
          </a:p>
          <a:p>
            <a:br>
              <a:rPr lang="en-US" b="0" dirty="0">
                <a:effectLst/>
                <a:latin typeface="Consolas" panose="020B0609020204030204" pitchFamily="49" charset="0"/>
              </a:rPr>
            </a:br>
            <a:r>
              <a:rPr lang="en-US" b="1" dirty="0">
                <a:effectLst/>
                <a:latin typeface="Consolas" panose="020B0609020204030204" pitchFamily="49" charset="0"/>
              </a:rPr>
              <a:t># about </a:t>
            </a:r>
            <a:r>
              <a:rPr lang="en-US" b="1" dirty="0" err="1">
                <a:effectLst/>
                <a:latin typeface="Consolas" panose="020B0609020204030204" pitchFamily="49" charset="0"/>
              </a:rPr>
              <a:t>seurat</a:t>
            </a:r>
            <a:r>
              <a:rPr lang="en-US" b="1" dirty="0">
                <a:effectLst/>
                <a:latin typeface="Consolas" panose="020B0609020204030204" pitchFamily="49" charset="0"/>
              </a:rPr>
              <a:t> object: a s4 object</a:t>
            </a:r>
            <a:endParaRPr lang="en-US" b="0" dirty="0">
              <a:effectLst/>
              <a:latin typeface="Consolas" panose="020B0609020204030204" pitchFamily="49" charset="0"/>
            </a:endParaRPr>
          </a:p>
          <a:p>
            <a:r>
              <a:rPr lang="en-US" b="0" dirty="0">
                <a:effectLst/>
                <a:latin typeface="Consolas" panose="020B0609020204030204" pitchFamily="49" charset="0"/>
              </a:rPr>
              <a:t>rows: gene</a:t>
            </a:r>
          </a:p>
          <a:p>
            <a:r>
              <a:rPr lang="en-US" b="0" dirty="0">
                <a:effectLst/>
                <a:latin typeface="Consolas" panose="020B0609020204030204" pitchFamily="49" charset="0"/>
              </a:rPr>
              <a:t>columns: cell</a:t>
            </a:r>
          </a:p>
          <a:p>
            <a:r>
              <a:rPr lang="en-US" b="0" dirty="0">
                <a:effectLst/>
                <a:latin typeface="Consolas" panose="020B0609020204030204" pitchFamily="49" charset="0"/>
              </a:rPr>
              <a:t>obj[genes, cells] #for slice a subset</a:t>
            </a:r>
          </a:p>
          <a:p>
            <a:br>
              <a:rPr lang="en-US" b="0" dirty="0">
                <a:effectLst/>
                <a:latin typeface="Consolas" panose="020B0609020204030204" pitchFamily="49" charset="0"/>
              </a:rPr>
            </a:br>
            <a:r>
              <a:rPr lang="en-US" b="1" dirty="0">
                <a:effectLst/>
                <a:latin typeface="Consolas" panose="020B0609020204030204" pitchFamily="49" charset="0"/>
              </a:rPr>
              <a:t># about </a:t>
            </a:r>
            <a:r>
              <a:rPr lang="en-US" b="1" dirty="0" err="1">
                <a:effectLst/>
                <a:latin typeface="Consolas" panose="020B0609020204030204" pitchFamily="49" charset="0"/>
              </a:rPr>
              <a:t>seurat</a:t>
            </a:r>
            <a:r>
              <a:rPr lang="en-US" b="1" dirty="0">
                <a:effectLst/>
                <a:latin typeface="Consolas" panose="020B0609020204030204" pitchFamily="49" charset="0"/>
              </a:rPr>
              <a:t> </a:t>
            </a:r>
            <a:r>
              <a:rPr lang="en-US" b="1" dirty="0" err="1">
                <a:effectLst/>
                <a:latin typeface="Consolas" panose="020B0609020204030204" pitchFamily="49" charset="0"/>
              </a:rPr>
              <a:t>meta.data</a:t>
            </a:r>
            <a:r>
              <a:rPr lang="en-US" b="1" dirty="0">
                <a:effectLst/>
                <a:latin typeface="Consolas" panose="020B0609020204030204" pitchFamily="49" charset="0"/>
              </a:rPr>
              <a:t>: a </a:t>
            </a:r>
            <a:r>
              <a:rPr lang="en-US" b="1" dirty="0" err="1">
                <a:effectLst/>
                <a:latin typeface="Consolas" panose="020B0609020204030204" pitchFamily="49" charset="0"/>
              </a:rPr>
              <a:t>dataframe</a:t>
            </a:r>
            <a:endParaRPr lang="en-US" b="0" dirty="0">
              <a:effectLst/>
              <a:latin typeface="Consolas" panose="020B0609020204030204" pitchFamily="49" charset="0"/>
            </a:endParaRPr>
          </a:p>
          <a:p>
            <a:r>
              <a:rPr lang="en-US" b="0" dirty="0">
                <a:effectLst/>
                <a:latin typeface="Consolas" panose="020B0609020204030204" pitchFamily="49" charset="0"/>
              </a:rPr>
              <a:t>rows: cell</a:t>
            </a:r>
          </a:p>
          <a:p>
            <a:r>
              <a:rPr lang="en-US" b="0" dirty="0">
                <a:effectLst/>
                <a:latin typeface="Consolas" panose="020B0609020204030204" pitchFamily="49" charset="0"/>
              </a:rPr>
              <a:t>columns: attributes</a:t>
            </a:r>
          </a:p>
        </p:txBody>
      </p:sp>
    </p:spTree>
    <p:extLst>
      <p:ext uri="{BB962C8B-B14F-4D97-AF65-F5344CB8AC3E}">
        <p14:creationId xmlns:p14="http://schemas.microsoft.com/office/powerpoint/2010/main" val="5417521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157F043-8946-F954-EF7F-BDCBAD2CA3DC}"/>
              </a:ext>
            </a:extLst>
          </p:cNvPr>
          <p:cNvSpPr txBox="1"/>
          <p:nvPr/>
        </p:nvSpPr>
        <p:spPr>
          <a:xfrm>
            <a:off x="1210614" y="1571223"/>
            <a:ext cx="7237927" cy="1077218"/>
          </a:xfrm>
          <a:prstGeom prst="rect">
            <a:avLst/>
          </a:prstGeom>
          <a:noFill/>
        </p:spPr>
        <p:txBody>
          <a:bodyPr wrap="square" rtlCol="0">
            <a:spAutoFit/>
          </a:bodyPr>
          <a:lstStyle/>
          <a:p>
            <a:r>
              <a:rPr lang="en-US" sz="3200" dirty="0">
                <a:solidFill>
                  <a:srgbClr val="C00000"/>
                </a:solidFill>
              </a:rPr>
              <a:t>How to integrate datasets which have been subjected to </a:t>
            </a:r>
            <a:r>
              <a:rPr lang="en-US" sz="3200" dirty="0" err="1">
                <a:solidFill>
                  <a:srgbClr val="C00000"/>
                </a:solidFill>
              </a:rPr>
              <a:t>SCTransform</a:t>
            </a:r>
            <a:endParaRPr lang="en-US" sz="3200" dirty="0">
              <a:solidFill>
                <a:srgbClr val="C00000"/>
              </a:solidFill>
            </a:endParaRPr>
          </a:p>
        </p:txBody>
      </p:sp>
    </p:spTree>
    <p:extLst>
      <p:ext uri="{BB962C8B-B14F-4D97-AF65-F5344CB8AC3E}">
        <p14:creationId xmlns:p14="http://schemas.microsoft.com/office/powerpoint/2010/main" val="18720886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ED6C4701-4049-7E0E-E94F-A9CD523E8472}"/>
              </a:ext>
            </a:extLst>
          </p:cNvPr>
          <p:cNvSpPr txBox="1"/>
          <p:nvPr/>
        </p:nvSpPr>
        <p:spPr>
          <a:xfrm>
            <a:off x="754774" y="2189231"/>
            <a:ext cx="10131316" cy="3108543"/>
          </a:xfrm>
          <a:prstGeom prst="rect">
            <a:avLst/>
          </a:prstGeom>
          <a:noFill/>
        </p:spPr>
        <p:txBody>
          <a:bodyPr wrap="square">
            <a:spAutoFit/>
          </a:bodyPr>
          <a:lstStyle/>
          <a:p>
            <a:r>
              <a:rPr lang="en-US" sz="1400" b="0" i="0" dirty="0">
                <a:solidFill>
                  <a:srgbClr val="1F2328"/>
                </a:solidFill>
                <a:effectLst/>
                <a:latin typeface="-apple-system"/>
              </a:rPr>
              <a:t>I also have the exact same question, so I am commenting on this one in the hopes it will be answered and more clearly explained in the vignette. It seems that if the </a:t>
            </a:r>
            <a:r>
              <a:rPr lang="en-US" sz="1400" b="0" i="0" dirty="0" err="1">
                <a:solidFill>
                  <a:srgbClr val="1F2328"/>
                </a:solidFill>
                <a:effectLst/>
                <a:latin typeface="-apple-system"/>
              </a:rPr>
              <a:t>SCTransform's</a:t>
            </a:r>
            <a:r>
              <a:rPr lang="en-US" sz="1400" b="0" i="0" dirty="0">
                <a:solidFill>
                  <a:srgbClr val="1F2328"/>
                </a:solidFill>
                <a:effectLst/>
                <a:latin typeface="-apple-system"/>
              </a:rPr>
              <a:t> normalized and scaled data are better, why do you go back to the regular normalization in the integration vignette? And would we also use </a:t>
            </a:r>
            <a:r>
              <a:rPr lang="en-US" sz="1400" b="0" i="0" dirty="0" err="1">
                <a:solidFill>
                  <a:srgbClr val="1F2328"/>
                </a:solidFill>
                <a:effectLst/>
                <a:latin typeface="-apple-system"/>
              </a:rPr>
              <a:t>ScaleData</a:t>
            </a:r>
            <a:r>
              <a:rPr lang="en-US" sz="1400" b="0" i="0" dirty="0">
                <a:solidFill>
                  <a:srgbClr val="1F2328"/>
                </a:solidFill>
                <a:effectLst/>
                <a:latin typeface="-apple-system"/>
              </a:rPr>
              <a:t> to get values for heatmaps? </a:t>
            </a:r>
          </a:p>
          <a:p>
            <a:endParaRPr lang="en-US" sz="1400" dirty="0">
              <a:solidFill>
                <a:srgbClr val="1F2328"/>
              </a:solidFill>
              <a:latin typeface="-apple-system"/>
            </a:endParaRPr>
          </a:p>
          <a:p>
            <a:r>
              <a:rPr lang="en-US" sz="1400" b="0" i="0" dirty="0">
                <a:solidFill>
                  <a:srgbClr val="1F2328"/>
                </a:solidFill>
                <a:effectLst/>
                <a:latin typeface="-apple-system"/>
              </a:rPr>
              <a:t>One problem I can see with using the SCT assay after integration is that the SCT normalization was done separately for each sample, which is likely to introduce batch effects down the line. We are using the RNA assay, normalized after integration. Yes, </a:t>
            </a:r>
            <a:r>
              <a:rPr lang="en-US" sz="1400" i="0" u="none" strike="noStrike" dirty="0">
                <a:effectLst/>
                <a:latin typeface="-apple-system"/>
                <a:hlinkClick r:id="rId2"/>
              </a:rPr>
              <a:t>@CodeInTheSkies</a:t>
            </a:r>
            <a:r>
              <a:rPr lang="en-US" sz="1400" b="0" i="0" dirty="0">
                <a:solidFill>
                  <a:srgbClr val="1F2328"/>
                </a:solidFill>
                <a:effectLst/>
                <a:latin typeface="-apple-system"/>
              </a:rPr>
              <a:t>, we </a:t>
            </a:r>
            <a:r>
              <a:rPr lang="en-US" sz="1400" b="1" i="0" dirty="0">
                <a:solidFill>
                  <a:srgbClr val="1F2328"/>
                </a:solidFill>
                <a:effectLst/>
                <a:latin typeface="-apple-system"/>
              </a:rPr>
              <a:t>switch back to the RNA assay, run </a:t>
            </a:r>
            <a:r>
              <a:rPr lang="en-US" sz="1400" b="1" i="0" dirty="0" err="1">
                <a:solidFill>
                  <a:srgbClr val="1F2328"/>
                </a:solidFill>
                <a:effectLst/>
                <a:latin typeface="-apple-system"/>
              </a:rPr>
              <a:t>NormalizeData</a:t>
            </a:r>
            <a:r>
              <a:rPr lang="en-US" sz="1400" b="1" i="0" dirty="0">
                <a:solidFill>
                  <a:srgbClr val="1F2328"/>
                </a:solidFill>
                <a:effectLst/>
                <a:latin typeface="-apple-system"/>
              </a:rPr>
              <a:t>() and </a:t>
            </a:r>
            <a:r>
              <a:rPr lang="en-US" sz="1400" b="1" i="0" dirty="0" err="1">
                <a:solidFill>
                  <a:srgbClr val="1F2328"/>
                </a:solidFill>
                <a:effectLst/>
                <a:latin typeface="-apple-system"/>
              </a:rPr>
              <a:t>ScaleData</a:t>
            </a:r>
            <a:r>
              <a:rPr lang="en-US" sz="1400" b="1" i="0" dirty="0">
                <a:solidFill>
                  <a:srgbClr val="1F2328"/>
                </a:solidFill>
                <a:effectLst/>
                <a:latin typeface="-apple-system"/>
              </a:rPr>
              <a:t>(), then proceed with visualizations (</a:t>
            </a:r>
            <a:r>
              <a:rPr lang="en-US" sz="1400" b="0" i="0" dirty="0">
                <a:solidFill>
                  <a:srgbClr val="1F2328"/>
                </a:solidFill>
                <a:effectLst/>
                <a:latin typeface="-apple-system"/>
              </a:rPr>
              <a:t>Heatmaps, violin plots, shading expression values on </a:t>
            </a:r>
            <a:r>
              <a:rPr lang="en-US" sz="1400" b="0" i="0" dirty="0" err="1">
                <a:solidFill>
                  <a:srgbClr val="1F2328"/>
                </a:solidFill>
                <a:effectLst/>
                <a:latin typeface="-apple-system"/>
              </a:rPr>
              <a:t>tSNE</a:t>
            </a:r>
            <a:r>
              <a:rPr lang="en-US" sz="1400" b="0" i="0" dirty="0">
                <a:solidFill>
                  <a:srgbClr val="1F2328"/>
                </a:solidFill>
                <a:effectLst/>
                <a:latin typeface="-apple-system"/>
              </a:rPr>
              <a:t>/UMAP. Anywhere you want to see the expression differences) </a:t>
            </a:r>
            <a:r>
              <a:rPr lang="en-US" sz="1400" b="1" i="0" dirty="0">
                <a:solidFill>
                  <a:srgbClr val="1F2328"/>
                </a:solidFill>
                <a:effectLst/>
                <a:latin typeface="-apple-system"/>
              </a:rPr>
              <a:t>and marker detection</a:t>
            </a:r>
            <a:r>
              <a:rPr lang="en-US" sz="1400" b="0" i="0" dirty="0">
                <a:solidFill>
                  <a:srgbClr val="1F2328"/>
                </a:solidFill>
                <a:effectLst/>
                <a:latin typeface="-apple-system"/>
              </a:rPr>
              <a:t>. The data slot is the default used for </a:t>
            </a:r>
            <a:r>
              <a:rPr lang="en-US" sz="1400" b="0" i="0" dirty="0" err="1">
                <a:solidFill>
                  <a:srgbClr val="1F2328"/>
                </a:solidFill>
                <a:effectLst/>
                <a:latin typeface="-apple-system"/>
              </a:rPr>
              <a:t>FeaturePlot</a:t>
            </a:r>
            <a:r>
              <a:rPr lang="en-US" sz="1400" b="0" i="0" dirty="0">
                <a:solidFill>
                  <a:srgbClr val="1F2328"/>
                </a:solidFill>
                <a:effectLst/>
                <a:latin typeface="-apple-system"/>
              </a:rPr>
              <a:t>, </a:t>
            </a:r>
            <a:r>
              <a:rPr lang="en-US" sz="1400" b="0" i="0" dirty="0" err="1">
                <a:solidFill>
                  <a:srgbClr val="1F2328"/>
                </a:solidFill>
                <a:effectLst/>
                <a:latin typeface="-apple-system"/>
              </a:rPr>
              <a:t>VlnPlot</a:t>
            </a:r>
            <a:r>
              <a:rPr lang="en-US" sz="1400" b="0" i="0" dirty="0">
                <a:solidFill>
                  <a:srgbClr val="1F2328"/>
                </a:solidFill>
                <a:effectLst/>
                <a:latin typeface="-apple-system"/>
              </a:rPr>
              <a:t>, </a:t>
            </a:r>
            <a:r>
              <a:rPr lang="en-US" sz="1400" b="0" i="0" dirty="0" err="1">
                <a:solidFill>
                  <a:srgbClr val="1F2328"/>
                </a:solidFill>
                <a:effectLst/>
                <a:latin typeface="-apple-system"/>
              </a:rPr>
              <a:t>FindConservedMarkers</a:t>
            </a:r>
            <a:r>
              <a:rPr lang="en-US" sz="1400" b="0" i="0" dirty="0">
                <a:solidFill>
                  <a:srgbClr val="1F2328"/>
                </a:solidFill>
                <a:effectLst/>
                <a:latin typeface="-apple-system"/>
              </a:rPr>
              <a:t> and the </a:t>
            </a:r>
            <a:r>
              <a:rPr lang="en-US" sz="1400" b="0" i="0" dirty="0" err="1">
                <a:solidFill>
                  <a:srgbClr val="1F2328"/>
                </a:solidFill>
                <a:effectLst/>
                <a:latin typeface="-apple-system"/>
              </a:rPr>
              <a:t>scale.data</a:t>
            </a:r>
            <a:r>
              <a:rPr lang="en-US" sz="1400" b="0" i="0" dirty="0">
                <a:solidFill>
                  <a:srgbClr val="1F2328"/>
                </a:solidFill>
                <a:effectLst/>
                <a:latin typeface="-apple-system"/>
              </a:rPr>
              <a:t> slot is the default for </a:t>
            </a:r>
            <a:r>
              <a:rPr lang="en-US" sz="1400" b="0" i="0" dirty="0" err="1">
                <a:solidFill>
                  <a:srgbClr val="1F2328"/>
                </a:solidFill>
                <a:effectLst/>
                <a:latin typeface="-apple-system"/>
              </a:rPr>
              <a:t>DoHeatmap</a:t>
            </a:r>
            <a:r>
              <a:rPr lang="en-US" sz="1400" b="0" i="0" dirty="0">
                <a:solidFill>
                  <a:srgbClr val="1F2328"/>
                </a:solidFill>
                <a:effectLst/>
                <a:latin typeface="-apple-system"/>
              </a:rPr>
              <a:t>, and we use the defaults.</a:t>
            </a:r>
          </a:p>
          <a:p>
            <a:endParaRPr lang="en-US" sz="1400" dirty="0">
              <a:solidFill>
                <a:srgbClr val="1F2328"/>
              </a:solidFill>
              <a:latin typeface="-apple-system"/>
            </a:endParaRPr>
          </a:p>
          <a:p>
            <a:r>
              <a:rPr lang="en-US" sz="1400" b="0" i="0" dirty="0">
                <a:solidFill>
                  <a:srgbClr val="1F2328"/>
                </a:solidFill>
                <a:effectLst/>
                <a:latin typeface="-apple-system"/>
              </a:rPr>
              <a:t>Typically scaled data (mean-centered, </a:t>
            </a:r>
            <a:r>
              <a:rPr lang="en-US" sz="1400" b="0" i="0" dirty="0" err="1">
                <a:solidFill>
                  <a:srgbClr val="1F2328"/>
                </a:solidFill>
                <a:effectLst/>
                <a:latin typeface="-apple-system"/>
              </a:rPr>
              <a:t>sd</a:t>
            </a:r>
            <a:r>
              <a:rPr lang="en-US" sz="1400" b="0" i="0" dirty="0">
                <a:solidFill>
                  <a:srgbClr val="1F2328"/>
                </a:solidFill>
                <a:effectLst/>
                <a:latin typeface="-apple-system"/>
              </a:rPr>
              <a:t>-adjusted) </a:t>
            </a:r>
            <a:r>
              <a:rPr lang="en-US" sz="1400" b="0" i="0" dirty="0">
                <a:solidFill>
                  <a:srgbClr val="FF0000"/>
                </a:solidFill>
                <a:effectLst/>
                <a:latin typeface="-apple-system"/>
              </a:rPr>
              <a:t>is only used for heatmaps </a:t>
            </a:r>
            <a:r>
              <a:rPr lang="en-US" sz="1400" b="0" i="0" dirty="0">
                <a:solidFill>
                  <a:srgbClr val="1F2328"/>
                </a:solidFill>
                <a:effectLst/>
                <a:latin typeface="-apple-system"/>
              </a:rPr>
              <a:t>and </a:t>
            </a:r>
            <a:r>
              <a:rPr lang="en-US" sz="1400" b="1" i="0" dirty="0">
                <a:solidFill>
                  <a:srgbClr val="1F2328"/>
                </a:solidFill>
                <a:effectLst/>
                <a:latin typeface="-apple-system"/>
              </a:rPr>
              <a:t>the rest, especially differential expression, you want to do on normalized count values</a:t>
            </a:r>
            <a:r>
              <a:rPr lang="en-US" sz="1400" b="0" i="0" dirty="0">
                <a:solidFill>
                  <a:srgbClr val="1F2328"/>
                </a:solidFill>
                <a:effectLst/>
                <a:latin typeface="-apple-system"/>
              </a:rPr>
              <a:t>. In #1836 (linked above) they say explicitly not to re-run </a:t>
            </a:r>
            <a:r>
              <a:rPr lang="en-US" sz="1400" b="0" i="0" dirty="0" err="1">
                <a:solidFill>
                  <a:srgbClr val="1F2328"/>
                </a:solidFill>
                <a:effectLst/>
                <a:latin typeface="-apple-system"/>
              </a:rPr>
              <a:t>SCTransform</a:t>
            </a:r>
            <a:r>
              <a:rPr lang="en-US" sz="1400" b="0" i="0" dirty="0">
                <a:solidFill>
                  <a:srgbClr val="1F2328"/>
                </a:solidFill>
                <a:effectLst/>
                <a:latin typeface="-apple-system"/>
              </a:rPr>
              <a:t> on the integrated data, but running it on the RNA assay should be fine. I have not tried that yet...</a:t>
            </a:r>
            <a:endParaRPr lang="en-US" sz="1400" dirty="0"/>
          </a:p>
        </p:txBody>
      </p:sp>
      <p:sp>
        <p:nvSpPr>
          <p:cNvPr id="9" name="TextBox 8">
            <a:extLst>
              <a:ext uri="{FF2B5EF4-FFF2-40B4-BE49-F238E27FC236}">
                <a16:creationId xmlns:a16="http://schemas.microsoft.com/office/drawing/2014/main" id="{D9C88A9B-7160-8EFC-9461-115C22BCEA7B}"/>
              </a:ext>
            </a:extLst>
          </p:cNvPr>
          <p:cNvSpPr txBox="1"/>
          <p:nvPr/>
        </p:nvSpPr>
        <p:spPr>
          <a:xfrm>
            <a:off x="589236" y="1819899"/>
            <a:ext cx="6097314" cy="369332"/>
          </a:xfrm>
          <a:prstGeom prst="rect">
            <a:avLst/>
          </a:prstGeom>
          <a:noFill/>
        </p:spPr>
        <p:txBody>
          <a:bodyPr wrap="square">
            <a:spAutoFit/>
          </a:bodyPr>
          <a:lstStyle/>
          <a:p>
            <a:r>
              <a:rPr lang="en-US" dirty="0"/>
              <a:t>https://github.com/satijalab/seurat/issues/2023</a:t>
            </a:r>
          </a:p>
        </p:txBody>
      </p:sp>
      <p:pic>
        <p:nvPicPr>
          <p:cNvPr id="11" name="Picture 10">
            <a:extLst>
              <a:ext uri="{FF2B5EF4-FFF2-40B4-BE49-F238E27FC236}">
                <a16:creationId xmlns:a16="http://schemas.microsoft.com/office/drawing/2014/main" id="{D1C0442A-5560-D10C-C384-4E8B11431CAB}"/>
              </a:ext>
            </a:extLst>
          </p:cNvPr>
          <p:cNvPicPr>
            <a:picLocks noChangeAspect="1"/>
          </p:cNvPicPr>
          <p:nvPr/>
        </p:nvPicPr>
        <p:blipFill>
          <a:blip r:embed="rId3"/>
          <a:stretch>
            <a:fillRect/>
          </a:stretch>
        </p:blipFill>
        <p:spPr>
          <a:xfrm>
            <a:off x="4631755" y="5371664"/>
            <a:ext cx="4780260" cy="1335112"/>
          </a:xfrm>
          <a:prstGeom prst="rect">
            <a:avLst/>
          </a:prstGeom>
        </p:spPr>
      </p:pic>
      <p:sp>
        <p:nvSpPr>
          <p:cNvPr id="13" name="TextBox 12">
            <a:extLst>
              <a:ext uri="{FF2B5EF4-FFF2-40B4-BE49-F238E27FC236}">
                <a16:creationId xmlns:a16="http://schemas.microsoft.com/office/drawing/2014/main" id="{A96858D7-C50E-1F40-5A54-F8430389EB94}"/>
              </a:ext>
            </a:extLst>
          </p:cNvPr>
          <p:cNvSpPr txBox="1"/>
          <p:nvPr/>
        </p:nvSpPr>
        <p:spPr>
          <a:xfrm>
            <a:off x="360415" y="450145"/>
            <a:ext cx="10304736" cy="923330"/>
          </a:xfrm>
          <a:prstGeom prst="rect">
            <a:avLst/>
          </a:prstGeom>
          <a:noFill/>
        </p:spPr>
        <p:txBody>
          <a:bodyPr wrap="square">
            <a:spAutoFit/>
          </a:bodyPr>
          <a:lstStyle/>
          <a:p>
            <a:pPr algn="l"/>
            <a:r>
              <a:rPr lang="en-US" sz="3600" b="1" i="0" dirty="0">
                <a:solidFill>
                  <a:srgbClr val="1F2328"/>
                </a:solidFill>
                <a:effectLst/>
                <a:latin typeface="-apple-system"/>
              </a:rPr>
              <a:t>How to integrate after </a:t>
            </a:r>
            <a:r>
              <a:rPr lang="en-US" sz="3600" b="1" i="0" dirty="0" err="1">
                <a:solidFill>
                  <a:srgbClr val="1F2328"/>
                </a:solidFill>
                <a:effectLst/>
                <a:latin typeface="-apple-system"/>
              </a:rPr>
              <a:t>SCTransform</a:t>
            </a:r>
            <a:r>
              <a:rPr lang="en-US" sz="3600" b="1" i="0" dirty="0">
                <a:solidFill>
                  <a:srgbClr val="1F2328"/>
                </a:solidFill>
                <a:effectLst/>
                <a:latin typeface="-apple-system"/>
              </a:rPr>
              <a:t>: </a:t>
            </a:r>
          </a:p>
          <a:p>
            <a:pPr algn="l"/>
            <a:r>
              <a:rPr lang="en-US" b="1" dirty="0" err="1">
                <a:solidFill>
                  <a:srgbClr val="1F2328"/>
                </a:solidFill>
                <a:latin typeface="-apple-system"/>
              </a:rPr>
              <a:t>SCTransform</a:t>
            </a:r>
            <a:r>
              <a:rPr lang="en-US" b="1" dirty="0">
                <a:solidFill>
                  <a:srgbClr val="1F2328"/>
                </a:solidFill>
                <a:latin typeface="-apple-system"/>
              </a:rPr>
              <a:t>: </a:t>
            </a:r>
            <a:r>
              <a:rPr lang="en-US" b="1" i="0" dirty="0">
                <a:solidFill>
                  <a:srgbClr val="1F2328"/>
                </a:solidFill>
                <a:effectLst/>
                <a:latin typeface="-apple-system"/>
              </a:rPr>
              <a:t>why use  Normalize data from RNA assay for visualization purposes?</a:t>
            </a:r>
          </a:p>
        </p:txBody>
      </p:sp>
      <p:sp>
        <p:nvSpPr>
          <p:cNvPr id="14" name="TextBox 13">
            <a:extLst>
              <a:ext uri="{FF2B5EF4-FFF2-40B4-BE49-F238E27FC236}">
                <a16:creationId xmlns:a16="http://schemas.microsoft.com/office/drawing/2014/main" id="{14C9796C-F42B-4C83-18E0-1E59FE285A21}"/>
              </a:ext>
            </a:extLst>
          </p:cNvPr>
          <p:cNvSpPr txBox="1"/>
          <p:nvPr/>
        </p:nvSpPr>
        <p:spPr>
          <a:xfrm>
            <a:off x="589236" y="5484525"/>
            <a:ext cx="3383674" cy="923330"/>
          </a:xfrm>
          <a:prstGeom prst="rect">
            <a:avLst/>
          </a:prstGeom>
          <a:noFill/>
        </p:spPr>
        <p:txBody>
          <a:bodyPr wrap="square" rtlCol="0">
            <a:spAutoFit/>
          </a:bodyPr>
          <a:lstStyle/>
          <a:p>
            <a:r>
              <a:rPr lang="en-US" dirty="0"/>
              <a:t>For integration, after integration, go back to RNA assay, perform normalize and scale again</a:t>
            </a:r>
          </a:p>
        </p:txBody>
      </p:sp>
    </p:spTree>
    <p:extLst>
      <p:ext uri="{BB962C8B-B14F-4D97-AF65-F5344CB8AC3E}">
        <p14:creationId xmlns:p14="http://schemas.microsoft.com/office/powerpoint/2010/main" val="16657907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C93582F-63CB-5887-9981-54DDFF096CAD}"/>
              </a:ext>
            </a:extLst>
          </p:cNvPr>
          <p:cNvSpPr txBox="1"/>
          <p:nvPr/>
        </p:nvSpPr>
        <p:spPr>
          <a:xfrm>
            <a:off x="492672" y="774723"/>
            <a:ext cx="6099716" cy="369332"/>
          </a:xfrm>
          <a:prstGeom prst="rect">
            <a:avLst/>
          </a:prstGeom>
          <a:noFill/>
        </p:spPr>
        <p:txBody>
          <a:bodyPr wrap="square">
            <a:spAutoFit/>
          </a:bodyPr>
          <a:lstStyle/>
          <a:p>
            <a:pPr algn="l"/>
            <a:r>
              <a:rPr lang="en-US" b="1" i="0" dirty="0">
                <a:solidFill>
                  <a:srgbClr val="1F2328"/>
                </a:solidFill>
                <a:effectLst/>
                <a:latin typeface="-apple-system"/>
              </a:rPr>
              <a:t>SCT assay after integration workflow</a:t>
            </a:r>
          </a:p>
        </p:txBody>
      </p:sp>
      <p:sp>
        <p:nvSpPr>
          <p:cNvPr id="5" name="TextBox 4">
            <a:extLst>
              <a:ext uri="{FF2B5EF4-FFF2-40B4-BE49-F238E27FC236}">
                <a16:creationId xmlns:a16="http://schemas.microsoft.com/office/drawing/2014/main" id="{6EB100A5-F626-589B-F78A-5BB2A72814C6}"/>
              </a:ext>
            </a:extLst>
          </p:cNvPr>
          <p:cNvSpPr txBox="1"/>
          <p:nvPr/>
        </p:nvSpPr>
        <p:spPr>
          <a:xfrm>
            <a:off x="335017" y="405391"/>
            <a:ext cx="6093372" cy="369332"/>
          </a:xfrm>
          <a:prstGeom prst="rect">
            <a:avLst/>
          </a:prstGeom>
          <a:noFill/>
        </p:spPr>
        <p:txBody>
          <a:bodyPr wrap="square">
            <a:spAutoFit/>
          </a:bodyPr>
          <a:lstStyle/>
          <a:p>
            <a:r>
              <a:rPr lang="en-US" dirty="0"/>
              <a:t>https://github.com/satijalab/seurat/issues/1836</a:t>
            </a:r>
          </a:p>
        </p:txBody>
      </p:sp>
      <p:pic>
        <p:nvPicPr>
          <p:cNvPr id="10" name="Picture 9">
            <a:extLst>
              <a:ext uri="{FF2B5EF4-FFF2-40B4-BE49-F238E27FC236}">
                <a16:creationId xmlns:a16="http://schemas.microsoft.com/office/drawing/2014/main" id="{CAA84565-7223-E714-8B24-E9163E79094D}"/>
              </a:ext>
            </a:extLst>
          </p:cNvPr>
          <p:cNvPicPr>
            <a:picLocks noChangeAspect="1"/>
          </p:cNvPicPr>
          <p:nvPr/>
        </p:nvPicPr>
        <p:blipFill>
          <a:blip r:embed="rId2"/>
          <a:stretch>
            <a:fillRect/>
          </a:stretch>
        </p:blipFill>
        <p:spPr>
          <a:xfrm>
            <a:off x="549358" y="1513387"/>
            <a:ext cx="11093283" cy="2352311"/>
          </a:xfrm>
          <a:prstGeom prst="rect">
            <a:avLst/>
          </a:prstGeom>
        </p:spPr>
      </p:pic>
      <p:sp>
        <p:nvSpPr>
          <p:cNvPr id="11" name="TextBox 10">
            <a:extLst>
              <a:ext uri="{FF2B5EF4-FFF2-40B4-BE49-F238E27FC236}">
                <a16:creationId xmlns:a16="http://schemas.microsoft.com/office/drawing/2014/main" id="{2E5C2679-50D4-38A4-0549-D8FB86F52F4E}"/>
              </a:ext>
            </a:extLst>
          </p:cNvPr>
          <p:cNvSpPr txBox="1"/>
          <p:nvPr/>
        </p:nvSpPr>
        <p:spPr>
          <a:xfrm>
            <a:off x="492672" y="4185587"/>
            <a:ext cx="877356" cy="369332"/>
          </a:xfrm>
          <a:prstGeom prst="rect">
            <a:avLst/>
          </a:prstGeom>
          <a:noFill/>
        </p:spPr>
        <p:txBody>
          <a:bodyPr wrap="none" rtlCol="0">
            <a:spAutoFit/>
          </a:bodyPr>
          <a:lstStyle/>
          <a:p>
            <a:r>
              <a:rPr lang="en-US" dirty="0"/>
              <a:t>Correct</a:t>
            </a:r>
          </a:p>
        </p:txBody>
      </p:sp>
      <p:sp>
        <p:nvSpPr>
          <p:cNvPr id="13" name="TextBox 12">
            <a:extLst>
              <a:ext uri="{FF2B5EF4-FFF2-40B4-BE49-F238E27FC236}">
                <a16:creationId xmlns:a16="http://schemas.microsoft.com/office/drawing/2014/main" id="{2D599F05-5748-3B26-F1D7-02FCE3869BB6}"/>
              </a:ext>
            </a:extLst>
          </p:cNvPr>
          <p:cNvSpPr txBox="1"/>
          <p:nvPr/>
        </p:nvSpPr>
        <p:spPr>
          <a:xfrm>
            <a:off x="1535353" y="4185587"/>
            <a:ext cx="9029700" cy="1200329"/>
          </a:xfrm>
          <a:prstGeom prst="rect">
            <a:avLst/>
          </a:prstGeom>
          <a:noFill/>
        </p:spPr>
        <p:txBody>
          <a:bodyPr wrap="square">
            <a:spAutoFit/>
          </a:bodyPr>
          <a:lstStyle/>
          <a:p>
            <a:pPr algn="l"/>
            <a:r>
              <a:rPr lang="en-US" b="1" i="0" dirty="0">
                <a:solidFill>
                  <a:srgbClr val="1F2328"/>
                </a:solidFill>
                <a:effectLst/>
                <a:latin typeface="-apple-system"/>
              </a:rPr>
              <a:t>Do not run a second round of </a:t>
            </a:r>
            <a:r>
              <a:rPr lang="en-US" b="1" i="0" dirty="0" err="1">
                <a:solidFill>
                  <a:srgbClr val="1F2328"/>
                </a:solidFill>
                <a:effectLst/>
                <a:latin typeface="-apple-system"/>
              </a:rPr>
              <a:t>SCTransform</a:t>
            </a:r>
            <a:r>
              <a:rPr lang="en-US" b="1" i="0" dirty="0">
                <a:solidFill>
                  <a:srgbClr val="1F2328"/>
                </a:solidFill>
                <a:effectLst/>
                <a:latin typeface="-apple-system"/>
              </a:rPr>
              <a:t> on the integrated assay</a:t>
            </a:r>
            <a:r>
              <a:rPr lang="en-US" b="0" i="0" dirty="0">
                <a:solidFill>
                  <a:srgbClr val="1F2328"/>
                </a:solidFill>
                <a:effectLst/>
                <a:latin typeface="-apple-system"/>
              </a:rPr>
              <a:t>.</a:t>
            </a:r>
          </a:p>
          <a:p>
            <a:pPr algn="l"/>
            <a:r>
              <a:rPr lang="en-US" b="0" i="0" dirty="0">
                <a:solidFill>
                  <a:srgbClr val="1F2328"/>
                </a:solidFill>
                <a:effectLst/>
                <a:latin typeface="-apple-system"/>
              </a:rPr>
              <a:t>The only additional point I would make is that for point 6, you </a:t>
            </a:r>
            <a:r>
              <a:rPr lang="en-US" b="0" i="0" dirty="0">
                <a:solidFill>
                  <a:srgbClr val="FF0000"/>
                </a:solidFill>
                <a:effectLst/>
                <a:latin typeface="-apple-system"/>
              </a:rPr>
              <a:t>can also use the SCT assay instead of the RNA assay </a:t>
            </a:r>
            <a:r>
              <a:rPr lang="en-US" b="0" i="0" dirty="0">
                <a:solidFill>
                  <a:srgbClr val="1F2328"/>
                </a:solidFill>
                <a:effectLst/>
                <a:latin typeface="-apple-system"/>
              </a:rPr>
              <a:t>(this represents the SCT normalized values for each dataset, prior to integration).</a:t>
            </a:r>
          </a:p>
        </p:txBody>
      </p:sp>
      <p:sp>
        <p:nvSpPr>
          <p:cNvPr id="15" name="TextBox 14">
            <a:extLst>
              <a:ext uri="{FF2B5EF4-FFF2-40B4-BE49-F238E27FC236}">
                <a16:creationId xmlns:a16="http://schemas.microsoft.com/office/drawing/2014/main" id="{231A46F9-806D-BB01-9123-62C333E4E397}"/>
              </a:ext>
            </a:extLst>
          </p:cNvPr>
          <p:cNvSpPr txBox="1"/>
          <p:nvPr/>
        </p:nvSpPr>
        <p:spPr>
          <a:xfrm>
            <a:off x="4069899" y="774723"/>
            <a:ext cx="6093372" cy="369332"/>
          </a:xfrm>
          <a:prstGeom prst="rect">
            <a:avLst/>
          </a:prstGeom>
          <a:noFill/>
        </p:spPr>
        <p:txBody>
          <a:bodyPr wrap="square">
            <a:spAutoFit/>
          </a:bodyPr>
          <a:lstStyle/>
          <a:p>
            <a:r>
              <a:rPr lang="en-US" b="0" i="0" u="none" strike="noStrike" dirty="0" err="1">
                <a:effectLst/>
                <a:latin typeface="-apple-system"/>
                <a:hlinkClick r:id="rId3"/>
              </a:rPr>
              <a:t>SCT@scale.data</a:t>
            </a:r>
            <a:r>
              <a:rPr lang="en-US" b="0" i="0" dirty="0">
                <a:solidFill>
                  <a:srgbClr val="1F2328"/>
                </a:solidFill>
                <a:effectLst/>
                <a:latin typeface="-apple-system"/>
              </a:rPr>
              <a:t> is empty after integration!</a:t>
            </a:r>
            <a:endParaRPr lang="en-US" dirty="0"/>
          </a:p>
        </p:txBody>
      </p:sp>
    </p:spTree>
    <p:extLst>
      <p:ext uri="{BB962C8B-B14F-4D97-AF65-F5344CB8AC3E}">
        <p14:creationId xmlns:p14="http://schemas.microsoft.com/office/powerpoint/2010/main" val="3906718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6346C38-584A-C5F1-D619-028CB039240B}"/>
              </a:ext>
            </a:extLst>
          </p:cNvPr>
          <p:cNvSpPr txBox="1"/>
          <p:nvPr/>
        </p:nvSpPr>
        <p:spPr>
          <a:xfrm>
            <a:off x="2009104" y="1674254"/>
            <a:ext cx="3743076" cy="646331"/>
          </a:xfrm>
          <a:prstGeom prst="rect">
            <a:avLst/>
          </a:prstGeom>
          <a:noFill/>
        </p:spPr>
        <p:txBody>
          <a:bodyPr wrap="none" rtlCol="0">
            <a:spAutoFit/>
          </a:bodyPr>
          <a:lstStyle/>
          <a:p>
            <a:r>
              <a:rPr lang="en-US" sz="3600" dirty="0">
                <a:solidFill>
                  <a:srgbClr val="C00000"/>
                </a:solidFill>
              </a:rPr>
              <a:t>Which assay to use</a:t>
            </a:r>
          </a:p>
        </p:txBody>
      </p:sp>
    </p:spTree>
    <p:extLst>
      <p:ext uri="{BB962C8B-B14F-4D97-AF65-F5344CB8AC3E}">
        <p14:creationId xmlns:p14="http://schemas.microsoft.com/office/powerpoint/2010/main" val="3596518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65C9476-2AB3-ADB6-4FCA-35D2CF3EE2F8}"/>
              </a:ext>
            </a:extLst>
          </p:cNvPr>
          <p:cNvSpPr txBox="1"/>
          <p:nvPr/>
        </p:nvSpPr>
        <p:spPr>
          <a:xfrm>
            <a:off x="381076" y="167916"/>
            <a:ext cx="11429847" cy="2462213"/>
          </a:xfrm>
          <a:prstGeom prst="rect">
            <a:avLst/>
          </a:prstGeom>
          <a:noFill/>
        </p:spPr>
        <p:txBody>
          <a:bodyPr wrap="square">
            <a:spAutoFit/>
          </a:bodyPr>
          <a:lstStyle/>
          <a:p>
            <a:r>
              <a:rPr lang="en-US" sz="1400" dirty="0"/>
              <a:t>RNA</a:t>
            </a:r>
          </a:p>
          <a:p>
            <a:r>
              <a:rPr lang="en-US" sz="1400" dirty="0"/>
              <a:t>counts: Stores unnormalized data such as raw counts or TPMs</a:t>
            </a:r>
          </a:p>
          <a:p>
            <a:r>
              <a:rPr lang="en-US" sz="1400" dirty="0"/>
              <a:t>data: Normalized data matrix</a:t>
            </a:r>
          </a:p>
          <a:p>
            <a:r>
              <a:rPr lang="en-US" sz="1400" dirty="0" err="1"/>
              <a:t>scale.data</a:t>
            </a:r>
            <a:r>
              <a:rPr lang="en-US" sz="1400" dirty="0"/>
              <a:t>: Scaled data matrix</a:t>
            </a:r>
          </a:p>
          <a:p>
            <a:endParaRPr lang="en-US" sz="1400" dirty="0"/>
          </a:p>
          <a:p>
            <a:r>
              <a:rPr lang="en-US" sz="1400" dirty="0"/>
              <a:t>SCT</a:t>
            </a:r>
          </a:p>
          <a:p>
            <a:r>
              <a:rPr lang="en-US" sz="1400" dirty="0"/>
              <a:t>counts: corrected counts</a:t>
            </a:r>
          </a:p>
          <a:p>
            <a:r>
              <a:rPr lang="en-US" sz="1400" dirty="0"/>
              <a:t>data: log1p(counts)</a:t>
            </a:r>
          </a:p>
          <a:p>
            <a:r>
              <a:rPr lang="en-US" sz="1400" dirty="0" err="1"/>
              <a:t>scale.data</a:t>
            </a:r>
            <a:r>
              <a:rPr lang="en-US" sz="1400" dirty="0"/>
              <a:t>: </a:t>
            </a:r>
            <a:r>
              <a:rPr lang="en-US" sz="1400" dirty="0" err="1"/>
              <a:t>pearson</a:t>
            </a:r>
            <a:r>
              <a:rPr lang="en-US" sz="1400" dirty="0"/>
              <a:t> residuals</a:t>
            </a:r>
          </a:p>
          <a:p>
            <a:endParaRPr lang="en-US" sz="1400" dirty="0"/>
          </a:p>
          <a:p>
            <a:r>
              <a:rPr lang="en-US" sz="1400" dirty="0"/>
              <a:t>So </a:t>
            </a:r>
            <a:r>
              <a:rPr lang="en-US" sz="1400" dirty="0" err="1"/>
              <a:t>SCTransform's</a:t>
            </a:r>
            <a:r>
              <a:rPr lang="en-US" sz="1400" dirty="0"/>
              <a:t> </a:t>
            </a:r>
            <a:r>
              <a:rPr lang="en-US" sz="1400" dirty="0" err="1"/>
              <a:t>GetAssayData</a:t>
            </a:r>
            <a:r>
              <a:rPr lang="en-US" sz="1400" dirty="0"/>
              <a:t>(obj, slot="data") is not equal to RNA's </a:t>
            </a:r>
            <a:r>
              <a:rPr lang="en-US" sz="1400" dirty="0" err="1"/>
              <a:t>NormalizeData</a:t>
            </a:r>
            <a:r>
              <a:rPr lang="en-US" sz="1400" dirty="0"/>
              <a:t>(obj).</a:t>
            </a:r>
          </a:p>
        </p:txBody>
      </p:sp>
      <p:pic>
        <p:nvPicPr>
          <p:cNvPr id="5" name="Picture 4">
            <a:extLst>
              <a:ext uri="{FF2B5EF4-FFF2-40B4-BE49-F238E27FC236}">
                <a16:creationId xmlns:a16="http://schemas.microsoft.com/office/drawing/2014/main" id="{B87EE7BD-B165-749F-A099-96C5F370A16B}"/>
              </a:ext>
            </a:extLst>
          </p:cNvPr>
          <p:cNvPicPr>
            <a:picLocks noChangeAspect="1"/>
          </p:cNvPicPr>
          <p:nvPr/>
        </p:nvPicPr>
        <p:blipFill>
          <a:blip r:embed="rId2"/>
          <a:stretch>
            <a:fillRect/>
          </a:stretch>
        </p:blipFill>
        <p:spPr>
          <a:xfrm>
            <a:off x="1216095" y="2831921"/>
            <a:ext cx="8745170" cy="3858163"/>
          </a:xfrm>
          <a:prstGeom prst="rect">
            <a:avLst/>
          </a:prstGeom>
        </p:spPr>
      </p:pic>
    </p:spTree>
    <p:extLst>
      <p:ext uri="{BB962C8B-B14F-4D97-AF65-F5344CB8AC3E}">
        <p14:creationId xmlns:p14="http://schemas.microsoft.com/office/powerpoint/2010/main" val="28330331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00750F6-C776-F0A1-53E5-7D46D50F33A2}"/>
              </a:ext>
            </a:extLst>
          </p:cNvPr>
          <p:cNvSpPr txBox="1"/>
          <p:nvPr/>
        </p:nvSpPr>
        <p:spPr>
          <a:xfrm>
            <a:off x="293595" y="232343"/>
            <a:ext cx="6098240" cy="646331"/>
          </a:xfrm>
          <a:prstGeom prst="rect">
            <a:avLst/>
          </a:prstGeom>
          <a:noFill/>
        </p:spPr>
        <p:txBody>
          <a:bodyPr wrap="square">
            <a:spAutoFit/>
          </a:bodyPr>
          <a:lstStyle/>
          <a:p>
            <a:r>
              <a:rPr lang="en-US" b="1" i="0" dirty="0">
                <a:solidFill>
                  <a:srgbClr val="1F2328"/>
                </a:solidFill>
                <a:effectLst/>
                <a:latin typeface="-apple-system"/>
              </a:rPr>
              <a:t>RNA Assay vs </a:t>
            </a:r>
            <a:r>
              <a:rPr lang="en-US" b="1" i="0" dirty="0" err="1">
                <a:solidFill>
                  <a:srgbClr val="1F2328"/>
                </a:solidFill>
                <a:effectLst/>
                <a:latin typeface="-apple-system"/>
              </a:rPr>
              <a:t>SCTAssay</a:t>
            </a:r>
            <a:r>
              <a:rPr lang="en-US" b="1" i="0" dirty="0">
                <a:solidFill>
                  <a:srgbClr val="1F2328"/>
                </a:solidFill>
                <a:effectLst/>
                <a:latin typeface="-apple-system"/>
              </a:rPr>
              <a:t> for visualization?</a:t>
            </a:r>
          </a:p>
          <a:p>
            <a:r>
              <a:rPr lang="en-US" dirty="0"/>
              <a:t>https://github.com/satijalab/seurat/issues/4082</a:t>
            </a:r>
          </a:p>
        </p:txBody>
      </p:sp>
      <p:sp>
        <p:nvSpPr>
          <p:cNvPr id="7" name="TextBox 6">
            <a:extLst>
              <a:ext uri="{FF2B5EF4-FFF2-40B4-BE49-F238E27FC236}">
                <a16:creationId xmlns:a16="http://schemas.microsoft.com/office/drawing/2014/main" id="{3769EAD1-964C-B331-6B78-D02535970A88}"/>
              </a:ext>
            </a:extLst>
          </p:cNvPr>
          <p:cNvSpPr txBox="1"/>
          <p:nvPr/>
        </p:nvSpPr>
        <p:spPr>
          <a:xfrm>
            <a:off x="468608" y="993346"/>
            <a:ext cx="10850555" cy="4524315"/>
          </a:xfrm>
          <a:prstGeom prst="rect">
            <a:avLst/>
          </a:prstGeom>
          <a:noFill/>
        </p:spPr>
        <p:txBody>
          <a:bodyPr wrap="square">
            <a:spAutoFit/>
          </a:bodyPr>
          <a:lstStyle/>
          <a:p>
            <a:pPr algn="l"/>
            <a:r>
              <a:rPr lang="en-US" sz="1600" b="0" i="0" dirty="0">
                <a:solidFill>
                  <a:srgbClr val="1F2328"/>
                </a:solidFill>
                <a:effectLst/>
                <a:latin typeface="-apple-system"/>
              </a:rPr>
              <a:t>Apologies that this is confusing. The answer requires some nuance, so I'll do my best to explain. It depends on the context. Let's suppose you have just one dataset, and you </a:t>
            </a:r>
            <a:r>
              <a:rPr lang="en-US" sz="1600" b="0" i="0" dirty="0" err="1">
                <a:solidFill>
                  <a:srgbClr val="1F2328"/>
                </a:solidFill>
                <a:effectLst/>
                <a:latin typeface="-apple-system"/>
              </a:rPr>
              <a:t>SCTransform</a:t>
            </a:r>
            <a:r>
              <a:rPr lang="en-US" sz="1600" b="0" i="0" dirty="0">
                <a:solidFill>
                  <a:srgbClr val="1F2328"/>
                </a:solidFill>
                <a:effectLst/>
                <a:latin typeface="-apple-system"/>
              </a:rPr>
              <a:t> on it. The data slot of the </a:t>
            </a:r>
            <a:r>
              <a:rPr lang="en-US" sz="1600" b="0" i="0" dirty="0" err="1">
                <a:solidFill>
                  <a:srgbClr val="1F2328"/>
                </a:solidFill>
                <a:effectLst/>
                <a:latin typeface="-apple-system"/>
              </a:rPr>
              <a:t>SCTassay</a:t>
            </a:r>
            <a:r>
              <a:rPr lang="en-US" sz="1600" b="0" i="0" dirty="0">
                <a:solidFill>
                  <a:srgbClr val="1F2328"/>
                </a:solidFill>
                <a:effectLst/>
                <a:latin typeface="-apple-system"/>
              </a:rPr>
              <a:t> represents the log of the corrected counts. Its fine to use these values for visualization, and we do this routinely in the lab.</a:t>
            </a:r>
          </a:p>
          <a:p>
            <a:pPr algn="l"/>
            <a:endParaRPr lang="en-US" sz="1600" b="0" i="0" dirty="0">
              <a:solidFill>
                <a:srgbClr val="1F2328"/>
              </a:solidFill>
              <a:effectLst/>
              <a:latin typeface="-apple-system"/>
            </a:endParaRPr>
          </a:p>
          <a:p>
            <a:pPr algn="l"/>
            <a:r>
              <a:rPr lang="en-US" sz="1600" b="0" i="0" dirty="0">
                <a:solidFill>
                  <a:srgbClr val="1F2328"/>
                </a:solidFill>
                <a:effectLst/>
                <a:latin typeface="-apple-system"/>
              </a:rPr>
              <a:t>However, let's suppose you have two datasets, one sequenced very shallow, and one very deep. You could run </a:t>
            </a:r>
            <a:r>
              <a:rPr lang="en-US" sz="1600" b="0" i="0" dirty="0" err="1">
                <a:solidFill>
                  <a:srgbClr val="1F2328"/>
                </a:solidFill>
                <a:effectLst/>
                <a:latin typeface="-apple-system"/>
              </a:rPr>
              <a:t>SCTransform</a:t>
            </a:r>
            <a:r>
              <a:rPr lang="en-US" sz="1600" b="0" i="0" dirty="0">
                <a:solidFill>
                  <a:srgbClr val="1F2328"/>
                </a:solidFill>
                <a:effectLst/>
                <a:latin typeface="-apple-system"/>
              </a:rPr>
              <a:t> on these datasets individually, and then merge them (or integrate them) together. In this case, the values in the data slot would be much lower for the shallow sequenced dataset, and higher for the deeply sequenced dataset. This could lead to misleading visualizations.</a:t>
            </a:r>
          </a:p>
          <a:p>
            <a:pPr algn="l"/>
            <a:endParaRPr lang="en-US" sz="1600" b="0" i="0" dirty="0">
              <a:solidFill>
                <a:srgbClr val="1F2328"/>
              </a:solidFill>
              <a:effectLst/>
              <a:latin typeface="-apple-system"/>
            </a:endParaRPr>
          </a:p>
          <a:p>
            <a:pPr algn="l"/>
            <a:r>
              <a:rPr lang="en-US" sz="1600" b="0" i="0" dirty="0">
                <a:solidFill>
                  <a:srgbClr val="1F2328"/>
                </a:solidFill>
                <a:effectLst/>
                <a:latin typeface="-apple-system"/>
              </a:rPr>
              <a:t>This is not as much of an issue for the RNA assay, because we divide the counts by 10,000 uniformly across datasets. This number is somewhat arbitrary, but it does impose a uniform standard across datasets, which can be useful when visualizing multiple experiments at different sequencing depths.</a:t>
            </a:r>
          </a:p>
          <a:p>
            <a:pPr algn="l"/>
            <a:endParaRPr lang="en-US" sz="1600" b="0" i="0" dirty="0">
              <a:solidFill>
                <a:srgbClr val="1F2328"/>
              </a:solidFill>
              <a:effectLst/>
              <a:latin typeface="-apple-system"/>
            </a:endParaRPr>
          </a:p>
          <a:p>
            <a:pPr algn="l"/>
            <a:r>
              <a:rPr lang="en-US" sz="1600" b="0" i="0" dirty="0">
                <a:solidFill>
                  <a:srgbClr val="1F2328"/>
                </a:solidFill>
                <a:effectLst/>
                <a:latin typeface="-apple-system"/>
              </a:rPr>
              <a:t>We often get questions like yours : Can I use the </a:t>
            </a:r>
            <a:r>
              <a:rPr lang="en-US" sz="1600" b="0" i="0" dirty="0" err="1">
                <a:solidFill>
                  <a:srgbClr val="1F2328"/>
                </a:solidFill>
                <a:effectLst/>
                <a:latin typeface="-apple-system"/>
              </a:rPr>
              <a:t>SCTAssay</a:t>
            </a:r>
            <a:r>
              <a:rPr lang="en-US" sz="1600" b="0" i="0" dirty="0">
                <a:solidFill>
                  <a:srgbClr val="1F2328"/>
                </a:solidFill>
                <a:effectLst/>
                <a:latin typeface="-apple-system"/>
              </a:rPr>
              <a:t> for visualization. Because it depends on the context (which we don't always know), and we prefer to be conservative and not accidentally encourage users to do something misleading, we tend to answer conservatively with a safe option ('i.e. </a:t>
            </a:r>
            <a:r>
              <a:rPr lang="en-US" sz="1600" b="0" i="0" dirty="0">
                <a:solidFill>
                  <a:srgbClr val="1F2328"/>
                </a:solidFill>
                <a:effectLst/>
                <a:highlight>
                  <a:srgbClr val="FFFF00"/>
                </a:highlight>
                <a:latin typeface="-apple-system"/>
              </a:rPr>
              <a:t>we recommend using the RNA assay for visualization</a:t>
            </a:r>
            <a:r>
              <a:rPr lang="en-US" sz="1600" b="0" i="0" dirty="0">
                <a:solidFill>
                  <a:srgbClr val="1F2328"/>
                </a:solidFill>
                <a:effectLst/>
                <a:latin typeface="-apple-system"/>
              </a:rPr>
              <a:t>').</a:t>
            </a:r>
          </a:p>
          <a:p>
            <a:pPr algn="l"/>
            <a:r>
              <a:rPr lang="en-US" sz="1600" b="0" i="0" dirty="0">
                <a:solidFill>
                  <a:srgbClr val="1F2328"/>
                </a:solidFill>
                <a:effectLst/>
                <a:latin typeface="-apple-system"/>
              </a:rPr>
              <a:t>That doesn't mean that it would inappropriate or wrong to use the SCT counts in some cases, and </a:t>
            </a:r>
            <a:r>
              <a:rPr lang="en-US" sz="1600" b="0" i="0" dirty="0" err="1">
                <a:solidFill>
                  <a:srgbClr val="1F2328"/>
                </a:solidFill>
                <a:effectLst/>
                <a:latin typeface="-apple-system"/>
              </a:rPr>
              <a:t>thats</a:t>
            </a:r>
            <a:r>
              <a:rPr lang="en-US" sz="1600" b="0" i="0" dirty="0">
                <a:solidFill>
                  <a:srgbClr val="1F2328"/>
                </a:solidFill>
                <a:effectLst/>
                <a:latin typeface="-apple-system"/>
              </a:rPr>
              <a:t> why there sometimes appear to be inconsistent responses to questions like this.</a:t>
            </a:r>
          </a:p>
        </p:txBody>
      </p:sp>
    </p:spTree>
    <p:extLst>
      <p:ext uri="{BB962C8B-B14F-4D97-AF65-F5344CB8AC3E}">
        <p14:creationId xmlns:p14="http://schemas.microsoft.com/office/powerpoint/2010/main" val="34648981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5DC57FE-7792-2772-9EAE-FCB5595493FF}"/>
              </a:ext>
            </a:extLst>
          </p:cNvPr>
          <p:cNvSpPr txBox="1"/>
          <p:nvPr/>
        </p:nvSpPr>
        <p:spPr>
          <a:xfrm>
            <a:off x="871045" y="679052"/>
            <a:ext cx="5849007" cy="954107"/>
          </a:xfrm>
          <a:prstGeom prst="rect">
            <a:avLst/>
          </a:prstGeom>
          <a:noFill/>
        </p:spPr>
        <p:txBody>
          <a:bodyPr wrap="square" rtlCol="0">
            <a:spAutoFit/>
          </a:bodyPr>
          <a:lstStyle/>
          <a:p>
            <a:r>
              <a:rPr lang="en-US" sz="2800" b="1" i="0" dirty="0">
                <a:solidFill>
                  <a:srgbClr val="1F2328"/>
                </a:solidFill>
                <a:effectLst/>
                <a:latin typeface="-apple-system"/>
              </a:rPr>
              <a:t>Integrated assay vs RNA assay</a:t>
            </a:r>
          </a:p>
          <a:p>
            <a:endParaRPr lang="en-US" sz="2800" dirty="0"/>
          </a:p>
        </p:txBody>
      </p:sp>
      <p:sp>
        <p:nvSpPr>
          <p:cNvPr id="6" name="TextBox 5">
            <a:extLst>
              <a:ext uri="{FF2B5EF4-FFF2-40B4-BE49-F238E27FC236}">
                <a16:creationId xmlns:a16="http://schemas.microsoft.com/office/drawing/2014/main" id="{68854D29-ECB8-D0FD-33A0-B767D6D6C0C0}"/>
              </a:ext>
            </a:extLst>
          </p:cNvPr>
          <p:cNvSpPr txBox="1"/>
          <p:nvPr/>
        </p:nvSpPr>
        <p:spPr>
          <a:xfrm>
            <a:off x="973998" y="1553231"/>
            <a:ext cx="6093372" cy="369332"/>
          </a:xfrm>
          <a:prstGeom prst="rect">
            <a:avLst/>
          </a:prstGeom>
          <a:noFill/>
        </p:spPr>
        <p:txBody>
          <a:bodyPr wrap="square">
            <a:spAutoFit/>
          </a:bodyPr>
          <a:lstStyle/>
          <a:p>
            <a:r>
              <a:rPr lang="en-US" dirty="0"/>
              <a:t>https://github.com/satijalab/seurat/issues/1717</a:t>
            </a:r>
          </a:p>
        </p:txBody>
      </p:sp>
      <p:sp>
        <p:nvSpPr>
          <p:cNvPr id="8" name="TextBox 7">
            <a:extLst>
              <a:ext uri="{FF2B5EF4-FFF2-40B4-BE49-F238E27FC236}">
                <a16:creationId xmlns:a16="http://schemas.microsoft.com/office/drawing/2014/main" id="{EA5A2300-6222-506D-0C82-EBE1E00D247D}"/>
              </a:ext>
            </a:extLst>
          </p:cNvPr>
          <p:cNvSpPr txBox="1"/>
          <p:nvPr/>
        </p:nvSpPr>
        <p:spPr>
          <a:xfrm>
            <a:off x="871045" y="2199562"/>
            <a:ext cx="9029700" cy="646331"/>
          </a:xfrm>
          <a:prstGeom prst="rect">
            <a:avLst/>
          </a:prstGeom>
          <a:noFill/>
        </p:spPr>
        <p:txBody>
          <a:bodyPr wrap="square">
            <a:spAutoFit/>
          </a:bodyPr>
          <a:lstStyle/>
          <a:p>
            <a:r>
              <a:rPr lang="en-US" b="0" i="0" dirty="0">
                <a:solidFill>
                  <a:srgbClr val="1F2328"/>
                </a:solidFill>
                <a:effectLst/>
                <a:latin typeface="-apple-system"/>
              </a:rPr>
              <a:t>You should use the integrated assay when trying </a:t>
            </a:r>
            <a:r>
              <a:rPr lang="en-US" b="1" i="0" dirty="0">
                <a:solidFill>
                  <a:srgbClr val="1F2328"/>
                </a:solidFill>
                <a:effectLst/>
                <a:latin typeface="-apple-system"/>
              </a:rPr>
              <a:t>to 'align' cell states </a:t>
            </a:r>
            <a:r>
              <a:rPr lang="en-US" b="0" i="0" dirty="0">
                <a:solidFill>
                  <a:srgbClr val="1F2328"/>
                </a:solidFill>
                <a:effectLst/>
                <a:latin typeface="-apple-system"/>
              </a:rPr>
              <a:t>that are shared across datasets (i.e. for clustering, visualization </a:t>
            </a:r>
            <a:r>
              <a:rPr lang="en-US" b="0" i="0" dirty="0" err="1">
                <a:solidFill>
                  <a:srgbClr val="1F2328"/>
                </a:solidFill>
                <a:effectLst/>
                <a:latin typeface="-apple-system"/>
              </a:rPr>
              <a:t>embeding</a:t>
            </a:r>
            <a:r>
              <a:rPr lang="en-US" b="0" i="0" dirty="0">
                <a:solidFill>
                  <a:srgbClr val="1F2328"/>
                </a:solidFill>
                <a:effectLst/>
                <a:latin typeface="-apple-system"/>
              </a:rPr>
              <a:t>, learning </a:t>
            </a:r>
            <a:r>
              <a:rPr lang="en-US" b="0" i="0" dirty="0" err="1">
                <a:solidFill>
                  <a:srgbClr val="1F2328"/>
                </a:solidFill>
                <a:effectLst/>
                <a:latin typeface="-apple-system"/>
              </a:rPr>
              <a:t>pseudotime</a:t>
            </a:r>
            <a:r>
              <a:rPr lang="en-US" b="0" i="0" dirty="0">
                <a:solidFill>
                  <a:srgbClr val="1F2328"/>
                </a:solidFill>
                <a:effectLst/>
                <a:latin typeface="-apple-system"/>
              </a:rPr>
              <a:t>, etc.)</a:t>
            </a:r>
            <a:endParaRPr lang="en-US" dirty="0"/>
          </a:p>
        </p:txBody>
      </p:sp>
      <p:sp>
        <p:nvSpPr>
          <p:cNvPr id="10" name="TextBox 9">
            <a:extLst>
              <a:ext uri="{FF2B5EF4-FFF2-40B4-BE49-F238E27FC236}">
                <a16:creationId xmlns:a16="http://schemas.microsoft.com/office/drawing/2014/main" id="{8F2154E0-C2E9-DA04-21DC-D3B5850A326C}"/>
              </a:ext>
            </a:extLst>
          </p:cNvPr>
          <p:cNvSpPr txBox="1"/>
          <p:nvPr/>
        </p:nvSpPr>
        <p:spPr>
          <a:xfrm>
            <a:off x="871045" y="3161558"/>
            <a:ext cx="8383314" cy="646331"/>
          </a:xfrm>
          <a:prstGeom prst="rect">
            <a:avLst/>
          </a:prstGeom>
          <a:noFill/>
        </p:spPr>
        <p:txBody>
          <a:bodyPr wrap="square">
            <a:spAutoFit/>
          </a:bodyPr>
          <a:lstStyle/>
          <a:p>
            <a:r>
              <a:rPr lang="en-US" b="0" i="0" dirty="0">
                <a:solidFill>
                  <a:srgbClr val="1F2328"/>
                </a:solidFill>
                <a:effectLst/>
                <a:latin typeface="-apple-system"/>
              </a:rPr>
              <a:t>You should use the RNA assay when </a:t>
            </a:r>
            <a:r>
              <a:rPr lang="en-US" b="1" i="0" dirty="0">
                <a:solidFill>
                  <a:srgbClr val="1F2328"/>
                </a:solidFill>
                <a:effectLst/>
                <a:latin typeface="-apple-system"/>
              </a:rPr>
              <a:t>exploring the genes </a:t>
            </a:r>
            <a:r>
              <a:rPr lang="en-US" b="0" i="0" dirty="0">
                <a:solidFill>
                  <a:srgbClr val="1F2328"/>
                </a:solidFill>
                <a:effectLst/>
                <a:latin typeface="-apple-system"/>
              </a:rPr>
              <a:t>that change either across clusters, trajectories, or conditions.</a:t>
            </a:r>
            <a:endParaRPr lang="en-US" dirty="0"/>
          </a:p>
        </p:txBody>
      </p:sp>
      <p:sp>
        <p:nvSpPr>
          <p:cNvPr id="12" name="TextBox 11">
            <a:extLst>
              <a:ext uri="{FF2B5EF4-FFF2-40B4-BE49-F238E27FC236}">
                <a16:creationId xmlns:a16="http://schemas.microsoft.com/office/drawing/2014/main" id="{4C65FB93-E0DB-F0BD-317F-9265174705F3}"/>
              </a:ext>
            </a:extLst>
          </p:cNvPr>
          <p:cNvSpPr txBox="1"/>
          <p:nvPr/>
        </p:nvSpPr>
        <p:spPr>
          <a:xfrm>
            <a:off x="871045" y="4381439"/>
            <a:ext cx="8552792" cy="923330"/>
          </a:xfrm>
          <a:prstGeom prst="rect">
            <a:avLst/>
          </a:prstGeom>
          <a:noFill/>
        </p:spPr>
        <p:txBody>
          <a:bodyPr wrap="square">
            <a:spAutoFit/>
          </a:bodyPr>
          <a:lstStyle/>
          <a:p>
            <a:r>
              <a:rPr lang="en-US" b="0" i="0" dirty="0">
                <a:solidFill>
                  <a:srgbClr val="1F2328"/>
                </a:solidFill>
                <a:effectLst/>
                <a:latin typeface="-apple-system"/>
              </a:rPr>
              <a:t>Our best example is here: </a:t>
            </a:r>
            <a:r>
              <a:rPr lang="en-US" b="0" i="0" u="none" strike="noStrike" dirty="0">
                <a:effectLst/>
                <a:latin typeface="-apple-system"/>
                <a:hlinkClick r:id="rId2"/>
              </a:rPr>
              <a:t>https://satijalab.org/seurat/v3.0/immune_alignment.html</a:t>
            </a:r>
            <a:r>
              <a:rPr lang="en-US" b="0" i="0" dirty="0">
                <a:solidFill>
                  <a:srgbClr val="1F2328"/>
                </a:solidFill>
                <a:effectLst/>
                <a:latin typeface="-apple-system"/>
              </a:rPr>
              <a:t> . </a:t>
            </a:r>
          </a:p>
          <a:p>
            <a:r>
              <a:rPr lang="en-US" b="0" i="0" dirty="0">
                <a:effectLst/>
                <a:latin typeface="-apple-system"/>
              </a:rPr>
              <a:t>We use the integrated assay to </a:t>
            </a:r>
            <a:r>
              <a:rPr lang="en-US" b="1" i="0" dirty="0">
                <a:effectLst/>
                <a:latin typeface="-apple-system"/>
              </a:rPr>
              <a:t>jointly define cell types </a:t>
            </a:r>
            <a:r>
              <a:rPr lang="en-US" b="0" i="0" dirty="0">
                <a:effectLst/>
                <a:latin typeface="-apple-system"/>
              </a:rPr>
              <a:t>in stimulated/control cells, and the RNA assay to </a:t>
            </a:r>
            <a:r>
              <a:rPr lang="en-US" b="1" i="0" dirty="0">
                <a:effectLst/>
                <a:latin typeface="-apple-system"/>
              </a:rPr>
              <a:t>define markers and cell-type specific responses</a:t>
            </a:r>
            <a:r>
              <a:rPr lang="en-US" b="0" i="0" dirty="0">
                <a:effectLst/>
                <a:latin typeface="-apple-system"/>
              </a:rPr>
              <a:t>.</a:t>
            </a:r>
            <a:endParaRPr lang="en-US" dirty="0"/>
          </a:p>
        </p:txBody>
      </p:sp>
    </p:spTree>
    <p:extLst>
      <p:ext uri="{BB962C8B-B14F-4D97-AF65-F5344CB8AC3E}">
        <p14:creationId xmlns:p14="http://schemas.microsoft.com/office/powerpoint/2010/main" val="17770139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A6519C3-BC1F-0C37-523D-B1314D8F01E8}"/>
              </a:ext>
            </a:extLst>
          </p:cNvPr>
          <p:cNvSpPr txBox="1"/>
          <p:nvPr/>
        </p:nvSpPr>
        <p:spPr>
          <a:xfrm>
            <a:off x="685799" y="944453"/>
            <a:ext cx="9861997" cy="2862322"/>
          </a:xfrm>
          <a:prstGeom prst="rect">
            <a:avLst/>
          </a:prstGeom>
          <a:noFill/>
        </p:spPr>
        <p:txBody>
          <a:bodyPr wrap="square" rtlCol="0">
            <a:spAutoFit/>
          </a:bodyPr>
          <a:lstStyle/>
          <a:p>
            <a:r>
              <a:rPr lang="en-US" sz="3600" dirty="0">
                <a:solidFill>
                  <a:srgbClr val="C00000"/>
                </a:solidFill>
              </a:rPr>
              <a:t>Conclusions about Assays and integration</a:t>
            </a:r>
          </a:p>
          <a:p>
            <a:endParaRPr lang="en-US" dirty="0"/>
          </a:p>
          <a:p>
            <a:r>
              <a:rPr lang="en-US" dirty="0"/>
              <a:t>use integrated for integration/aligning, mapping, visualize embedding or other dimension related coordinates, e.g., </a:t>
            </a:r>
            <a:r>
              <a:rPr lang="en-US" dirty="0" err="1"/>
              <a:t>Dimplot</a:t>
            </a:r>
            <a:endParaRPr lang="en-US" dirty="0"/>
          </a:p>
          <a:p>
            <a:endParaRPr lang="en-US" dirty="0"/>
          </a:p>
          <a:p>
            <a:r>
              <a:rPr lang="en-US" dirty="0"/>
              <a:t>Use “RNA” for calculating and visualization gene expression, </a:t>
            </a:r>
            <a:r>
              <a:rPr lang="en-US" dirty="0" err="1"/>
              <a:t>FeaturePlot</a:t>
            </a:r>
            <a:r>
              <a:rPr lang="en-US" dirty="0"/>
              <a:t>, </a:t>
            </a:r>
            <a:r>
              <a:rPr lang="en-US" dirty="0" err="1"/>
              <a:t>ViolinPlot</a:t>
            </a:r>
            <a:r>
              <a:rPr lang="en-US" dirty="0"/>
              <a:t>, Heatmap (scaled slot), DE, find markers and etc., </a:t>
            </a:r>
          </a:p>
          <a:p>
            <a:endParaRPr lang="en-US" dirty="0"/>
          </a:p>
          <a:p>
            <a:r>
              <a:rPr lang="en-US" dirty="0"/>
              <a:t>Use “SCT” for normalization, find markers????</a:t>
            </a:r>
          </a:p>
        </p:txBody>
      </p:sp>
      <p:sp>
        <p:nvSpPr>
          <p:cNvPr id="4" name="TextBox 3">
            <a:extLst>
              <a:ext uri="{FF2B5EF4-FFF2-40B4-BE49-F238E27FC236}">
                <a16:creationId xmlns:a16="http://schemas.microsoft.com/office/drawing/2014/main" id="{212A4E4F-160A-7D0B-64E8-8E90D7E2FBC5}"/>
              </a:ext>
            </a:extLst>
          </p:cNvPr>
          <p:cNvSpPr txBox="1"/>
          <p:nvPr/>
        </p:nvSpPr>
        <p:spPr>
          <a:xfrm>
            <a:off x="1796505" y="5541112"/>
            <a:ext cx="6093228" cy="369332"/>
          </a:xfrm>
          <a:prstGeom prst="rect">
            <a:avLst/>
          </a:prstGeom>
          <a:noFill/>
        </p:spPr>
        <p:txBody>
          <a:bodyPr wrap="square">
            <a:spAutoFit/>
          </a:bodyPr>
          <a:lstStyle/>
          <a:p>
            <a:r>
              <a:rPr lang="en-US" dirty="0"/>
              <a:t>https://github.com/satijalab/seurat/issues/4753</a:t>
            </a:r>
          </a:p>
        </p:txBody>
      </p:sp>
      <p:sp>
        <p:nvSpPr>
          <p:cNvPr id="6" name="TextBox 5">
            <a:extLst>
              <a:ext uri="{FF2B5EF4-FFF2-40B4-BE49-F238E27FC236}">
                <a16:creationId xmlns:a16="http://schemas.microsoft.com/office/drawing/2014/main" id="{ABCD5A4D-6210-4203-7BCE-8FFDD2D7EA4C}"/>
              </a:ext>
            </a:extLst>
          </p:cNvPr>
          <p:cNvSpPr txBox="1"/>
          <p:nvPr/>
        </p:nvSpPr>
        <p:spPr>
          <a:xfrm>
            <a:off x="1796505" y="5910444"/>
            <a:ext cx="8108576" cy="369332"/>
          </a:xfrm>
          <a:prstGeom prst="rect">
            <a:avLst/>
          </a:prstGeom>
          <a:noFill/>
        </p:spPr>
        <p:txBody>
          <a:bodyPr wrap="square">
            <a:spAutoFit/>
          </a:bodyPr>
          <a:lstStyle/>
          <a:p>
            <a:pPr algn="l"/>
            <a:r>
              <a:rPr lang="en-US" b="1" i="0" dirty="0">
                <a:solidFill>
                  <a:srgbClr val="1F2328"/>
                </a:solidFill>
                <a:effectLst/>
                <a:latin typeface="-apple-system"/>
              </a:rPr>
              <a:t>How to integrate biological replicates across different conditions #4753</a:t>
            </a:r>
          </a:p>
        </p:txBody>
      </p:sp>
      <p:sp>
        <p:nvSpPr>
          <p:cNvPr id="5" name="TextBox 4">
            <a:extLst>
              <a:ext uri="{FF2B5EF4-FFF2-40B4-BE49-F238E27FC236}">
                <a16:creationId xmlns:a16="http://schemas.microsoft.com/office/drawing/2014/main" id="{2980741E-AF18-082D-17A2-8CE748E56C87}"/>
              </a:ext>
            </a:extLst>
          </p:cNvPr>
          <p:cNvSpPr txBox="1"/>
          <p:nvPr/>
        </p:nvSpPr>
        <p:spPr>
          <a:xfrm>
            <a:off x="685799" y="3714442"/>
            <a:ext cx="9861997" cy="1477328"/>
          </a:xfrm>
          <a:prstGeom prst="rect">
            <a:avLst/>
          </a:prstGeom>
          <a:noFill/>
        </p:spPr>
        <p:txBody>
          <a:bodyPr wrap="square">
            <a:spAutoFit/>
          </a:bodyPr>
          <a:lstStyle/>
          <a:p>
            <a:pPr algn="l"/>
            <a:r>
              <a:rPr lang="en-US" i="0" dirty="0">
                <a:solidFill>
                  <a:srgbClr val="1F2328"/>
                </a:solidFill>
                <a:effectLst/>
                <a:latin typeface="-apple-system"/>
              </a:rPr>
              <a:t>Do not run a second round of </a:t>
            </a:r>
            <a:r>
              <a:rPr lang="en-US" i="0" dirty="0" err="1">
                <a:solidFill>
                  <a:srgbClr val="1F2328"/>
                </a:solidFill>
                <a:effectLst/>
                <a:latin typeface="-apple-system"/>
              </a:rPr>
              <a:t>SCTransform</a:t>
            </a:r>
            <a:r>
              <a:rPr lang="en-US" i="0" dirty="0">
                <a:solidFill>
                  <a:srgbClr val="1F2328"/>
                </a:solidFill>
                <a:effectLst/>
                <a:latin typeface="-apple-system"/>
              </a:rPr>
              <a:t> on the integrated o</a:t>
            </a:r>
            <a:r>
              <a:rPr lang="en-US" dirty="0">
                <a:solidFill>
                  <a:srgbClr val="1F2328"/>
                </a:solidFill>
                <a:latin typeface="-apple-system"/>
              </a:rPr>
              <a:t>bject if the pre-integrated objects have subjected to SCT before integration</a:t>
            </a:r>
          </a:p>
          <a:p>
            <a:pPr algn="l"/>
            <a:endParaRPr lang="en-US" i="0" dirty="0">
              <a:solidFill>
                <a:srgbClr val="1F2328"/>
              </a:solidFill>
              <a:effectLst/>
              <a:latin typeface="-apple-system"/>
            </a:endParaRPr>
          </a:p>
          <a:p>
            <a:pPr algn="l"/>
            <a:r>
              <a:rPr lang="en-US" dirty="0">
                <a:solidFill>
                  <a:srgbClr val="1F2328"/>
                </a:solidFill>
                <a:latin typeface="-apple-system"/>
              </a:rPr>
              <a:t>After integration, need to switch back to RNA assay to perform Normalize() and scale() which are required to gene expression exploration</a:t>
            </a:r>
            <a:endParaRPr lang="en-US" i="0" dirty="0">
              <a:solidFill>
                <a:srgbClr val="1F2328"/>
              </a:solidFill>
              <a:effectLst/>
              <a:latin typeface="-apple-system"/>
            </a:endParaRPr>
          </a:p>
        </p:txBody>
      </p:sp>
    </p:spTree>
    <p:extLst>
      <p:ext uri="{BB962C8B-B14F-4D97-AF65-F5344CB8AC3E}">
        <p14:creationId xmlns:p14="http://schemas.microsoft.com/office/powerpoint/2010/main" val="22567086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F5F3887-7087-A96C-597D-BA3145E73C70}"/>
              </a:ext>
            </a:extLst>
          </p:cNvPr>
          <p:cNvSpPr txBox="1"/>
          <p:nvPr/>
        </p:nvSpPr>
        <p:spPr>
          <a:xfrm>
            <a:off x="1060231" y="718379"/>
            <a:ext cx="6093372" cy="369332"/>
          </a:xfrm>
          <a:prstGeom prst="rect">
            <a:avLst/>
          </a:prstGeom>
          <a:noFill/>
        </p:spPr>
        <p:txBody>
          <a:bodyPr wrap="square">
            <a:spAutoFit/>
          </a:bodyPr>
          <a:lstStyle/>
          <a:p>
            <a:r>
              <a:rPr lang="en-US" dirty="0"/>
              <a:t>https://www.biostars.org/p/406388/</a:t>
            </a:r>
          </a:p>
        </p:txBody>
      </p:sp>
      <p:sp>
        <p:nvSpPr>
          <p:cNvPr id="5" name="TextBox 4">
            <a:extLst>
              <a:ext uri="{FF2B5EF4-FFF2-40B4-BE49-F238E27FC236}">
                <a16:creationId xmlns:a16="http://schemas.microsoft.com/office/drawing/2014/main" id="{A8DB2D12-0468-0608-9FF9-6D3C2789B29F}"/>
              </a:ext>
            </a:extLst>
          </p:cNvPr>
          <p:cNvSpPr txBox="1"/>
          <p:nvPr/>
        </p:nvSpPr>
        <p:spPr>
          <a:xfrm>
            <a:off x="759669" y="1623123"/>
            <a:ext cx="10672660" cy="646331"/>
          </a:xfrm>
          <a:prstGeom prst="rect">
            <a:avLst/>
          </a:prstGeom>
          <a:noFill/>
        </p:spPr>
        <p:txBody>
          <a:bodyPr wrap="square">
            <a:spAutoFit/>
          </a:bodyPr>
          <a:lstStyle/>
          <a:p>
            <a:r>
              <a:rPr lang="en-US" b="0" i="0" dirty="0">
                <a:solidFill>
                  <a:srgbClr val="333333"/>
                </a:solidFill>
                <a:effectLst/>
                <a:latin typeface="Arial" panose="020B0604020202020204" pitchFamily="34" charset="0"/>
              </a:rPr>
              <a:t> the top few thousand most variable genes have been shown to be plenty sufficient for marker identification</a:t>
            </a:r>
            <a:endParaRPr lang="en-US" dirty="0"/>
          </a:p>
        </p:txBody>
      </p:sp>
      <p:sp>
        <p:nvSpPr>
          <p:cNvPr id="7" name="TextBox 6">
            <a:extLst>
              <a:ext uri="{FF2B5EF4-FFF2-40B4-BE49-F238E27FC236}">
                <a16:creationId xmlns:a16="http://schemas.microsoft.com/office/drawing/2014/main" id="{083D4D12-0229-50F1-BAD4-D9805B504AF5}"/>
              </a:ext>
            </a:extLst>
          </p:cNvPr>
          <p:cNvSpPr txBox="1"/>
          <p:nvPr/>
        </p:nvSpPr>
        <p:spPr>
          <a:xfrm>
            <a:off x="390853" y="297497"/>
            <a:ext cx="11410293" cy="369332"/>
          </a:xfrm>
          <a:prstGeom prst="rect">
            <a:avLst/>
          </a:prstGeom>
          <a:noFill/>
        </p:spPr>
        <p:txBody>
          <a:bodyPr wrap="square">
            <a:spAutoFit/>
          </a:bodyPr>
          <a:lstStyle/>
          <a:p>
            <a:r>
              <a:rPr lang="en-US" b="1" i="0" dirty="0">
                <a:solidFill>
                  <a:srgbClr val="333333"/>
                </a:solidFill>
                <a:effectLst/>
                <a:latin typeface="Arial" panose="020B0604020202020204" pitchFamily="34" charset="0"/>
              </a:rPr>
              <a:t>Confusion about </a:t>
            </a:r>
            <a:r>
              <a:rPr lang="en-US" b="1" i="0" dirty="0" err="1">
                <a:solidFill>
                  <a:srgbClr val="333333"/>
                </a:solidFill>
                <a:effectLst/>
                <a:latin typeface="Arial" panose="020B0604020202020204" pitchFamily="34" charset="0"/>
              </a:rPr>
              <a:t>FindMarkers</a:t>
            </a:r>
            <a:r>
              <a:rPr lang="en-US" b="1" i="0" dirty="0">
                <a:solidFill>
                  <a:srgbClr val="333333"/>
                </a:solidFill>
                <a:effectLst/>
                <a:latin typeface="Arial" panose="020B0604020202020204" pitchFamily="34" charset="0"/>
              </a:rPr>
              <a:t>(), </a:t>
            </a:r>
            <a:r>
              <a:rPr lang="en-US" b="1" i="0" dirty="0" err="1">
                <a:solidFill>
                  <a:srgbClr val="333333"/>
                </a:solidFill>
                <a:effectLst/>
                <a:latin typeface="Arial" panose="020B0604020202020204" pitchFamily="34" charset="0"/>
              </a:rPr>
              <a:t>FindVariableFeatures</a:t>
            </a:r>
            <a:r>
              <a:rPr lang="en-US" b="1" i="0" dirty="0">
                <a:solidFill>
                  <a:srgbClr val="333333"/>
                </a:solidFill>
                <a:effectLst/>
                <a:latin typeface="Arial" panose="020B0604020202020204" pitchFamily="34" charset="0"/>
              </a:rPr>
              <a:t>(), </a:t>
            </a:r>
            <a:r>
              <a:rPr lang="en-US" b="1" i="0" dirty="0" err="1">
                <a:solidFill>
                  <a:srgbClr val="333333"/>
                </a:solidFill>
                <a:effectLst/>
                <a:latin typeface="Arial" panose="020B0604020202020204" pitchFamily="34" charset="0"/>
              </a:rPr>
              <a:t>RunTSNE</a:t>
            </a:r>
            <a:r>
              <a:rPr lang="en-US" b="1" i="0" dirty="0">
                <a:solidFill>
                  <a:srgbClr val="333333"/>
                </a:solidFill>
                <a:effectLst/>
                <a:latin typeface="Arial" panose="020B0604020202020204" pitchFamily="34" charset="0"/>
              </a:rPr>
              <a:t>(), and </a:t>
            </a:r>
            <a:r>
              <a:rPr lang="en-US" b="1" i="0" dirty="0" err="1">
                <a:solidFill>
                  <a:srgbClr val="333333"/>
                </a:solidFill>
                <a:effectLst/>
                <a:latin typeface="Arial" panose="020B0604020202020204" pitchFamily="34" charset="0"/>
              </a:rPr>
              <a:t>RunUMAP</a:t>
            </a:r>
            <a:r>
              <a:rPr lang="en-US" b="1" i="0" dirty="0">
                <a:solidFill>
                  <a:srgbClr val="333333"/>
                </a:solidFill>
                <a:effectLst/>
                <a:latin typeface="Arial" panose="020B0604020202020204" pitchFamily="34" charset="0"/>
              </a:rPr>
              <a:t>() in </a:t>
            </a:r>
            <a:r>
              <a:rPr lang="en-US" b="1" i="0" dirty="0" err="1">
                <a:solidFill>
                  <a:srgbClr val="333333"/>
                </a:solidFill>
                <a:effectLst/>
                <a:latin typeface="Arial" panose="020B0604020202020204" pitchFamily="34" charset="0"/>
              </a:rPr>
              <a:t>seurat</a:t>
            </a:r>
            <a:r>
              <a:rPr lang="en-US" b="1" i="0" dirty="0">
                <a:solidFill>
                  <a:srgbClr val="333333"/>
                </a:solidFill>
                <a:effectLst/>
                <a:latin typeface="Arial" panose="020B0604020202020204" pitchFamily="34" charset="0"/>
              </a:rPr>
              <a:t> package</a:t>
            </a:r>
            <a:endParaRPr lang="en-US" dirty="0"/>
          </a:p>
        </p:txBody>
      </p:sp>
      <p:sp>
        <p:nvSpPr>
          <p:cNvPr id="10" name="TextBox 9">
            <a:extLst>
              <a:ext uri="{FF2B5EF4-FFF2-40B4-BE49-F238E27FC236}">
                <a16:creationId xmlns:a16="http://schemas.microsoft.com/office/drawing/2014/main" id="{77F6ADE9-9C29-832D-B818-687F4441DD70}"/>
              </a:ext>
            </a:extLst>
          </p:cNvPr>
          <p:cNvSpPr txBox="1"/>
          <p:nvPr/>
        </p:nvSpPr>
        <p:spPr>
          <a:xfrm>
            <a:off x="741575" y="2690336"/>
            <a:ext cx="10555253" cy="1477328"/>
          </a:xfrm>
          <a:prstGeom prst="rect">
            <a:avLst/>
          </a:prstGeom>
          <a:noFill/>
        </p:spPr>
        <p:txBody>
          <a:bodyPr wrap="square">
            <a:spAutoFit/>
          </a:bodyPr>
          <a:lstStyle/>
          <a:p>
            <a:r>
              <a:rPr lang="en-US" dirty="0" err="1"/>
              <a:t>RunTSNE</a:t>
            </a:r>
            <a:r>
              <a:rPr lang="en-US" dirty="0"/>
              <a:t> and </a:t>
            </a:r>
            <a:r>
              <a:rPr lang="en-US" dirty="0" err="1"/>
              <a:t>RunUMAP</a:t>
            </a:r>
            <a:r>
              <a:rPr lang="en-US" dirty="0"/>
              <a:t> do not perform clustering, that is performed by </a:t>
            </a:r>
            <a:r>
              <a:rPr lang="en-US" dirty="0" err="1"/>
              <a:t>FindClusters</a:t>
            </a:r>
            <a:r>
              <a:rPr lang="en-US" dirty="0"/>
              <a:t>. Clustering is performed by </a:t>
            </a:r>
            <a:r>
              <a:rPr lang="en-US" dirty="0" err="1"/>
              <a:t>FindClusters</a:t>
            </a:r>
            <a:r>
              <a:rPr lang="en-US" dirty="0"/>
              <a:t> after constructing a shared nearest neighbor graph on the output of </a:t>
            </a:r>
            <a:r>
              <a:rPr lang="en-US" dirty="0" err="1"/>
              <a:t>RunPCA</a:t>
            </a:r>
            <a:r>
              <a:rPr lang="en-US" dirty="0"/>
              <a:t> via </a:t>
            </a:r>
            <a:r>
              <a:rPr lang="en-US" dirty="0" err="1"/>
              <a:t>FindNeighbors</a:t>
            </a:r>
            <a:r>
              <a:rPr lang="en-US" dirty="0"/>
              <a:t>, which uses the PCA embeddings to determine similarities between cells. The clustering function then groups cells based on these similarities into clusters with an adjustable resolution that defines how granular the distinctions between clusters should be. </a:t>
            </a:r>
          </a:p>
        </p:txBody>
      </p:sp>
      <p:sp>
        <p:nvSpPr>
          <p:cNvPr id="12" name="TextBox 11">
            <a:extLst>
              <a:ext uri="{FF2B5EF4-FFF2-40B4-BE49-F238E27FC236}">
                <a16:creationId xmlns:a16="http://schemas.microsoft.com/office/drawing/2014/main" id="{6DA8C7BF-AF3B-8DD7-9FB7-421D441A6FAE}"/>
              </a:ext>
            </a:extLst>
          </p:cNvPr>
          <p:cNvSpPr txBox="1"/>
          <p:nvPr/>
        </p:nvSpPr>
        <p:spPr>
          <a:xfrm>
            <a:off x="741575" y="4497627"/>
            <a:ext cx="10452898" cy="923330"/>
          </a:xfrm>
          <a:prstGeom prst="rect">
            <a:avLst/>
          </a:prstGeom>
          <a:noFill/>
        </p:spPr>
        <p:txBody>
          <a:bodyPr wrap="square">
            <a:spAutoFit/>
          </a:bodyPr>
          <a:lstStyle/>
          <a:p>
            <a:r>
              <a:rPr lang="en-US" dirty="0"/>
              <a:t> </a:t>
            </a:r>
            <a:r>
              <a:rPr lang="en-US" dirty="0" err="1"/>
              <a:t>FindMarkers</a:t>
            </a:r>
            <a:r>
              <a:rPr lang="en-US" dirty="0"/>
              <a:t> uses the data slot by default (normalized counts) - </a:t>
            </a:r>
            <a:r>
              <a:rPr lang="en-US" dirty="0">
                <a:solidFill>
                  <a:srgbClr val="C00000"/>
                </a:solidFill>
              </a:rPr>
              <a:t>it would make no sense to use the </a:t>
            </a:r>
            <a:r>
              <a:rPr lang="en-US" dirty="0" err="1">
                <a:solidFill>
                  <a:srgbClr val="C00000"/>
                </a:solidFill>
              </a:rPr>
              <a:t>scaled.data</a:t>
            </a:r>
            <a:r>
              <a:rPr lang="en-US" dirty="0">
                <a:solidFill>
                  <a:srgbClr val="C00000"/>
                </a:solidFill>
              </a:rPr>
              <a:t> slot, as those are basically just z-scores (or residuals if using </a:t>
            </a:r>
            <a:r>
              <a:rPr lang="en-US" dirty="0" err="1">
                <a:solidFill>
                  <a:srgbClr val="C00000"/>
                </a:solidFill>
              </a:rPr>
              <a:t>SCTransform</a:t>
            </a:r>
            <a:r>
              <a:rPr lang="en-US" dirty="0">
                <a:solidFill>
                  <a:srgbClr val="C00000"/>
                </a:solidFill>
              </a:rPr>
              <a:t> or one of the integration methods)</a:t>
            </a:r>
            <a:r>
              <a:rPr lang="en-US" dirty="0"/>
              <a:t>. Depending on the test used, it may make more sense to use the counts slot at times.</a:t>
            </a:r>
          </a:p>
        </p:txBody>
      </p:sp>
    </p:spTree>
    <p:extLst>
      <p:ext uri="{BB962C8B-B14F-4D97-AF65-F5344CB8AC3E}">
        <p14:creationId xmlns:p14="http://schemas.microsoft.com/office/powerpoint/2010/main" val="40325807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7603623-C659-9CC8-B0F6-669FD85E1B83}"/>
              </a:ext>
            </a:extLst>
          </p:cNvPr>
          <p:cNvSpPr txBox="1"/>
          <p:nvPr/>
        </p:nvSpPr>
        <p:spPr>
          <a:xfrm>
            <a:off x="2754774" y="2141316"/>
            <a:ext cx="6423949" cy="584775"/>
          </a:xfrm>
          <a:prstGeom prst="rect">
            <a:avLst/>
          </a:prstGeom>
          <a:noFill/>
        </p:spPr>
        <p:txBody>
          <a:bodyPr wrap="square" rtlCol="0">
            <a:spAutoFit/>
          </a:bodyPr>
          <a:lstStyle/>
          <a:p>
            <a:r>
              <a:rPr lang="en-US" sz="3200" dirty="0">
                <a:solidFill>
                  <a:srgbClr val="C00000"/>
                </a:solidFill>
              </a:rPr>
              <a:t>DE differential gene expression</a:t>
            </a:r>
          </a:p>
        </p:txBody>
      </p:sp>
    </p:spTree>
    <p:extLst>
      <p:ext uri="{BB962C8B-B14F-4D97-AF65-F5344CB8AC3E}">
        <p14:creationId xmlns:p14="http://schemas.microsoft.com/office/powerpoint/2010/main" val="41264970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1F47D2-6A50-45DD-84FA-6FEB3C54C18F}"/>
              </a:ext>
            </a:extLst>
          </p:cNvPr>
          <p:cNvSpPr txBox="1"/>
          <p:nvPr/>
        </p:nvSpPr>
        <p:spPr>
          <a:xfrm>
            <a:off x="379370" y="128028"/>
            <a:ext cx="7107280" cy="6617196"/>
          </a:xfrm>
          <a:prstGeom prst="rect">
            <a:avLst/>
          </a:prstGeom>
          <a:noFill/>
        </p:spPr>
        <p:txBody>
          <a:bodyPr wrap="square">
            <a:spAutoFit/>
          </a:bodyPr>
          <a:lstStyle/>
          <a:p>
            <a:endParaRPr lang="en-US" dirty="0"/>
          </a:p>
          <a:p>
            <a:r>
              <a:rPr lang="en-US" sz="2800" b="1" dirty="0"/>
              <a:t>Color meaning in </a:t>
            </a:r>
            <a:r>
              <a:rPr lang="en-US" sz="2800" b="1" dirty="0" err="1"/>
              <a:t>DoHeatmap</a:t>
            </a:r>
            <a:r>
              <a:rPr lang="en-US" sz="2800" b="1" dirty="0"/>
              <a:t> </a:t>
            </a:r>
            <a:r>
              <a:rPr lang="en-US" b="1" dirty="0"/>
              <a:t>from Seurat</a:t>
            </a:r>
            <a:r>
              <a:rPr lang="en-US" dirty="0"/>
              <a:t>:</a:t>
            </a:r>
          </a:p>
          <a:p>
            <a:endParaRPr lang="en-US" dirty="0"/>
          </a:p>
          <a:p>
            <a:r>
              <a:rPr lang="en-US" dirty="0"/>
              <a:t>In the </a:t>
            </a:r>
            <a:r>
              <a:rPr lang="en-US" dirty="0" err="1"/>
              <a:t>DoHeatmap</a:t>
            </a:r>
            <a:r>
              <a:rPr lang="en-US" dirty="0"/>
              <a:t> function of the Seurat package in R, the colors used in the plot output represent different levels of expression for the genes in the heatmap. The colors can vary depending on the color palette chosen, but I'll describe the general conventions for the default palette, which is commonly used.</a:t>
            </a:r>
          </a:p>
          <a:p>
            <a:endParaRPr lang="en-US" dirty="0"/>
          </a:p>
          <a:p>
            <a:r>
              <a:rPr lang="en-US" dirty="0">
                <a:solidFill>
                  <a:srgbClr val="7030A0"/>
                </a:solidFill>
              </a:rPr>
              <a:t>Purple</a:t>
            </a:r>
            <a:r>
              <a:rPr lang="en-US" dirty="0">
                <a:solidFill>
                  <a:schemeClr val="accent1"/>
                </a:solidFill>
              </a:rPr>
              <a:t>/Dark Blue</a:t>
            </a:r>
            <a:r>
              <a:rPr lang="en-US" dirty="0"/>
              <a:t>: In the default palette, purple or dark blue colors generally represent</a:t>
            </a:r>
            <a:r>
              <a:rPr lang="en-US" b="1" dirty="0"/>
              <a:t> </a:t>
            </a:r>
            <a:r>
              <a:rPr lang="en-US" b="1" dirty="0">
                <a:solidFill>
                  <a:srgbClr val="FF0000"/>
                </a:solidFill>
                <a:highlight>
                  <a:srgbClr val="0000FF"/>
                </a:highlight>
              </a:rPr>
              <a:t>lower</a:t>
            </a:r>
            <a:r>
              <a:rPr lang="en-US" b="1" dirty="0">
                <a:highlight>
                  <a:srgbClr val="0000FF"/>
                </a:highlight>
              </a:rPr>
              <a:t> </a:t>
            </a:r>
            <a:r>
              <a:rPr lang="en-US" dirty="0"/>
              <a:t>expression levels. This color is used for cells where the gene of interest has lower expression values. The darker the color, the lower the expression.</a:t>
            </a:r>
          </a:p>
          <a:p>
            <a:endParaRPr lang="en-US" dirty="0"/>
          </a:p>
          <a:p>
            <a:r>
              <a:rPr lang="en-US" dirty="0">
                <a:solidFill>
                  <a:srgbClr val="FFC000"/>
                </a:solidFill>
              </a:rPr>
              <a:t>Yellow/Light Yellow</a:t>
            </a:r>
            <a:r>
              <a:rPr lang="en-US" dirty="0"/>
              <a:t>: Yellow or light yellow colors represent </a:t>
            </a:r>
            <a:r>
              <a:rPr lang="en-US" dirty="0">
                <a:solidFill>
                  <a:srgbClr val="FF0000"/>
                </a:solidFill>
                <a:highlight>
                  <a:srgbClr val="FFFF00"/>
                </a:highlight>
              </a:rPr>
              <a:t>higher</a:t>
            </a:r>
            <a:r>
              <a:rPr lang="en-US" dirty="0"/>
              <a:t> expression levels. Cells with higher expression of the gene will be shown in these colors. The intensity of the yellow color corresponds to the level of expression, with brighter yellow indicating higher expression.</a:t>
            </a:r>
          </a:p>
          <a:p>
            <a:endParaRPr lang="en-US" dirty="0"/>
          </a:p>
          <a:p>
            <a:r>
              <a:rPr lang="en-US" dirty="0">
                <a:highlight>
                  <a:srgbClr val="808080"/>
                </a:highlight>
              </a:rPr>
              <a:t>Black/Gray</a:t>
            </a:r>
            <a:r>
              <a:rPr lang="en-US" dirty="0"/>
              <a:t>: Black or gray colors are typically used for cells where the gene is not expressed or has very low expression levels. These cells are often denoted as having </a:t>
            </a:r>
            <a:r>
              <a:rPr lang="en-US" dirty="0">
                <a:solidFill>
                  <a:srgbClr val="FF0000"/>
                </a:solidFill>
                <a:highlight>
                  <a:srgbClr val="808080"/>
                </a:highlight>
              </a:rPr>
              <a:t>low or zero expression </a:t>
            </a:r>
            <a:r>
              <a:rPr lang="en-US" dirty="0"/>
              <a:t>values for the gene in the heatmap.</a:t>
            </a:r>
          </a:p>
        </p:txBody>
      </p:sp>
      <p:pic>
        <p:nvPicPr>
          <p:cNvPr id="4" name="Picture 3">
            <a:extLst>
              <a:ext uri="{FF2B5EF4-FFF2-40B4-BE49-F238E27FC236}">
                <a16:creationId xmlns:a16="http://schemas.microsoft.com/office/drawing/2014/main" id="{9AFD061B-02AD-ED9B-FDB1-BAA1168834C2}"/>
              </a:ext>
            </a:extLst>
          </p:cNvPr>
          <p:cNvPicPr>
            <a:picLocks noChangeAspect="1"/>
          </p:cNvPicPr>
          <p:nvPr/>
        </p:nvPicPr>
        <p:blipFill>
          <a:blip r:embed="rId2"/>
          <a:stretch>
            <a:fillRect/>
          </a:stretch>
        </p:blipFill>
        <p:spPr>
          <a:xfrm>
            <a:off x="7900071" y="1388859"/>
            <a:ext cx="3346102" cy="3926091"/>
          </a:xfrm>
          <a:prstGeom prst="rect">
            <a:avLst/>
          </a:prstGeom>
        </p:spPr>
      </p:pic>
    </p:spTree>
    <p:extLst>
      <p:ext uri="{BB962C8B-B14F-4D97-AF65-F5344CB8AC3E}">
        <p14:creationId xmlns:p14="http://schemas.microsoft.com/office/powerpoint/2010/main" val="4831549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9E283EF-3447-15E5-0C80-7236E7D66093}"/>
              </a:ext>
            </a:extLst>
          </p:cNvPr>
          <p:cNvSpPr txBox="1"/>
          <p:nvPr/>
        </p:nvSpPr>
        <p:spPr>
          <a:xfrm>
            <a:off x="428521" y="245057"/>
            <a:ext cx="8599731" cy="707886"/>
          </a:xfrm>
          <a:prstGeom prst="rect">
            <a:avLst/>
          </a:prstGeom>
          <a:noFill/>
        </p:spPr>
        <p:txBody>
          <a:bodyPr wrap="square">
            <a:spAutoFit/>
          </a:bodyPr>
          <a:lstStyle/>
          <a:p>
            <a:r>
              <a:rPr lang="en-US" sz="4000" b="1" i="0" dirty="0">
                <a:solidFill>
                  <a:srgbClr val="0F1A1C"/>
                </a:solidFill>
                <a:effectLst/>
                <a:latin typeface="-apple-system"/>
              </a:rPr>
              <a:t>Slot </a:t>
            </a:r>
            <a:r>
              <a:rPr lang="en-US" b="1" i="0" dirty="0">
                <a:solidFill>
                  <a:srgbClr val="0F1A1C"/>
                </a:solidFill>
                <a:effectLst/>
                <a:latin typeface="-apple-system"/>
              </a:rPr>
              <a:t>usage </a:t>
            </a:r>
            <a:r>
              <a:rPr lang="en-US" sz="4000" b="1" i="0" dirty="0">
                <a:solidFill>
                  <a:srgbClr val="0F1A1C"/>
                </a:solidFill>
                <a:effectLst/>
                <a:latin typeface="-apple-system"/>
              </a:rPr>
              <a:t>for differential testing (DE) </a:t>
            </a:r>
            <a:r>
              <a:rPr lang="en-US" b="1" i="0" dirty="0" err="1">
                <a:solidFill>
                  <a:srgbClr val="0F1A1C"/>
                </a:solidFill>
                <a:effectLst/>
                <a:latin typeface="-apple-system"/>
              </a:rPr>
              <a:t>seurat</a:t>
            </a:r>
            <a:endParaRPr lang="en-US" dirty="0"/>
          </a:p>
        </p:txBody>
      </p:sp>
      <p:sp>
        <p:nvSpPr>
          <p:cNvPr id="5" name="TextBox 4">
            <a:extLst>
              <a:ext uri="{FF2B5EF4-FFF2-40B4-BE49-F238E27FC236}">
                <a16:creationId xmlns:a16="http://schemas.microsoft.com/office/drawing/2014/main" id="{54600289-9C41-9C32-AC2A-682C3FF50E97}"/>
              </a:ext>
            </a:extLst>
          </p:cNvPr>
          <p:cNvSpPr txBox="1"/>
          <p:nvPr/>
        </p:nvSpPr>
        <p:spPr>
          <a:xfrm>
            <a:off x="597761" y="843034"/>
            <a:ext cx="11029308" cy="369332"/>
          </a:xfrm>
          <a:prstGeom prst="rect">
            <a:avLst/>
          </a:prstGeom>
          <a:noFill/>
        </p:spPr>
        <p:txBody>
          <a:bodyPr wrap="square">
            <a:spAutoFit/>
          </a:bodyPr>
          <a:lstStyle/>
          <a:p>
            <a:r>
              <a:rPr lang="en-US" dirty="0"/>
              <a:t>https://www.reddit.com/r/bioinformatics/comments/spyzfw/slot_usage_for_differential_testing_seurat/</a:t>
            </a:r>
          </a:p>
        </p:txBody>
      </p:sp>
      <p:sp>
        <p:nvSpPr>
          <p:cNvPr id="7" name="TextBox 6">
            <a:extLst>
              <a:ext uri="{FF2B5EF4-FFF2-40B4-BE49-F238E27FC236}">
                <a16:creationId xmlns:a16="http://schemas.microsoft.com/office/drawing/2014/main" id="{DAA8BFA4-8094-E37B-6FC5-E0FEC13F8774}"/>
              </a:ext>
            </a:extLst>
          </p:cNvPr>
          <p:cNvSpPr txBox="1"/>
          <p:nvPr/>
        </p:nvSpPr>
        <p:spPr>
          <a:xfrm>
            <a:off x="663794" y="1379456"/>
            <a:ext cx="10864412" cy="1384995"/>
          </a:xfrm>
          <a:prstGeom prst="rect">
            <a:avLst/>
          </a:prstGeom>
          <a:noFill/>
        </p:spPr>
        <p:txBody>
          <a:bodyPr wrap="square">
            <a:spAutoFit/>
          </a:bodyPr>
          <a:lstStyle/>
          <a:p>
            <a:r>
              <a:rPr lang="en-US" sz="1200" dirty="0"/>
              <a:t>"We store log-normalized versions of these corrected counts in </a:t>
            </a:r>
            <a:r>
              <a:rPr lang="en-US" sz="1200" dirty="0" err="1"/>
              <a:t>pbmc</a:t>
            </a:r>
            <a:r>
              <a:rPr lang="en-US" sz="1200" dirty="0"/>
              <a:t>[["SCT"]]</a:t>
            </a:r>
            <a:r>
              <a:rPr lang="en-US" sz="1200" dirty="0">
                <a:highlight>
                  <a:srgbClr val="FFFF00"/>
                </a:highlight>
              </a:rPr>
              <a:t>@data</a:t>
            </a:r>
            <a:r>
              <a:rPr lang="en-US" sz="1200" dirty="0"/>
              <a:t>, which are very helpful for visualization. You can use the corrected log-normalized counts for differential expression and integration. However, in principle, it would be most optimal to perform these calculations directly on the residuals (stored in the </a:t>
            </a:r>
            <a:r>
              <a:rPr lang="en-US" sz="1200" dirty="0" err="1"/>
              <a:t>scale.data</a:t>
            </a:r>
            <a:r>
              <a:rPr lang="en-US" sz="1200" dirty="0"/>
              <a:t> slot) themselves. This is not currently supported in Seurat v3, but will be soon."</a:t>
            </a:r>
          </a:p>
          <a:p>
            <a:endParaRPr lang="en-US" sz="1200" dirty="0"/>
          </a:p>
          <a:p>
            <a:r>
              <a:rPr lang="en-US" sz="1200" dirty="0"/>
              <a:t>However looking through </a:t>
            </a:r>
            <a:r>
              <a:rPr lang="en-US" sz="1200" dirty="0" err="1"/>
              <a:t>biostars</a:t>
            </a:r>
            <a:r>
              <a:rPr lang="en-US" sz="1200" dirty="0"/>
              <a:t>/</a:t>
            </a:r>
            <a:r>
              <a:rPr lang="en-US" sz="1200" dirty="0" err="1"/>
              <a:t>satijalab</a:t>
            </a:r>
            <a:r>
              <a:rPr lang="en-US" sz="1200" dirty="0"/>
              <a:t> GitHub some people seem to be running </a:t>
            </a:r>
            <a:r>
              <a:rPr lang="en-US" sz="1200" dirty="0" err="1"/>
              <a:t>normalisation</a:t>
            </a:r>
            <a:r>
              <a:rPr lang="en-US" sz="1200" dirty="0"/>
              <a:t> on their counts in the RNA assay and using that instead (and some even using raw counts, which to me doesn't make sense unless you are </a:t>
            </a:r>
            <a:r>
              <a:rPr lang="en-US" sz="1200" dirty="0" err="1"/>
              <a:t>incoporating</a:t>
            </a:r>
            <a:r>
              <a:rPr lang="en-US" sz="1200" dirty="0"/>
              <a:t> a model based approach in your DE testing?). As far as I can read using the Pearson residuals is not yet supported. There looks to be a lot of confusion on forums about the "best" way to do it. Is the SCT data slot correct to use? What do you use and why?</a:t>
            </a:r>
          </a:p>
        </p:txBody>
      </p:sp>
      <p:sp>
        <p:nvSpPr>
          <p:cNvPr id="9" name="TextBox 8">
            <a:extLst>
              <a:ext uri="{FF2B5EF4-FFF2-40B4-BE49-F238E27FC236}">
                <a16:creationId xmlns:a16="http://schemas.microsoft.com/office/drawing/2014/main" id="{7A4FAD9A-E000-F1DD-CADD-1BF367C33BDA}"/>
              </a:ext>
            </a:extLst>
          </p:cNvPr>
          <p:cNvSpPr txBox="1"/>
          <p:nvPr/>
        </p:nvSpPr>
        <p:spPr>
          <a:xfrm>
            <a:off x="734738" y="2909732"/>
            <a:ext cx="10379951" cy="2308324"/>
          </a:xfrm>
          <a:prstGeom prst="rect">
            <a:avLst/>
          </a:prstGeom>
          <a:noFill/>
        </p:spPr>
        <p:txBody>
          <a:bodyPr wrap="square">
            <a:spAutoFit/>
          </a:bodyPr>
          <a:lstStyle/>
          <a:p>
            <a:r>
              <a:rPr lang="en-US" sz="1200" dirty="0"/>
              <a:t>Call me old fashioned, but DE should be run on the counts. You </a:t>
            </a:r>
            <a:r>
              <a:rPr lang="en-US" sz="1200" dirty="0">
                <a:highlight>
                  <a:srgbClr val="FFFF00"/>
                </a:highlight>
              </a:rPr>
              <a:t>in theory </a:t>
            </a:r>
            <a:r>
              <a:rPr lang="en-US" sz="1200" dirty="0"/>
              <a:t>can use Wilcoxon rank sum test (non parametric, Seurat default) which will work on the normalized or raw counts.</a:t>
            </a:r>
          </a:p>
          <a:p>
            <a:endParaRPr lang="en-US" sz="1200" dirty="0"/>
          </a:p>
          <a:p>
            <a:r>
              <a:rPr lang="en-US" sz="1200" dirty="0"/>
              <a:t>However non-parametric tests can have less statistical power. I tend to use tests built for count data, such as </a:t>
            </a:r>
            <a:r>
              <a:rPr lang="en-US" sz="1200" dirty="0" err="1"/>
              <a:t>EdgeR</a:t>
            </a:r>
            <a:r>
              <a:rPr lang="en-US" sz="1200" dirty="0"/>
              <a:t>. This assumes a negative binomial distribution, so it must be run on raw counts, particular UMI based, which most </a:t>
            </a:r>
            <a:r>
              <a:rPr lang="en-US" sz="1200" dirty="0" err="1"/>
              <a:t>scRNAseq</a:t>
            </a:r>
            <a:r>
              <a:rPr lang="en-US" sz="1200" dirty="0"/>
              <a:t> data is. There are also fancier models for </a:t>
            </a:r>
            <a:r>
              <a:rPr lang="en-US" sz="1200" dirty="0" err="1"/>
              <a:t>scRNAseq</a:t>
            </a:r>
            <a:r>
              <a:rPr lang="en-US" sz="1200" dirty="0"/>
              <a:t> data like zero inflated NB models, however I tend to just stick with the simpler ones.</a:t>
            </a:r>
          </a:p>
          <a:p>
            <a:endParaRPr lang="en-US" sz="1200" dirty="0"/>
          </a:p>
          <a:p>
            <a:r>
              <a:rPr lang="en-US" sz="1200" dirty="0"/>
              <a:t>Try both, compare your results, see which you agree with! See here for more options,</a:t>
            </a:r>
          </a:p>
          <a:p>
            <a:endParaRPr lang="en-US" sz="1200" dirty="0"/>
          </a:p>
          <a:p>
            <a:r>
              <a:rPr lang="en-US" sz="1200" dirty="0"/>
              <a:t>https://satijalab.org/seurat/articles/de_vignette.html</a:t>
            </a:r>
          </a:p>
          <a:p>
            <a:endParaRPr lang="en-US" sz="1200" dirty="0"/>
          </a:p>
          <a:p>
            <a:r>
              <a:rPr lang="en-US" sz="1200" dirty="0"/>
              <a:t>https://www.nature.com/articles/nmeth.4612</a:t>
            </a:r>
          </a:p>
        </p:txBody>
      </p:sp>
      <p:sp>
        <p:nvSpPr>
          <p:cNvPr id="11" name="TextBox 10">
            <a:extLst>
              <a:ext uri="{FF2B5EF4-FFF2-40B4-BE49-F238E27FC236}">
                <a16:creationId xmlns:a16="http://schemas.microsoft.com/office/drawing/2014/main" id="{79DD8218-745C-486F-04CF-CA76EB187143}"/>
              </a:ext>
            </a:extLst>
          </p:cNvPr>
          <p:cNvSpPr txBox="1"/>
          <p:nvPr/>
        </p:nvSpPr>
        <p:spPr>
          <a:xfrm>
            <a:off x="734738" y="5478544"/>
            <a:ext cx="10493922" cy="584775"/>
          </a:xfrm>
          <a:prstGeom prst="rect">
            <a:avLst/>
          </a:prstGeom>
          <a:noFill/>
        </p:spPr>
        <p:txBody>
          <a:bodyPr wrap="square">
            <a:spAutoFit/>
          </a:bodyPr>
          <a:lstStyle/>
          <a:p>
            <a:r>
              <a:rPr lang="en-US" sz="1600" b="0" i="0" dirty="0">
                <a:solidFill>
                  <a:srgbClr val="131313"/>
                </a:solidFill>
                <a:effectLst/>
                <a:latin typeface="-apple-system"/>
              </a:rPr>
              <a:t>You should check out their new vignette </a:t>
            </a:r>
            <a:r>
              <a:rPr lang="en-US" sz="1600" b="0" i="0" dirty="0" err="1">
                <a:solidFill>
                  <a:srgbClr val="131313"/>
                </a:solidFill>
                <a:effectLst/>
                <a:latin typeface="-apple-system"/>
              </a:rPr>
              <a:t>sctranform</a:t>
            </a:r>
            <a:r>
              <a:rPr lang="en-US" sz="1600" b="0" i="0" dirty="0">
                <a:solidFill>
                  <a:srgbClr val="131313"/>
                </a:solidFill>
                <a:effectLst/>
                <a:latin typeface="-apple-system"/>
              </a:rPr>
              <a:t> v2 which allows for </a:t>
            </a:r>
            <a:r>
              <a:rPr lang="en-US" sz="1600" dirty="0">
                <a:solidFill>
                  <a:srgbClr val="131313"/>
                </a:solidFill>
                <a:latin typeface="-apple-system"/>
              </a:rPr>
              <a:t>DE</a:t>
            </a:r>
            <a:r>
              <a:rPr lang="en-US" sz="1600" b="0" i="0" dirty="0">
                <a:solidFill>
                  <a:srgbClr val="131313"/>
                </a:solidFill>
                <a:effectLst/>
                <a:latin typeface="-apple-system"/>
              </a:rPr>
              <a:t> testing on </a:t>
            </a:r>
            <a:r>
              <a:rPr lang="en-US" sz="1600" b="0" i="0" dirty="0" err="1">
                <a:solidFill>
                  <a:srgbClr val="131313"/>
                </a:solidFill>
                <a:effectLst/>
                <a:latin typeface="-apple-system"/>
              </a:rPr>
              <a:t>sctransformed</a:t>
            </a:r>
            <a:r>
              <a:rPr lang="en-US" sz="1600" b="0" i="0" dirty="0">
                <a:solidFill>
                  <a:srgbClr val="131313"/>
                </a:solidFill>
                <a:effectLst/>
                <a:latin typeface="-apple-system"/>
              </a:rPr>
              <a:t> object. In practice </a:t>
            </a:r>
            <a:r>
              <a:rPr lang="en-US" sz="1600" b="0" i="0" dirty="0" err="1">
                <a:solidFill>
                  <a:srgbClr val="131313"/>
                </a:solidFill>
                <a:effectLst/>
                <a:latin typeface="-apple-system"/>
              </a:rPr>
              <a:t>i</a:t>
            </a:r>
            <a:r>
              <a:rPr lang="en-US" sz="1600" b="0" i="0" dirty="0">
                <a:solidFill>
                  <a:srgbClr val="131313"/>
                </a:solidFill>
                <a:effectLst/>
                <a:latin typeface="-apple-system"/>
              </a:rPr>
              <a:t> found </a:t>
            </a:r>
            <a:r>
              <a:rPr lang="en-US" sz="1600" b="0" i="0" dirty="0" err="1">
                <a:solidFill>
                  <a:srgbClr val="131313"/>
                </a:solidFill>
                <a:effectLst/>
                <a:latin typeface="-apple-system"/>
              </a:rPr>
              <a:t>rna</a:t>
            </a:r>
            <a:r>
              <a:rPr lang="en-US" sz="1600" b="0" i="0" dirty="0">
                <a:solidFill>
                  <a:srgbClr val="131313"/>
                </a:solidFill>
                <a:effectLst/>
                <a:latin typeface="-apple-system"/>
              </a:rPr>
              <a:t> and </a:t>
            </a:r>
            <a:r>
              <a:rPr lang="en-US" sz="1600" b="0" i="0" dirty="0" err="1">
                <a:solidFill>
                  <a:srgbClr val="131313"/>
                </a:solidFill>
                <a:effectLst/>
                <a:latin typeface="-apple-system"/>
              </a:rPr>
              <a:t>sct</a:t>
            </a:r>
            <a:r>
              <a:rPr lang="en-US" sz="1600" b="0" i="0" dirty="0">
                <a:solidFill>
                  <a:srgbClr val="131313"/>
                </a:solidFill>
                <a:effectLst/>
                <a:latin typeface="-apple-system"/>
              </a:rPr>
              <a:t> markers pretty similar. For de testing between phenotypes, I usually use </a:t>
            </a:r>
            <a:r>
              <a:rPr lang="en-US" sz="1600" b="0" i="0" dirty="0" err="1">
                <a:solidFill>
                  <a:srgbClr val="131313"/>
                </a:solidFill>
                <a:effectLst/>
                <a:latin typeface="-apple-system"/>
              </a:rPr>
              <a:t>edgeR</a:t>
            </a:r>
            <a:r>
              <a:rPr lang="en-US" sz="1600" b="0" i="0" dirty="0">
                <a:solidFill>
                  <a:srgbClr val="131313"/>
                </a:solidFill>
                <a:effectLst/>
                <a:latin typeface="-apple-system"/>
              </a:rPr>
              <a:t> as well</a:t>
            </a:r>
            <a:endParaRPr lang="en-US" sz="1600" dirty="0"/>
          </a:p>
        </p:txBody>
      </p:sp>
    </p:spTree>
    <p:extLst>
      <p:ext uri="{BB962C8B-B14F-4D97-AF65-F5344CB8AC3E}">
        <p14:creationId xmlns:p14="http://schemas.microsoft.com/office/powerpoint/2010/main" val="40843622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76BD73-FF13-13F1-6E2D-80F1D76A3DE9}"/>
              </a:ext>
            </a:extLst>
          </p:cNvPr>
          <p:cNvSpPr txBox="1"/>
          <p:nvPr/>
        </p:nvSpPr>
        <p:spPr>
          <a:xfrm>
            <a:off x="526174" y="209472"/>
            <a:ext cx="6097314" cy="369332"/>
          </a:xfrm>
          <a:prstGeom prst="rect">
            <a:avLst/>
          </a:prstGeom>
          <a:noFill/>
        </p:spPr>
        <p:txBody>
          <a:bodyPr wrap="square">
            <a:spAutoFit/>
          </a:bodyPr>
          <a:lstStyle/>
          <a:p>
            <a:r>
              <a:rPr lang="en-US" dirty="0"/>
              <a:t>https://satijalab.org/seurat/archive/v3.0/de_vignette</a:t>
            </a:r>
          </a:p>
        </p:txBody>
      </p:sp>
      <p:sp>
        <p:nvSpPr>
          <p:cNvPr id="5" name="TextBox 4">
            <a:extLst>
              <a:ext uri="{FF2B5EF4-FFF2-40B4-BE49-F238E27FC236}">
                <a16:creationId xmlns:a16="http://schemas.microsoft.com/office/drawing/2014/main" id="{62E708A8-D8E4-F63B-CEF2-8299474D0558}"/>
              </a:ext>
            </a:extLst>
          </p:cNvPr>
          <p:cNvSpPr txBox="1"/>
          <p:nvPr/>
        </p:nvSpPr>
        <p:spPr>
          <a:xfrm>
            <a:off x="1479988" y="697101"/>
            <a:ext cx="6097314" cy="461665"/>
          </a:xfrm>
          <a:prstGeom prst="rect">
            <a:avLst/>
          </a:prstGeom>
          <a:noFill/>
        </p:spPr>
        <p:txBody>
          <a:bodyPr wrap="square">
            <a:spAutoFit/>
          </a:bodyPr>
          <a:lstStyle/>
          <a:p>
            <a:r>
              <a:rPr lang="en-US" sz="1200" b="0" i="0" dirty="0">
                <a:solidFill>
                  <a:srgbClr val="333333"/>
                </a:solidFill>
                <a:effectLst/>
                <a:latin typeface="Ubuntu" panose="020B0504030602030204" pitchFamily="34" charset="0"/>
              </a:rPr>
              <a:t>As a default, Seurat performs differential expression based on the non-</a:t>
            </a:r>
            <a:r>
              <a:rPr lang="en-US" sz="1200" b="0" i="0" dirty="0" err="1">
                <a:solidFill>
                  <a:srgbClr val="333333"/>
                </a:solidFill>
                <a:effectLst/>
                <a:latin typeface="Ubuntu" panose="020B0504030602030204" pitchFamily="34" charset="0"/>
              </a:rPr>
              <a:t>parameteric</a:t>
            </a:r>
            <a:r>
              <a:rPr lang="en-US" sz="1200" b="0" i="0" dirty="0">
                <a:solidFill>
                  <a:srgbClr val="333333"/>
                </a:solidFill>
                <a:effectLst/>
                <a:latin typeface="Ubuntu" panose="020B0504030602030204" pitchFamily="34" charset="0"/>
              </a:rPr>
              <a:t> Wilcoxon rank sum test. This replaces the previous default test (‘</a:t>
            </a:r>
            <a:r>
              <a:rPr lang="en-US" sz="1200" b="0" i="0" dirty="0" err="1">
                <a:solidFill>
                  <a:srgbClr val="333333"/>
                </a:solidFill>
                <a:effectLst/>
                <a:latin typeface="Ubuntu" panose="020B0504030602030204" pitchFamily="34" charset="0"/>
              </a:rPr>
              <a:t>bimod</a:t>
            </a:r>
            <a:r>
              <a:rPr lang="en-US" sz="1200" b="0" i="0" dirty="0">
                <a:solidFill>
                  <a:srgbClr val="333333"/>
                </a:solidFill>
                <a:effectLst/>
                <a:latin typeface="Ubuntu" panose="020B0504030602030204" pitchFamily="34" charset="0"/>
              </a:rPr>
              <a:t>’).</a:t>
            </a:r>
            <a:endParaRPr lang="en-US" sz="1200" dirty="0"/>
          </a:p>
        </p:txBody>
      </p:sp>
    </p:spTree>
    <p:extLst>
      <p:ext uri="{BB962C8B-B14F-4D97-AF65-F5344CB8AC3E}">
        <p14:creationId xmlns:p14="http://schemas.microsoft.com/office/powerpoint/2010/main" val="21039405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751FAD5-EA38-EAB3-39BE-B1C933F18D9E}"/>
              </a:ext>
            </a:extLst>
          </p:cNvPr>
          <p:cNvSpPr txBox="1"/>
          <p:nvPr/>
        </p:nvSpPr>
        <p:spPr>
          <a:xfrm>
            <a:off x="1880037" y="1860359"/>
            <a:ext cx="6093372" cy="646331"/>
          </a:xfrm>
          <a:prstGeom prst="rect">
            <a:avLst/>
          </a:prstGeom>
          <a:noFill/>
        </p:spPr>
        <p:txBody>
          <a:bodyPr wrap="square">
            <a:spAutoFit/>
          </a:bodyPr>
          <a:lstStyle/>
          <a:p>
            <a:pPr algn="l"/>
            <a:r>
              <a:rPr lang="en-US" b="1" i="0" dirty="0">
                <a:solidFill>
                  <a:srgbClr val="1F2328"/>
                </a:solidFill>
                <a:effectLst/>
                <a:latin typeface="-apple-system"/>
              </a:rPr>
              <a:t>Should I stick with SCT assay and use </a:t>
            </a:r>
            <a:r>
              <a:rPr lang="en-US" b="1" i="0" dirty="0" err="1">
                <a:solidFill>
                  <a:srgbClr val="1F2328"/>
                </a:solidFill>
                <a:effectLst/>
                <a:latin typeface="-apple-system"/>
              </a:rPr>
              <a:t>PrepSCTFindMarkers</a:t>
            </a:r>
            <a:r>
              <a:rPr lang="en-US" b="1" i="0" dirty="0">
                <a:solidFill>
                  <a:srgbClr val="1F2328"/>
                </a:solidFill>
                <a:effectLst/>
                <a:latin typeface="-apple-system"/>
              </a:rPr>
              <a:t>() after integrating multiple </a:t>
            </a:r>
            <a:r>
              <a:rPr lang="en-US" b="1" i="0" dirty="0" err="1">
                <a:solidFill>
                  <a:srgbClr val="1F2328"/>
                </a:solidFill>
                <a:effectLst/>
                <a:latin typeface="-apple-system"/>
              </a:rPr>
              <a:t>SCTransformed</a:t>
            </a:r>
            <a:r>
              <a:rPr lang="en-US" b="1" i="0" dirty="0">
                <a:solidFill>
                  <a:srgbClr val="1F2328"/>
                </a:solidFill>
                <a:effectLst/>
                <a:latin typeface="-apple-system"/>
              </a:rPr>
              <a:t> objects via Harmony</a:t>
            </a:r>
          </a:p>
        </p:txBody>
      </p:sp>
      <p:sp>
        <p:nvSpPr>
          <p:cNvPr id="5" name="TextBox 4">
            <a:extLst>
              <a:ext uri="{FF2B5EF4-FFF2-40B4-BE49-F238E27FC236}">
                <a16:creationId xmlns:a16="http://schemas.microsoft.com/office/drawing/2014/main" id="{210101E5-C881-EEFE-F7D9-5AB5C24AE172}"/>
              </a:ext>
            </a:extLst>
          </p:cNvPr>
          <p:cNvSpPr txBox="1"/>
          <p:nvPr/>
        </p:nvSpPr>
        <p:spPr>
          <a:xfrm>
            <a:off x="902576" y="1147521"/>
            <a:ext cx="6093372" cy="369332"/>
          </a:xfrm>
          <a:prstGeom prst="rect">
            <a:avLst/>
          </a:prstGeom>
          <a:noFill/>
        </p:spPr>
        <p:txBody>
          <a:bodyPr wrap="square">
            <a:spAutoFit/>
          </a:bodyPr>
          <a:lstStyle/>
          <a:p>
            <a:r>
              <a:rPr lang="en-US" dirty="0"/>
              <a:t>https://github.com/satijalab/seurat/issues/7313</a:t>
            </a:r>
          </a:p>
        </p:txBody>
      </p:sp>
    </p:spTree>
    <p:extLst>
      <p:ext uri="{BB962C8B-B14F-4D97-AF65-F5344CB8AC3E}">
        <p14:creationId xmlns:p14="http://schemas.microsoft.com/office/powerpoint/2010/main" val="34913160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115E093-B405-1400-FD93-C2C5FE174546}"/>
              </a:ext>
            </a:extLst>
          </p:cNvPr>
          <p:cNvSpPr txBox="1"/>
          <p:nvPr/>
        </p:nvSpPr>
        <p:spPr>
          <a:xfrm>
            <a:off x="3047343" y="2816087"/>
            <a:ext cx="6097314" cy="369332"/>
          </a:xfrm>
          <a:prstGeom prst="rect">
            <a:avLst/>
          </a:prstGeom>
          <a:noFill/>
        </p:spPr>
        <p:txBody>
          <a:bodyPr wrap="square">
            <a:spAutoFit/>
          </a:bodyPr>
          <a:lstStyle/>
          <a:p>
            <a:r>
              <a:rPr lang="en-US" dirty="0"/>
              <a:t>https://github.com/satijalab/seurat/issues/3061</a:t>
            </a:r>
          </a:p>
        </p:txBody>
      </p:sp>
      <p:sp>
        <p:nvSpPr>
          <p:cNvPr id="6" name="TextBox 5">
            <a:extLst>
              <a:ext uri="{FF2B5EF4-FFF2-40B4-BE49-F238E27FC236}">
                <a16:creationId xmlns:a16="http://schemas.microsoft.com/office/drawing/2014/main" id="{DA57B3B6-835C-7CC0-86DA-FD220019587B}"/>
              </a:ext>
            </a:extLst>
          </p:cNvPr>
          <p:cNvSpPr txBox="1"/>
          <p:nvPr/>
        </p:nvSpPr>
        <p:spPr>
          <a:xfrm>
            <a:off x="846964" y="1639966"/>
            <a:ext cx="9849941" cy="646331"/>
          </a:xfrm>
          <a:prstGeom prst="rect">
            <a:avLst/>
          </a:prstGeom>
          <a:noFill/>
        </p:spPr>
        <p:txBody>
          <a:bodyPr wrap="square">
            <a:spAutoFit/>
          </a:bodyPr>
          <a:lstStyle/>
          <a:p>
            <a:r>
              <a:rPr lang="en-US" dirty="0" err="1"/>
              <a:t>SCTransform</a:t>
            </a:r>
            <a:r>
              <a:rPr lang="en-US" dirty="0"/>
              <a:t> is designed to eliminate the influence of sequencing depth. The </a:t>
            </a:r>
            <a:r>
              <a:rPr lang="en-US" dirty="0" err="1"/>
              <a:t>nCount_RNA</a:t>
            </a:r>
            <a:r>
              <a:rPr lang="en-US" dirty="0"/>
              <a:t> is used to construct the </a:t>
            </a:r>
            <a:r>
              <a:rPr lang="en-US" dirty="0" err="1"/>
              <a:t>sct</a:t>
            </a:r>
            <a:r>
              <a:rPr lang="en-US" dirty="0"/>
              <a:t> mode, so you don't need to put it into </a:t>
            </a:r>
            <a:r>
              <a:rPr lang="en-US" dirty="0" err="1"/>
              <a:t>vars.to.regress</a:t>
            </a:r>
            <a:r>
              <a:rPr lang="en-US" dirty="0"/>
              <a:t>. Inside its function</a:t>
            </a:r>
          </a:p>
        </p:txBody>
      </p:sp>
      <p:sp>
        <p:nvSpPr>
          <p:cNvPr id="8" name="TextBox 7">
            <a:extLst>
              <a:ext uri="{FF2B5EF4-FFF2-40B4-BE49-F238E27FC236}">
                <a16:creationId xmlns:a16="http://schemas.microsoft.com/office/drawing/2014/main" id="{C5CBE554-DD31-BFEC-56C2-B8F303B5B747}"/>
              </a:ext>
            </a:extLst>
          </p:cNvPr>
          <p:cNvSpPr txBox="1"/>
          <p:nvPr/>
        </p:nvSpPr>
        <p:spPr>
          <a:xfrm>
            <a:off x="879483" y="2318556"/>
            <a:ext cx="9849940" cy="369332"/>
          </a:xfrm>
          <a:prstGeom prst="rect">
            <a:avLst/>
          </a:prstGeom>
          <a:noFill/>
        </p:spPr>
        <p:txBody>
          <a:bodyPr wrap="square">
            <a:spAutoFit/>
          </a:bodyPr>
          <a:lstStyle/>
          <a:p>
            <a:r>
              <a:rPr lang="en-US" b="0" i="0" dirty="0" err="1">
                <a:solidFill>
                  <a:srgbClr val="1F2328"/>
                </a:solidFill>
                <a:effectLst/>
                <a:latin typeface="-apple-system"/>
              </a:rPr>
              <a:t>sc</a:t>
            </a:r>
            <a:r>
              <a:rPr lang="en-US" b="0" i="0" dirty="0">
                <a:solidFill>
                  <a:srgbClr val="1F2328"/>
                </a:solidFill>
                <a:effectLst/>
                <a:latin typeface="-apple-system"/>
              </a:rPr>
              <a:t> &lt;- </a:t>
            </a:r>
            <a:r>
              <a:rPr lang="en-US" b="0" i="0" dirty="0" err="1">
                <a:solidFill>
                  <a:srgbClr val="1F2328"/>
                </a:solidFill>
                <a:effectLst/>
                <a:latin typeface="-apple-system"/>
              </a:rPr>
              <a:t>SCTransform</a:t>
            </a:r>
            <a:r>
              <a:rPr lang="en-US" b="0" i="0" dirty="0">
                <a:solidFill>
                  <a:srgbClr val="1F2328"/>
                </a:solidFill>
                <a:effectLst/>
                <a:latin typeface="-apple-system"/>
              </a:rPr>
              <a:t>(</a:t>
            </a:r>
            <a:r>
              <a:rPr lang="en-US" b="0" i="0" dirty="0" err="1">
                <a:solidFill>
                  <a:srgbClr val="1F2328"/>
                </a:solidFill>
                <a:effectLst/>
                <a:latin typeface="-apple-system"/>
              </a:rPr>
              <a:t>sc,vars.to.regress</a:t>
            </a:r>
            <a:r>
              <a:rPr lang="en-US" b="0" i="0" dirty="0">
                <a:solidFill>
                  <a:srgbClr val="1F2328"/>
                </a:solidFill>
                <a:effectLst/>
                <a:latin typeface="-apple-system"/>
              </a:rPr>
              <a:t> = c("percent.MT","percent.</a:t>
            </a:r>
            <a:r>
              <a:rPr lang="en-US" b="0" i="0" dirty="0" err="1">
                <a:solidFill>
                  <a:srgbClr val="1F2328"/>
                </a:solidFill>
                <a:effectLst/>
                <a:latin typeface="-apple-system"/>
              </a:rPr>
              <a:t>ribo</a:t>
            </a:r>
            <a:r>
              <a:rPr lang="en-US" b="0" i="0" dirty="0">
                <a:solidFill>
                  <a:srgbClr val="1F2328"/>
                </a:solidFill>
                <a:effectLst/>
                <a:latin typeface="-apple-system"/>
              </a:rPr>
              <a:t>“,”</a:t>
            </a:r>
            <a:r>
              <a:rPr lang="en-US" b="0" i="0" dirty="0" err="1">
                <a:solidFill>
                  <a:srgbClr val="1F2328"/>
                </a:solidFill>
                <a:effectLst/>
                <a:latin typeface="-apple-system"/>
              </a:rPr>
              <a:t>S.Score</a:t>
            </a:r>
            <a:r>
              <a:rPr lang="en-US" b="0" i="0" dirty="0">
                <a:solidFill>
                  <a:srgbClr val="1F2328"/>
                </a:solidFill>
                <a:effectLst/>
                <a:latin typeface="-apple-system"/>
              </a:rPr>
              <a:t>", "G2M.Score"))</a:t>
            </a:r>
            <a:endParaRPr lang="en-US" dirty="0"/>
          </a:p>
        </p:txBody>
      </p:sp>
      <p:sp>
        <p:nvSpPr>
          <p:cNvPr id="11" name="TextBox 10">
            <a:extLst>
              <a:ext uri="{FF2B5EF4-FFF2-40B4-BE49-F238E27FC236}">
                <a16:creationId xmlns:a16="http://schemas.microsoft.com/office/drawing/2014/main" id="{5AB4107D-CC7D-DFD4-2681-CE5AD1EA483C}"/>
              </a:ext>
            </a:extLst>
          </p:cNvPr>
          <p:cNvSpPr txBox="1"/>
          <p:nvPr/>
        </p:nvSpPr>
        <p:spPr>
          <a:xfrm>
            <a:off x="846964" y="4263534"/>
            <a:ext cx="8919556" cy="1200329"/>
          </a:xfrm>
          <a:prstGeom prst="rect">
            <a:avLst/>
          </a:prstGeom>
          <a:noFill/>
        </p:spPr>
        <p:txBody>
          <a:bodyPr wrap="square">
            <a:spAutoFit/>
          </a:bodyPr>
          <a:lstStyle/>
          <a:p>
            <a:r>
              <a:rPr lang="en-US" dirty="0"/>
              <a:t>Based on your analysis if you are happy with harmony's integration you should stick to it (and need not run SCT again). </a:t>
            </a:r>
            <a:r>
              <a:rPr lang="en-US" dirty="0" err="1">
                <a:solidFill>
                  <a:srgbClr val="C00000"/>
                </a:solidFill>
              </a:rPr>
              <a:t>PrepSCTFindMarkers</a:t>
            </a:r>
            <a:r>
              <a:rPr lang="en-US" dirty="0"/>
              <a:t> is required in the case where you run </a:t>
            </a:r>
            <a:r>
              <a:rPr lang="en-US" dirty="0" err="1"/>
              <a:t>SCTransform</a:t>
            </a:r>
            <a:r>
              <a:rPr lang="en-US" dirty="0"/>
              <a:t> on individual objects and want to use the corrected data (data slot of SCT assay) for DE analysis. I would recommend using the SCT assay for DE testing here.</a:t>
            </a:r>
          </a:p>
        </p:txBody>
      </p:sp>
      <p:sp>
        <p:nvSpPr>
          <p:cNvPr id="13" name="TextBox 12">
            <a:extLst>
              <a:ext uri="{FF2B5EF4-FFF2-40B4-BE49-F238E27FC236}">
                <a16:creationId xmlns:a16="http://schemas.microsoft.com/office/drawing/2014/main" id="{F10DAB55-BA3A-84C4-131B-464D882F51AD}"/>
              </a:ext>
            </a:extLst>
          </p:cNvPr>
          <p:cNvSpPr txBox="1"/>
          <p:nvPr/>
        </p:nvSpPr>
        <p:spPr>
          <a:xfrm>
            <a:off x="4709161" y="5762821"/>
            <a:ext cx="6093228" cy="369332"/>
          </a:xfrm>
          <a:prstGeom prst="rect">
            <a:avLst/>
          </a:prstGeom>
          <a:noFill/>
        </p:spPr>
        <p:txBody>
          <a:bodyPr wrap="square">
            <a:spAutoFit/>
          </a:bodyPr>
          <a:lstStyle/>
          <a:p>
            <a:r>
              <a:rPr lang="en-US" dirty="0"/>
              <a:t>https://github.com/satijalab/seurat/issues/7313</a:t>
            </a:r>
          </a:p>
        </p:txBody>
      </p:sp>
      <p:sp>
        <p:nvSpPr>
          <p:cNvPr id="2" name="TextBox 1">
            <a:extLst>
              <a:ext uri="{FF2B5EF4-FFF2-40B4-BE49-F238E27FC236}">
                <a16:creationId xmlns:a16="http://schemas.microsoft.com/office/drawing/2014/main" id="{62F41E36-7385-28B4-C5DF-57BEB0780EC0}"/>
              </a:ext>
            </a:extLst>
          </p:cNvPr>
          <p:cNvSpPr txBox="1"/>
          <p:nvPr/>
        </p:nvSpPr>
        <p:spPr>
          <a:xfrm>
            <a:off x="476781" y="3364412"/>
            <a:ext cx="9659922" cy="646331"/>
          </a:xfrm>
          <a:prstGeom prst="rect">
            <a:avLst/>
          </a:prstGeom>
          <a:noFill/>
        </p:spPr>
        <p:txBody>
          <a:bodyPr wrap="square">
            <a:spAutoFit/>
          </a:bodyPr>
          <a:lstStyle/>
          <a:p>
            <a:pPr algn="l"/>
            <a:r>
              <a:rPr lang="en-US" b="1" i="0" dirty="0">
                <a:solidFill>
                  <a:srgbClr val="1F2328"/>
                </a:solidFill>
                <a:effectLst/>
                <a:latin typeface="-apple-system"/>
              </a:rPr>
              <a:t>Should I stick with SCT assay and use </a:t>
            </a:r>
            <a:r>
              <a:rPr lang="en-US" b="1" i="0" dirty="0" err="1">
                <a:solidFill>
                  <a:srgbClr val="1F2328"/>
                </a:solidFill>
                <a:effectLst/>
                <a:latin typeface="-apple-system"/>
              </a:rPr>
              <a:t>PrepSCTFindMarkers</a:t>
            </a:r>
            <a:r>
              <a:rPr lang="en-US" b="1" i="0" dirty="0">
                <a:solidFill>
                  <a:srgbClr val="1F2328"/>
                </a:solidFill>
                <a:effectLst/>
                <a:latin typeface="-apple-system"/>
              </a:rPr>
              <a:t>() after integrating multiple </a:t>
            </a:r>
            <a:r>
              <a:rPr lang="en-US" b="1" i="0" dirty="0" err="1">
                <a:solidFill>
                  <a:srgbClr val="1F2328"/>
                </a:solidFill>
                <a:effectLst/>
                <a:latin typeface="-apple-system"/>
              </a:rPr>
              <a:t>SCTransformed</a:t>
            </a:r>
            <a:r>
              <a:rPr lang="en-US" b="1" i="0" dirty="0">
                <a:solidFill>
                  <a:srgbClr val="1F2328"/>
                </a:solidFill>
                <a:effectLst/>
                <a:latin typeface="-apple-system"/>
              </a:rPr>
              <a:t> objects via Harmony</a:t>
            </a:r>
          </a:p>
        </p:txBody>
      </p:sp>
      <p:sp>
        <p:nvSpPr>
          <p:cNvPr id="4" name="TextBox 3">
            <a:extLst>
              <a:ext uri="{FF2B5EF4-FFF2-40B4-BE49-F238E27FC236}">
                <a16:creationId xmlns:a16="http://schemas.microsoft.com/office/drawing/2014/main" id="{46BB6DB2-00DB-9DFD-D3FF-B8252594AFC6}"/>
              </a:ext>
            </a:extLst>
          </p:cNvPr>
          <p:cNvSpPr txBox="1"/>
          <p:nvPr/>
        </p:nvSpPr>
        <p:spPr>
          <a:xfrm>
            <a:off x="4603533" y="3659252"/>
            <a:ext cx="6093372" cy="369332"/>
          </a:xfrm>
          <a:prstGeom prst="rect">
            <a:avLst/>
          </a:prstGeom>
          <a:noFill/>
        </p:spPr>
        <p:txBody>
          <a:bodyPr wrap="square">
            <a:spAutoFit/>
          </a:bodyPr>
          <a:lstStyle/>
          <a:p>
            <a:r>
              <a:rPr lang="en-US" dirty="0"/>
              <a:t>https://github.com/satijalab/seurat/issues/7313</a:t>
            </a:r>
          </a:p>
        </p:txBody>
      </p:sp>
    </p:spTree>
    <p:extLst>
      <p:ext uri="{BB962C8B-B14F-4D97-AF65-F5344CB8AC3E}">
        <p14:creationId xmlns:p14="http://schemas.microsoft.com/office/powerpoint/2010/main" val="8711445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149FF10-09D8-00C0-6D2C-77812D716483}"/>
              </a:ext>
            </a:extLst>
          </p:cNvPr>
          <p:cNvSpPr txBox="1"/>
          <p:nvPr/>
        </p:nvSpPr>
        <p:spPr>
          <a:xfrm>
            <a:off x="368294" y="205999"/>
            <a:ext cx="2362506" cy="646331"/>
          </a:xfrm>
          <a:prstGeom prst="rect">
            <a:avLst/>
          </a:prstGeom>
          <a:noFill/>
        </p:spPr>
        <p:txBody>
          <a:bodyPr wrap="none" rtlCol="0">
            <a:spAutoFit/>
          </a:bodyPr>
          <a:lstStyle/>
          <a:p>
            <a:r>
              <a:rPr lang="en-US" sz="3600" dirty="0" err="1"/>
              <a:t>pseudobulk</a:t>
            </a:r>
            <a:endParaRPr lang="en-US" sz="3600" dirty="0"/>
          </a:p>
        </p:txBody>
      </p:sp>
      <p:sp>
        <p:nvSpPr>
          <p:cNvPr id="4" name="TextBox 3">
            <a:extLst>
              <a:ext uri="{FF2B5EF4-FFF2-40B4-BE49-F238E27FC236}">
                <a16:creationId xmlns:a16="http://schemas.microsoft.com/office/drawing/2014/main" id="{B22A8EB6-A034-D495-D5B6-328400625071}"/>
              </a:ext>
            </a:extLst>
          </p:cNvPr>
          <p:cNvSpPr txBox="1"/>
          <p:nvPr/>
        </p:nvSpPr>
        <p:spPr>
          <a:xfrm>
            <a:off x="864834" y="937994"/>
            <a:ext cx="10026944" cy="369332"/>
          </a:xfrm>
          <a:prstGeom prst="rect">
            <a:avLst/>
          </a:prstGeom>
          <a:noFill/>
        </p:spPr>
        <p:txBody>
          <a:bodyPr wrap="square">
            <a:spAutoFit/>
          </a:bodyPr>
          <a:lstStyle/>
          <a:p>
            <a:r>
              <a:rPr lang="en-US" dirty="0"/>
              <a:t>https://hbctraining.github.io/scRNA-seq_online/lessons/pseudobulk_DESeq2_scrnaseq.html</a:t>
            </a:r>
          </a:p>
        </p:txBody>
      </p:sp>
      <p:sp>
        <p:nvSpPr>
          <p:cNvPr id="6" name="TextBox 5">
            <a:extLst>
              <a:ext uri="{FF2B5EF4-FFF2-40B4-BE49-F238E27FC236}">
                <a16:creationId xmlns:a16="http://schemas.microsoft.com/office/drawing/2014/main" id="{1FDE0012-1635-3BED-C17D-E1341DEDBC87}"/>
              </a:ext>
            </a:extLst>
          </p:cNvPr>
          <p:cNvSpPr txBox="1"/>
          <p:nvPr/>
        </p:nvSpPr>
        <p:spPr>
          <a:xfrm>
            <a:off x="864834" y="1307326"/>
            <a:ext cx="9484929" cy="646331"/>
          </a:xfrm>
          <a:prstGeom prst="rect">
            <a:avLst/>
          </a:prstGeom>
          <a:noFill/>
        </p:spPr>
        <p:txBody>
          <a:bodyPr wrap="square">
            <a:spAutoFit/>
          </a:bodyPr>
          <a:lstStyle/>
          <a:p>
            <a:r>
              <a:rPr lang="en-US" dirty="0"/>
              <a:t>https://bioconductor.org/packages/devel/bioc/vignettes/glmGamPoi/inst/doc/pseudobulk.html#:~:text=3%20Legacy-,1%20Pseudobulk,the%20individual%20mice%20or%20patients).</a:t>
            </a:r>
          </a:p>
        </p:txBody>
      </p:sp>
      <p:sp>
        <p:nvSpPr>
          <p:cNvPr id="8" name="TextBox 7">
            <a:extLst>
              <a:ext uri="{FF2B5EF4-FFF2-40B4-BE49-F238E27FC236}">
                <a16:creationId xmlns:a16="http://schemas.microsoft.com/office/drawing/2014/main" id="{32B82EC2-7000-8982-20FF-D9C510165003}"/>
              </a:ext>
            </a:extLst>
          </p:cNvPr>
          <p:cNvSpPr txBox="1"/>
          <p:nvPr/>
        </p:nvSpPr>
        <p:spPr>
          <a:xfrm>
            <a:off x="864834" y="1904292"/>
            <a:ext cx="6097314" cy="369332"/>
          </a:xfrm>
          <a:prstGeom prst="rect">
            <a:avLst/>
          </a:prstGeom>
          <a:noFill/>
        </p:spPr>
        <p:txBody>
          <a:bodyPr wrap="square">
            <a:spAutoFit/>
          </a:bodyPr>
          <a:lstStyle/>
          <a:p>
            <a:r>
              <a:rPr lang="en-US" dirty="0"/>
              <a:t>https://github.com/neurorestore/Libra</a:t>
            </a:r>
          </a:p>
        </p:txBody>
      </p:sp>
      <p:sp>
        <p:nvSpPr>
          <p:cNvPr id="11" name="TextBox 10">
            <a:extLst>
              <a:ext uri="{FF2B5EF4-FFF2-40B4-BE49-F238E27FC236}">
                <a16:creationId xmlns:a16="http://schemas.microsoft.com/office/drawing/2014/main" id="{6572817F-77C6-1928-DA5B-B9EA2B5428F6}"/>
              </a:ext>
            </a:extLst>
          </p:cNvPr>
          <p:cNvSpPr txBox="1"/>
          <p:nvPr/>
        </p:nvSpPr>
        <p:spPr>
          <a:xfrm>
            <a:off x="864834" y="2361906"/>
            <a:ext cx="10210967" cy="3847207"/>
          </a:xfrm>
          <a:prstGeom prst="rect">
            <a:avLst/>
          </a:prstGeom>
          <a:noFill/>
        </p:spPr>
        <p:txBody>
          <a:bodyPr wrap="square">
            <a:spAutoFit/>
          </a:bodyPr>
          <a:lstStyle/>
          <a:p>
            <a:r>
              <a:rPr lang="en-US" sz="1400" dirty="0"/>
              <a:t>After running </a:t>
            </a:r>
            <a:r>
              <a:rPr lang="en-US" sz="2000" dirty="0" err="1"/>
              <a:t>AggregateExpression</a:t>
            </a:r>
            <a:r>
              <a:rPr lang="en-US" sz="1400" dirty="0"/>
              <a:t> with the setting  </a:t>
            </a:r>
            <a:r>
              <a:rPr lang="en-US" sz="1400" dirty="0" err="1"/>
              <a:t>return.seurat</a:t>
            </a:r>
            <a:r>
              <a:rPr lang="en-US" sz="1400" dirty="0"/>
              <a:t> = TRUE, you will get a </a:t>
            </a:r>
            <a:r>
              <a:rPr lang="en-US" sz="1400" dirty="0" err="1"/>
              <a:t>seurat</a:t>
            </a:r>
            <a:r>
              <a:rPr lang="en-US" sz="1400" dirty="0"/>
              <a:t> object.</a:t>
            </a:r>
          </a:p>
          <a:p>
            <a:r>
              <a:rPr lang="en-US" sz="1400" dirty="0"/>
              <a:t>Then you can use any Seurat functions to process the bulk object.</a:t>
            </a:r>
          </a:p>
          <a:p>
            <a:endParaRPr lang="en-US" sz="1400" dirty="0"/>
          </a:p>
          <a:p>
            <a:r>
              <a:rPr lang="en-US" sz="1400" dirty="0"/>
              <a:t># make a fake individual information for pbmc3k</a:t>
            </a:r>
          </a:p>
          <a:p>
            <a:r>
              <a:rPr lang="en-US" sz="1400" dirty="0"/>
              <a:t>pbmc3k$donor &lt;- sample(x = c('A', 'B','C'), size = </a:t>
            </a:r>
            <a:r>
              <a:rPr lang="en-US" sz="1400" dirty="0" err="1"/>
              <a:t>ncol</a:t>
            </a:r>
            <a:r>
              <a:rPr lang="en-US" sz="1400" dirty="0"/>
              <a:t>(pbmc3k), replace = TRUE)</a:t>
            </a:r>
          </a:p>
          <a:p>
            <a:r>
              <a:rPr lang="en-US" sz="1400" dirty="0"/>
              <a:t>pbmc3k &lt;- </a:t>
            </a:r>
            <a:r>
              <a:rPr lang="en-US" sz="1400" dirty="0" err="1"/>
              <a:t>NormalizeData</a:t>
            </a:r>
            <a:r>
              <a:rPr lang="en-US" sz="1400" dirty="0"/>
              <a:t>(pbmc3k)</a:t>
            </a:r>
          </a:p>
          <a:p>
            <a:endParaRPr lang="en-US" sz="1400" dirty="0"/>
          </a:p>
          <a:p>
            <a:r>
              <a:rPr lang="en-US" sz="1400" dirty="0"/>
              <a:t># pseudo-bulk by per donor per cell type</a:t>
            </a:r>
          </a:p>
          <a:p>
            <a:r>
              <a:rPr lang="en-US" sz="1400" b="1" dirty="0"/>
              <a:t>pbmc3k.bulk &lt;- </a:t>
            </a:r>
            <a:r>
              <a:rPr lang="en-US" sz="1400" b="1" dirty="0" err="1"/>
              <a:t>AverageExpression</a:t>
            </a:r>
            <a:r>
              <a:rPr lang="en-US" sz="1400" b="1" dirty="0"/>
              <a:t>(pbmc3k, </a:t>
            </a:r>
            <a:r>
              <a:rPr lang="en-US" sz="1400" b="1" dirty="0" err="1"/>
              <a:t>return.seurat</a:t>
            </a:r>
            <a:r>
              <a:rPr lang="en-US" sz="1400" b="1" dirty="0"/>
              <a:t> = TRUE, group.by = c('donor','</a:t>
            </a:r>
            <a:r>
              <a:rPr lang="en-US" sz="1400" b="1" dirty="0" err="1"/>
              <a:t>seurat_annotations</a:t>
            </a:r>
            <a:r>
              <a:rPr lang="en-US" sz="1400" b="1" dirty="0"/>
              <a:t>'))</a:t>
            </a:r>
          </a:p>
          <a:p>
            <a:endParaRPr lang="en-US" sz="1400" dirty="0"/>
          </a:p>
          <a:p>
            <a:r>
              <a:rPr lang="en-US" sz="1400" dirty="0"/>
              <a:t>pbmc3k.bulk &lt;- </a:t>
            </a:r>
            <a:r>
              <a:rPr lang="en-US" sz="1400" dirty="0" err="1"/>
              <a:t>NormalizeData</a:t>
            </a:r>
            <a:r>
              <a:rPr lang="en-US" sz="1400" dirty="0"/>
              <a:t>(pbmc3k.bulk) %&gt;% </a:t>
            </a:r>
          </a:p>
          <a:p>
            <a:r>
              <a:rPr lang="en-US" sz="1400" dirty="0"/>
              <a:t>	</a:t>
            </a:r>
            <a:r>
              <a:rPr lang="en-US" sz="1400" dirty="0" err="1"/>
              <a:t>FindVariableFeatures</a:t>
            </a:r>
            <a:r>
              <a:rPr lang="en-US" sz="1400" dirty="0"/>
              <a:t>() %&gt;% </a:t>
            </a:r>
          </a:p>
          <a:p>
            <a:r>
              <a:rPr lang="en-US" sz="1400" dirty="0"/>
              <a:t>	</a:t>
            </a:r>
            <a:r>
              <a:rPr lang="en-US" sz="1400" dirty="0" err="1"/>
              <a:t>ScaleData</a:t>
            </a:r>
            <a:r>
              <a:rPr lang="en-US" sz="1400" dirty="0"/>
              <a:t>()%&gt;% </a:t>
            </a:r>
          </a:p>
          <a:p>
            <a:r>
              <a:rPr lang="en-US" sz="1400" dirty="0"/>
              <a:t>	</a:t>
            </a:r>
            <a:r>
              <a:rPr lang="en-US" sz="1400" dirty="0" err="1"/>
              <a:t>RunPCA</a:t>
            </a:r>
            <a:r>
              <a:rPr lang="en-US" sz="1400" dirty="0"/>
              <a:t>(</a:t>
            </a:r>
            <a:r>
              <a:rPr lang="en-US" sz="1400" dirty="0" err="1"/>
              <a:t>npcs</a:t>
            </a:r>
            <a:r>
              <a:rPr lang="en-US" sz="1400" dirty="0"/>
              <a:t> = 10)</a:t>
            </a:r>
          </a:p>
          <a:p>
            <a:r>
              <a:rPr lang="en-US" sz="1400" dirty="0"/>
              <a:t>pbmc3k.bulk$celltype &lt;- </a:t>
            </a:r>
            <a:r>
              <a:rPr lang="en-US" sz="1400" dirty="0" err="1"/>
              <a:t>sapply</a:t>
            </a:r>
            <a:r>
              <a:rPr lang="en-US" sz="1400" dirty="0"/>
              <a:t>(</a:t>
            </a:r>
            <a:r>
              <a:rPr lang="en-US" sz="1400" dirty="0" err="1"/>
              <a:t>strsplit</a:t>
            </a:r>
            <a:r>
              <a:rPr lang="en-US" sz="1400" dirty="0"/>
              <a:t>(Cells(pbmc3k.bulk), split = '_'), '[', 2)</a:t>
            </a:r>
          </a:p>
          <a:p>
            <a:endParaRPr lang="en-US" sz="1400" dirty="0"/>
          </a:p>
          <a:p>
            <a:r>
              <a:rPr lang="en-US" sz="1400" dirty="0" err="1"/>
              <a:t>DimPlot</a:t>
            </a:r>
            <a:r>
              <a:rPr lang="en-US" sz="1400" dirty="0"/>
              <a:t>(pbmc3k.bulk, group.by = '</a:t>
            </a:r>
            <a:r>
              <a:rPr lang="en-US" sz="1400" dirty="0" err="1"/>
              <a:t>celltype</a:t>
            </a:r>
            <a:r>
              <a:rPr lang="en-US" sz="1400" dirty="0"/>
              <a:t>', label = TRUE,  reduction = '</a:t>
            </a:r>
            <a:r>
              <a:rPr lang="en-US" sz="1400" dirty="0" err="1"/>
              <a:t>pca</a:t>
            </a:r>
            <a:r>
              <a:rPr lang="en-US" sz="1400" dirty="0"/>
              <a:t>')</a:t>
            </a:r>
          </a:p>
        </p:txBody>
      </p:sp>
    </p:spTree>
    <p:extLst>
      <p:ext uri="{BB962C8B-B14F-4D97-AF65-F5344CB8AC3E}">
        <p14:creationId xmlns:p14="http://schemas.microsoft.com/office/powerpoint/2010/main" val="12922251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0FBB6AB-2790-AB6C-5178-0F0B7C0889C2}"/>
              </a:ext>
            </a:extLst>
          </p:cNvPr>
          <p:cNvSpPr txBox="1"/>
          <p:nvPr/>
        </p:nvSpPr>
        <p:spPr>
          <a:xfrm>
            <a:off x="549902" y="677551"/>
            <a:ext cx="6384175" cy="369332"/>
          </a:xfrm>
          <a:prstGeom prst="rect">
            <a:avLst/>
          </a:prstGeom>
          <a:noFill/>
        </p:spPr>
        <p:txBody>
          <a:bodyPr wrap="square" rtlCol="0">
            <a:spAutoFit/>
          </a:bodyPr>
          <a:lstStyle/>
          <a:p>
            <a:r>
              <a:rPr lang="en-US" dirty="0"/>
              <a:t>Vector mem </a:t>
            </a:r>
            <a:r>
              <a:rPr lang="en-US" dirty="0" err="1"/>
              <a:t>maxiout</a:t>
            </a:r>
            <a:endParaRPr lang="en-US" dirty="0"/>
          </a:p>
        </p:txBody>
      </p:sp>
      <p:sp>
        <p:nvSpPr>
          <p:cNvPr id="4" name="TextBox 3">
            <a:extLst>
              <a:ext uri="{FF2B5EF4-FFF2-40B4-BE49-F238E27FC236}">
                <a16:creationId xmlns:a16="http://schemas.microsoft.com/office/drawing/2014/main" id="{C9215734-8D1D-CC19-2649-FB1F7C37889D}"/>
              </a:ext>
            </a:extLst>
          </p:cNvPr>
          <p:cNvSpPr txBox="1"/>
          <p:nvPr/>
        </p:nvSpPr>
        <p:spPr>
          <a:xfrm>
            <a:off x="781396" y="1180747"/>
            <a:ext cx="9326091" cy="646331"/>
          </a:xfrm>
          <a:prstGeom prst="rect">
            <a:avLst/>
          </a:prstGeom>
          <a:noFill/>
        </p:spPr>
        <p:txBody>
          <a:bodyPr wrap="square">
            <a:spAutoFit/>
          </a:bodyPr>
          <a:lstStyle/>
          <a:p>
            <a:r>
              <a:rPr lang="en-US" dirty="0"/>
              <a:t>https://stackoverflow.com/questions/51295402/r-on-macos-error-vector-memory-exhausted-limit-reached</a:t>
            </a:r>
          </a:p>
        </p:txBody>
      </p:sp>
      <p:sp>
        <p:nvSpPr>
          <p:cNvPr id="5" name="TextBox 4">
            <a:extLst>
              <a:ext uri="{FF2B5EF4-FFF2-40B4-BE49-F238E27FC236}">
                <a16:creationId xmlns:a16="http://schemas.microsoft.com/office/drawing/2014/main" id="{D8648E1C-B7F4-A0B4-1141-E30DC3AF8F2B}"/>
              </a:ext>
            </a:extLst>
          </p:cNvPr>
          <p:cNvSpPr txBox="1"/>
          <p:nvPr/>
        </p:nvSpPr>
        <p:spPr>
          <a:xfrm>
            <a:off x="781396" y="2094807"/>
            <a:ext cx="8675120" cy="1200329"/>
          </a:xfrm>
          <a:prstGeom prst="rect">
            <a:avLst/>
          </a:prstGeom>
          <a:noFill/>
        </p:spPr>
        <p:txBody>
          <a:bodyPr wrap="square" rtlCol="0">
            <a:spAutoFit/>
          </a:bodyPr>
          <a:lstStyle/>
          <a:p>
            <a:r>
              <a:rPr lang="en-US" dirty="0"/>
              <a:t>Solution: generate .</a:t>
            </a:r>
            <a:r>
              <a:rPr lang="en-US" dirty="0" err="1"/>
              <a:t>Renviron</a:t>
            </a:r>
            <a:r>
              <a:rPr lang="en-US" dirty="0"/>
              <a:t> in /home/pengl7 folder</a:t>
            </a:r>
          </a:p>
          <a:p>
            <a:r>
              <a:rPr lang="en-US" dirty="0"/>
              <a:t>Set the </a:t>
            </a:r>
            <a:r>
              <a:rPr lang="en-US" dirty="0" err="1"/>
              <a:t>Maxmem</a:t>
            </a:r>
            <a:r>
              <a:rPr lang="en-US" dirty="0"/>
              <a:t> to use as 200Gb according to what I allocated for </a:t>
            </a:r>
            <a:r>
              <a:rPr lang="en-US" dirty="0" err="1"/>
              <a:t>sinteractive</a:t>
            </a:r>
            <a:endParaRPr lang="en-US" dirty="0"/>
          </a:p>
          <a:p>
            <a:endParaRPr lang="en-US" dirty="0"/>
          </a:p>
          <a:p>
            <a:r>
              <a:rPr lang="en-US" dirty="0"/>
              <a:t>May need to change it when don’t allocate that high in </a:t>
            </a:r>
            <a:r>
              <a:rPr lang="en-US" dirty="0" err="1"/>
              <a:t>sinteractive</a:t>
            </a:r>
            <a:endParaRPr lang="en-US" dirty="0"/>
          </a:p>
        </p:txBody>
      </p:sp>
      <p:sp>
        <p:nvSpPr>
          <p:cNvPr id="7" name="TextBox 6">
            <a:extLst>
              <a:ext uri="{FF2B5EF4-FFF2-40B4-BE49-F238E27FC236}">
                <a16:creationId xmlns:a16="http://schemas.microsoft.com/office/drawing/2014/main" id="{855ED478-84FB-715F-19C8-85DAAEDD943D}"/>
              </a:ext>
            </a:extLst>
          </p:cNvPr>
          <p:cNvSpPr txBox="1"/>
          <p:nvPr/>
        </p:nvSpPr>
        <p:spPr>
          <a:xfrm>
            <a:off x="840849" y="3562865"/>
            <a:ext cx="6093228" cy="369332"/>
          </a:xfrm>
          <a:prstGeom prst="rect">
            <a:avLst/>
          </a:prstGeom>
          <a:noFill/>
        </p:spPr>
        <p:txBody>
          <a:bodyPr wrap="square">
            <a:spAutoFit/>
          </a:bodyPr>
          <a:lstStyle/>
          <a:p>
            <a:r>
              <a:rPr lang="en-US" dirty="0"/>
              <a:t>rm(</a:t>
            </a:r>
            <a:r>
              <a:rPr lang="en-US" dirty="0" err="1"/>
              <a:t>virus.seurat.list</a:t>
            </a:r>
            <a:r>
              <a:rPr lang="en-US" dirty="0"/>
              <a:t>)</a:t>
            </a:r>
          </a:p>
        </p:txBody>
      </p:sp>
    </p:spTree>
    <p:extLst>
      <p:ext uri="{BB962C8B-B14F-4D97-AF65-F5344CB8AC3E}">
        <p14:creationId xmlns:p14="http://schemas.microsoft.com/office/powerpoint/2010/main" val="37134812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44EC106-1843-7A7A-5D76-6F6D9086363C}"/>
              </a:ext>
            </a:extLst>
          </p:cNvPr>
          <p:cNvSpPr txBox="1"/>
          <p:nvPr/>
        </p:nvSpPr>
        <p:spPr>
          <a:xfrm>
            <a:off x="697624" y="564196"/>
            <a:ext cx="6093372" cy="369332"/>
          </a:xfrm>
          <a:prstGeom prst="rect">
            <a:avLst/>
          </a:prstGeom>
          <a:noFill/>
        </p:spPr>
        <p:txBody>
          <a:bodyPr wrap="square">
            <a:spAutoFit/>
          </a:bodyPr>
          <a:lstStyle/>
          <a:p>
            <a:r>
              <a:rPr lang="en-US" dirty="0"/>
              <a:t>https://www.biostars.org/p/406388/</a:t>
            </a:r>
          </a:p>
        </p:txBody>
      </p:sp>
      <p:sp>
        <p:nvSpPr>
          <p:cNvPr id="5" name="TextBox 4">
            <a:extLst>
              <a:ext uri="{FF2B5EF4-FFF2-40B4-BE49-F238E27FC236}">
                <a16:creationId xmlns:a16="http://schemas.microsoft.com/office/drawing/2014/main" id="{E264E919-2A29-C79F-5D3D-DDED5329AE5A}"/>
              </a:ext>
            </a:extLst>
          </p:cNvPr>
          <p:cNvSpPr txBox="1"/>
          <p:nvPr/>
        </p:nvSpPr>
        <p:spPr>
          <a:xfrm>
            <a:off x="3046686" y="3244334"/>
            <a:ext cx="6093372" cy="369332"/>
          </a:xfrm>
          <a:prstGeom prst="rect">
            <a:avLst/>
          </a:prstGeom>
          <a:noFill/>
        </p:spPr>
        <p:txBody>
          <a:bodyPr wrap="square">
            <a:spAutoFit/>
          </a:bodyPr>
          <a:lstStyle/>
          <a:p>
            <a:r>
              <a:rPr lang="en-US" dirty="0"/>
              <a:t>https://github.com/satijalab/seurat/issues/1189</a:t>
            </a:r>
          </a:p>
        </p:txBody>
      </p:sp>
      <p:sp>
        <p:nvSpPr>
          <p:cNvPr id="7" name="TextBox 6">
            <a:extLst>
              <a:ext uri="{FF2B5EF4-FFF2-40B4-BE49-F238E27FC236}">
                <a16:creationId xmlns:a16="http://schemas.microsoft.com/office/drawing/2014/main" id="{C2C58D52-7880-FF1F-CFDA-FC21F49B030F}"/>
              </a:ext>
            </a:extLst>
          </p:cNvPr>
          <p:cNvSpPr txBox="1"/>
          <p:nvPr/>
        </p:nvSpPr>
        <p:spPr>
          <a:xfrm>
            <a:off x="3046686" y="3764596"/>
            <a:ext cx="6093372" cy="369332"/>
          </a:xfrm>
          <a:prstGeom prst="rect">
            <a:avLst/>
          </a:prstGeom>
          <a:noFill/>
        </p:spPr>
        <p:txBody>
          <a:bodyPr wrap="square">
            <a:spAutoFit/>
          </a:bodyPr>
          <a:lstStyle/>
          <a:p>
            <a:pPr algn="l"/>
            <a:r>
              <a:rPr lang="en-US" b="1" i="0" dirty="0" err="1">
                <a:solidFill>
                  <a:srgbClr val="1F2328"/>
                </a:solidFill>
                <a:effectLst/>
                <a:latin typeface="-apple-system"/>
              </a:rPr>
              <a:t>FeaturePlot</a:t>
            </a:r>
            <a:r>
              <a:rPr lang="en-US" b="1" i="0" dirty="0">
                <a:solidFill>
                  <a:srgbClr val="1F2328"/>
                </a:solidFill>
                <a:effectLst/>
                <a:latin typeface="-apple-system"/>
              </a:rPr>
              <a:t> Seurat v3 Blend Function</a:t>
            </a:r>
          </a:p>
        </p:txBody>
      </p:sp>
      <p:sp>
        <p:nvSpPr>
          <p:cNvPr id="8" name="Rectangle 1">
            <a:extLst>
              <a:ext uri="{FF2B5EF4-FFF2-40B4-BE49-F238E27FC236}">
                <a16:creationId xmlns:a16="http://schemas.microsoft.com/office/drawing/2014/main" id="{DAD36C93-08F1-BC32-2BDF-8E6028EE5B14}"/>
              </a:ext>
            </a:extLst>
          </p:cNvPr>
          <p:cNvSpPr>
            <a:spLocks noChangeArrowheads="1"/>
          </p:cNvSpPr>
          <p:nvPr/>
        </p:nvSpPr>
        <p:spPr bwMode="auto">
          <a:xfrm>
            <a:off x="1039050" y="4459642"/>
            <a:ext cx="10108644" cy="997229"/>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49990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rgbClr val="888888"/>
                </a:solidFill>
                <a:effectLst/>
                <a:latin typeface="Menlo"/>
              </a:rPr>
              <a:t># Take all cells in cluster 2, and find markers that separate cells in the 'g1' group (metadata</a:t>
            </a:r>
            <a:r>
              <a:rPr kumimoji="0" lang="en-US" altLang="en-US" sz="1600" b="0" i="0" u="none" strike="noStrike" cap="none" normalizeH="0" baseline="0">
                <a:ln>
                  <a:noFill/>
                </a:ln>
                <a:solidFill>
                  <a:srgbClr val="333333"/>
                </a:solidFill>
                <a:effectLst/>
                <a:latin typeface="Menlo"/>
              </a:rPr>
              <a:t> </a:t>
            </a:r>
            <a:r>
              <a:rPr kumimoji="0" lang="en-US" altLang="en-US" sz="1600" b="0" i="0" u="none" strike="noStrike" cap="none" normalizeH="0" baseline="0">
                <a:ln>
                  <a:noFill/>
                </a:ln>
                <a:solidFill>
                  <a:srgbClr val="888888"/>
                </a:solidFill>
                <a:effectLst/>
                <a:latin typeface="Menlo"/>
              </a:rPr>
              <a:t># variable 'group')</a:t>
            </a:r>
            <a:r>
              <a:rPr kumimoji="0" lang="en-US" altLang="en-US" sz="1600" b="0" i="0" u="none" strike="noStrike" cap="none" normalizeH="0" baseline="0">
                <a:ln>
                  <a:noFill/>
                </a:ln>
                <a:solidFill>
                  <a:srgbClr val="333333"/>
                </a:solidFill>
                <a:effectLst/>
                <a:latin typeface="Menlo"/>
              </a:rPr>
              <a:t> markers &lt;- </a:t>
            </a:r>
            <a:r>
              <a:rPr kumimoji="0" lang="en-US" altLang="en-US" sz="1600" b="0" i="0" u="none" strike="noStrike" cap="none" normalizeH="0" baseline="0">
                <a:ln>
                  <a:noFill/>
                </a:ln>
                <a:solidFill>
                  <a:srgbClr val="000000"/>
                </a:solidFill>
                <a:effectLst/>
                <a:latin typeface="Menlo"/>
              </a:rPr>
              <a:t>FindMarkers</a:t>
            </a:r>
            <a:r>
              <a:rPr kumimoji="0" lang="en-US" altLang="en-US" sz="1600" b="0" i="0" u="none" strike="noStrike" cap="none" normalizeH="0" baseline="0">
                <a:ln>
                  <a:noFill/>
                </a:ln>
                <a:solidFill>
                  <a:srgbClr val="333333"/>
                </a:solidFill>
                <a:effectLst/>
                <a:latin typeface="Menlo"/>
              </a:rPr>
              <a:t>(pbmc_small, ident.1 = </a:t>
            </a:r>
            <a:r>
              <a:rPr kumimoji="0" lang="en-US" altLang="en-US" sz="1600" b="0" i="0" u="none" strike="noStrike" cap="none" normalizeH="0" baseline="0">
                <a:ln>
                  <a:noFill/>
                </a:ln>
                <a:solidFill>
                  <a:srgbClr val="036A07"/>
                </a:solidFill>
                <a:effectLst/>
                <a:latin typeface="Menlo"/>
              </a:rPr>
              <a:t>"g1"</a:t>
            </a:r>
            <a:r>
              <a:rPr kumimoji="0" lang="en-US" altLang="en-US" sz="1600" b="0" i="0" u="none" strike="noStrike" cap="none" normalizeH="0" baseline="0">
                <a:ln>
                  <a:noFill/>
                </a:ln>
                <a:solidFill>
                  <a:srgbClr val="333333"/>
                </a:solidFill>
                <a:effectLst/>
                <a:latin typeface="Menlo"/>
              </a:rPr>
              <a:t>, group.by = </a:t>
            </a:r>
            <a:r>
              <a:rPr kumimoji="0" lang="en-US" altLang="en-US" sz="1600" b="0" i="0" u="none" strike="noStrike" cap="none" normalizeH="0" baseline="0">
                <a:ln>
                  <a:noFill/>
                </a:ln>
                <a:solidFill>
                  <a:srgbClr val="036A07"/>
                </a:solidFill>
                <a:effectLst/>
                <a:latin typeface="Menlo"/>
              </a:rPr>
              <a:t>'groups'</a:t>
            </a:r>
            <a:r>
              <a:rPr kumimoji="0" lang="en-US" altLang="en-US" sz="1600" b="0" i="0" u="none" strike="noStrike" cap="none" normalizeH="0" baseline="0">
                <a:ln>
                  <a:noFill/>
                </a:ln>
                <a:solidFill>
                  <a:srgbClr val="333333"/>
                </a:solidFill>
                <a:effectLst/>
                <a:latin typeface="Menlo"/>
              </a:rPr>
              <a:t>, subset.ident = </a:t>
            </a:r>
            <a:r>
              <a:rPr kumimoji="0" lang="en-US" altLang="en-US" sz="1600" b="0" i="0" u="none" strike="noStrike" cap="none" normalizeH="0" baseline="0">
                <a:ln>
                  <a:noFill/>
                </a:ln>
                <a:solidFill>
                  <a:srgbClr val="036A07"/>
                </a:solidFill>
                <a:effectLst/>
                <a:latin typeface="Menlo"/>
              </a:rPr>
              <a:t>"2"</a:t>
            </a:r>
            <a:r>
              <a:rPr kumimoji="0" lang="en-US" altLang="en-US" sz="1600" b="0" i="0" u="none" strike="noStrike" cap="none" normalizeH="0" baseline="0">
                <a:ln>
                  <a:noFill/>
                </a:ln>
                <a:solidFill>
                  <a:srgbClr val="333333"/>
                </a:solidFill>
                <a:effectLst/>
                <a:latin typeface="Menlo"/>
              </a:rPr>
              <a:t>)</a:t>
            </a:r>
            <a:r>
              <a:rPr kumimoji="0" lang="en-US" altLang="en-US" sz="1600" b="0" i="0" u="none" strike="noStrike" cap="none" normalizeH="0" baseline="0">
                <a:ln>
                  <a:noFill/>
                </a:ln>
                <a:solidFill>
                  <a:schemeClr val="tx1"/>
                </a:solidFill>
                <a:effectLst/>
              </a:rPr>
              <a:t> </a:t>
            </a:r>
            <a:endParaRPr kumimoji="0" lang="en-US" altLang="en-US" sz="1600" b="0" i="0" u="none" strike="noStrike" cap="none" normalizeH="0" baseline="0">
              <a:ln>
                <a:noFill/>
              </a:ln>
              <a:solidFill>
                <a:schemeClr val="tx1"/>
              </a:solidFill>
              <a:effectLst/>
              <a:latin typeface="Arial" panose="020B0604020202020204" pitchFamily="34" charset="0"/>
            </a:endParaRPr>
          </a:p>
        </p:txBody>
      </p:sp>
      <p:sp>
        <p:nvSpPr>
          <p:cNvPr id="10" name="TextBox 9">
            <a:extLst>
              <a:ext uri="{FF2B5EF4-FFF2-40B4-BE49-F238E27FC236}">
                <a16:creationId xmlns:a16="http://schemas.microsoft.com/office/drawing/2014/main" id="{6ED24E97-E38A-A3CD-4136-850A022ABF86}"/>
              </a:ext>
            </a:extLst>
          </p:cNvPr>
          <p:cNvSpPr txBox="1"/>
          <p:nvPr/>
        </p:nvSpPr>
        <p:spPr>
          <a:xfrm>
            <a:off x="855279" y="5456871"/>
            <a:ext cx="6093372" cy="369332"/>
          </a:xfrm>
          <a:prstGeom prst="rect">
            <a:avLst/>
          </a:prstGeom>
          <a:noFill/>
        </p:spPr>
        <p:txBody>
          <a:bodyPr wrap="square">
            <a:spAutoFit/>
          </a:bodyPr>
          <a:lstStyle/>
          <a:p>
            <a:r>
              <a:rPr lang="en-US" dirty="0"/>
              <a:t>https://github.com/satijalab/seurat/issues/1437</a:t>
            </a:r>
          </a:p>
        </p:txBody>
      </p:sp>
      <p:sp>
        <p:nvSpPr>
          <p:cNvPr id="12" name="TextBox 11">
            <a:extLst>
              <a:ext uri="{FF2B5EF4-FFF2-40B4-BE49-F238E27FC236}">
                <a16:creationId xmlns:a16="http://schemas.microsoft.com/office/drawing/2014/main" id="{5B78B37D-CEFA-CE3C-9DC1-DEDD34393EF1}"/>
              </a:ext>
            </a:extLst>
          </p:cNvPr>
          <p:cNvSpPr txBox="1"/>
          <p:nvPr/>
        </p:nvSpPr>
        <p:spPr>
          <a:xfrm>
            <a:off x="1785444" y="5782585"/>
            <a:ext cx="8446575" cy="369332"/>
          </a:xfrm>
          <a:prstGeom prst="rect">
            <a:avLst/>
          </a:prstGeom>
          <a:noFill/>
        </p:spPr>
        <p:txBody>
          <a:bodyPr wrap="square">
            <a:spAutoFit/>
          </a:bodyPr>
          <a:lstStyle/>
          <a:p>
            <a:pPr algn="l"/>
            <a:r>
              <a:rPr lang="en-US" b="1" i="0" dirty="0">
                <a:solidFill>
                  <a:srgbClr val="1F2328"/>
                </a:solidFill>
                <a:effectLst/>
                <a:latin typeface="-apple-system"/>
              </a:rPr>
              <a:t>How can I change the size of gene names displayed on </a:t>
            </a:r>
            <a:r>
              <a:rPr lang="en-US" b="1" i="0" dirty="0" err="1">
                <a:solidFill>
                  <a:srgbClr val="1F2328"/>
                </a:solidFill>
                <a:effectLst/>
                <a:latin typeface="-apple-system"/>
              </a:rPr>
              <a:t>DoHeatmap</a:t>
            </a:r>
            <a:r>
              <a:rPr lang="en-US" b="1" i="0" dirty="0">
                <a:solidFill>
                  <a:srgbClr val="1F2328"/>
                </a:solidFill>
                <a:effectLst/>
                <a:latin typeface="-apple-system"/>
              </a:rPr>
              <a:t>?</a:t>
            </a:r>
          </a:p>
        </p:txBody>
      </p:sp>
    </p:spTree>
    <p:extLst>
      <p:ext uri="{BB962C8B-B14F-4D97-AF65-F5344CB8AC3E}">
        <p14:creationId xmlns:p14="http://schemas.microsoft.com/office/powerpoint/2010/main" val="36821181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5BD5FE9-DC56-B406-7FD0-BA012D43FCA2}"/>
              </a:ext>
            </a:extLst>
          </p:cNvPr>
          <p:cNvSpPr txBox="1"/>
          <p:nvPr/>
        </p:nvSpPr>
        <p:spPr>
          <a:xfrm>
            <a:off x="593300" y="665426"/>
            <a:ext cx="8675195" cy="1077218"/>
          </a:xfrm>
          <a:prstGeom prst="rect">
            <a:avLst/>
          </a:prstGeom>
          <a:noFill/>
        </p:spPr>
        <p:txBody>
          <a:bodyPr wrap="none" rtlCol="0">
            <a:spAutoFit/>
          </a:bodyPr>
          <a:lstStyle/>
          <a:p>
            <a:r>
              <a:rPr lang="en-US" sz="2800" b="1" dirty="0"/>
              <a:t>Use Leiden in clustering </a:t>
            </a:r>
          </a:p>
          <a:p>
            <a:endParaRPr lang="en-US" dirty="0"/>
          </a:p>
          <a:p>
            <a:r>
              <a:rPr lang="en-US" dirty="0"/>
              <a:t>If need Leiden instead of Louvain in </a:t>
            </a:r>
            <a:r>
              <a:rPr lang="en-US" dirty="0" err="1"/>
              <a:t>FindClusters</a:t>
            </a:r>
            <a:r>
              <a:rPr lang="en-US" dirty="0"/>
              <a:t>(), need specify algorithm as 4 instead of 1</a:t>
            </a:r>
          </a:p>
        </p:txBody>
      </p:sp>
    </p:spTree>
    <p:extLst>
      <p:ext uri="{BB962C8B-B14F-4D97-AF65-F5344CB8AC3E}">
        <p14:creationId xmlns:p14="http://schemas.microsoft.com/office/powerpoint/2010/main" val="180248904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D848475-EE8C-67B1-93C5-F7340A45E6EA}"/>
              </a:ext>
            </a:extLst>
          </p:cNvPr>
          <p:cNvSpPr txBox="1"/>
          <p:nvPr/>
        </p:nvSpPr>
        <p:spPr>
          <a:xfrm>
            <a:off x="589236" y="251201"/>
            <a:ext cx="6097314" cy="461665"/>
          </a:xfrm>
          <a:prstGeom prst="rect">
            <a:avLst/>
          </a:prstGeom>
          <a:noFill/>
        </p:spPr>
        <p:txBody>
          <a:bodyPr wrap="square">
            <a:spAutoFit/>
          </a:bodyPr>
          <a:lstStyle/>
          <a:p>
            <a:pPr algn="l"/>
            <a:r>
              <a:rPr lang="en-US" b="1" i="0" dirty="0">
                <a:solidFill>
                  <a:srgbClr val="1F2328"/>
                </a:solidFill>
                <a:effectLst/>
                <a:latin typeface="-apple-system"/>
              </a:rPr>
              <a:t>How is gene expression scaled in </a:t>
            </a:r>
            <a:r>
              <a:rPr lang="en-US" sz="2400" b="1" i="0" dirty="0" err="1">
                <a:solidFill>
                  <a:srgbClr val="1F2328"/>
                </a:solidFill>
                <a:effectLst/>
                <a:latin typeface="-apple-system"/>
              </a:rPr>
              <a:t>FeaturePlot</a:t>
            </a:r>
            <a:r>
              <a:rPr lang="en-US" b="1" i="0" dirty="0">
                <a:solidFill>
                  <a:srgbClr val="1F2328"/>
                </a:solidFill>
                <a:effectLst/>
                <a:latin typeface="-apple-system"/>
              </a:rPr>
              <a:t>?</a:t>
            </a:r>
          </a:p>
        </p:txBody>
      </p:sp>
      <p:sp>
        <p:nvSpPr>
          <p:cNvPr id="3" name="Rectangle 1">
            <a:extLst>
              <a:ext uri="{FF2B5EF4-FFF2-40B4-BE49-F238E27FC236}">
                <a16:creationId xmlns:a16="http://schemas.microsoft.com/office/drawing/2014/main" id="{4F6D51BE-5B12-47C3-9B8B-816AF324F56E}"/>
              </a:ext>
            </a:extLst>
          </p:cNvPr>
          <p:cNvSpPr>
            <a:spLocks noChangeArrowheads="1"/>
          </p:cNvSpPr>
          <p:nvPr/>
        </p:nvSpPr>
        <p:spPr bwMode="auto">
          <a:xfrm>
            <a:off x="825131" y="1300596"/>
            <a:ext cx="7893865"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err="1">
                <a:ln>
                  <a:noFill/>
                </a:ln>
                <a:solidFill>
                  <a:srgbClr val="1F2328"/>
                </a:solidFill>
                <a:effectLst/>
                <a:latin typeface="ui-monospace"/>
              </a:rPr>
              <a:t>FeaturePlot</a:t>
            </a:r>
            <a:r>
              <a:rPr kumimoji="0" lang="en-US" altLang="en-US" sz="1600" b="0" i="0" u="none" strike="noStrike" cap="none" normalizeH="0" baseline="0" dirty="0">
                <a:ln>
                  <a:noFill/>
                </a:ln>
                <a:solidFill>
                  <a:srgbClr val="1F2328"/>
                </a:solidFill>
                <a:effectLst/>
                <a:latin typeface="-apple-system"/>
              </a:rPr>
              <a:t> will display the normalized data (from the </a:t>
            </a:r>
            <a:r>
              <a:rPr kumimoji="0" lang="en-US" altLang="en-US" sz="1600" b="0" i="0" u="none" strike="noStrike" cap="none" normalizeH="0" baseline="0" dirty="0">
                <a:ln>
                  <a:noFill/>
                </a:ln>
                <a:solidFill>
                  <a:srgbClr val="1F2328"/>
                </a:solidFill>
                <a:effectLst/>
                <a:latin typeface="ui-monospace"/>
              </a:rPr>
              <a:t>@</a:t>
            </a:r>
            <a:r>
              <a:rPr kumimoji="0" lang="en-US" altLang="en-US" sz="1600" b="0" i="0" u="none" strike="noStrike" cap="none" normalizeH="0" baseline="0" dirty="0">
                <a:ln>
                  <a:noFill/>
                </a:ln>
                <a:solidFill>
                  <a:srgbClr val="1F2328"/>
                </a:solidFill>
                <a:effectLst/>
                <a:highlight>
                  <a:srgbClr val="FFFF00"/>
                </a:highlight>
                <a:latin typeface="ui-monospace"/>
              </a:rPr>
              <a:t>data</a:t>
            </a:r>
            <a:r>
              <a:rPr kumimoji="0" lang="en-US" altLang="en-US" sz="1600" b="0" i="0" u="none" strike="noStrike" cap="none" normalizeH="0" baseline="0" dirty="0">
                <a:ln>
                  <a:noFill/>
                </a:ln>
                <a:solidFill>
                  <a:srgbClr val="1F2328"/>
                </a:solidFill>
                <a:effectLst/>
                <a:highlight>
                  <a:srgbClr val="FFFF00"/>
                </a:highlight>
                <a:latin typeface="-apple-system"/>
              </a:rPr>
              <a:t> slot</a:t>
            </a:r>
            <a:r>
              <a:rPr kumimoji="0" lang="en-US" altLang="en-US" sz="1600" b="0" i="0" u="none" strike="noStrike" cap="none" normalizeH="0" baseline="0" dirty="0">
                <a:ln>
                  <a:noFill/>
                </a:ln>
                <a:solidFill>
                  <a:srgbClr val="1F2328"/>
                </a:solidFill>
                <a:effectLst/>
                <a:latin typeface="-apple-system"/>
              </a:rPr>
              <a:t>). Please see the documentation for </a:t>
            </a:r>
            <a:r>
              <a:rPr kumimoji="0" lang="en-US" altLang="en-US" sz="1600" b="0" i="0" u="none" strike="noStrike" cap="none" normalizeH="0" baseline="0" dirty="0" err="1">
                <a:ln>
                  <a:noFill/>
                </a:ln>
                <a:solidFill>
                  <a:srgbClr val="1F2328"/>
                </a:solidFill>
                <a:effectLst/>
                <a:latin typeface="ui-monospace"/>
              </a:rPr>
              <a:t>NormalizeData</a:t>
            </a:r>
            <a:r>
              <a:rPr kumimoji="0" lang="en-US" altLang="en-US" sz="1600" b="0" i="0" u="none" strike="noStrike" cap="none" normalizeH="0" baseline="0" dirty="0">
                <a:ln>
                  <a:noFill/>
                </a:ln>
                <a:solidFill>
                  <a:srgbClr val="1F2328"/>
                </a:solidFill>
                <a:effectLst/>
                <a:latin typeface="-apple-system"/>
              </a:rPr>
              <a:t> for a description of the normalization procedures.</a:t>
            </a:r>
            <a:r>
              <a:rPr kumimoji="0" lang="en-US" altLang="en-US" sz="1600" b="0" i="0" u="none" strike="noStrike" cap="none" normalizeH="0" baseline="0" dirty="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1600" b="0" i="0" dirty="0">
                <a:solidFill>
                  <a:srgbClr val="1F2328"/>
                </a:solidFill>
                <a:effectLst/>
                <a:highlight>
                  <a:srgbClr val="FFFF00"/>
                </a:highlight>
                <a:latin typeface="-apple-system"/>
              </a:rPr>
              <a:t>it is the "</a:t>
            </a:r>
            <a:r>
              <a:rPr lang="en-US" sz="1600" b="0" i="0" dirty="0" err="1">
                <a:solidFill>
                  <a:srgbClr val="1F2328"/>
                </a:solidFill>
                <a:effectLst/>
                <a:highlight>
                  <a:srgbClr val="FFFF00"/>
                </a:highlight>
                <a:latin typeface="-apple-system"/>
              </a:rPr>
              <a:t>normlized</a:t>
            </a:r>
            <a:r>
              <a:rPr lang="en-US" sz="1600" b="0" i="0" dirty="0">
                <a:solidFill>
                  <a:srgbClr val="1F2328"/>
                </a:solidFill>
                <a:effectLst/>
                <a:highlight>
                  <a:srgbClr val="FFFF00"/>
                </a:highlight>
                <a:latin typeface="-apple-system"/>
              </a:rPr>
              <a:t> data loge-based"</a:t>
            </a:r>
            <a:endParaRPr kumimoji="0" lang="en-US" altLang="en-US" sz="1600" b="0" i="0" u="none" strike="noStrike" cap="none" normalizeH="0" baseline="0" dirty="0">
              <a:ln>
                <a:noFill/>
              </a:ln>
              <a:solidFill>
                <a:schemeClr val="tx1"/>
              </a:solidFill>
              <a:effectLst/>
              <a:highlight>
                <a:srgbClr val="FFFF00"/>
              </a:highlight>
            </a:endParaRPr>
          </a:p>
        </p:txBody>
      </p:sp>
    </p:spTree>
    <p:extLst>
      <p:ext uri="{BB962C8B-B14F-4D97-AF65-F5344CB8AC3E}">
        <p14:creationId xmlns:p14="http://schemas.microsoft.com/office/powerpoint/2010/main" val="18098760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D169A8C-B9F5-9FEB-B0E9-2F49AB469235}"/>
              </a:ext>
            </a:extLst>
          </p:cNvPr>
          <p:cNvSpPr txBox="1"/>
          <p:nvPr/>
        </p:nvSpPr>
        <p:spPr>
          <a:xfrm>
            <a:off x="821358" y="5040684"/>
            <a:ext cx="6093372" cy="369332"/>
          </a:xfrm>
          <a:prstGeom prst="rect">
            <a:avLst/>
          </a:prstGeom>
          <a:noFill/>
        </p:spPr>
        <p:txBody>
          <a:bodyPr wrap="square">
            <a:spAutoFit/>
          </a:bodyPr>
          <a:lstStyle/>
          <a:p>
            <a:r>
              <a:rPr lang="en-US" b="0" i="0" dirty="0">
                <a:solidFill>
                  <a:srgbClr val="1F2328"/>
                </a:solidFill>
                <a:effectLst/>
                <a:latin typeface="-apple-system"/>
              </a:rPr>
              <a:t> You should not be scaling data after performing integration.</a:t>
            </a:r>
            <a:endParaRPr lang="en-US" dirty="0"/>
          </a:p>
        </p:txBody>
      </p:sp>
      <p:sp>
        <p:nvSpPr>
          <p:cNvPr id="5" name="TextBox 4">
            <a:extLst>
              <a:ext uri="{FF2B5EF4-FFF2-40B4-BE49-F238E27FC236}">
                <a16:creationId xmlns:a16="http://schemas.microsoft.com/office/drawing/2014/main" id="{AD8E2851-4E51-DC03-E312-90F0BE0A2049}"/>
              </a:ext>
            </a:extLst>
          </p:cNvPr>
          <p:cNvSpPr txBox="1"/>
          <p:nvPr/>
        </p:nvSpPr>
        <p:spPr>
          <a:xfrm>
            <a:off x="716582" y="2490922"/>
            <a:ext cx="10484906" cy="1477328"/>
          </a:xfrm>
          <a:prstGeom prst="rect">
            <a:avLst/>
          </a:prstGeom>
          <a:noFill/>
        </p:spPr>
        <p:txBody>
          <a:bodyPr wrap="square">
            <a:spAutoFit/>
          </a:bodyPr>
          <a:lstStyle/>
          <a:p>
            <a:r>
              <a:rPr lang="en-US" b="0" i="0" dirty="0" err="1">
                <a:solidFill>
                  <a:srgbClr val="1F2328"/>
                </a:solidFill>
                <a:effectLst/>
                <a:latin typeface="-apple-system"/>
              </a:rPr>
              <a:t>i'm</a:t>
            </a:r>
            <a:r>
              <a:rPr lang="en-US" b="0" i="0" dirty="0">
                <a:solidFill>
                  <a:srgbClr val="1F2328"/>
                </a:solidFill>
                <a:effectLst/>
                <a:latin typeface="-apple-system"/>
              </a:rPr>
              <a:t> using Seurat v3 and I create a Seurat object of all cells except the 2 clusters using </a:t>
            </a:r>
            <a:r>
              <a:rPr lang="en-US" b="1" i="0" dirty="0">
                <a:solidFill>
                  <a:srgbClr val="1F2328"/>
                </a:solidFill>
                <a:effectLst/>
                <a:latin typeface="-apple-system"/>
              </a:rPr>
              <a:t>subset</a:t>
            </a:r>
            <a:r>
              <a:rPr lang="en-US" b="0" i="0" dirty="0">
                <a:solidFill>
                  <a:srgbClr val="1F2328"/>
                </a:solidFill>
                <a:effectLst/>
                <a:latin typeface="-apple-system"/>
              </a:rPr>
              <a:t> function.</a:t>
            </a:r>
            <a:br>
              <a:rPr lang="en-US" dirty="0"/>
            </a:br>
            <a:r>
              <a:rPr lang="en-US" b="0" i="0" dirty="0">
                <a:solidFill>
                  <a:srgbClr val="1F2328"/>
                </a:solidFill>
                <a:effectLst/>
                <a:latin typeface="-apple-system"/>
              </a:rPr>
              <a:t>After that step </a:t>
            </a:r>
            <a:r>
              <a:rPr lang="en-US" b="0" i="0" dirty="0" err="1">
                <a:solidFill>
                  <a:srgbClr val="1F2328"/>
                </a:solidFill>
                <a:effectLst/>
                <a:latin typeface="-apple-system"/>
              </a:rPr>
              <a:t>i'd</a:t>
            </a:r>
            <a:r>
              <a:rPr lang="en-US" b="0" i="0" dirty="0">
                <a:solidFill>
                  <a:srgbClr val="1F2328"/>
                </a:solidFill>
                <a:effectLst/>
                <a:latin typeface="-apple-system"/>
              </a:rPr>
              <a:t> re-cluster the cell as you suggest using #re-running </a:t>
            </a:r>
            <a:r>
              <a:rPr lang="en-US" b="1" i="0" dirty="0" err="1">
                <a:solidFill>
                  <a:srgbClr val="1F2328"/>
                </a:solidFill>
                <a:effectLst/>
                <a:latin typeface="-apple-system"/>
              </a:rPr>
              <a:t>FindVariableFeatures</a:t>
            </a:r>
            <a:r>
              <a:rPr lang="en-US" b="1" i="0" dirty="0">
                <a:solidFill>
                  <a:srgbClr val="1F2328"/>
                </a:solidFill>
                <a:effectLst/>
                <a:latin typeface="-apple-system"/>
              </a:rPr>
              <a:t>()</a:t>
            </a:r>
            <a:r>
              <a:rPr lang="en-US" b="0" i="0" dirty="0">
                <a:solidFill>
                  <a:srgbClr val="1F2328"/>
                </a:solidFill>
                <a:effectLst/>
                <a:latin typeface="-apple-system"/>
              </a:rPr>
              <a:t> and </a:t>
            </a:r>
            <a:r>
              <a:rPr lang="en-US" b="1" i="0" dirty="0" err="1">
                <a:solidFill>
                  <a:srgbClr val="1F2328"/>
                </a:solidFill>
                <a:effectLst/>
                <a:latin typeface="-apple-system"/>
              </a:rPr>
              <a:t>ScaleData</a:t>
            </a:r>
            <a:r>
              <a:rPr lang="en-US" b="1" i="0" dirty="0">
                <a:solidFill>
                  <a:srgbClr val="1F2328"/>
                </a:solidFill>
                <a:effectLst/>
                <a:latin typeface="-apple-system"/>
              </a:rPr>
              <a:t>()</a:t>
            </a:r>
            <a:r>
              <a:rPr lang="en-US" b="0" i="0" dirty="0">
                <a:solidFill>
                  <a:srgbClr val="1F2328"/>
                </a:solidFill>
                <a:effectLst/>
                <a:latin typeface="-apple-system"/>
              </a:rPr>
              <a:t># but </a:t>
            </a:r>
            <a:r>
              <a:rPr lang="en-US" b="0" i="0" dirty="0" err="1">
                <a:solidFill>
                  <a:srgbClr val="1F2328"/>
                </a:solidFill>
                <a:effectLst/>
                <a:latin typeface="-apple-system"/>
              </a:rPr>
              <a:t>i</a:t>
            </a:r>
            <a:r>
              <a:rPr lang="en-US" b="0" i="0" dirty="0">
                <a:solidFill>
                  <a:srgbClr val="1F2328"/>
                </a:solidFill>
                <a:effectLst/>
                <a:latin typeface="-apple-system"/>
              </a:rPr>
              <a:t> don't understand at this point which assay use? "RNA" assay for both </a:t>
            </a:r>
            <a:r>
              <a:rPr lang="en-US" b="0" i="0" dirty="0" err="1">
                <a:solidFill>
                  <a:srgbClr val="1F2328"/>
                </a:solidFill>
                <a:effectLst/>
                <a:latin typeface="-apple-system"/>
              </a:rPr>
              <a:t>FindVariableFeatures</a:t>
            </a:r>
            <a:r>
              <a:rPr lang="en-US" b="0" i="0" dirty="0">
                <a:solidFill>
                  <a:srgbClr val="1F2328"/>
                </a:solidFill>
                <a:effectLst/>
                <a:latin typeface="-apple-system"/>
              </a:rPr>
              <a:t>() and </a:t>
            </a:r>
            <a:r>
              <a:rPr lang="en-US" b="0" i="0" dirty="0" err="1">
                <a:solidFill>
                  <a:srgbClr val="1F2328"/>
                </a:solidFill>
                <a:effectLst/>
                <a:latin typeface="-apple-system"/>
              </a:rPr>
              <a:t>ScaleData</a:t>
            </a:r>
            <a:r>
              <a:rPr lang="en-US" b="0" i="0" dirty="0">
                <a:solidFill>
                  <a:srgbClr val="1F2328"/>
                </a:solidFill>
                <a:effectLst/>
                <a:latin typeface="-apple-system"/>
              </a:rPr>
              <a:t>() or "RNA" for </a:t>
            </a:r>
            <a:r>
              <a:rPr lang="en-US" b="0" i="0" dirty="0" err="1">
                <a:solidFill>
                  <a:srgbClr val="1F2328"/>
                </a:solidFill>
                <a:effectLst/>
                <a:latin typeface="-apple-system"/>
              </a:rPr>
              <a:t>FindVariableFeatures</a:t>
            </a:r>
            <a:r>
              <a:rPr lang="en-US" b="0" i="0" dirty="0">
                <a:solidFill>
                  <a:srgbClr val="1F2328"/>
                </a:solidFill>
                <a:effectLst/>
                <a:latin typeface="-apple-system"/>
              </a:rPr>
              <a:t>() and "integrated" for</a:t>
            </a:r>
            <a:br>
              <a:rPr lang="en-US" dirty="0"/>
            </a:br>
            <a:r>
              <a:rPr lang="en-US" b="0" i="0" dirty="0" err="1">
                <a:solidFill>
                  <a:srgbClr val="1F2328"/>
                </a:solidFill>
                <a:effectLst/>
                <a:latin typeface="-apple-system"/>
              </a:rPr>
              <a:t>ScaleData</a:t>
            </a:r>
            <a:r>
              <a:rPr lang="en-US" b="0" i="0" dirty="0">
                <a:solidFill>
                  <a:srgbClr val="1F2328"/>
                </a:solidFill>
                <a:effectLst/>
                <a:latin typeface="-apple-system"/>
              </a:rPr>
              <a:t>()?</a:t>
            </a:r>
            <a:endParaRPr lang="en-US" dirty="0"/>
          </a:p>
        </p:txBody>
      </p:sp>
      <p:sp>
        <p:nvSpPr>
          <p:cNvPr id="7" name="TextBox 6">
            <a:extLst>
              <a:ext uri="{FF2B5EF4-FFF2-40B4-BE49-F238E27FC236}">
                <a16:creationId xmlns:a16="http://schemas.microsoft.com/office/drawing/2014/main" id="{8C40A7F9-6D42-2616-B531-7047F070565F}"/>
              </a:ext>
            </a:extLst>
          </p:cNvPr>
          <p:cNvSpPr txBox="1"/>
          <p:nvPr/>
        </p:nvSpPr>
        <p:spPr>
          <a:xfrm>
            <a:off x="821358" y="4367078"/>
            <a:ext cx="8036473" cy="369332"/>
          </a:xfrm>
          <a:prstGeom prst="rect">
            <a:avLst/>
          </a:prstGeom>
          <a:noFill/>
        </p:spPr>
        <p:txBody>
          <a:bodyPr wrap="square">
            <a:spAutoFit/>
          </a:bodyPr>
          <a:lstStyle/>
          <a:p>
            <a:r>
              <a:rPr lang="en-US" b="0" i="0" dirty="0">
                <a:solidFill>
                  <a:srgbClr val="1F2328"/>
                </a:solidFill>
                <a:effectLst/>
                <a:latin typeface="-apple-system"/>
              </a:rPr>
              <a:t>When you perform </a:t>
            </a:r>
            <a:r>
              <a:rPr lang="en-US" b="0" i="0" dirty="0" err="1">
                <a:solidFill>
                  <a:srgbClr val="1F2328"/>
                </a:solidFill>
                <a:effectLst/>
                <a:latin typeface="-apple-system"/>
              </a:rPr>
              <a:t>DotPlot</a:t>
            </a:r>
            <a:r>
              <a:rPr lang="en-US" b="0" i="0" dirty="0">
                <a:solidFill>
                  <a:srgbClr val="1F2328"/>
                </a:solidFill>
                <a:effectLst/>
                <a:latin typeface="-apple-system"/>
              </a:rPr>
              <a:t> , you would better confirm that default assay is RNA</a:t>
            </a:r>
            <a:endParaRPr lang="en-US" dirty="0"/>
          </a:p>
        </p:txBody>
      </p:sp>
    </p:spTree>
    <p:extLst>
      <p:ext uri="{BB962C8B-B14F-4D97-AF65-F5344CB8AC3E}">
        <p14:creationId xmlns:p14="http://schemas.microsoft.com/office/powerpoint/2010/main" val="4126645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2747263-0C90-E442-EC5D-53C6C7E5EE93}"/>
              </a:ext>
            </a:extLst>
          </p:cNvPr>
          <p:cNvSpPr txBox="1"/>
          <p:nvPr/>
        </p:nvSpPr>
        <p:spPr>
          <a:xfrm>
            <a:off x="1584101" y="1893194"/>
            <a:ext cx="8847786" cy="646331"/>
          </a:xfrm>
          <a:prstGeom prst="rect">
            <a:avLst/>
          </a:prstGeom>
          <a:noFill/>
        </p:spPr>
        <p:txBody>
          <a:bodyPr wrap="square" rtlCol="0">
            <a:spAutoFit/>
          </a:bodyPr>
          <a:lstStyle/>
          <a:p>
            <a:r>
              <a:rPr lang="en-US" sz="3600" dirty="0">
                <a:solidFill>
                  <a:srgbClr val="C00000"/>
                </a:solidFill>
              </a:rPr>
              <a:t>Normalizations: std vs </a:t>
            </a:r>
            <a:r>
              <a:rPr lang="en-US" sz="3600" dirty="0" err="1">
                <a:solidFill>
                  <a:srgbClr val="C00000"/>
                </a:solidFill>
              </a:rPr>
              <a:t>SCTransform</a:t>
            </a:r>
            <a:endParaRPr lang="en-US" sz="3600" dirty="0">
              <a:solidFill>
                <a:srgbClr val="C00000"/>
              </a:solidFill>
            </a:endParaRPr>
          </a:p>
        </p:txBody>
      </p:sp>
    </p:spTree>
    <p:extLst>
      <p:ext uri="{BB962C8B-B14F-4D97-AF65-F5344CB8AC3E}">
        <p14:creationId xmlns:p14="http://schemas.microsoft.com/office/powerpoint/2010/main" val="18947383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2CFAE1-D6C3-ABBC-2220-150985A11988}"/>
              </a:ext>
            </a:extLst>
          </p:cNvPr>
          <p:cNvSpPr txBox="1"/>
          <p:nvPr/>
        </p:nvSpPr>
        <p:spPr>
          <a:xfrm>
            <a:off x="1309511" y="808756"/>
            <a:ext cx="6096000" cy="369332"/>
          </a:xfrm>
          <a:prstGeom prst="rect">
            <a:avLst/>
          </a:prstGeom>
          <a:noFill/>
        </p:spPr>
        <p:txBody>
          <a:bodyPr wrap="square">
            <a:spAutoFit/>
          </a:bodyPr>
          <a:lstStyle/>
          <a:p>
            <a:r>
              <a:rPr lang="en-US" dirty="0"/>
              <a:t>https://satijalab.org/seurat/reference/prepsctintegration</a:t>
            </a:r>
          </a:p>
        </p:txBody>
      </p:sp>
      <p:sp>
        <p:nvSpPr>
          <p:cNvPr id="5" name="TextBox 4">
            <a:extLst>
              <a:ext uri="{FF2B5EF4-FFF2-40B4-BE49-F238E27FC236}">
                <a16:creationId xmlns:a16="http://schemas.microsoft.com/office/drawing/2014/main" id="{FEC62510-C652-95F3-EBA2-93CB021D336F}"/>
              </a:ext>
            </a:extLst>
          </p:cNvPr>
          <p:cNvSpPr txBox="1"/>
          <p:nvPr/>
        </p:nvSpPr>
        <p:spPr>
          <a:xfrm>
            <a:off x="3048000" y="1528212"/>
            <a:ext cx="6096000" cy="646331"/>
          </a:xfrm>
          <a:prstGeom prst="rect">
            <a:avLst/>
          </a:prstGeom>
          <a:noFill/>
        </p:spPr>
        <p:txBody>
          <a:bodyPr wrap="square">
            <a:spAutoFit/>
          </a:bodyPr>
          <a:lstStyle/>
          <a:p>
            <a:pPr algn="l"/>
            <a:r>
              <a:rPr lang="en-US" b="0" i="0" dirty="0">
                <a:solidFill>
                  <a:srgbClr val="2C3E50"/>
                </a:solidFill>
                <a:effectLst/>
                <a:latin typeface="Lato" panose="020F0502020204030203" pitchFamily="34" charset="0"/>
              </a:rPr>
              <a:t>Prepare an object list normalized with </a:t>
            </a:r>
            <a:r>
              <a:rPr lang="en-US" b="0" i="0" dirty="0" err="1">
                <a:solidFill>
                  <a:srgbClr val="2C3E50"/>
                </a:solidFill>
                <a:effectLst/>
                <a:latin typeface="Lato" panose="020F0502020204030203" pitchFamily="34" charset="0"/>
              </a:rPr>
              <a:t>sctransform</a:t>
            </a:r>
            <a:r>
              <a:rPr lang="en-US" b="0" i="0" dirty="0">
                <a:solidFill>
                  <a:srgbClr val="2C3E50"/>
                </a:solidFill>
                <a:effectLst/>
                <a:latin typeface="Lato" panose="020F0502020204030203" pitchFamily="34" charset="0"/>
              </a:rPr>
              <a:t> for integration.</a:t>
            </a:r>
          </a:p>
        </p:txBody>
      </p:sp>
    </p:spTree>
    <p:extLst>
      <p:ext uri="{BB962C8B-B14F-4D97-AF65-F5344CB8AC3E}">
        <p14:creationId xmlns:p14="http://schemas.microsoft.com/office/powerpoint/2010/main" val="366920717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99045F9-2020-026E-4620-0C73731A562B}"/>
              </a:ext>
            </a:extLst>
          </p:cNvPr>
          <p:cNvSpPr txBox="1"/>
          <p:nvPr/>
        </p:nvSpPr>
        <p:spPr>
          <a:xfrm>
            <a:off x="959555" y="413645"/>
            <a:ext cx="6096000" cy="369332"/>
          </a:xfrm>
          <a:prstGeom prst="rect">
            <a:avLst/>
          </a:prstGeom>
          <a:noFill/>
        </p:spPr>
        <p:txBody>
          <a:bodyPr wrap="square">
            <a:spAutoFit/>
          </a:bodyPr>
          <a:lstStyle/>
          <a:p>
            <a:r>
              <a:rPr lang="en-US"/>
              <a:t>https://www.biostars.org/p/9516696/</a:t>
            </a:r>
            <a:endParaRPr lang="en-US" dirty="0"/>
          </a:p>
        </p:txBody>
      </p:sp>
      <p:sp>
        <p:nvSpPr>
          <p:cNvPr id="5" name="TextBox 4">
            <a:extLst>
              <a:ext uri="{FF2B5EF4-FFF2-40B4-BE49-F238E27FC236}">
                <a16:creationId xmlns:a16="http://schemas.microsoft.com/office/drawing/2014/main" id="{F97859E6-7883-C007-4BE1-E2DC0F7EBC01}"/>
              </a:ext>
            </a:extLst>
          </p:cNvPr>
          <p:cNvSpPr txBox="1"/>
          <p:nvPr/>
        </p:nvSpPr>
        <p:spPr>
          <a:xfrm>
            <a:off x="3251200" y="1042790"/>
            <a:ext cx="6096000" cy="646331"/>
          </a:xfrm>
          <a:prstGeom prst="rect">
            <a:avLst/>
          </a:prstGeom>
          <a:noFill/>
        </p:spPr>
        <p:txBody>
          <a:bodyPr wrap="square">
            <a:spAutoFit/>
          </a:bodyPr>
          <a:lstStyle/>
          <a:p>
            <a:r>
              <a:rPr lang="en-US" b="1" i="0" dirty="0">
                <a:solidFill>
                  <a:srgbClr val="333333"/>
                </a:solidFill>
                <a:effectLst/>
                <a:latin typeface="Arial" panose="020B0604020202020204" pitchFamily="34" charset="0"/>
              </a:rPr>
              <a:t>Correct method of Merging/Integrating multiple single cell dataset using Seurat</a:t>
            </a:r>
            <a:endParaRPr lang="en-US" dirty="0"/>
          </a:p>
        </p:txBody>
      </p:sp>
      <p:pic>
        <p:nvPicPr>
          <p:cNvPr id="7" name="Picture 6">
            <a:extLst>
              <a:ext uri="{FF2B5EF4-FFF2-40B4-BE49-F238E27FC236}">
                <a16:creationId xmlns:a16="http://schemas.microsoft.com/office/drawing/2014/main" id="{8F79A4F8-2E6D-E7F5-11F1-A7AAD348F2E2}"/>
              </a:ext>
            </a:extLst>
          </p:cNvPr>
          <p:cNvPicPr>
            <a:picLocks noChangeAspect="1"/>
          </p:cNvPicPr>
          <p:nvPr/>
        </p:nvPicPr>
        <p:blipFill>
          <a:blip r:embed="rId2"/>
          <a:stretch>
            <a:fillRect/>
          </a:stretch>
        </p:blipFill>
        <p:spPr>
          <a:xfrm>
            <a:off x="2957074" y="2476367"/>
            <a:ext cx="6277851" cy="1905266"/>
          </a:xfrm>
          <a:prstGeom prst="rect">
            <a:avLst/>
          </a:prstGeom>
        </p:spPr>
      </p:pic>
    </p:spTree>
    <p:extLst>
      <p:ext uri="{BB962C8B-B14F-4D97-AF65-F5344CB8AC3E}">
        <p14:creationId xmlns:p14="http://schemas.microsoft.com/office/powerpoint/2010/main" val="220319478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8DEAF4E-63C7-D7BE-088F-8768ACDF847B}"/>
              </a:ext>
            </a:extLst>
          </p:cNvPr>
          <p:cNvPicPr>
            <a:picLocks noChangeAspect="1"/>
          </p:cNvPicPr>
          <p:nvPr/>
        </p:nvPicPr>
        <p:blipFill>
          <a:blip r:embed="rId2"/>
          <a:stretch>
            <a:fillRect/>
          </a:stretch>
        </p:blipFill>
        <p:spPr>
          <a:xfrm>
            <a:off x="1513836" y="394864"/>
            <a:ext cx="8244528" cy="5459215"/>
          </a:xfrm>
          <a:prstGeom prst="rect">
            <a:avLst/>
          </a:prstGeom>
        </p:spPr>
      </p:pic>
      <p:sp>
        <p:nvSpPr>
          <p:cNvPr id="5" name="TextBox 4">
            <a:extLst>
              <a:ext uri="{FF2B5EF4-FFF2-40B4-BE49-F238E27FC236}">
                <a16:creationId xmlns:a16="http://schemas.microsoft.com/office/drawing/2014/main" id="{968A967E-1EF1-B658-071E-B6C77A33AD88}"/>
              </a:ext>
            </a:extLst>
          </p:cNvPr>
          <p:cNvSpPr txBox="1"/>
          <p:nvPr/>
        </p:nvSpPr>
        <p:spPr>
          <a:xfrm>
            <a:off x="1218010" y="6278470"/>
            <a:ext cx="10657902" cy="369332"/>
          </a:xfrm>
          <a:prstGeom prst="rect">
            <a:avLst/>
          </a:prstGeom>
          <a:noFill/>
        </p:spPr>
        <p:txBody>
          <a:bodyPr wrap="square">
            <a:spAutoFit/>
          </a:bodyPr>
          <a:lstStyle/>
          <a:p>
            <a:r>
              <a:rPr lang="en-US" dirty="0"/>
              <a:t>https://support.10xgenomics.com/single-cell-gene-expression/datasets/1.3.0/1M_neurons?</a:t>
            </a:r>
          </a:p>
        </p:txBody>
      </p:sp>
    </p:spTree>
    <p:extLst>
      <p:ext uri="{BB962C8B-B14F-4D97-AF65-F5344CB8AC3E}">
        <p14:creationId xmlns:p14="http://schemas.microsoft.com/office/powerpoint/2010/main" val="58131215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D56F530-455B-6267-8400-662C475CE030}"/>
              </a:ext>
            </a:extLst>
          </p:cNvPr>
          <p:cNvSpPr txBox="1"/>
          <p:nvPr/>
        </p:nvSpPr>
        <p:spPr>
          <a:xfrm>
            <a:off x="1004711" y="707156"/>
            <a:ext cx="6096000" cy="369332"/>
          </a:xfrm>
          <a:prstGeom prst="rect">
            <a:avLst/>
          </a:prstGeom>
          <a:noFill/>
        </p:spPr>
        <p:txBody>
          <a:bodyPr wrap="square">
            <a:spAutoFit/>
          </a:bodyPr>
          <a:lstStyle/>
          <a:p>
            <a:r>
              <a:rPr lang="en-US" dirty="0"/>
              <a:t>https://github.com/satijalab/seurat/issues/3009</a:t>
            </a:r>
          </a:p>
        </p:txBody>
      </p:sp>
      <p:sp>
        <p:nvSpPr>
          <p:cNvPr id="4" name="TextBox 3">
            <a:extLst>
              <a:ext uri="{FF2B5EF4-FFF2-40B4-BE49-F238E27FC236}">
                <a16:creationId xmlns:a16="http://schemas.microsoft.com/office/drawing/2014/main" id="{0641055E-A8D5-3D87-D1F2-1C0A984F6CCC}"/>
              </a:ext>
            </a:extLst>
          </p:cNvPr>
          <p:cNvSpPr txBox="1"/>
          <p:nvPr/>
        </p:nvSpPr>
        <p:spPr>
          <a:xfrm>
            <a:off x="2946400" y="1569156"/>
            <a:ext cx="2359685" cy="369332"/>
          </a:xfrm>
          <a:prstGeom prst="rect">
            <a:avLst/>
          </a:prstGeom>
          <a:noFill/>
        </p:spPr>
        <p:txBody>
          <a:bodyPr wrap="none" rtlCol="0">
            <a:spAutoFit/>
          </a:bodyPr>
          <a:lstStyle/>
          <a:p>
            <a:r>
              <a:rPr lang="en-US" dirty="0"/>
              <a:t>Merge multiple objects</a:t>
            </a:r>
          </a:p>
        </p:txBody>
      </p:sp>
    </p:spTree>
    <p:extLst>
      <p:ext uri="{BB962C8B-B14F-4D97-AF65-F5344CB8AC3E}">
        <p14:creationId xmlns:p14="http://schemas.microsoft.com/office/powerpoint/2010/main" val="348763366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0EE639E-CDDB-74DD-41FA-6DC7C74EE1B4}"/>
              </a:ext>
            </a:extLst>
          </p:cNvPr>
          <p:cNvSpPr txBox="1"/>
          <p:nvPr/>
        </p:nvSpPr>
        <p:spPr>
          <a:xfrm>
            <a:off x="474134" y="262846"/>
            <a:ext cx="3667542" cy="369332"/>
          </a:xfrm>
          <a:prstGeom prst="rect">
            <a:avLst/>
          </a:prstGeom>
          <a:noFill/>
        </p:spPr>
        <p:txBody>
          <a:bodyPr wrap="none" rtlCol="0">
            <a:spAutoFit/>
          </a:bodyPr>
          <a:lstStyle/>
          <a:p>
            <a:r>
              <a:rPr lang="en-US" dirty="0"/>
              <a:t>Separate count matrix and meta data</a:t>
            </a:r>
          </a:p>
        </p:txBody>
      </p:sp>
      <p:sp>
        <p:nvSpPr>
          <p:cNvPr id="4" name="TextBox 3">
            <a:extLst>
              <a:ext uri="{FF2B5EF4-FFF2-40B4-BE49-F238E27FC236}">
                <a16:creationId xmlns:a16="http://schemas.microsoft.com/office/drawing/2014/main" id="{1A8FED5F-E441-7C76-B993-D89540DFB08C}"/>
              </a:ext>
            </a:extLst>
          </p:cNvPr>
          <p:cNvSpPr txBox="1"/>
          <p:nvPr/>
        </p:nvSpPr>
        <p:spPr>
          <a:xfrm>
            <a:off x="5333327" y="230095"/>
            <a:ext cx="6096000" cy="369332"/>
          </a:xfrm>
          <a:prstGeom prst="rect">
            <a:avLst/>
          </a:prstGeom>
          <a:noFill/>
        </p:spPr>
        <p:txBody>
          <a:bodyPr wrap="square">
            <a:spAutoFit/>
          </a:bodyPr>
          <a:lstStyle/>
          <a:p>
            <a:r>
              <a:rPr lang="en-US" dirty="0"/>
              <a:t>https://github.com/satijalab/seurat/issues/5757</a:t>
            </a:r>
          </a:p>
        </p:txBody>
      </p:sp>
      <p:pic>
        <p:nvPicPr>
          <p:cNvPr id="6" name="Picture 5">
            <a:extLst>
              <a:ext uri="{FF2B5EF4-FFF2-40B4-BE49-F238E27FC236}">
                <a16:creationId xmlns:a16="http://schemas.microsoft.com/office/drawing/2014/main" id="{0FAF6451-527B-908C-EA34-9B86B7FFD2D6}"/>
              </a:ext>
            </a:extLst>
          </p:cNvPr>
          <p:cNvPicPr>
            <a:picLocks noChangeAspect="1"/>
          </p:cNvPicPr>
          <p:nvPr/>
        </p:nvPicPr>
        <p:blipFill>
          <a:blip r:embed="rId2"/>
          <a:stretch>
            <a:fillRect/>
          </a:stretch>
        </p:blipFill>
        <p:spPr>
          <a:xfrm>
            <a:off x="399255" y="632178"/>
            <a:ext cx="5696745" cy="5811061"/>
          </a:xfrm>
          <a:prstGeom prst="rect">
            <a:avLst/>
          </a:prstGeom>
        </p:spPr>
      </p:pic>
      <p:sp>
        <p:nvSpPr>
          <p:cNvPr id="7" name="Rectangle 1">
            <a:extLst>
              <a:ext uri="{FF2B5EF4-FFF2-40B4-BE49-F238E27FC236}">
                <a16:creationId xmlns:a16="http://schemas.microsoft.com/office/drawing/2014/main" id="{54637253-259A-DDD0-9FA2-55C13B7F554B}"/>
              </a:ext>
            </a:extLst>
          </p:cNvPr>
          <p:cNvSpPr>
            <a:spLocks noChangeArrowheads="1"/>
          </p:cNvSpPr>
          <p:nvPr/>
        </p:nvSpPr>
        <p:spPr bwMode="auto">
          <a:xfrm>
            <a:off x="4216555" y="584038"/>
            <a:ext cx="6784622"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1F2328"/>
                </a:solidFill>
                <a:effectLst/>
                <a:ea typeface="-apple-system"/>
              </a:rPr>
              <a:t>I've downloaded </a:t>
            </a:r>
            <a:r>
              <a:rPr kumimoji="0" lang="en-US" altLang="en-US" sz="1200" b="0" i="0" u="none" strike="noStrike" cap="none" normalizeH="0" baseline="0">
                <a:ln>
                  <a:noFill/>
                </a:ln>
                <a:solidFill>
                  <a:srgbClr val="1F2328"/>
                </a:solidFill>
                <a:effectLst/>
                <a:latin typeface="Arial Unicode MS"/>
                <a:ea typeface="ui-monospace"/>
              </a:rPr>
              <a:t>GSE139555_all_integrated.rds.gz</a:t>
            </a:r>
            <a:r>
              <a:rPr kumimoji="0" lang="en-US" altLang="en-US" sz="1200" b="0" i="0" u="none" strike="noStrike" cap="none" normalizeH="0" baseline="0">
                <a:ln>
                  <a:noFill/>
                </a:ln>
                <a:solidFill>
                  <a:srgbClr val="1F2328"/>
                </a:solidFill>
                <a:effectLst/>
                <a:ea typeface="-apple-system"/>
              </a:rPr>
              <a:t> and </a:t>
            </a:r>
            <a:r>
              <a:rPr kumimoji="0" lang="en-US" altLang="en-US" sz="1200" b="0" i="0" u="none" strike="noStrike" cap="none" normalizeH="0" baseline="0">
                <a:ln>
                  <a:noFill/>
                </a:ln>
                <a:solidFill>
                  <a:srgbClr val="1F2328"/>
                </a:solidFill>
                <a:effectLst/>
                <a:latin typeface="Arial Unicode MS"/>
                <a:ea typeface="ui-monospace"/>
              </a:rPr>
              <a:t>GSE139555_all_metadata.txt.gz</a:t>
            </a:r>
            <a:r>
              <a:rPr kumimoji="0" lang="en-US" altLang="en-US" sz="1200" b="0" i="0" u="none" strike="noStrike" cap="none" normalizeH="0" baseline="0">
                <a:ln>
                  <a:noFill/>
                </a:ln>
                <a:solidFill>
                  <a:schemeClr val="tx1"/>
                </a:solidFill>
                <a:effectLst/>
              </a:rPr>
              <a:t> </a:t>
            </a:r>
          </a:p>
        </p:txBody>
      </p:sp>
      <p:pic>
        <p:nvPicPr>
          <p:cNvPr id="10" name="Picture 9">
            <a:extLst>
              <a:ext uri="{FF2B5EF4-FFF2-40B4-BE49-F238E27FC236}">
                <a16:creationId xmlns:a16="http://schemas.microsoft.com/office/drawing/2014/main" id="{C8F76843-132F-6165-6E70-C6991D3BD8E2}"/>
              </a:ext>
            </a:extLst>
          </p:cNvPr>
          <p:cNvPicPr>
            <a:picLocks noChangeAspect="1"/>
          </p:cNvPicPr>
          <p:nvPr/>
        </p:nvPicPr>
        <p:blipFill>
          <a:blip r:embed="rId3"/>
          <a:stretch>
            <a:fillRect/>
          </a:stretch>
        </p:blipFill>
        <p:spPr>
          <a:xfrm>
            <a:off x="5067156" y="1324083"/>
            <a:ext cx="6725589" cy="981212"/>
          </a:xfrm>
          <a:prstGeom prst="rect">
            <a:avLst/>
          </a:prstGeom>
        </p:spPr>
      </p:pic>
      <p:sp>
        <p:nvSpPr>
          <p:cNvPr id="12" name="TextBox 11">
            <a:extLst>
              <a:ext uri="{FF2B5EF4-FFF2-40B4-BE49-F238E27FC236}">
                <a16:creationId xmlns:a16="http://schemas.microsoft.com/office/drawing/2014/main" id="{9692EB47-49D7-6003-243E-9843C52099D9}"/>
              </a:ext>
            </a:extLst>
          </p:cNvPr>
          <p:cNvSpPr txBox="1"/>
          <p:nvPr/>
        </p:nvSpPr>
        <p:spPr>
          <a:xfrm>
            <a:off x="6231467" y="4552706"/>
            <a:ext cx="5561278" cy="923330"/>
          </a:xfrm>
          <a:prstGeom prst="rect">
            <a:avLst/>
          </a:prstGeom>
          <a:noFill/>
        </p:spPr>
        <p:txBody>
          <a:bodyPr wrap="square">
            <a:spAutoFit/>
          </a:bodyPr>
          <a:lstStyle/>
          <a:p>
            <a:r>
              <a:rPr lang="en-US" dirty="0"/>
              <a:t>obj[['</a:t>
            </a:r>
            <a:r>
              <a:rPr lang="en-US" dirty="0" err="1"/>
              <a:t>umap</a:t>
            </a:r>
            <a:r>
              <a:rPr lang="en-US" dirty="0"/>
              <a:t>']] &lt;- </a:t>
            </a:r>
            <a:r>
              <a:rPr lang="en-US" dirty="0" err="1"/>
              <a:t>CreateDimReducObject</a:t>
            </a:r>
            <a:r>
              <a:rPr lang="en-US" dirty="0"/>
              <a:t>(embeddings = </a:t>
            </a:r>
            <a:r>
              <a:rPr lang="en-US" dirty="0" err="1"/>
              <a:t>metamat</a:t>
            </a:r>
            <a:r>
              <a:rPr lang="en-US" dirty="0"/>
              <a:t>[,c('UMAP_1','UMAP_2')], key = 'UMAP_', assay = 'RNA') </a:t>
            </a:r>
          </a:p>
        </p:txBody>
      </p:sp>
    </p:spTree>
    <p:extLst>
      <p:ext uri="{BB962C8B-B14F-4D97-AF65-F5344CB8AC3E}">
        <p14:creationId xmlns:p14="http://schemas.microsoft.com/office/powerpoint/2010/main" val="83559402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E22A3C8-EA93-9F7D-9E34-F020AC1BFD61}"/>
              </a:ext>
            </a:extLst>
          </p:cNvPr>
          <p:cNvSpPr txBox="1"/>
          <p:nvPr/>
        </p:nvSpPr>
        <p:spPr>
          <a:xfrm>
            <a:off x="228599" y="559057"/>
            <a:ext cx="6098582" cy="369332"/>
          </a:xfrm>
          <a:prstGeom prst="rect">
            <a:avLst/>
          </a:prstGeom>
          <a:noFill/>
        </p:spPr>
        <p:txBody>
          <a:bodyPr wrap="square">
            <a:spAutoFit/>
          </a:bodyPr>
          <a:lstStyle/>
          <a:p>
            <a:r>
              <a:rPr lang="en-US" dirty="0"/>
              <a:t>https://github.com/satijalab/seurat/issues/8058</a:t>
            </a:r>
          </a:p>
        </p:txBody>
      </p:sp>
      <p:sp>
        <p:nvSpPr>
          <p:cNvPr id="5" name="TextBox 4">
            <a:extLst>
              <a:ext uri="{FF2B5EF4-FFF2-40B4-BE49-F238E27FC236}">
                <a16:creationId xmlns:a16="http://schemas.microsoft.com/office/drawing/2014/main" id="{4BC13215-BE52-D700-F9B3-CBDB7A91D8FD}"/>
              </a:ext>
            </a:extLst>
          </p:cNvPr>
          <p:cNvSpPr txBox="1"/>
          <p:nvPr/>
        </p:nvSpPr>
        <p:spPr>
          <a:xfrm>
            <a:off x="5467028" y="1914636"/>
            <a:ext cx="6098582" cy="4524315"/>
          </a:xfrm>
          <a:prstGeom prst="rect">
            <a:avLst/>
          </a:prstGeom>
          <a:noFill/>
        </p:spPr>
        <p:txBody>
          <a:bodyPr wrap="square">
            <a:spAutoFit/>
          </a:bodyPr>
          <a:lstStyle/>
          <a:p>
            <a:pPr algn="l"/>
            <a:r>
              <a:rPr lang="en-US" b="0" i="0" dirty="0">
                <a:solidFill>
                  <a:srgbClr val="1F2328"/>
                </a:solidFill>
                <a:effectLst/>
                <a:latin typeface="-apple-system"/>
              </a:rPr>
              <a:t>Hi,</a:t>
            </a:r>
            <a:br>
              <a:rPr lang="en-US" b="0" i="0" dirty="0">
                <a:solidFill>
                  <a:srgbClr val="1F2328"/>
                </a:solidFill>
                <a:effectLst/>
                <a:latin typeface="-apple-system"/>
              </a:rPr>
            </a:br>
            <a:r>
              <a:rPr lang="en-US" b="0" i="0" dirty="0">
                <a:solidFill>
                  <a:srgbClr val="1F2328"/>
                </a:solidFill>
                <a:effectLst/>
                <a:latin typeface="-apple-system"/>
              </a:rPr>
              <a:t>I have read your previous issue as well, and if I understand it correctly, </a:t>
            </a:r>
            <a:r>
              <a:rPr lang="en-US" b="0" i="0" dirty="0" err="1">
                <a:solidFill>
                  <a:srgbClr val="1F2328"/>
                </a:solidFill>
                <a:effectLst/>
                <a:latin typeface="-apple-system"/>
              </a:rPr>
              <a:t>JoinLayers</a:t>
            </a:r>
            <a:r>
              <a:rPr lang="en-US" b="0" i="0" dirty="0">
                <a:solidFill>
                  <a:srgbClr val="1F2328"/>
                </a:solidFill>
                <a:effectLst/>
                <a:latin typeface="-apple-system"/>
              </a:rPr>
              <a:t> will merge the original 'counts' and 'data' from multiple layers back together. The Seurat v5 will NO longer return you an "integrated layer" anymore (I suppose this is what you want). This is because "integrated layer/assay" should only used for integration of multiple datasets and finding clusters. It should not be used for other downstream analyses like DE test.</a:t>
            </a:r>
          </a:p>
          <a:p>
            <a:pPr algn="l"/>
            <a:r>
              <a:rPr lang="en-US" b="0" i="0" dirty="0">
                <a:solidFill>
                  <a:srgbClr val="1F2328"/>
                </a:solidFill>
                <a:effectLst/>
                <a:latin typeface="-apple-system"/>
              </a:rPr>
              <a:t>If you really want the "integrated layer/assay", you can compute it by yourself in V5 using the reduction, or you can use downgrade to Seurat v4 (</a:t>
            </a:r>
            <a:r>
              <a:rPr lang="en-US" b="0" i="0" u="sng" dirty="0">
                <a:solidFill>
                  <a:srgbClr val="1F2328"/>
                </a:solidFill>
                <a:effectLst/>
                <a:latin typeface="-apple-system"/>
                <a:hlinkClick r:id="rId2"/>
              </a:rPr>
              <a:t>https://satijalab.org/seurat/articles/install_v5</a:t>
            </a:r>
            <a:r>
              <a:rPr lang="en-US" b="0" i="0" dirty="0">
                <a:solidFill>
                  <a:srgbClr val="1F2328"/>
                </a:solidFill>
                <a:effectLst/>
                <a:latin typeface="-apple-system"/>
              </a:rPr>
              <a:t>) and use the previous integration workflow (</a:t>
            </a:r>
            <a:r>
              <a:rPr lang="en-US" b="0" i="0" u="sng" dirty="0">
                <a:solidFill>
                  <a:srgbClr val="1F2328"/>
                </a:solidFill>
                <a:effectLst/>
                <a:latin typeface="-apple-system"/>
                <a:hlinkClick r:id="rId3"/>
              </a:rPr>
              <a:t>https://satijalab.org/seurat/archive/v4.3/integration_mapping</a:t>
            </a:r>
            <a:r>
              <a:rPr lang="en-US" b="0" i="0" dirty="0">
                <a:solidFill>
                  <a:srgbClr val="1F2328"/>
                </a:solidFill>
                <a:effectLst/>
                <a:latin typeface="-apple-system"/>
              </a:rPr>
              <a:t>).</a:t>
            </a:r>
          </a:p>
        </p:txBody>
      </p:sp>
      <p:sp>
        <p:nvSpPr>
          <p:cNvPr id="7" name="TextBox 6">
            <a:extLst>
              <a:ext uri="{FF2B5EF4-FFF2-40B4-BE49-F238E27FC236}">
                <a16:creationId xmlns:a16="http://schemas.microsoft.com/office/drawing/2014/main" id="{A0981D61-ABA5-87B9-812B-7D1E78640722}"/>
              </a:ext>
            </a:extLst>
          </p:cNvPr>
          <p:cNvSpPr txBox="1"/>
          <p:nvPr/>
        </p:nvSpPr>
        <p:spPr>
          <a:xfrm>
            <a:off x="228599" y="928389"/>
            <a:ext cx="10511725" cy="923330"/>
          </a:xfrm>
          <a:prstGeom prst="rect">
            <a:avLst/>
          </a:prstGeom>
          <a:noFill/>
        </p:spPr>
        <p:txBody>
          <a:bodyPr wrap="square">
            <a:spAutoFit/>
          </a:bodyPr>
          <a:lstStyle/>
          <a:p>
            <a:r>
              <a:rPr lang="en-US" b="0" i="0" dirty="0">
                <a:solidFill>
                  <a:srgbClr val="1F2328"/>
                </a:solidFill>
                <a:effectLst/>
                <a:latin typeface="-apple-system"/>
              </a:rPr>
              <a:t>Hi, thank you for getting back to me so quickly. I am interested in integrating the data, i.e. the counts, data and </a:t>
            </a:r>
            <a:r>
              <a:rPr lang="en-US" b="0" i="0" dirty="0" err="1">
                <a:solidFill>
                  <a:srgbClr val="1F2328"/>
                </a:solidFill>
                <a:effectLst/>
                <a:latin typeface="-apple-system"/>
              </a:rPr>
              <a:t>scale.data</a:t>
            </a:r>
            <a:r>
              <a:rPr lang="en-US" b="0" i="0" dirty="0">
                <a:solidFill>
                  <a:srgbClr val="1F2328"/>
                </a:solidFill>
                <a:effectLst/>
                <a:latin typeface="-apple-system"/>
              </a:rPr>
              <a:t> of two datasets. If </a:t>
            </a:r>
            <a:r>
              <a:rPr lang="en-US" b="0" i="0" dirty="0" err="1">
                <a:solidFill>
                  <a:srgbClr val="1F2328"/>
                </a:solidFill>
                <a:effectLst/>
                <a:latin typeface="-apple-system"/>
              </a:rPr>
              <a:t>JoinLayers</a:t>
            </a:r>
            <a:r>
              <a:rPr lang="en-US" b="0" i="0" dirty="0">
                <a:solidFill>
                  <a:srgbClr val="1F2328"/>
                </a:solidFill>
                <a:effectLst/>
                <a:latin typeface="-apple-system"/>
              </a:rPr>
              <a:t> after </a:t>
            </a:r>
            <a:r>
              <a:rPr lang="en-US" b="0" i="0" dirty="0" err="1">
                <a:solidFill>
                  <a:srgbClr val="1F2328"/>
                </a:solidFill>
                <a:effectLst/>
                <a:latin typeface="-apple-system"/>
              </a:rPr>
              <a:t>IntegrateLayers</a:t>
            </a:r>
            <a:r>
              <a:rPr lang="en-US" b="0" i="0" dirty="0">
                <a:solidFill>
                  <a:srgbClr val="1F2328"/>
                </a:solidFill>
                <a:effectLst/>
                <a:latin typeface="-apple-system"/>
              </a:rPr>
              <a:t>, does not integrate the counts, then how do I integrate the count data for downstream analysis? I do not only want to have an integrated reduction plot.</a:t>
            </a:r>
            <a:endParaRPr lang="en-US" dirty="0"/>
          </a:p>
        </p:txBody>
      </p:sp>
      <p:sp>
        <p:nvSpPr>
          <p:cNvPr id="9" name="TextBox 8">
            <a:extLst>
              <a:ext uri="{FF2B5EF4-FFF2-40B4-BE49-F238E27FC236}">
                <a16:creationId xmlns:a16="http://schemas.microsoft.com/office/drawing/2014/main" id="{49AE4A73-B5A2-F4F7-9403-1C7FFAF6A29D}"/>
              </a:ext>
            </a:extLst>
          </p:cNvPr>
          <p:cNvSpPr txBox="1"/>
          <p:nvPr/>
        </p:nvSpPr>
        <p:spPr>
          <a:xfrm>
            <a:off x="228599" y="158267"/>
            <a:ext cx="6098582" cy="369332"/>
          </a:xfrm>
          <a:prstGeom prst="rect">
            <a:avLst/>
          </a:prstGeom>
          <a:noFill/>
        </p:spPr>
        <p:txBody>
          <a:bodyPr wrap="square">
            <a:spAutoFit/>
          </a:bodyPr>
          <a:lstStyle/>
          <a:p>
            <a:r>
              <a:rPr lang="en-US" dirty="0"/>
              <a:t>https://github.com/satijalab/seurat/issues/8044</a:t>
            </a:r>
          </a:p>
        </p:txBody>
      </p:sp>
    </p:spTree>
    <p:extLst>
      <p:ext uri="{BB962C8B-B14F-4D97-AF65-F5344CB8AC3E}">
        <p14:creationId xmlns:p14="http://schemas.microsoft.com/office/powerpoint/2010/main" val="240084658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23E06D7-84E0-94AC-956F-1D5856BA44F5}"/>
              </a:ext>
            </a:extLst>
          </p:cNvPr>
          <p:cNvSpPr txBox="1"/>
          <p:nvPr/>
        </p:nvSpPr>
        <p:spPr>
          <a:xfrm>
            <a:off x="1245030" y="2336047"/>
            <a:ext cx="10139765" cy="2308324"/>
          </a:xfrm>
          <a:prstGeom prst="rect">
            <a:avLst/>
          </a:prstGeom>
          <a:noFill/>
        </p:spPr>
        <p:txBody>
          <a:bodyPr wrap="square">
            <a:spAutoFit/>
          </a:bodyPr>
          <a:lstStyle/>
          <a:p>
            <a:pPr algn="l"/>
            <a:r>
              <a:rPr lang="en-US" b="1" i="0" dirty="0">
                <a:solidFill>
                  <a:srgbClr val="363636"/>
                </a:solidFill>
                <a:effectLst/>
                <a:latin typeface="Inter"/>
              </a:rPr>
              <a:t>Should I map my batches separately or combined?</a:t>
            </a:r>
          </a:p>
          <a:p>
            <a:pPr algn="l"/>
            <a:r>
              <a:rPr lang="en-US" b="0" i="0" dirty="0">
                <a:solidFill>
                  <a:srgbClr val="4A4A4A"/>
                </a:solidFill>
                <a:effectLst/>
                <a:latin typeface="Inter"/>
              </a:rPr>
              <a:t>We have observed that the results (both for visualization and annotation) are very similar when mapping individual batches separately, or combined together. This is because Azimuth can successfully remove batch effects between query and reference cells, even when there are multiple query batches. However, as discussed further below, the results of QC metrics may change. For example, cells from certain batches sometimes receive high mapping scores when the batches are mapped separately but receive low mapping scores when batches are mapped together, as the batch effect represents a source of heterogeneity in the query that is removed by Azimuth.</a:t>
            </a:r>
          </a:p>
        </p:txBody>
      </p:sp>
      <p:sp>
        <p:nvSpPr>
          <p:cNvPr id="5" name="TextBox 4">
            <a:extLst>
              <a:ext uri="{FF2B5EF4-FFF2-40B4-BE49-F238E27FC236}">
                <a16:creationId xmlns:a16="http://schemas.microsoft.com/office/drawing/2014/main" id="{7BFB97A4-E7F1-A56E-4307-5197B9333CD1}"/>
              </a:ext>
            </a:extLst>
          </p:cNvPr>
          <p:cNvSpPr txBox="1"/>
          <p:nvPr/>
        </p:nvSpPr>
        <p:spPr>
          <a:xfrm>
            <a:off x="430079" y="397505"/>
            <a:ext cx="6098582" cy="646331"/>
          </a:xfrm>
          <a:prstGeom prst="rect">
            <a:avLst/>
          </a:prstGeom>
          <a:noFill/>
        </p:spPr>
        <p:txBody>
          <a:bodyPr wrap="square">
            <a:spAutoFit/>
          </a:bodyPr>
          <a:lstStyle/>
          <a:p>
            <a:r>
              <a:rPr lang="en-US" dirty="0"/>
              <a:t>https://azimuth.hubmapconsortium.org/#Should%20I%20map%20my%20batches%20separately%20or%20combined%3f</a:t>
            </a:r>
          </a:p>
        </p:txBody>
      </p:sp>
      <p:sp>
        <p:nvSpPr>
          <p:cNvPr id="6" name="TextBox 5">
            <a:extLst>
              <a:ext uri="{FF2B5EF4-FFF2-40B4-BE49-F238E27FC236}">
                <a16:creationId xmlns:a16="http://schemas.microsoft.com/office/drawing/2014/main" id="{83AB9E1A-871E-8523-8818-8A834C3FE39C}"/>
              </a:ext>
            </a:extLst>
          </p:cNvPr>
          <p:cNvSpPr txBox="1"/>
          <p:nvPr/>
        </p:nvSpPr>
        <p:spPr>
          <a:xfrm>
            <a:off x="1177871" y="1844298"/>
            <a:ext cx="1398653" cy="369332"/>
          </a:xfrm>
          <a:prstGeom prst="rect">
            <a:avLst/>
          </a:prstGeom>
          <a:noFill/>
        </p:spPr>
        <p:txBody>
          <a:bodyPr wrap="none" rtlCol="0">
            <a:spAutoFit/>
          </a:bodyPr>
          <a:lstStyle/>
          <a:p>
            <a:r>
              <a:rPr lang="en-US" dirty="0"/>
              <a:t>Azimuth FAQ</a:t>
            </a:r>
          </a:p>
        </p:txBody>
      </p:sp>
    </p:spTree>
    <p:extLst>
      <p:ext uri="{BB962C8B-B14F-4D97-AF65-F5344CB8AC3E}">
        <p14:creationId xmlns:p14="http://schemas.microsoft.com/office/powerpoint/2010/main" val="93160793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A717E8A-D529-8E8A-9F61-798A3D5A24E7}"/>
              </a:ext>
            </a:extLst>
          </p:cNvPr>
          <p:cNvSpPr>
            <a:spLocks noChangeArrowheads="1"/>
          </p:cNvSpPr>
          <p:nvPr/>
        </p:nvSpPr>
        <p:spPr bwMode="auto">
          <a:xfrm>
            <a:off x="569563" y="420753"/>
            <a:ext cx="9318653" cy="501675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363636"/>
                </a:solidFill>
                <a:effectLst/>
                <a:ea typeface="Inter"/>
              </a:rPr>
              <a:t>What optimizations are in the app that are not default in Seurat?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4A4A4A"/>
                </a:solidFill>
                <a:effectLst/>
                <a:ea typeface="Inter"/>
              </a:rPr>
              <a:t>To optimize the web app time and resource consumption, we made several changes to the base Seurat mapping workflow.</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err="1">
                <a:ln>
                  <a:noFill/>
                </a:ln>
                <a:solidFill>
                  <a:srgbClr val="4A4A4A"/>
                </a:solidFill>
                <a:effectLst/>
                <a:ea typeface="Inter"/>
              </a:rPr>
              <a:t>SCTransform</a:t>
            </a:r>
            <a:endParaRPr kumimoji="0" lang="en-US" altLang="en-US" sz="1600" b="0" i="0" u="none" strike="noStrike" cap="none" normalizeH="0" baseline="0" dirty="0">
              <a:ln>
                <a:noFill/>
              </a:ln>
              <a:solidFill>
                <a:srgbClr val="4A4A4A"/>
              </a:solidFill>
              <a:effectLst/>
              <a:ea typeface="Inter"/>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rgbClr val="4A4A4A"/>
                </a:solidFill>
                <a:effectLst/>
                <a:ea typeface="Inter"/>
              </a:rPr>
              <a:t>When fitting generalized linear models, we use a representative set of 2000 genes and 2000 cells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rgbClr val="4A4A4A"/>
                </a:solidFill>
                <a:effectLst/>
                <a:ea typeface="Inter"/>
              </a:rPr>
              <a:t>To further speed up GLM model fitting, we use the recently developed </a:t>
            </a:r>
            <a:r>
              <a:rPr kumimoji="0" lang="en-US" altLang="en-US" sz="1600" b="0" i="0" u="none" strike="noStrike" cap="none" normalizeH="0" baseline="0" dirty="0" err="1">
                <a:ln>
                  <a:noFill/>
                </a:ln>
                <a:solidFill>
                  <a:srgbClr val="3273DC"/>
                </a:solidFill>
                <a:effectLst/>
                <a:ea typeface="Inter"/>
                <a:hlinkClick r:id="rId2"/>
              </a:rPr>
              <a:t>glmGamPoi</a:t>
            </a:r>
            <a:r>
              <a:rPr kumimoji="0" lang="en-US" altLang="en-US" sz="1600" b="0" i="0" u="none" strike="noStrike" cap="none" normalizeH="0" baseline="0" dirty="0">
                <a:ln>
                  <a:noFill/>
                </a:ln>
                <a:solidFill>
                  <a:srgbClr val="3273DC"/>
                </a:solidFill>
                <a:effectLst/>
                <a:ea typeface="Inter"/>
                <a:hlinkClick r:id="rId2"/>
              </a:rPr>
              <a:t> package</a:t>
            </a:r>
            <a:r>
              <a:rPr kumimoji="0" lang="en-US" altLang="en-US" sz="1600" b="0" i="0" u="none" strike="noStrike" cap="none" normalizeH="0" baseline="0" dirty="0">
                <a:ln>
                  <a:noFill/>
                </a:ln>
                <a:solidFill>
                  <a:srgbClr val="4A4A4A"/>
                </a:solidFill>
                <a:effectLst/>
                <a:ea typeface="Inter"/>
              </a:rPr>
              <a:t> from Constantin </a:t>
            </a:r>
            <a:r>
              <a:rPr kumimoji="0" lang="en-US" altLang="en-US" sz="1600" b="0" i="0" u="none" strike="noStrike" cap="none" normalizeH="0" baseline="0" dirty="0" err="1">
                <a:ln>
                  <a:noFill/>
                </a:ln>
                <a:solidFill>
                  <a:srgbClr val="4A4A4A"/>
                </a:solidFill>
                <a:effectLst/>
                <a:ea typeface="Inter"/>
              </a:rPr>
              <a:t>Ahlmann-Eltze</a:t>
            </a:r>
            <a:r>
              <a:rPr kumimoji="0" lang="en-US" altLang="en-US" sz="1600" b="0" i="0" u="none" strike="noStrike" cap="none" normalizeH="0" baseline="0" dirty="0">
                <a:ln>
                  <a:noFill/>
                </a:ln>
                <a:solidFill>
                  <a:srgbClr val="4A4A4A"/>
                </a:solidFill>
                <a:effectLst/>
                <a:ea typeface="Inter"/>
              </a:rPr>
              <a:t> and Wolfgang Huber.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rgbClr val="4A4A4A"/>
                </a:solidFill>
                <a:effectLst/>
                <a:ea typeface="Inter"/>
              </a:rPr>
              <a:t>Mapping</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rgbClr val="4A4A4A"/>
                </a:solidFill>
                <a:effectLst/>
                <a:ea typeface="Inter"/>
              </a:rPr>
              <a:t>For many references, we leverage a </a:t>
            </a:r>
            <a:r>
              <a:rPr kumimoji="0" lang="en-US" altLang="en-US" sz="1600" b="0" i="0" u="none" strike="noStrike" cap="none" normalizeH="0" baseline="0" dirty="0" err="1">
                <a:ln>
                  <a:noFill/>
                </a:ln>
                <a:solidFill>
                  <a:srgbClr val="4A4A4A"/>
                </a:solidFill>
                <a:effectLst/>
                <a:ea typeface="Inter"/>
              </a:rPr>
              <a:t>downsampled</a:t>
            </a:r>
            <a:r>
              <a:rPr kumimoji="0" lang="en-US" altLang="en-US" sz="1600" b="0" i="0" u="none" strike="noStrike" cap="none" normalizeH="0" baseline="0" dirty="0">
                <a:ln>
                  <a:noFill/>
                </a:ln>
                <a:solidFill>
                  <a:srgbClr val="4A4A4A"/>
                </a:solidFill>
                <a:effectLst/>
                <a:ea typeface="Inter"/>
              </a:rPr>
              <a:t> reference. </a:t>
            </a:r>
            <a:r>
              <a:rPr kumimoji="0" lang="en-US" altLang="en-US" sz="1600" b="0" i="0" u="none" strike="noStrike" cap="none" normalizeH="0" baseline="0" dirty="0" err="1">
                <a:ln>
                  <a:noFill/>
                </a:ln>
                <a:solidFill>
                  <a:srgbClr val="4A4A4A"/>
                </a:solidFill>
                <a:effectLst/>
                <a:ea typeface="Inter"/>
              </a:rPr>
              <a:t>Downsampling</a:t>
            </a:r>
            <a:r>
              <a:rPr kumimoji="0" lang="en-US" altLang="en-US" sz="1600" b="0" i="0" u="none" strike="noStrike" cap="none" normalizeH="0" baseline="0" dirty="0">
                <a:ln>
                  <a:noFill/>
                </a:ln>
                <a:solidFill>
                  <a:srgbClr val="4A4A4A"/>
                </a:solidFill>
                <a:effectLst/>
                <a:ea typeface="Inter"/>
              </a:rPr>
              <a:t> is done to ensure good representation of all datasets and </a:t>
            </a:r>
            <a:r>
              <a:rPr kumimoji="0" lang="en-US" altLang="en-US" sz="1600" b="0" i="0" u="none" strike="noStrike" cap="none" normalizeH="0" baseline="0" dirty="0" err="1">
                <a:ln>
                  <a:noFill/>
                </a:ln>
                <a:solidFill>
                  <a:srgbClr val="4A4A4A"/>
                </a:solidFill>
                <a:effectLst/>
                <a:ea typeface="Inter"/>
              </a:rPr>
              <a:t>celltypes</a:t>
            </a:r>
            <a:r>
              <a:rPr kumimoji="0" lang="en-US" altLang="en-US" sz="1600" b="0" i="0" u="none" strike="noStrike" cap="none" normalizeH="0" baseline="0" dirty="0">
                <a:ln>
                  <a:noFill/>
                </a:ln>
                <a:solidFill>
                  <a:srgbClr val="4A4A4A"/>
                </a:solidFill>
                <a:effectLst/>
                <a:ea typeface="Inter"/>
              </a:rPr>
              <a:t> present in the full reference.</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rgbClr val="4A4A4A"/>
                </a:solidFill>
                <a:effectLst/>
                <a:ea typeface="Inter"/>
              </a:rPr>
              <a:t>We leverage a previously computed and cached neighbor index and neighbor list for the reference. This speeds up the neighbor-finding steps in the mapping algorithm.</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rgbClr val="4A4A4A"/>
                </a:solidFill>
                <a:effectLst/>
                <a:ea typeface="Inter"/>
              </a:rPr>
              <a:t>For the approximate nearest neighbor finding steps in the algorithm, we use </a:t>
            </a:r>
            <a:r>
              <a:rPr kumimoji="0" lang="en-US" altLang="en-US" sz="1600" b="0" i="0" u="none" strike="noStrike" cap="none" normalizeH="0" baseline="0" dirty="0" err="1">
                <a:ln>
                  <a:noFill/>
                </a:ln>
                <a:solidFill>
                  <a:srgbClr val="FF3860"/>
                </a:solidFill>
                <a:effectLst/>
                <a:latin typeface="Courier New" panose="02070309020205020404" pitchFamily="49" charset="0"/>
                <a:ea typeface="Inter"/>
                <a:cs typeface="Courier New" panose="02070309020205020404" pitchFamily="49" charset="0"/>
              </a:rPr>
              <a:t>n.trees</a:t>
            </a:r>
            <a:r>
              <a:rPr kumimoji="0" lang="en-US" altLang="en-US" sz="1600" b="0" i="0" u="none" strike="noStrike" cap="none" normalizeH="0" baseline="0" dirty="0">
                <a:ln>
                  <a:noFill/>
                </a:ln>
                <a:solidFill>
                  <a:srgbClr val="FF3860"/>
                </a:solidFill>
                <a:effectLst/>
                <a:latin typeface="Courier New" panose="02070309020205020404" pitchFamily="49" charset="0"/>
                <a:ea typeface="Inter"/>
                <a:cs typeface="Courier New" panose="02070309020205020404" pitchFamily="49" charset="0"/>
              </a:rPr>
              <a:t> = 20</a:t>
            </a:r>
            <a:r>
              <a:rPr kumimoji="0" lang="en-US" altLang="en-US" sz="1600" b="0" i="0" u="none" strike="noStrike" cap="none" normalizeH="0" baseline="0" dirty="0">
                <a:ln>
                  <a:noFill/>
                </a:ln>
                <a:solidFill>
                  <a:srgbClr val="4A4A4A"/>
                </a:solidFill>
                <a:effectLst/>
                <a:ea typeface="Inter"/>
              </a:rPr>
              <a:t>, which provides speedup compared to default </a:t>
            </a:r>
            <a:r>
              <a:rPr kumimoji="0" lang="en-US" altLang="en-US" sz="1600" b="0" i="0" u="none" strike="noStrike" cap="none" normalizeH="0" baseline="0" dirty="0" err="1">
                <a:ln>
                  <a:noFill/>
                </a:ln>
                <a:solidFill>
                  <a:srgbClr val="FF3860"/>
                </a:solidFill>
                <a:effectLst/>
                <a:latin typeface="Courier New" panose="02070309020205020404" pitchFamily="49" charset="0"/>
                <a:ea typeface="Inter"/>
                <a:cs typeface="Courier New" panose="02070309020205020404" pitchFamily="49" charset="0"/>
              </a:rPr>
              <a:t>n.trees</a:t>
            </a:r>
            <a:r>
              <a:rPr kumimoji="0" lang="en-US" altLang="en-US" sz="1600" b="0" i="0" u="none" strike="noStrike" cap="none" normalizeH="0" baseline="0" dirty="0">
                <a:ln>
                  <a:noFill/>
                </a:ln>
                <a:solidFill>
                  <a:srgbClr val="FF3860"/>
                </a:solidFill>
                <a:effectLst/>
                <a:latin typeface="Courier New" panose="02070309020205020404" pitchFamily="49" charset="0"/>
                <a:ea typeface="Inter"/>
                <a:cs typeface="Courier New" panose="02070309020205020404" pitchFamily="49" charset="0"/>
              </a:rPr>
              <a:t> = 50</a:t>
            </a:r>
            <a:r>
              <a:rPr kumimoji="0" lang="en-US" altLang="en-US" sz="1600" b="0" i="0" u="none" strike="noStrike" cap="none" normalizeH="0" baseline="0" dirty="0">
                <a:ln>
                  <a:noFill/>
                </a:ln>
                <a:solidFill>
                  <a:srgbClr val="4A4A4A"/>
                </a:solidFill>
                <a:effectLst/>
                <a:ea typeface="Inter"/>
              </a:rPr>
              <a:t> with minimal impact on the quality of downstream results.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rgbClr val="4A4A4A"/>
                </a:solidFill>
                <a:effectLst/>
                <a:ea typeface="Inter"/>
              </a:rPr>
              <a:t>Analysis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rgbClr val="4A4A4A"/>
                </a:solidFill>
                <a:effectLst/>
                <a:ea typeface="Inter"/>
              </a:rPr>
              <a:t>We leverage the </a:t>
            </a:r>
            <a:r>
              <a:rPr kumimoji="0" lang="en-US" altLang="en-US" sz="1600" b="0" i="0" u="none" strike="noStrike" cap="none" normalizeH="0" baseline="0" dirty="0">
                <a:ln>
                  <a:noFill/>
                </a:ln>
                <a:solidFill>
                  <a:srgbClr val="3273DC"/>
                </a:solidFill>
                <a:effectLst/>
                <a:ea typeface="Inter"/>
                <a:hlinkClick r:id="rId3"/>
              </a:rPr>
              <a:t>presto package</a:t>
            </a:r>
            <a:r>
              <a:rPr kumimoji="0" lang="en-US" altLang="en-US" sz="1600" b="0" i="0" u="none" strike="noStrike" cap="none" normalizeH="0" baseline="0" dirty="0">
                <a:ln>
                  <a:noFill/>
                </a:ln>
                <a:solidFill>
                  <a:srgbClr val="4A4A4A"/>
                </a:solidFill>
                <a:effectLst/>
                <a:ea typeface="Inter"/>
              </a:rPr>
              <a:t> from Ilya </a:t>
            </a:r>
            <a:r>
              <a:rPr kumimoji="0" lang="en-US" altLang="en-US" sz="1600" b="0" i="0" u="none" strike="noStrike" cap="none" normalizeH="0" baseline="0" dirty="0" err="1">
                <a:ln>
                  <a:noFill/>
                </a:ln>
                <a:solidFill>
                  <a:srgbClr val="4A4A4A"/>
                </a:solidFill>
                <a:effectLst/>
                <a:ea typeface="Inter"/>
              </a:rPr>
              <a:t>Korsunsky</a:t>
            </a:r>
            <a:r>
              <a:rPr kumimoji="0" lang="en-US" altLang="en-US" sz="1600" b="0" i="0" u="none" strike="noStrike" cap="none" normalizeH="0" baseline="0" dirty="0">
                <a:ln>
                  <a:noFill/>
                </a:ln>
                <a:solidFill>
                  <a:srgbClr val="4A4A4A"/>
                </a:solidFill>
                <a:effectLst/>
                <a:ea typeface="Inter"/>
              </a:rPr>
              <a:t> and Soumya </a:t>
            </a:r>
            <a:r>
              <a:rPr kumimoji="0" lang="en-US" altLang="en-US" sz="1600" b="0" i="0" u="none" strike="noStrike" cap="none" normalizeH="0" baseline="0" dirty="0" err="1">
                <a:ln>
                  <a:noFill/>
                </a:ln>
                <a:solidFill>
                  <a:srgbClr val="4A4A4A"/>
                </a:solidFill>
                <a:effectLst/>
                <a:ea typeface="Inter"/>
              </a:rPr>
              <a:t>Rayachauduri</a:t>
            </a:r>
            <a:r>
              <a:rPr kumimoji="0" lang="en-US" altLang="en-US" sz="1600" b="0" i="0" u="none" strike="noStrike" cap="none" normalizeH="0" baseline="0" dirty="0">
                <a:ln>
                  <a:noFill/>
                </a:ln>
                <a:solidFill>
                  <a:srgbClr val="4A4A4A"/>
                </a:solidFill>
                <a:effectLst/>
                <a:ea typeface="Inter"/>
              </a:rPr>
              <a:t>, for differential expression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endParaRPr>
          </a:p>
        </p:txBody>
      </p:sp>
      <p:sp>
        <p:nvSpPr>
          <p:cNvPr id="4" name="TextBox 3">
            <a:extLst>
              <a:ext uri="{FF2B5EF4-FFF2-40B4-BE49-F238E27FC236}">
                <a16:creationId xmlns:a16="http://schemas.microsoft.com/office/drawing/2014/main" id="{EC34E13D-8CF2-2076-25AC-6EE52696DA60}"/>
              </a:ext>
            </a:extLst>
          </p:cNvPr>
          <p:cNvSpPr txBox="1"/>
          <p:nvPr/>
        </p:nvSpPr>
        <p:spPr>
          <a:xfrm>
            <a:off x="569563" y="5790916"/>
            <a:ext cx="6098582" cy="646331"/>
          </a:xfrm>
          <a:prstGeom prst="rect">
            <a:avLst/>
          </a:prstGeom>
          <a:noFill/>
        </p:spPr>
        <p:txBody>
          <a:bodyPr wrap="square">
            <a:spAutoFit/>
          </a:bodyPr>
          <a:lstStyle/>
          <a:p>
            <a:r>
              <a:rPr lang="en-US" dirty="0"/>
              <a:t>https://www.cell.com/cell/fulltext/S0092-8674%2821%2900583-3</a:t>
            </a:r>
          </a:p>
        </p:txBody>
      </p:sp>
      <p:sp>
        <p:nvSpPr>
          <p:cNvPr id="6" name="TextBox 5">
            <a:extLst>
              <a:ext uri="{FF2B5EF4-FFF2-40B4-BE49-F238E27FC236}">
                <a16:creationId xmlns:a16="http://schemas.microsoft.com/office/drawing/2014/main" id="{D868D6FC-18ED-46C7-3C52-821B5836030A}"/>
              </a:ext>
            </a:extLst>
          </p:cNvPr>
          <p:cNvSpPr txBox="1"/>
          <p:nvPr/>
        </p:nvSpPr>
        <p:spPr>
          <a:xfrm>
            <a:off x="5434242" y="5251431"/>
            <a:ext cx="6098582" cy="1477328"/>
          </a:xfrm>
          <a:prstGeom prst="rect">
            <a:avLst/>
          </a:prstGeom>
          <a:noFill/>
        </p:spPr>
        <p:txBody>
          <a:bodyPr wrap="square">
            <a:spAutoFit/>
          </a:bodyPr>
          <a:lstStyle/>
          <a:p>
            <a:r>
              <a:rPr lang="en-US" b="0" i="0" dirty="0">
                <a:solidFill>
                  <a:srgbClr val="1F2328"/>
                </a:solidFill>
                <a:effectLst/>
                <a:latin typeface="-apple-system"/>
              </a:rPr>
              <a:t>Essentially, we are using the anchor-based integration methodology to remove batch effects and place the new data in the same space as the reference. The main difference here is that we perform this "correction" in the projected low dimensional space as opposed to gene expression space.</a:t>
            </a:r>
            <a:endParaRPr lang="en-US" dirty="0"/>
          </a:p>
        </p:txBody>
      </p:sp>
    </p:spTree>
    <p:extLst>
      <p:ext uri="{BB962C8B-B14F-4D97-AF65-F5344CB8AC3E}">
        <p14:creationId xmlns:p14="http://schemas.microsoft.com/office/powerpoint/2010/main" val="341463214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DE3C63C-F11A-3739-98EE-A1E8A747F1EB}"/>
              </a:ext>
            </a:extLst>
          </p:cNvPr>
          <p:cNvSpPr txBox="1"/>
          <p:nvPr/>
        </p:nvSpPr>
        <p:spPr>
          <a:xfrm>
            <a:off x="740044" y="582500"/>
            <a:ext cx="6098582" cy="369332"/>
          </a:xfrm>
          <a:prstGeom prst="rect">
            <a:avLst/>
          </a:prstGeom>
          <a:noFill/>
        </p:spPr>
        <p:txBody>
          <a:bodyPr wrap="square">
            <a:spAutoFit/>
          </a:bodyPr>
          <a:lstStyle/>
          <a:p>
            <a:r>
              <a:rPr lang="en-US" dirty="0"/>
              <a:t>https://github.com/satijalab/seurat/issues/2294</a:t>
            </a:r>
          </a:p>
        </p:txBody>
      </p:sp>
      <p:sp>
        <p:nvSpPr>
          <p:cNvPr id="5" name="TextBox 4">
            <a:extLst>
              <a:ext uri="{FF2B5EF4-FFF2-40B4-BE49-F238E27FC236}">
                <a16:creationId xmlns:a16="http://schemas.microsoft.com/office/drawing/2014/main" id="{3920A595-361A-8BEC-13B4-7284CA1CD865}"/>
              </a:ext>
            </a:extLst>
          </p:cNvPr>
          <p:cNvSpPr txBox="1"/>
          <p:nvPr/>
        </p:nvSpPr>
        <p:spPr>
          <a:xfrm>
            <a:off x="740044" y="1305341"/>
            <a:ext cx="6098582" cy="4247317"/>
          </a:xfrm>
          <a:prstGeom prst="rect">
            <a:avLst/>
          </a:prstGeom>
          <a:noFill/>
        </p:spPr>
        <p:txBody>
          <a:bodyPr wrap="square">
            <a:spAutoFit/>
          </a:bodyPr>
          <a:lstStyle/>
          <a:p>
            <a:pPr algn="l"/>
            <a:r>
              <a:rPr lang="en-US" b="0" i="0" dirty="0">
                <a:solidFill>
                  <a:srgbClr val="1F2328"/>
                </a:solidFill>
                <a:effectLst/>
                <a:latin typeface="-apple-system"/>
              </a:rPr>
              <a:t>Hi all,</a:t>
            </a:r>
          </a:p>
          <a:p>
            <a:pPr algn="l"/>
            <a:r>
              <a:rPr lang="en-US" b="0" i="0" dirty="0">
                <a:solidFill>
                  <a:srgbClr val="1F2328"/>
                </a:solidFill>
                <a:effectLst/>
                <a:latin typeface="-apple-system"/>
              </a:rPr>
              <a:t>I commented about this issue almost 1 year ago and recently found a workaround. I do not think this is a Seurat issue, but a </a:t>
            </a:r>
            <a:r>
              <a:rPr lang="en-US" b="0" i="0" dirty="0" err="1">
                <a:solidFill>
                  <a:srgbClr val="1F2328"/>
                </a:solidFill>
                <a:effectLst/>
                <a:latin typeface="-apple-system"/>
              </a:rPr>
              <a:t>leidenalg</a:t>
            </a:r>
            <a:r>
              <a:rPr lang="en-US" b="0" i="0" dirty="0">
                <a:solidFill>
                  <a:srgbClr val="1F2328"/>
                </a:solidFill>
                <a:effectLst/>
                <a:latin typeface="-apple-system"/>
              </a:rPr>
              <a:t> issue.</a:t>
            </a:r>
          </a:p>
          <a:p>
            <a:pPr algn="l"/>
            <a:r>
              <a:rPr lang="en-US" b="0" i="0" dirty="0">
                <a:solidFill>
                  <a:srgbClr val="1F2328"/>
                </a:solidFill>
                <a:effectLst/>
                <a:latin typeface="-apple-system"/>
              </a:rPr>
              <a:t>Anyway, in the current version of Seurat, there is a "method" argument for </a:t>
            </a:r>
            <a:r>
              <a:rPr lang="en-US" b="0" i="0" dirty="0" err="1">
                <a:solidFill>
                  <a:srgbClr val="1F2328"/>
                </a:solidFill>
                <a:effectLst/>
                <a:latin typeface="-apple-system"/>
              </a:rPr>
              <a:t>FindClusters</a:t>
            </a:r>
            <a:r>
              <a:rPr lang="en-US" b="0" i="0" dirty="0">
                <a:solidFill>
                  <a:srgbClr val="1F2328"/>
                </a:solidFill>
                <a:effectLst/>
                <a:latin typeface="-apple-system"/>
              </a:rPr>
              <a:t>. If you set the following:</a:t>
            </a:r>
          </a:p>
          <a:p>
            <a:pPr algn="l"/>
            <a:r>
              <a:rPr lang="en-US" b="0" i="0" dirty="0">
                <a:solidFill>
                  <a:srgbClr val="1F2328"/>
                </a:solidFill>
                <a:effectLst/>
                <a:latin typeface="-apple-system"/>
              </a:rPr>
              <a:t>method = "</a:t>
            </a:r>
            <a:r>
              <a:rPr lang="en-US" b="0" i="0" dirty="0" err="1">
                <a:solidFill>
                  <a:srgbClr val="1F2328"/>
                </a:solidFill>
                <a:effectLst/>
                <a:latin typeface="-apple-system"/>
              </a:rPr>
              <a:t>igraph</a:t>
            </a:r>
            <a:r>
              <a:rPr lang="en-US" b="0" i="0" dirty="0">
                <a:solidFill>
                  <a:srgbClr val="1F2328"/>
                </a:solidFill>
                <a:effectLst/>
                <a:latin typeface="-apple-system"/>
              </a:rPr>
              <a:t>"</a:t>
            </a:r>
          </a:p>
          <a:p>
            <a:pPr algn="l"/>
            <a:r>
              <a:rPr lang="en-US" b="0" i="0" dirty="0">
                <a:solidFill>
                  <a:srgbClr val="1F2328"/>
                </a:solidFill>
                <a:effectLst/>
                <a:latin typeface="-apple-system"/>
              </a:rPr>
              <a:t>(The default is method = 'matrix', which casts the data as a dense matrix)</a:t>
            </a:r>
          </a:p>
          <a:p>
            <a:pPr algn="l"/>
            <a:r>
              <a:rPr lang="en-US" b="0" i="0" dirty="0">
                <a:solidFill>
                  <a:srgbClr val="1F2328"/>
                </a:solidFill>
                <a:effectLst/>
                <a:latin typeface="-apple-system"/>
              </a:rPr>
              <a:t>With method = </a:t>
            </a:r>
            <a:r>
              <a:rPr lang="en-US" b="0" i="0" dirty="0" err="1">
                <a:solidFill>
                  <a:srgbClr val="1F2328"/>
                </a:solidFill>
                <a:effectLst/>
                <a:latin typeface="-apple-system"/>
              </a:rPr>
              <a:t>igraph</a:t>
            </a:r>
            <a:r>
              <a:rPr lang="en-US" b="0" i="0" dirty="0">
                <a:solidFill>
                  <a:srgbClr val="1F2328"/>
                </a:solidFill>
                <a:effectLst/>
                <a:latin typeface="-apple-system"/>
              </a:rPr>
              <a:t>, </a:t>
            </a:r>
            <a:r>
              <a:rPr lang="en-US" b="0" i="0" dirty="0" err="1">
                <a:solidFill>
                  <a:srgbClr val="1F2328"/>
                </a:solidFill>
                <a:effectLst/>
                <a:latin typeface="-apple-system"/>
              </a:rPr>
              <a:t>FindClusters</a:t>
            </a:r>
            <a:r>
              <a:rPr lang="en-US" b="0" i="0" dirty="0">
                <a:solidFill>
                  <a:srgbClr val="1F2328"/>
                </a:solidFill>
                <a:effectLst/>
                <a:latin typeface="-apple-system"/>
              </a:rPr>
              <a:t> will run for larger datasets. Unfortunately, this seems to take an order of magnitude longer. For my dataset of 60,000 cells, it was about 45 minutes.</a:t>
            </a:r>
          </a:p>
          <a:p>
            <a:pPr algn="l"/>
            <a:r>
              <a:rPr lang="en-US" b="0" i="0" dirty="0">
                <a:solidFill>
                  <a:srgbClr val="1F2328"/>
                </a:solidFill>
                <a:effectLst/>
                <a:latin typeface="-apple-system"/>
              </a:rPr>
              <a:t>Ideally, we'd get support for dense matrices for larger datasets, but in the meantime I think this is our only option (other than simply using Louvain).</a:t>
            </a:r>
          </a:p>
        </p:txBody>
      </p:sp>
    </p:spTree>
    <p:extLst>
      <p:ext uri="{BB962C8B-B14F-4D97-AF65-F5344CB8AC3E}">
        <p14:creationId xmlns:p14="http://schemas.microsoft.com/office/powerpoint/2010/main" val="327718166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D441CDC-2363-24BE-89F9-EBAE122ED89F}"/>
              </a:ext>
            </a:extLst>
          </p:cNvPr>
          <p:cNvSpPr>
            <a:spLocks noChangeArrowheads="1"/>
          </p:cNvSpPr>
          <p:nvPr/>
        </p:nvSpPr>
        <p:spPr bwMode="auto">
          <a:xfrm>
            <a:off x="765545" y="1354937"/>
            <a:ext cx="9399181" cy="73866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1F2328"/>
                </a:solidFill>
                <a:effectLst/>
                <a:ea typeface="-apple-system"/>
              </a:rPr>
              <a:t>First, </a:t>
            </a:r>
            <a:r>
              <a:rPr kumimoji="0" lang="en-US" altLang="en-US" sz="1200" b="0" i="0" u="none" strike="noStrike" cap="none" normalizeH="0" baseline="0" dirty="0" err="1">
                <a:ln>
                  <a:noFill/>
                </a:ln>
                <a:solidFill>
                  <a:srgbClr val="1F2328"/>
                </a:solidFill>
                <a:effectLst/>
                <a:latin typeface="Arial Unicode MS"/>
                <a:ea typeface="ui-monospace"/>
              </a:rPr>
              <a:t>GetAssayData</a:t>
            </a:r>
            <a:r>
              <a:rPr kumimoji="0" lang="en-US" altLang="en-US" sz="1200" b="0" i="0" u="none" strike="noStrike" cap="none" normalizeH="0" baseline="0" dirty="0">
                <a:ln>
                  <a:noFill/>
                </a:ln>
                <a:solidFill>
                  <a:srgbClr val="1F2328"/>
                </a:solidFill>
                <a:effectLst/>
                <a:ea typeface="-apple-system"/>
              </a:rPr>
              <a:t> has been superseded by </a:t>
            </a:r>
            <a:r>
              <a:rPr kumimoji="0" lang="en-US" altLang="en-US" sz="1200" b="0" i="0" u="none" strike="noStrike" cap="none" normalizeH="0" baseline="0" dirty="0" err="1">
                <a:ln>
                  <a:noFill/>
                </a:ln>
                <a:solidFill>
                  <a:srgbClr val="1F2328"/>
                </a:solidFill>
                <a:effectLst/>
                <a:latin typeface="Arial Unicode MS"/>
                <a:ea typeface="ui-monospace"/>
              </a:rPr>
              <a:t>LayerData</a:t>
            </a:r>
            <a:r>
              <a:rPr kumimoji="0" lang="en-US" altLang="en-US" sz="1200" b="0" i="0" u="none" strike="noStrike" cap="none" normalizeH="0" baseline="0" dirty="0">
                <a:ln>
                  <a:noFill/>
                </a:ln>
                <a:solidFill>
                  <a:srgbClr val="1F2328"/>
                </a:solidFill>
                <a:effectLst/>
                <a:ea typeface="-apple-system"/>
              </a:rPr>
              <a:t> so suggest moving to that when using V5 structure moving forward.</a:t>
            </a:r>
            <a:endParaRPr kumimoji="0" lang="en-US" altLang="en-US"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1F2328"/>
                </a:solidFill>
                <a:effectLst/>
                <a:ea typeface="-apple-system"/>
              </a:rPr>
              <a:t>Second, as pointed out here by dev team in order to pull data from all applicable layers (e.g. raw counts, normalized data, </a:t>
            </a:r>
            <a:r>
              <a:rPr kumimoji="0" lang="en-US" altLang="en-US" sz="1200" b="0" i="0" u="none" strike="noStrike" cap="none" normalizeH="0" baseline="0" dirty="0" err="1">
                <a:ln>
                  <a:noFill/>
                </a:ln>
                <a:solidFill>
                  <a:srgbClr val="1F2328"/>
                </a:solidFill>
                <a:effectLst/>
                <a:ea typeface="-apple-system"/>
              </a:rPr>
              <a:t>etc</a:t>
            </a:r>
            <a:r>
              <a:rPr kumimoji="0" lang="en-US" altLang="en-US" sz="1200" b="0" i="0" u="none" strike="noStrike" cap="none" normalizeH="0" baseline="0" dirty="0">
                <a:ln>
                  <a:noFill/>
                </a:ln>
                <a:solidFill>
                  <a:srgbClr val="1F2328"/>
                </a:solidFill>
                <a:effectLst/>
                <a:ea typeface="-apple-system"/>
              </a:rPr>
              <a:t>) you first need to run </a:t>
            </a:r>
            <a:r>
              <a:rPr kumimoji="0" lang="en-US" altLang="en-US" sz="1200" b="0" i="0" u="none" strike="noStrike" cap="none" normalizeH="0" baseline="0" dirty="0" err="1">
                <a:ln>
                  <a:noFill/>
                </a:ln>
                <a:solidFill>
                  <a:srgbClr val="1F2328"/>
                </a:solidFill>
                <a:effectLst/>
                <a:latin typeface="Arial Unicode MS"/>
                <a:ea typeface="ui-monospace"/>
              </a:rPr>
              <a:t>JoinLayers</a:t>
            </a:r>
            <a:r>
              <a:rPr kumimoji="0" lang="en-US" altLang="en-US" sz="1200" b="0" i="0" u="none" strike="noStrike" cap="none" normalizeH="0" baseline="0" dirty="0">
                <a:ln>
                  <a:noFill/>
                </a:ln>
                <a:solidFill>
                  <a:srgbClr val="1F2328"/>
                </a:solidFill>
                <a:effectLst/>
                <a:ea typeface="-apple-system"/>
              </a:rPr>
              <a:t> (</a:t>
            </a:r>
            <a:r>
              <a:rPr kumimoji="0" lang="en-US" altLang="en-US" sz="1200" b="0" i="0" u="sng" strike="noStrike" cap="none" normalizeH="0" baseline="0" dirty="0">
                <a:ln>
                  <a:noFill/>
                </a:ln>
                <a:solidFill>
                  <a:srgbClr val="1F2328"/>
                </a:solidFill>
                <a:effectLst/>
                <a:ea typeface="-apple-system"/>
                <a:hlinkClick r:id="rId2"/>
              </a:rPr>
              <a:t>#7985 (comment)</a:t>
            </a:r>
            <a:r>
              <a:rPr kumimoji="0" lang="en-US" altLang="en-US" sz="1200" b="0" i="0" u="none" strike="noStrike" cap="none" normalizeH="0" baseline="0" dirty="0">
                <a:ln>
                  <a:noFill/>
                </a:ln>
                <a:solidFill>
                  <a:srgbClr val="1F2328"/>
                </a:solidFill>
                <a:effectLst/>
                <a:ea typeface="-apple-system"/>
              </a:rPr>
              <a:t>). Alternatively, you could extract all relevant layer names from object and then use </a:t>
            </a:r>
            <a:r>
              <a:rPr kumimoji="0" lang="en-US" altLang="en-US" sz="1200" b="0" i="0" u="none" strike="noStrike" cap="none" normalizeH="0" baseline="0" dirty="0" err="1">
                <a:ln>
                  <a:noFill/>
                </a:ln>
                <a:solidFill>
                  <a:srgbClr val="1F2328"/>
                </a:solidFill>
                <a:effectLst/>
                <a:latin typeface="Arial Unicode MS"/>
                <a:ea typeface="ui-monospace"/>
              </a:rPr>
              <a:t>lapply</a:t>
            </a:r>
            <a:r>
              <a:rPr kumimoji="0" lang="en-US" altLang="en-US" sz="1200" b="0" i="0" u="none" strike="noStrike" cap="none" normalizeH="0" baseline="0" dirty="0">
                <a:ln>
                  <a:noFill/>
                </a:ln>
                <a:solidFill>
                  <a:srgbClr val="1F2328"/>
                </a:solidFill>
                <a:effectLst/>
                <a:ea typeface="-apple-system"/>
              </a:rPr>
              <a:t> to pull one matrix for each layer into a list.</a:t>
            </a:r>
            <a:endParaRPr kumimoji="0" lang="en-US" altLang="en-US" sz="1200" b="0" i="0" u="none" strike="noStrike" cap="none" normalizeH="0" baseline="0" dirty="0">
              <a:ln>
                <a:noFill/>
              </a:ln>
              <a:solidFill>
                <a:schemeClr val="tx1"/>
              </a:solidFill>
              <a:effectLst/>
            </a:endParaRPr>
          </a:p>
        </p:txBody>
      </p:sp>
      <p:sp>
        <p:nvSpPr>
          <p:cNvPr id="4" name="TextBox 3">
            <a:extLst>
              <a:ext uri="{FF2B5EF4-FFF2-40B4-BE49-F238E27FC236}">
                <a16:creationId xmlns:a16="http://schemas.microsoft.com/office/drawing/2014/main" id="{283520A7-ABE1-9D19-4B84-8E0E0C435536}"/>
              </a:ext>
            </a:extLst>
          </p:cNvPr>
          <p:cNvSpPr txBox="1"/>
          <p:nvPr/>
        </p:nvSpPr>
        <p:spPr>
          <a:xfrm>
            <a:off x="550234" y="373543"/>
            <a:ext cx="8689458" cy="369332"/>
          </a:xfrm>
          <a:prstGeom prst="rect">
            <a:avLst/>
          </a:prstGeom>
          <a:noFill/>
        </p:spPr>
        <p:txBody>
          <a:bodyPr wrap="square">
            <a:spAutoFit/>
          </a:bodyPr>
          <a:lstStyle/>
          <a:p>
            <a:r>
              <a:rPr lang="en-US" dirty="0"/>
              <a:t>Azimuth: ! </a:t>
            </a:r>
            <a:r>
              <a:rPr lang="en-US" dirty="0" err="1"/>
              <a:t>GetAssayData</a:t>
            </a:r>
            <a:r>
              <a:rPr lang="en-US" dirty="0"/>
              <a:t> doesn't work for multiple layers in v5 assay.</a:t>
            </a:r>
          </a:p>
        </p:txBody>
      </p:sp>
      <p:sp>
        <p:nvSpPr>
          <p:cNvPr id="5" name="Rectangle 2">
            <a:extLst>
              <a:ext uri="{FF2B5EF4-FFF2-40B4-BE49-F238E27FC236}">
                <a16:creationId xmlns:a16="http://schemas.microsoft.com/office/drawing/2014/main" id="{8B7E178F-6738-B682-1F86-28C50CDB9669}"/>
              </a:ext>
            </a:extLst>
          </p:cNvPr>
          <p:cNvSpPr>
            <a:spLocks noChangeArrowheads="1"/>
          </p:cNvSpPr>
          <p:nvPr/>
        </p:nvSpPr>
        <p:spPr bwMode="auto">
          <a:xfrm>
            <a:off x="841746" y="2507820"/>
            <a:ext cx="961942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rgbClr val="1F2328"/>
                </a:solidFill>
                <a:effectLst/>
                <a:ea typeface="-apple-system"/>
              </a:rPr>
              <a:t> please use the new layer-related functions in Seurat v5 to manipulate layer data. If you want to merge them you can do </a:t>
            </a:r>
            <a:r>
              <a:rPr kumimoji="0" lang="en-US" altLang="en-US" sz="1400" b="0" i="0" u="none" strike="noStrike" cap="none" normalizeH="0" baseline="0">
                <a:ln>
                  <a:noFill/>
                </a:ln>
                <a:solidFill>
                  <a:srgbClr val="1F2328"/>
                </a:solidFill>
                <a:effectLst/>
                <a:latin typeface="Arial Unicode MS"/>
                <a:ea typeface="ui-monospace"/>
              </a:rPr>
              <a:t>merged = JoinLayers(filtered_seurat)</a:t>
            </a:r>
            <a:r>
              <a:rPr kumimoji="0" lang="en-US" altLang="en-US" sz="1400" b="0" i="0" u="none" strike="noStrike" cap="none" normalizeH="0" baseline="0">
                <a:ln>
                  <a:noFill/>
                </a:ln>
                <a:solidFill>
                  <a:srgbClr val="1F2328"/>
                </a:solidFill>
                <a:effectLst/>
                <a:ea typeface="-apple-system"/>
              </a:rPr>
              <a:t> first and then use </a:t>
            </a:r>
            <a:r>
              <a:rPr kumimoji="0" lang="en-US" altLang="en-US" sz="1400" b="0" i="0" u="none" strike="noStrike" cap="none" normalizeH="0" baseline="0">
                <a:ln>
                  <a:noFill/>
                </a:ln>
                <a:solidFill>
                  <a:srgbClr val="1F2328"/>
                </a:solidFill>
                <a:effectLst/>
                <a:latin typeface="Arial Unicode MS"/>
                <a:ea typeface="ui-monospace"/>
              </a:rPr>
              <a:t>LayerData(merged, assay = "RNA", slot = "counts")</a:t>
            </a:r>
            <a:r>
              <a:rPr kumimoji="0" lang="en-US" altLang="en-US" sz="1400" b="0" i="0" u="none" strike="noStrike" cap="none" normalizeH="0" baseline="0">
                <a:ln>
                  <a:noFill/>
                </a:ln>
                <a:solidFill>
                  <a:srgbClr val="1F2328"/>
                </a:solidFill>
                <a:effectLst/>
                <a:ea typeface="-apple-system"/>
              </a:rPr>
              <a:t> to extract your count data.</a:t>
            </a:r>
            <a:r>
              <a:rPr kumimoji="0" lang="en-US" altLang="en-US" sz="1400" b="0" i="0" u="none" strike="noStrike" cap="none" normalizeH="0" baseline="0">
                <a:ln>
                  <a:noFill/>
                </a:ln>
                <a:solidFill>
                  <a:schemeClr val="tx1"/>
                </a:solidFill>
                <a:effectLst/>
              </a:rPr>
              <a:t> </a:t>
            </a:r>
          </a:p>
        </p:txBody>
      </p:sp>
    </p:spTree>
    <p:extLst>
      <p:ext uri="{BB962C8B-B14F-4D97-AF65-F5344CB8AC3E}">
        <p14:creationId xmlns:p14="http://schemas.microsoft.com/office/powerpoint/2010/main" val="42452358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0D80B18-F565-2B37-53F9-C4F3B4C052CA}"/>
              </a:ext>
            </a:extLst>
          </p:cNvPr>
          <p:cNvSpPr txBox="1"/>
          <p:nvPr/>
        </p:nvSpPr>
        <p:spPr>
          <a:xfrm>
            <a:off x="232878" y="594063"/>
            <a:ext cx="11053482" cy="4832092"/>
          </a:xfrm>
          <a:prstGeom prst="rect">
            <a:avLst/>
          </a:prstGeom>
          <a:noFill/>
        </p:spPr>
        <p:txBody>
          <a:bodyPr wrap="square">
            <a:spAutoFit/>
          </a:bodyPr>
          <a:lstStyle/>
          <a:p>
            <a:r>
              <a:rPr lang="en-US" sz="1600" dirty="0"/>
              <a:t>Seurat performs data normalization as part of its preprocessing pipeline to address technical variation and to ensure that gene expression values are comparable across cells. Seurat offers various normalization methods, with </a:t>
            </a:r>
            <a:r>
              <a:rPr lang="en-US" sz="1600" dirty="0" err="1">
                <a:solidFill>
                  <a:srgbClr val="FF0000"/>
                </a:solidFill>
              </a:rPr>
              <a:t>LogNormalize</a:t>
            </a:r>
            <a:r>
              <a:rPr lang="en-US" sz="1600" dirty="0"/>
              <a:t> being the default method. Here's how </a:t>
            </a:r>
            <a:r>
              <a:rPr lang="en-US" sz="3600" b="1" dirty="0" err="1"/>
              <a:t>LogNormalize</a:t>
            </a:r>
            <a:r>
              <a:rPr lang="en-US" sz="1600" dirty="0"/>
              <a:t> works:</a:t>
            </a:r>
          </a:p>
          <a:p>
            <a:endParaRPr lang="en-US" sz="1600" dirty="0"/>
          </a:p>
          <a:p>
            <a:r>
              <a:rPr lang="en-US" sz="1600" b="1" dirty="0"/>
              <a:t>Library Size</a:t>
            </a:r>
            <a:r>
              <a:rPr lang="en-US" sz="1600" dirty="0"/>
              <a:t>: Seurat first computes </a:t>
            </a:r>
            <a:r>
              <a:rPr lang="en-US" sz="1600" dirty="0">
                <a:highlight>
                  <a:srgbClr val="FFFF00"/>
                </a:highlight>
              </a:rPr>
              <a:t>the </a:t>
            </a:r>
            <a:r>
              <a:rPr lang="en-US" sz="1600" dirty="0">
                <a:solidFill>
                  <a:srgbClr val="FF0000"/>
                </a:solidFill>
                <a:highlight>
                  <a:srgbClr val="FFFF00"/>
                </a:highlight>
              </a:rPr>
              <a:t>total expression (library size) for each cell</a:t>
            </a:r>
            <a:r>
              <a:rPr lang="en-US" sz="1600" dirty="0"/>
              <a:t>, which is the </a:t>
            </a:r>
            <a:r>
              <a:rPr lang="en-US" sz="1600" b="1" dirty="0">
                <a:solidFill>
                  <a:srgbClr val="FF0000"/>
                </a:solidFill>
              </a:rPr>
              <a:t>sum of expression values</a:t>
            </a:r>
            <a:r>
              <a:rPr lang="en-US" sz="1600" dirty="0">
                <a:solidFill>
                  <a:srgbClr val="FF0000"/>
                </a:solidFill>
              </a:rPr>
              <a:t> for all genes </a:t>
            </a:r>
            <a:r>
              <a:rPr lang="en-US" sz="1600" dirty="0"/>
              <a:t>in that cell. This step is important because cells with a higher total number of transcripts might show higher raw gene expression values just due to having more RNA. </a:t>
            </a:r>
          </a:p>
          <a:p>
            <a:endParaRPr lang="en-US" sz="1600" dirty="0"/>
          </a:p>
          <a:p>
            <a:r>
              <a:rPr lang="en-US" sz="1600" b="1" dirty="0"/>
              <a:t>Normalize</a:t>
            </a:r>
            <a:r>
              <a:rPr lang="en-US" sz="1600" dirty="0"/>
              <a:t>: </a:t>
            </a:r>
            <a:r>
              <a:rPr lang="en-US" sz="1600" dirty="0">
                <a:solidFill>
                  <a:srgbClr val="FF0000"/>
                </a:solidFill>
              </a:rPr>
              <a:t>Seurat divides the expression value of </a:t>
            </a:r>
            <a:r>
              <a:rPr lang="en-US" sz="1600" b="1" dirty="0">
                <a:solidFill>
                  <a:srgbClr val="FF0000"/>
                </a:solidFill>
              </a:rPr>
              <a:t>each</a:t>
            </a:r>
            <a:r>
              <a:rPr lang="en-US" sz="1600" dirty="0">
                <a:solidFill>
                  <a:srgbClr val="FF0000"/>
                </a:solidFill>
              </a:rPr>
              <a:t> gene in each cell by the </a:t>
            </a:r>
            <a:r>
              <a:rPr lang="en-US" sz="1600" b="1" dirty="0">
                <a:solidFill>
                  <a:srgbClr val="FF0000"/>
                </a:solidFill>
              </a:rPr>
              <a:t>total</a:t>
            </a:r>
            <a:r>
              <a:rPr lang="en-US" sz="1600" dirty="0">
                <a:solidFill>
                  <a:srgbClr val="FF0000"/>
                </a:solidFill>
              </a:rPr>
              <a:t> expression of that cell</a:t>
            </a:r>
            <a:r>
              <a:rPr lang="en-US" sz="1600" dirty="0"/>
              <a:t>. This operation results in the proportion of expression contributed by that gene in that cell relative to the total expression of the cell.</a:t>
            </a:r>
          </a:p>
          <a:p>
            <a:endParaRPr lang="en-US" sz="1600" dirty="0"/>
          </a:p>
          <a:p>
            <a:r>
              <a:rPr lang="en-US" sz="1600" dirty="0" err="1"/>
              <a:t>Scale.factor</a:t>
            </a:r>
            <a:r>
              <a:rPr lang="en-US" sz="1600" dirty="0"/>
              <a:t>: multiple the above number by 10000 to bring the values within a more manageable range</a:t>
            </a:r>
          </a:p>
          <a:p>
            <a:endParaRPr lang="en-US" sz="1600" dirty="0"/>
          </a:p>
          <a:p>
            <a:r>
              <a:rPr lang="en-US" sz="1600" b="1" dirty="0"/>
              <a:t>Log Transformation (log1p) </a:t>
            </a:r>
            <a:r>
              <a:rPr lang="en-US" sz="1600" dirty="0"/>
              <a:t>: Seurat performs a log transformation on the above (value+1). This transformation helps stabilize the variance and normalizes the scale of expression values across cells. Log transformation is often used to make the data more symmetrical and to mitigate the effects of extreme outliers.</a:t>
            </a:r>
          </a:p>
          <a:p>
            <a:endParaRPr lang="en-US" sz="1600" dirty="0"/>
          </a:p>
          <a:p>
            <a:r>
              <a:rPr lang="en-US" sz="1600" dirty="0"/>
              <a:t>The </a:t>
            </a:r>
            <a:r>
              <a:rPr lang="en-US" sz="1600" dirty="0" err="1"/>
              <a:t>LogNormalize</a:t>
            </a:r>
            <a:r>
              <a:rPr lang="en-US" sz="1600" dirty="0"/>
              <a:t> function in Seurat is typically applied to the raw count matrix of genes in cells.</a:t>
            </a:r>
          </a:p>
        </p:txBody>
      </p:sp>
      <p:sp>
        <p:nvSpPr>
          <p:cNvPr id="4" name="TextBox 3">
            <a:extLst>
              <a:ext uri="{FF2B5EF4-FFF2-40B4-BE49-F238E27FC236}">
                <a16:creationId xmlns:a16="http://schemas.microsoft.com/office/drawing/2014/main" id="{7DD21421-EA83-2156-F540-CB7CF96DCA98}"/>
              </a:ext>
            </a:extLst>
          </p:cNvPr>
          <p:cNvSpPr txBox="1"/>
          <p:nvPr/>
        </p:nvSpPr>
        <p:spPr>
          <a:xfrm>
            <a:off x="232878" y="5533072"/>
            <a:ext cx="10937348" cy="584775"/>
          </a:xfrm>
          <a:prstGeom prst="rect">
            <a:avLst/>
          </a:prstGeom>
          <a:noFill/>
        </p:spPr>
        <p:txBody>
          <a:bodyPr wrap="square">
            <a:spAutoFit/>
          </a:bodyPr>
          <a:lstStyle/>
          <a:p>
            <a:r>
              <a:rPr lang="en-US" sz="1600" b="0" i="0" dirty="0">
                <a:effectLst/>
                <a:latin typeface="Google Sans"/>
              </a:rPr>
              <a:t>Currently, a widely-used normalization approach is to divide the raw UMI count by the total detected RNA counts in each cell, multiply by a scale factor (usually 10,000), add a pseudo-count (typically 1), and then perform a log transformation of the result.</a:t>
            </a:r>
            <a:endParaRPr lang="en-US" sz="1600" dirty="0"/>
          </a:p>
        </p:txBody>
      </p:sp>
    </p:spTree>
    <p:extLst>
      <p:ext uri="{BB962C8B-B14F-4D97-AF65-F5344CB8AC3E}">
        <p14:creationId xmlns:p14="http://schemas.microsoft.com/office/powerpoint/2010/main" val="20841333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1E2E0A84-0F18-26DF-477B-4F5E9F6EAEBE}"/>
              </a:ext>
            </a:extLst>
          </p:cNvPr>
          <p:cNvSpPr txBox="1"/>
          <p:nvPr/>
        </p:nvSpPr>
        <p:spPr>
          <a:xfrm>
            <a:off x="538596" y="563743"/>
            <a:ext cx="10849840" cy="4801314"/>
          </a:xfrm>
          <a:prstGeom prst="rect">
            <a:avLst/>
          </a:prstGeom>
          <a:noFill/>
        </p:spPr>
        <p:txBody>
          <a:bodyPr wrap="square">
            <a:spAutoFit/>
          </a:bodyPr>
          <a:lstStyle/>
          <a:p>
            <a:r>
              <a:rPr lang="en-US" sz="4000" b="1" dirty="0" err="1"/>
              <a:t>sctransform</a:t>
            </a:r>
            <a:r>
              <a:rPr lang="en-US" b="1" dirty="0"/>
              <a:t> normalization</a:t>
            </a:r>
          </a:p>
          <a:p>
            <a:endParaRPr lang="en-US" b="1" dirty="0"/>
          </a:p>
          <a:p>
            <a:r>
              <a:rPr lang="en-US" sz="1600" b="0" i="0" dirty="0">
                <a:solidFill>
                  <a:srgbClr val="333333"/>
                </a:solidFill>
                <a:effectLst/>
                <a:latin typeface="Noto Serif" panose="02020600060500020200" pitchFamily="18" charset="0"/>
              </a:rPr>
              <a:t>By default, Seurat implements a global-scaling normalization method “</a:t>
            </a:r>
            <a:r>
              <a:rPr lang="en-US" sz="1600" b="0" i="0" dirty="0" err="1">
                <a:solidFill>
                  <a:srgbClr val="333333"/>
                </a:solidFill>
                <a:effectLst/>
                <a:latin typeface="Noto Serif" panose="02020600060500020200" pitchFamily="18" charset="0"/>
              </a:rPr>
              <a:t>LogNormalize</a:t>
            </a:r>
            <a:r>
              <a:rPr lang="en-US" sz="1600" b="0" i="0" dirty="0">
                <a:solidFill>
                  <a:srgbClr val="333333"/>
                </a:solidFill>
                <a:effectLst/>
                <a:latin typeface="Noto Serif" panose="02020600060500020200" pitchFamily="18" charset="0"/>
              </a:rPr>
              <a:t>” that normalizes the gene expression measurements for each cell by the total expression, multiplies this by a scale factor (10,000 by default), and log-transforms the result.</a:t>
            </a:r>
            <a:endParaRPr lang="en-US" sz="1600" dirty="0"/>
          </a:p>
          <a:p>
            <a:endParaRPr lang="en-US" sz="1600" b="1" dirty="0"/>
          </a:p>
          <a:p>
            <a:endParaRPr lang="en-US" sz="1600" b="1" dirty="0"/>
          </a:p>
          <a:p>
            <a:r>
              <a:rPr lang="en-US" sz="1600" b="0" i="0" dirty="0">
                <a:solidFill>
                  <a:srgbClr val="2C3E50"/>
                </a:solidFill>
                <a:effectLst/>
                <a:latin typeface="Lato" panose="020F0502020204030203" pitchFamily="34" charset="0"/>
              </a:rPr>
              <a:t>In </a:t>
            </a:r>
            <a:r>
              <a:rPr lang="en-US" sz="1600" b="0" i="0" u="none" strike="noStrike" dirty="0" err="1">
                <a:solidFill>
                  <a:srgbClr val="18BC9C"/>
                </a:solidFill>
                <a:effectLst/>
                <a:latin typeface="Lato" panose="020F0502020204030203" pitchFamily="34" charset="0"/>
                <a:hlinkClick r:id="rId2"/>
              </a:rPr>
              <a:t>Hafemeister</a:t>
            </a:r>
            <a:r>
              <a:rPr lang="en-US" sz="1600" b="0" i="0" u="none" strike="noStrike" dirty="0">
                <a:solidFill>
                  <a:srgbClr val="18BC9C"/>
                </a:solidFill>
                <a:effectLst/>
                <a:latin typeface="Lato" panose="020F0502020204030203" pitchFamily="34" charset="0"/>
                <a:hlinkClick r:id="rId2"/>
              </a:rPr>
              <a:t> and </a:t>
            </a:r>
            <a:r>
              <a:rPr lang="en-US" sz="1600" b="0" i="0" u="none" strike="noStrike" dirty="0" err="1">
                <a:solidFill>
                  <a:srgbClr val="18BC9C"/>
                </a:solidFill>
                <a:effectLst/>
                <a:latin typeface="Lato" panose="020F0502020204030203" pitchFamily="34" charset="0"/>
                <a:hlinkClick r:id="rId2"/>
              </a:rPr>
              <a:t>Satija</a:t>
            </a:r>
            <a:r>
              <a:rPr lang="en-US" sz="1600" b="0" i="0" u="none" strike="noStrike" dirty="0">
                <a:solidFill>
                  <a:srgbClr val="18BC9C"/>
                </a:solidFill>
                <a:effectLst/>
                <a:latin typeface="Lato" panose="020F0502020204030203" pitchFamily="34" charset="0"/>
                <a:hlinkClick r:id="rId2"/>
              </a:rPr>
              <a:t>, 2019</a:t>
            </a:r>
            <a:r>
              <a:rPr lang="en-US" sz="1600" b="0" i="0" dirty="0">
                <a:solidFill>
                  <a:srgbClr val="2C3E50"/>
                </a:solidFill>
                <a:effectLst/>
                <a:latin typeface="Lato" panose="020F0502020204030203" pitchFamily="34" charset="0"/>
              </a:rPr>
              <a:t> we introduce a modeling framework for the normalization and variance stabilization of molecular count data from </a:t>
            </a:r>
            <a:r>
              <a:rPr lang="en-US" sz="1600" b="0" i="0" dirty="0" err="1">
                <a:solidFill>
                  <a:srgbClr val="2C3E50"/>
                </a:solidFill>
                <a:effectLst/>
                <a:latin typeface="Lato" panose="020F0502020204030203" pitchFamily="34" charset="0"/>
              </a:rPr>
              <a:t>scRNA</a:t>
            </a:r>
            <a:r>
              <a:rPr lang="en-US" sz="1600" b="0" i="0" dirty="0">
                <a:solidFill>
                  <a:srgbClr val="2C3E50"/>
                </a:solidFill>
                <a:effectLst/>
                <a:latin typeface="Lato" panose="020F0502020204030203" pitchFamily="34" charset="0"/>
              </a:rPr>
              <a:t>-seq experiment. This procedure </a:t>
            </a:r>
            <a:r>
              <a:rPr lang="en-US" sz="1600" b="0" i="0" dirty="0">
                <a:solidFill>
                  <a:srgbClr val="2C3E50"/>
                </a:solidFill>
                <a:effectLst/>
                <a:highlight>
                  <a:srgbClr val="FFFF00"/>
                </a:highlight>
                <a:latin typeface="Lato" panose="020F0502020204030203" pitchFamily="34" charset="0"/>
              </a:rPr>
              <a:t>omits</a:t>
            </a:r>
            <a:r>
              <a:rPr lang="en-US" sz="1600" b="0" i="0" dirty="0">
                <a:solidFill>
                  <a:srgbClr val="2C3E50"/>
                </a:solidFill>
                <a:effectLst/>
                <a:latin typeface="Lato" panose="020F0502020204030203" pitchFamily="34" charset="0"/>
              </a:rPr>
              <a:t> the need for heuristic steps including </a:t>
            </a:r>
            <a:r>
              <a:rPr lang="en-US" sz="1600" b="1" i="0" dirty="0" err="1">
                <a:solidFill>
                  <a:srgbClr val="2C3E50"/>
                </a:solidFill>
                <a:effectLst/>
                <a:highlight>
                  <a:srgbClr val="FFFF00"/>
                </a:highlight>
                <a:latin typeface="Lato" panose="020F0502020204030203" pitchFamily="34" charset="0"/>
              </a:rPr>
              <a:t>pseudocount</a:t>
            </a:r>
            <a:r>
              <a:rPr lang="en-US" sz="1600" b="1" i="0" dirty="0">
                <a:solidFill>
                  <a:srgbClr val="2C3E50"/>
                </a:solidFill>
                <a:effectLst/>
                <a:highlight>
                  <a:srgbClr val="FFFF00"/>
                </a:highlight>
                <a:latin typeface="Lato" panose="020F0502020204030203" pitchFamily="34" charset="0"/>
              </a:rPr>
              <a:t> addition or log-transformation </a:t>
            </a:r>
            <a:r>
              <a:rPr lang="en-US" sz="1600" b="0" i="0" dirty="0">
                <a:solidFill>
                  <a:srgbClr val="2C3E50"/>
                </a:solidFill>
                <a:effectLst/>
                <a:latin typeface="Lato" panose="020F0502020204030203" pitchFamily="34" charset="0"/>
              </a:rPr>
              <a:t>and improves common downstream analytical tasks such as variable gene selection, dimensional reduction, and differential expression.</a:t>
            </a:r>
            <a:endParaRPr lang="en-US" sz="1600" dirty="0"/>
          </a:p>
          <a:p>
            <a:endParaRPr lang="en-US" sz="1600" b="1" dirty="0"/>
          </a:p>
          <a:p>
            <a:endParaRPr lang="en-US" sz="1600" dirty="0"/>
          </a:p>
          <a:p>
            <a:r>
              <a:rPr lang="en-US" dirty="0"/>
              <a:t>Note that this single command </a:t>
            </a:r>
            <a:r>
              <a:rPr lang="en-US" dirty="0">
                <a:highlight>
                  <a:srgbClr val="FFFF00"/>
                </a:highlight>
              </a:rPr>
              <a:t>replaces </a:t>
            </a:r>
            <a:r>
              <a:rPr lang="en-US" dirty="0" err="1">
                <a:highlight>
                  <a:srgbClr val="FFFF00"/>
                </a:highlight>
              </a:rPr>
              <a:t>NormalizeData</a:t>
            </a:r>
            <a:r>
              <a:rPr lang="en-US" dirty="0">
                <a:highlight>
                  <a:srgbClr val="FFFF00"/>
                </a:highlight>
              </a:rPr>
              <a:t>(), </a:t>
            </a:r>
            <a:r>
              <a:rPr lang="en-US" dirty="0" err="1">
                <a:highlight>
                  <a:srgbClr val="FFFF00"/>
                </a:highlight>
              </a:rPr>
              <a:t>ScaleData</a:t>
            </a:r>
            <a:r>
              <a:rPr lang="en-US" dirty="0">
                <a:highlight>
                  <a:srgbClr val="FFFF00"/>
                </a:highlight>
              </a:rPr>
              <a:t>(), and </a:t>
            </a:r>
            <a:r>
              <a:rPr lang="en-US" dirty="0" err="1">
                <a:highlight>
                  <a:srgbClr val="FFFF00"/>
                </a:highlight>
              </a:rPr>
              <a:t>FindVariableFeatures</a:t>
            </a:r>
            <a:r>
              <a:rPr lang="en-US" dirty="0">
                <a:highlight>
                  <a:srgbClr val="FFFF00"/>
                </a:highlight>
              </a:rPr>
              <a:t>()</a:t>
            </a:r>
            <a:r>
              <a:rPr lang="en-US" dirty="0"/>
              <a:t>.</a:t>
            </a:r>
          </a:p>
          <a:p>
            <a:r>
              <a:rPr lang="en-US" dirty="0"/>
              <a:t>Transformed data will be available in the SCT assay, which is set as the default after running </a:t>
            </a:r>
            <a:r>
              <a:rPr lang="en-US" dirty="0" err="1"/>
              <a:t>sctransform</a:t>
            </a:r>
            <a:endParaRPr lang="en-US" dirty="0"/>
          </a:p>
          <a:p>
            <a:r>
              <a:rPr lang="en-US" dirty="0"/>
              <a:t>During normalization, we can also remove confounding sources of variation, for example, mitochondrial mapping percentage</a:t>
            </a:r>
          </a:p>
        </p:txBody>
      </p:sp>
    </p:spTree>
    <p:extLst>
      <p:ext uri="{BB962C8B-B14F-4D97-AF65-F5344CB8AC3E}">
        <p14:creationId xmlns:p14="http://schemas.microsoft.com/office/powerpoint/2010/main" val="10423867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A6CF4E5-4E13-C832-1E61-1D9F72E704CA}"/>
              </a:ext>
            </a:extLst>
          </p:cNvPr>
          <p:cNvSpPr txBox="1"/>
          <p:nvPr/>
        </p:nvSpPr>
        <p:spPr>
          <a:xfrm>
            <a:off x="1069371" y="931221"/>
            <a:ext cx="6098240" cy="369332"/>
          </a:xfrm>
          <a:prstGeom prst="rect">
            <a:avLst/>
          </a:prstGeom>
          <a:noFill/>
        </p:spPr>
        <p:txBody>
          <a:bodyPr wrap="square">
            <a:spAutoFit/>
          </a:bodyPr>
          <a:lstStyle/>
          <a:p>
            <a:r>
              <a:rPr lang="en-US" dirty="0"/>
              <a:t>https://github.com/satijalab/seurat/discussions/5605</a:t>
            </a:r>
          </a:p>
        </p:txBody>
      </p:sp>
      <p:sp>
        <p:nvSpPr>
          <p:cNvPr id="5" name="TextBox 4">
            <a:extLst>
              <a:ext uri="{FF2B5EF4-FFF2-40B4-BE49-F238E27FC236}">
                <a16:creationId xmlns:a16="http://schemas.microsoft.com/office/drawing/2014/main" id="{9E1150B9-5DB4-5998-00E1-E25F97540A6C}"/>
              </a:ext>
            </a:extLst>
          </p:cNvPr>
          <p:cNvSpPr txBox="1"/>
          <p:nvPr/>
        </p:nvSpPr>
        <p:spPr>
          <a:xfrm>
            <a:off x="312880" y="498631"/>
            <a:ext cx="8834481" cy="369332"/>
          </a:xfrm>
          <a:prstGeom prst="rect">
            <a:avLst/>
          </a:prstGeom>
          <a:noFill/>
        </p:spPr>
        <p:txBody>
          <a:bodyPr wrap="square">
            <a:spAutoFit/>
          </a:bodyPr>
          <a:lstStyle/>
          <a:p>
            <a:pPr algn="l"/>
            <a:r>
              <a:rPr lang="en-US" b="1" i="0" dirty="0" err="1">
                <a:solidFill>
                  <a:srgbClr val="1F2328"/>
                </a:solidFill>
                <a:effectLst/>
                <a:latin typeface="-apple-system"/>
              </a:rPr>
              <a:t>SCTransform</a:t>
            </a:r>
            <a:r>
              <a:rPr lang="en-US" b="1" i="0" dirty="0">
                <a:solidFill>
                  <a:srgbClr val="1F2328"/>
                </a:solidFill>
                <a:effectLst/>
                <a:latin typeface="-apple-system"/>
              </a:rPr>
              <a:t> v2 and </a:t>
            </a:r>
            <a:r>
              <a:rPr lang="en-US" b="1" i="0" dirty="0" err="1">
                <a:solidFill>
                  <a:srgbClr val="1F2328"/>
                </a:solidFill>
                <a:effectLst/>
                <a:latin typeface="-apple-system"/>
              </a:rPr>
              <a:t>FindAllMarkers</a:t>
            </a:r>
            <a:r>
              <a:rPr lang="en-US" b="1" i="0" dirty="0">
                <a:solidFill>
                  <a:srgbClr val="1F2328"/>
                </a:solidFill>
                <a:effectLst/>
                <a:latin typeface="-apple-system"/>
              </a:rPr>
              <a:t> on a single sample (non-integrated dataset)</a:t>
            </a:r>
          </a:p>
        </p:txBody>
      </p:sp>
      <p:sp>
        <p:nvSpPr>
          <p:cNvPr id="7" name="TextBox 6">
            <a:extLst>
              <a:ext uri="{FF2B5EF4-FFF2-40B4-BE49-F238E27FC236}">
                <a16:creationId xmlns:a16="http://schemas.microsoft.com/office/drawing/2014/main" id="{DFA79BAE-3A9A-E354-6655-91BC37CC77FF}"/>
              </a:ext>
            </a:extLst>
          </p:cNvPr>
          <p:cNvSpPr txBox="1"/>
          <p:nvPr/>
        </p:nvSpPr>
        <p:spPr>
          <a:xfrm>
            <a:off x="721642" y="1643708"/>
            <a:ext cx="9980701" cy="369332"/>
          </a:xfrm>
          <a:prstGeom prst="rect">
            <a:avLst/>
          </a:prstGeom>
          <a:noFill/>
        </p:spPr>
        <p:txBody>
          <a:bodyPr wrap="square">
            <a:spAutoFit/>
          </a:bodyPr>
          <a:lstStyle/>
          <a:p>
            <a:r>
              <a:rPr lang="en-US" b="0" i="0" dirty="0">
                <a:solidFill>
                  <a:srgbClr val="1F2328"/>
                </a:solidFill>
                <a:effectLst/>
                <a:latin typeface="-apple-system"/>
              </a:rPr>
              <a:t>With v2, we recommend using the SCT assay for finding markers. You can see an example in this </a:t>
            </a:r>
            <a:r>
              <a:rPr lang="en-US" b="0" i="0" u="none" strike="noStrike" dirty="0">
                <a:effectLst/>
                <a:latin typeface="-apple-system"/>
                <a:hlinkClick r:id="rId2"/>
              </a:rPr>
              <a:t>vignette</a:t>
            </a:r>
            <a:endParaRPr lang="en-US" dirty="0"/>
          </a:p>
        </p:txBody>
      </p:sp>
      <p:sp>
        <p:nvSpPr>
          <p:cNvPr id="9" name="TextBox 8">
            <a:extLst>
              <a:ext uri="{FF2B5EF4-FFF2-40B4-BE49-F238E27FC236}">
                <a16:creationId xmlns:a16="http://schemas.microsoft.com/office/drawing/2014/main" id="{77BB023A-C645-A4F3-6418-DC8C583D9C6B}"/>
              </a:ext>
            </a:extLst>
          </p:cNvPr>
          <p:cNvSpPr txBox="1"/>
          <p:nvPr/>
        </p:nvSpPr>
        <p:spPr>
          <a:xfrm>
            <a:off x="3667307" y="3632924"/>
            <a:ext cx="3738045" cy="369332"/>
          </a:xfrm>
          <a:prstGeom prst="rect">
            <a:avLst/>
          </a:prstGeom>
          <a:noFill/>
        </p:spPr>
        <p:txBody>
          <a:bodyPr wrap="square">
            <a:spAutoFit/>
          </a:bodyPr>
          <a:lstStyle/>
          <a:p>
            <a:r>
              <a:rPr lang="en-US" dirty="0"/>
              <a:t>https://www.biostars.org/p/395951/</a:t>
            </a:r>
          </a:p>
        </p:txBody>
      </p:sp>
      <p:sp>
        <p:nvSpPr>
          <p:cNvPr id="15" name="TextBox 14">
            <a:extLst>
              <a:ext uri="{FF2B5EF4-FFF2-40B4-BE49-F238E27FC236}">
                <a16:creationId xmlns:a16="http://schemas.microsoft.com/office/drawing/2014/main" id="{A3DF7C6C-23F7-F698-B515-A0A81ECD7066}"/>
              </a:ext>
            </a:extLst>
          </p:cNvPr>
          <p:cNvSpPr txBox="1"/>
          <p:nvPr/>
        </p:nvSpPr>
        <p:spPr>
          <a:xfrm>
            <a:off x="1220319" y="4329478"/>
            <a:ext cx="7927041" cy="923330"/>
          </a:xfrm>
          <a:prstGeom prst="rect">
            <a:avLst/>
          </a:prstGeom>
          <a:noFill/>
        </p:spPr>
        <p:txBody>
          <a:bodyPr wrap="square">
            <a:spAutoFit/>
          </a:bodyPr>
          <a:lstStyle/>
          <a:p>
            <a:r>
              <a:rPr lang="en-US" dirty="0"/>
              <a:t>In addition, the normalized values in SCT and integrated assays don't necessary correspond to per-gene expression values anyway, rather containing residuals (in the case of the </a:t>
            </a:r>
            <a:r>
              <a:rPr lang="en-US" dirty="0" err="1"/>
              <a:t>scale.data</a:t>
            </a:r>
            <a:r>
              <a:rPr lang="en-US" dirty="0"/>
              <a:t> slot for each).</a:t>
            </a:r>
          </a:p>
        </p:txBody>
      </p:sp>
      <p:sp>
        <p:nvSpPr>
          <p:cNvPr id="18" name="TextBox 17">
            <a:extLst>
              <a:ext uri="{FF2B5EF4-FFF2-40B4-BE49-F238E27FC236}">
                <a16:creationId xmlns:a16="http://schemas.microsoft.com/office/drawing/2014/main" id="{32A0728D-0A7C-81F2-A61F-9D0E9B54E7C1}"/>
              </a:ext>
            </a:extLst>
          </p:cNvPr>
          <p:cNvSpPr txBox="1"/>
          <p:nvPr/>
        </p:nvSpPr>
        <p:spPr>
          <a:xfrm>
            <a:off x="1220320" y="2709594"/>
            <a:ext cx="8219894" cy="923330"/>
          </a:xfrm>
          <a:prstGeom prst="rect">
            <a:avLst/>
          </a:prstGeom>
          <a:noFill/>
        </p:spPr>
        <p:txBody>
          <a:bodyPr wrap="square">
            <a:spAutoFit/>
          </a:bodyPr>
          <a:lstStyle/>
          <a:p>
            <a:r>
              <a:rPr lang="en-US" dirty="0"/>
              <a:t>You can also normalize and scale data for the RNA assay. There are numerous resources on this, but Aaron </a:t>
            </a:r>
            <a:r>
              <a:rPr lang="en-US" dirty="0" err="1"/>
              <a:t>Lun</a:t>
            </a:r>
            <a:r>
              <a:rPr lang="en-US" dirty="0"/>
              <a:t> describes why </a:t>
            </a:r>
            <a:r>
              <a:rPr lang="en-US" b="1" dirty="0">
                <a:highlight>
                  <a:srgbClr val="FFFF00"/>
                </a:highlight>
              </a:rPr>
              <a:t>the original log-normalized values should be used for DE and visualizations of expression</a:t>
            </a:r>
            <a:r>
              <a:rPr lang="en-US" dirty="0"/>
              <a:t> quite well here:</a:t>
            </a:r>
          </a:p>
        </p:txBody>
      </p:sp>
    </p:spTree>
    <p:extLst>
      <p:ext uri="{BB962C8B-B14F-4D97-AF65-F5344CB8AC3E}">
        <p14:creationId xmlns:p14="http://schemas.microsoft.com/office/powerpoint/2010/main" val="23169456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719912B-FD81-9132-C3C1-A7573E6451FE}"/>
              </a:ext>
            </a:extLst>
          </p:cNvPr>
          <p:cNvSpPr txBox="1"/>
          <p:nvPr/>
        </p:nvSpPr>
        <p:spPr>
          <a:xfrm>
            <a:off x="2949262" y="1970468"/>
            <a:ext cx="1881541" cy="646331"/>
          </a:xfrm>
          <a:prstGeom prst="rect">
            <a:avLst/>
          </a:prstGeom>
          <a:noFill/>
        </p:spPr>
        <p:txBody>
          <a:bodyPr wrap="none" rtlCol="0">
            <a:spAutoFit/>
          </a:bodyPr>
          <a:lstStyle/>
          <a:p>
            <a:r>
              <a:rPr lang="en-US" sz="3600" dirty="0">
                <a:solidFill>
                  <a:srgbClr val="C00000"/>
                </a:solidFill>
              </a:rPr>
              <a:t>Integrate</a:t>
            </a:r>
          </a:p>
        </p:txBody>
      </p:sp>
    </p:spTree>
    <p:extLst>
      <p:ext uri="{BB962C8B-B14F-4D97-AF65-F5344CB8AC3E}">
        <p14:creationId xmlns:p14="http://schemas.microsoft.com/office/powerpoint/2010/main" val="19622506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79094C-EC1F-4BD5-67B6-7BC33285F3CF}"/>
              </a:ext>
            </a:extLst>
          </p:cNvPr>
          <p:cNvSpPr txBox="1"/>
          <p:nvPr/>
        </p:nvSpPr>
        <p:spPr>
          <a:xfrm>
            <a:off x="179332" y="239501"/>
            <a:ext cx="10716195" cy="646331"/>
          </a:xfrm>
          <a:prstGeom prst="rect">
            <a:avLst/>
          </a:prstGeom>
          <a:noFill/>
        </p:spPr>
        <p:txBody>
          <a:bodyPr wrap="square">
            <a:spAutoFit/>
          </a:bodyPr>
          <a:lstStyle/>
          <a:p>
            <a:r>
              <a:rPr lang="en-US" b="1" dirty="0"/>
              <a:t>The difference between </a:t>
            </a:r>
            <a:r>
              <a:rPr lang="en-US" sz="3600" b="1" dirty="0"/>
              <a:t>merge</a:t>
            </a:r>
            <a:r>
              <a:rPr lang="en-US" b="1" dirty="0"/>
              <a:t> and </a:t>
            </a:r>
            <a:r>
              <a:rPr lang="en-US" sz="3200" b="1" dirty="0"/>
              <a:t>integration</a:t>
            </a:r>
            <a:r>
              <a:rPr lang="en-US" b="1" dirty="0"/>
              <a:t> with Seurat objects</a:t>
            </a:r>
          </a:p>
        </p:txBody>
      </p:sp>
      <p:sp>
        <p:nvSpPr>
          <p:cNvPr id="5" name="TextBox 4">
            <a:extLst>
              <a:ext uri="{FF2B5EF4-FFF2-40B4-BE49-F238E27FC236}">
                <a16:creationId xmlns:a16="http://schemas.microsoft.com/office/drawing/2014/main" id="{403E2BA6-379B-42D8-7345-31CA3389DC28}"/>
              </a:ext>
            </a:extLst>
          </p:cNvPr>
          <p:cNvSpPr txBox="1"/>
          <p:nvPr/>
        </p:nvSpPr>
        <p:spPr>
          <a:xfrm>
            <a:off x="179332" y="756304"/>
            <a:ext cx="11463501" cy="646331"/>
          </a:xfrm>
          <a:prstGeom prst="rect">
            <a:avLst/>
          </a:prstGeom>
          <a:noFill/>
        </p:spPr>
        <p:txBody>
          <a:bodyPr wrap="square">
            <a:spAutoFit/>
          </a:bodyPr>
          <a:lstStyle/>
          <a:p>
            <a:r>
              <a:rPr lang="en-US" dirty="0"/>
              <a:t>https://www.biostars.org/p/9493216/#:~:text=You%20should%20only%20use%20merge,strong%20batch%20in%20the%20manifolds.</a:t>
            </a:r>
          </a:p>
        </p:txBody>
      </p:sp>
      <p:sp>
        <p:nvSpPr>
          <p:cNvPr id="7" name="TextBox 6">
            <a:extLst>
              <a:ext uri="{FF2B5EF4-FFF2-40B4-BE49-F238E27FC236}">
                <a16:creationId xmlns:a16="http://schemas.microsoft.com/office/drawing/2014/main" id="{80D06087-79EF-9296-4827-619591A7B669}"/>
              </a:ext>
            </a:extLst>
          </p:cNvPr>
          <p:cNvSpPr txBox="1"/>
          <p:nvPr/>
        </p:nvSpPr>
        <p:spPr>
          <a:xfrm>
            <a:off x="456423" y="2278972"/>
            <a:ext cx="11186410" cy="830997"/>
          </a:xfrm>
          <a:prstGeom prst="rect">
            <a:avLst/>
          </a:prstGeom>
          <a:noFill/>
        </p:spPr>
        <p:txBody>
          <a:bodyPr wrap="square">
            <a:spAutoFit/>
          </a:bodyPr>
          <a:lstStyle/>
          <a:p>
            <a:r>
              <a:rPr lang="en-US" sz="1200" b="0" i="0" dirty="0">
                <a:solidFill>
                  <a:srgbClr val="333333"/>
                </a:solidFill>
                <a:effectLst/>
                <a:latin typeface="Arial" panose="020B0604020202020204" pitchFamily="34" charset="0"/>
              </a:rPr>
              <a:t>You should only use merge for technical replicates, and in theory for a group of samples with a low batch effect. Integration in Seurat (and related) was developed because there tends to be a relatively strong batch in the manifolds. By this I mean that even if two cell populations are the same between two samples, they will appear as two partially or fully separate clusters. Integration tries to "smooth out" the differences in batches so that cells that are likely similar will cluster together. As with anything single-cell related I would suggest exploring and validating the results from both merging and integration to get a better feel for your data.</a:t>
            </a:r>
            <a:endParaRPr lang="en-US" sz="1200" dirty="0"/>
          </a:p>
        </p:txBody>
      </p:sp>
      <p:sp>
        <p:nvSpPr>
          <p:cNvPr id="9" name="TextBox 8">
            <a:extLst>
              <a:ext uri="{FF2B5EF4-FFF2-40B4-BE49-F238E27FC236}">
                <a16:creationId xmlns:a16="http://schemas.microsoft.com/office/drawing/2014/main" id="{FF8E7F68-2E66-FADA-FFA5-5DB07FACE843}"/>
              </a:ext>
            </a:extLst>
          </p:cNvPr>
          <p:cNvSpPr txBox="1"/>
          <p:nvPr/>
        </p:nvSpPr>
        <p:spPr>
          <a:xfrm>
            <a:off x="431581" y="1550106"/>
            <a:ext cx="6097314" cy="369332"/>
          </a:xfrm>
          <a:prstGeom prst="rect">
            <a:avLst/>
          </a:prstGeom>
          <a:noFill/>
        </p:spPr>
        <p:txBody>
          <a:bodyPr wrap="square">
            <a:spAutoFit/>
          </a:bodyPr>
          <a:lstStyle/>
          <a:p>
            <a:r>
              <a:rPr lang="en-US" dirty="0"/>
              <a:t>https://github.com/satijalab/seurat/issues/1787</a:t>
            </a:r>
          </a:p>
        </p:txBody>
      </p:sp>
      <p:sp>
        <p:nvSpPr>
          <p:cNvPr id="11" name="TextBox 10">
            <a:extLst>
              <a:ext uri="{FF2B5EF4-FFF2-40B4-BE49-F238E27FC236}">
                <a16:creationId xmlns:a16="http://schemas.microsoft.com/office/drawing/2014/main" id="{6AC49E02-38DF-315D-9338-848D10BA4E5C}"/>
              </a:ext>
            </a:extLst>
          </p:cNvPr>
          <p:cNvSpPr txBox="1"/>
          <p:nvPr/>
        </p:nvSpPr>
        <p:spPr>
          <a:xfrm>
            <a:off x="456423" y="1786258"/>
            <a:ext cx="6097314" cy="369332"/>
          </a:xfrm>
          <a:prstGeom prst="rect">
            <a:avLst/>
          </a:prstGeom>
          <a:noFill/>
        </p:spPr>
        <p:txBody>
          <a:bodyPr wrap="square">
            <a:spAutoFit/>
          </a:bodyPr>
          <a:lstStyle/>
          <a:p>
            <a:r>
              <a:rPr lang="en-US" dirty="0"/>
              <a:t>https://github.com/satijalab/seurat/issues/4161</a:t>
            </a:r>
          </a:p>
        </p:txBody>
      </p:sp>
      <p:sp>
        <p:nvSpPr>
          <p:cNvPr id="13" name="TextBox 12">
            <a:extLst>
              <a:ext uri="{FF2B5EF4-FFF2-40B4-BE49-F238E27FC236}">
                <a16:creationId xmlns:a16="http://schemas.microsoft.com/office/drawing/2014/main" id="{51CFFD36-A6FB-6DBB-C801-5622C17CC502}"/>
              </a:ext>
            </a:extLst>
          </p:cNvPr>
          <p:cNvSpPr txBox="1"/>
          <p:nvPr/>
        </p:nvSpPr>
        <p:spPr>
          <a:xfrm>
            <a:off x="289691" y="4047590"/>
            <a:ext cx="6097314" cy="369332"/>
          </a:xfrm>
          <a:prstGeom prst="rect">
            <a:avLst/>
          </a:prstGeom>
          <a:noFill/>
        </p:spPr>
        <p:txBody>
          <a:bodyPr wrap="square">
            <a:spAutoFit/>
          </a:bodyPr>
          <a:lstStyle/>
          <a:p>
            <a:r>
              <a:rPr lang="en-US" dirty="0"/>
              <a:t>https://github.com/satijalab/seurat/issues/3631</a:t>
            </a:r>
          </a:p>
        </p:txBody>
      </p:sp>
      <p:sp>
        <p:nvSpPr>
          <p:cNvPr id="15" name="TextBox 14">
            <a:extLst>
              <a:ext uri="{FF2B5EF4-FFF2-40B4-BE49-F238E27FC236}">
                <a16:creationId xmlns:a16="http://schemas.microsoft.com/office/drawing/2014/main" id="{0C18BB7E-ECE9-30B0-B839-8720AE925F50}"/>
              </a:ext>
            </a:extLst>
          </p:cNvPr>
          <p:cNvSpPr txBox="1"/>
          <p:nvPr/>
        </p:nvSpPr>
        <p:spPr>
          <a:xfrm>
            <a:off x="959068" y="4734631"/>
            <a:ext cx="10376339" cy="1200329"/>
          </a:xfrm>
          <a:prstGeom prst="rect">
            <a:avLst/>
          </a:prstGeom>
          <a:noFill/>
        </p:spPr>
        <p:txBody>
          <a:bodyPr wrap="square">
            <a:spAutoFit/>
          </a:bodyPr>
          <a:lstStyle/>
          <a:p>
            <a:r>
              <a:rPr lang="en-US" sz="1200" b="0" i="0" dirty="0">
                <a:solidFill>
                  <a:srgbClr val="1F2328"/>
                </a:solidFill>
                <a:effectLst/>
                <a:latin typeface="-apple-system"/>
              </a:rPr>
              <a:t>Thanks for your question. In general, we recommend integrating when origin or preparation of your samples is sufficiently different so as to produce inter-sample variation that is "irrelevant" and that you wish to remove. For instance, you may want to remove variation caused by the use of different technologies, different donors, or even different disease states (</a:t>
            </a:r>
            <a:r>
              <a:rPr lang="en-US" sz="1200" b="0" i="0" dirty="0" err="1">
                <a:solidFill>
                  <a:srgbClr val="1F2328"/>
                </a:solidFill>
                <a:effectLst/>
                <a:latin typeface="-apple-system"/>
              </a:rPr>
              <a:t>i.e</a:t>
            </a:r>
            <a:r>
              <a:rPr lang="en-US" sz="1200" b="0" i="0" dirty="0">
                <a:solidFill>
                  <a:srgbClr val="1F2328"/>
                </a:solidFill>
                <a:effectLst/>
                <a:latin typeface="-apple-system"/>
              </a:rPr>
              <a:t>, for the purposes of looking at cell type distribution in a common subspace, annotating in a common subspace, or computing a dimensional reduction with greater signal-to-noise by taking advantage of all the cells in your data). In most cases, it is relatively clear whether an undesired batch effect is present - simply merge your samples and check whether cells of the same known cell type (defined by well-known "relevant" variation) are clustering separately. As for your second question, QC preprocessing should be done prior to integration.</a:t>
            </a:r>
            <a:endParaRPr lang="en-US" sz="1200" dirty="0"/>
          </a:p>
        </p:txBody>
      </p:sp>
    </p:spTree>
    <p:extLst>
      <p:ext uri="{BB962C8B-B14F-4D97-AF65-F5344CB8AC3E}">
        <p14:creationId xmlns:p14="http://schemas.microsoft.com/office/powerpoint/2010/main" val="3687163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EED8919-049B-0725-C963-832AE56F1E0B}"/>
              </a:ext>
            </a:extLst>
          </p:cNvPr>
          <p:cNvSpPr txBox="1"/>
          <p:nvPr/>
        </p:nvSpPr>
        <p:spPr>
          <a:xfrm>
            <a:off x="1227739" y="4523628"/>
            <a:ext cx="9873849" cy="646331"/>
          </a:xfrm>
          <a:prstGeom prst="rect">
            <a:avLst/>
          </a:prstGeom>
          <a:noFill/>
        </p:spPr>
        <p:txBody>
          <a:bodyPr wrap="square">
            <a:spAutoFit/>
          </a:bodyPr>
          <a:lstStyle/>
          <a:p>
            <a:r>
              <a:rPr lang="en-US" b="0" i="0" dirty="0">
                <a:solidFill>
                  <a:srgbClr val="1F2328"/>
                </a:solidFill>
                <a:effectLst/>
                <a:latin typeface="-apple-system"/>
              </a:rPr>
              <a:t>we recommend using the raw (non-corrected) data for differential expression analyses, and including batch as a latent variable. </a:t>
            </a:r>
            <a:endParaRPr lang="en-US" dirty="0"/>
          </a:p>
        </p:txBody>
      </p:sp>
      <p:sp>
        <p:nvSpPr>
          <p:cNvPr id="5" name="TextBox 4">
            <a:extLst>
              <a:ext uri="{FF2B5EF4-FFF2-40B4-BE49-F238E27FC236}">
                <a16:creationId xmlns:a16="http://schemas.microsoft.com/office/drawing/2014/main" id="{1CF5BD32-D36A-6820-D413-1294E44F2654}"/>
              </a:ext>
            </a:extLst>
          </p:cNvPr>
          <p:cNvSpPr txBox="1"/>
          <p:nvPr/>
        </p:nvSpPr>
        <p:spPr>
          <a:xfrm>
            <a:off x="1227740" y="1411042"/>
            <a:ext cx="10013074" cy="584775"/>
          </a:xfrm>
          <a:prstGeom prst="rect">
            <a:avLst/>
          </a:prstGeom>
          <a:noFill/>
        </p:spPr>
        <p:txBody>
          <a:bodyPr wrap="square">
            <a:spAutoFit/>
          </a:bodyPr>
          <a:lstStyle/>
          <a:p>
            <a:pPr algn="l"/>
            <a:r>
              <a:rPr lang="en-US" b="1" i="0" dirty="0">
                <a:solidFill>
                  <a:srgbClr val="1F2328"/>
                </a:solidFill>
                <a:effectLst/>
                <a:latin typeface="-apple-system"/>
              </a:rPr>
              <a:t>How to </a:t>
            </a:r>
            <a:r>
              <a:rPr lang="en-US" sz="3200" b="1" i="0" dirty="0">
                <a:solidFill>
                  <a:srgbClr val="1F2328"/>
                </a:solidFill>
                <a:effectLst/>
                <a:latin typeface="-apple-system"/>
              </a:rPr>
              <a:t>integrate</a:t>
            </a:r>
            <a:r>
              <a:rPr lang="en-US" b="1" i="0" dirty="0">
                <a:solidFill>
                  <a:srgbClr val="1F2328"/>
                </a:solidFill>
                <a:effectLst/>
                <a:latin typeface="-apple-system"/>
              </a:rPr>
              <a:t> biological replicates across different conditions #4753</a:t>
            </a:r>
          </a:p>
        </p:txBody>
      </p:sp>
      <p:sp>
        <p:nvSpPr>
          <p:cNvPr id="7" name="TextBox 6">
            <a:extLst>
              <a:ext uri="{FF2B5EF4-FFF2-40B4-BE49-F238E27FC236}">
                <a16:creationId xmlns:a16="http://schemas.microsoft.com/office/drawing/2014/main" id="{27BC92AE-F7AA-FC08-3A80-38A8AF615146}"/>
              </a:ext>
            </a:extLst>
          </p:cNvPr>
          <p:cNvSpPr txBox="1"/>
          <p:nvPr/>
        </p:nvSpPr>
        <p:spPr>
          <a:xfrm>
            <a:off x="3440825" y="1800660"/>
            <a:ext cx="6097314" cy="369332"/>
          </a:xfrm>
          <a:prstGeom prst="rect">
            <a:avLst/>
          </a:prstGeom>
          <a:noFill/>
        </p:spPr>
        <p:txBody>
          <a:bodyPr wrap="square">
            <a:spAutoFit/>
          </a:bodyPr>
          <a:lstStyle/>
          <a:p>
            <a:r>
              <a:rPr lang="en-US" dirty="0"/>
              <a:t>https://github.com/satijalab/seurat/issues/4753</a:t>
            </a:r>
          </a:p>
        </p:txBody>
      </p:sp>
      <p:sp>
        <p:nvSpPr>
          <p:cNvPr id="9" name="TextBox 8">
            <a:extLst>
              <a:ext uri="{FF2B5EF4-FFF2-40B4-BE49-F238E27FC236}">
                <a16:creationId xmlns:a16="http://schemas.microsoft.com/office/drawing/2014/main" id="{CDE1B0DA-6F17-4AEE-DA7D-46A039AADD2B}"/>
              </a:ext>
            </a:extLst>
          </p:cNvPr>
          <p:cNvSpPr txBox="1"/>
          <p:nvPr/>
        </p:nvSpPr>
        <p:spPr>
          <a:xfrm>
            <a:off x="1148912" y="2419015"/>
            <a:ext cx="9658350" cy="1600438"/>
          </a:xfrm>
          <a:prstGeom prst="rect">
            <a:avLst/>
          </a:prstGeom>
          <a:noFill/>
        </p:spPr>
        <p:txBody>
          <a:bodyPr wrap="square">
            <a:spAutoFit/>
          </a:bodyPr>
          <a:lstStyle/>
          <a:p>
            <a:r>
              <a:rPr lang="en-US" sz="1400" dirty="0"/>
              <a:t>In our experience, </a:t>
            </a:r>
            <a:r>
              <a:rPr lang="en-US" sz="1400" dirty="0">
                <a:solidFill>
                  <a:srgbClr val="FF0000"/>
                </a:solidFill>
              </a:rPr>
              <a:t>we usually run integration for all samples together, but set the control replicates as reference</a:t>
            </a:r>
            <a:r>
              <a:rPr lang="en-US" sz="1400" dirty="0"/>
              <a:t>. You can follow our reference-based integration vignettes: </a:t>
            </a:r>
            <a:r>
              <a:rPr lang="en-US" sz="1400" dirty="0">
                <a:hlinkClick r:id="rId2"/>
              </a:rPr>
              <a:t>https://satijalab.org/seurat/articles/integration_large_datasets.html</a:t>
            </a:r>
            <a:endParaRPr lang="en-US" sz="1400" dirty="0"/>
          </a:p>
          <a:p>
            <a:endParaRPr lang="en-US" sz="1400" dirty="0"/>
          </a:p>
          <a:p>
            <a:r>
              <a:rPr lang="en-US" sz="1400" dirty="0"/>
              <a:t>Setting your control samples as reference mainly means that you integrate your control samples first, and then integrate samples from the treated group.</a:t>
            </a:r>
          </a:p>
          <a:p>
            <a:r>
              <a:rPr lang="en-US" sz="1400" dirty="0"/>
              <a:t>In our </a:t>
            </a:r>
            <a:r>
              <a:rPr lang="en-US" sz="1400" dirty="0" err="1"/>
              <a:t>seurat</a:t>
            </a:r>
            <a:r>
              <a:rPr lang="en-US" sz="1400" dirty="0"/>
              <a:t> v4 paper, we divided samples by individual donors and time points. When we do integration across all donors and time points, </a:t>
            </a:r>
            <a:r>
              <a:rPr lang="en-US" sz="1400" dirty="0">
                <a:solidFill>
                  <a:srgbClr val="FF0000"/>
                </a:solidFill>
              </a:rPr>
              <a:t>we set the samples from time_0 as reference</a:t>
            </a:r>
            <a:r>
              <a:rPr lang="en-US" sz="1400" dirty="0"/>
              <a:t>.</a:t>
            </a:r>
          </a:p>
        </p:txBody>
      </p:sp>
    </p:spTree>
    <p:extLst>
      <p:ext uri="{BB962C8B-B14F-4D97-AF65-F5344CB8AC3E}">
        <p14:creationId xmlns:p14="http://schemas.microsoft.com/office/powerpoint/2010/main" val="33890761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8346</TotalTime>
  <Words>5043</Words>
  <Application>Microsoft Office PowerPoint</Application>
  <PresentationFormat>Widescreen</PresentationFormat>
  <Paragraphs>243</Paragraphs>
  <Slides>39</Slides>
  <Notes>0</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39</vt:i4>
      </vt:variant>
    </vt:vector>
  </HeadingPairs>
  <TitlesOfParts>
    <vt:vector size="54" baseType="lpstr">
      <vt:lpstr>-apple-system</vt:lpstr>
      <vt:lpstr>Arial Unicode MS</vt:lpstr>
      <vt:lpstr>Google Sans</vt:lpstr>
      <vt:lpstr>Inter</vt:lpstr>
      <vt:lpstr>Menlo</vt:lpstr>
      <vt:lpstr>ui-monospace</vt:lpstr>
      <vt:lpstr>Arial</vt:lpstr>
      <vt:lpstr>Calibri</vt:lpstr>
      <vt:lpstr>Calibri Light</vt:lpstr>
      <vt:lpstr>Consolas</vt:lpstr>
      <vt:lpstr>Courier New</vt:lpstr>
      <vt:lpstr>Lato</vt:lpstr>
      <vt:lpstr>Noto Serif</vt:lpstr>
      <vt:lpstr>Ubuntu</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Peng, Lirong (NIH/NIAID) [C]</dc:creator>
  <cp:lastModifiedBy>Peng, Lirong (NIH/NIAID) [C]</cp:lastModifiedBy>
  <cp:revision>26</cp:revision>
  <dcterms:created xsi:type="dcterms:W3CDTF">2023-08-17T14:08:57Z</dcterms:created>
  <dcterms:modified xsi:type="dcterms:W3CDTF">2024-02-05T20:18:54Z</dcterms:modified>
</cp:coreProperties>
</file>