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19" autoAdjust="0"/>
  </p:normalViewPr>
  <p:slideViewPr>
    <p:cSldViewPr>
      <p:cViewPr varScale="1">
        <p:scale>
          <a:sx n="91" d="100"/>
          <a:sy n="91" d="100"/>
        </p:scale>
        <p:origin x="-21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3D080-AACC-4FEE-8FC6-9018FEB63C4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52596-DD97-4C18-B947-B0FB224AE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HTC </a:t>
            </a:r>
            <a:r>
              <a:rPr lang="ko-KR" altLang="en-US" dirty="0" smtClean="0"/>
              <a:t>서비스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52596-DD97-4C18-B947-B0FB224AEE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3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https://github.com/openstack/fuxi</a:t>
            </a:r>
          </a:p>
          <a:p>
            <a:r>
              <a:rPr lang="en-US" altLang="ko-KR" dirty="0" smtClean="0"/>
              <a:t>https://wiki.openstack.org/wiki/Zun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52596-DD97-4C18-B947-B0FB224AEE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8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9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9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3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3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0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5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61DD-30CB-43B5-B7BF-4E89CB213C2A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9F75-B21F-4408-8EC0-6D5096FF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tack-in-production.blogspot.kr/2016/04/containers-and-cern-clou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stack.org/videos/barcelona-2016/toward-10000-containers-on-openstack" TargetMode="External"/><Relationship Id="rId4" Type="http://schemas.openxmlformats.org/officeDocument/2006/relationships/hyperlink" Target="https://indico.cern.ch/event/506245/contributions/2017787/attachments/1254786/1851861/Containers_and_Orchestration_in_the_CERN_Cloud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ack.org/videos/barcelona-2016/cross-cloud-migration-of-container-persistent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ubercloud.com/containers/" TargetMode="External"/><Relationship Id="rId2" Type="http://schemas.openxmlformats.org/officeDocument/2006/relationships/hyperlink" Target="https://www.theubercloud.com/wp-content/uploads/2016/10/UberCloudContainersWhitePaper-November-20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off-the-wire/ubercloud-delivers-scalable-hpc-cloud-openhpc-containe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ntainer-engine/" TargetMode="External"/><Relationship Id="rId2" Type="http://schemas.openxmlformats.org/officeDocument/2006/relationships/hyperlink" Target="https://www.openshi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rantis.com/blog/magnum-vs-murano-openstack-container-strateg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2017 PLSI 1</a:t>
            </a:r>
            <a:r>
              <a:rPr lang="ko-KR" altLang="en-US" dirty="0" smtClean="0"/>
              <a:t>차 화상미팅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2016-12-16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20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건대 업무 요약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컨테이너 기반 </a:t>
            </a:r>
            <a:r>
              <a:rPr lang="en-US" altLang="ko-KR" dirty="0" smtClean="0"/>
              <a:t>PLSI HPC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 제공을 위한 적절한 컨테이너 플랫폼 선정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컨테이너 기술 </a:t>
            </a:r>
            <a:r>
              <a:rPr lang="en-US" altLang="ko-KR" dirty="0" smtClean="0"/>
              <a:t>Docker, Shifter, Singularity </a:t>
            </a:r>
            <a:r>
              <a:rPr lang="ko-KR" altLang="en-US" dirty="0" smtClean="0"/>
              <a:t>대한 기술 분석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기반 테스트베드 구축을 통한 기능테스트 진행 </a:t>
            </a:r>
            <a:r>
              <a:rPr lang="en-US" altLang="ko-KR" dirty="0" smtClean="0"/>
              <a:t>(MPI, SLURM </a:t>
            </a:r>
            <a:r>
              <a:rPr lang="ko-KR" altLang="en-US" dirty="0" smtClean="0"/>
              <a:t>등 고려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성능 분석 기반 적절한 플랫폼 선정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8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건대 업무 요약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PLSI HPC </a:t>
            </a:r>
            <a:r>
              <a:rPr lang="ko-KR" altLang="en-US" dirty="0" smtClean="0"/>
              <a:t>사용자들이 사용하는 애플리케이션에 대한 요구사항 분석 기반으로 </a:t>
            </a:r>
            <a:r>
              <a:rPr lang="en-US" altLang="ko-KR" dirty="0" smtClean="0"/>
              <a:t>OS, </a:t>
            </a:r>
            <a:r>
              <a:rPr lang="ko-KR" altLang="en-US" dirty="0" smtClean="0"/>
              <a:t>애플리케이션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구성 환경을 포함한 </a:t>
            </a:r>
            <a:r>
              <a:rPr lang="ko-KR" altLang="en-US" dirty="0" err="1" smtClean="0"/>
              <a:t>컨테이너라이즈</a:t>
            </a:r>
            <a:r>
              <a:rPr lang="ko-KR" altLang="en-US" dirty="0" smtClean="0"/>
              <a:t> 작업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PLSI HPC </a:t>
            </a:r>
            <a:r>
              <a:rPr lang="ko-KR" altLang="en-US" dirty="0" smtClean="0"/>
              <a:t>사용자들이 </a:t>
            </a:r>
            <a:r>
              <a:rPr lang="en-US" altLang="ko-KR" dirty="0" smtClean="0"/>
              <a:t>OS, </a:t>
            </a:r>
            <a:r>
              <a:rPr lang="ko-KR" altLang="en-US" dirty="0" smtClean="0"/>
              <a:t>애플리케이션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구성환경에 대한 조사 진행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조사 기반 </a:t>
            </a:r>
            <a:r>
              <a:rPr lang="ko-KR" altLang="en-US" dirty="0" err="1" smtClean="0"/>
              <a:t>컨테이너라이즈</a:t>
            </a:r>
            <a:r>
              <a:rPr lang="ko-KR" altLang="en-US" dirty="0" smtClean="0"/>
              <a:t> 작업 진행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컨테이너 이미지 관리 및 공유 </a:t>
            </a:r>
            <a:endParaRPr lang="en-US" altLang="ko-KR" dirty="0" smtClean="0"/>
          </a:p>
          <a:p>
            <a:r>
              <a:rPr lang="en-US" altLang="ko-KR" dirty="0" err="1" smtClean="0"/>
              <a:t>OpenHPC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소프트웨어 </a:t>
            </a:r>
            <a:r>
              <a:rPr lang="ko-KR" altLang="en-US" dirty="0" err="1" smtClean="0"/>
              <a:t>스택과</a:t>
            </a:r>
            <a:r>
              <a:rPr lang="ko-KR" altLang="en-US" dirty="0" smtClean="0"/>
              <a:t> 컨테이너 플랫폼 접목에 필요한 솔루션 제공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33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 기반 </a:t>
            </a:r>
            <a:r>
              <a:rPr lang="en-US" altLang="ko-KR" dirty="0"/>
              <a:t>HPC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사례 조사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7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smtClean="0"/>
              <a:t>CERN: Containers and Orchestration in the CERN Cloud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목표 </a:t>
            </a:r>
            <a:r>
              <a:rPr lang="en-US" altLang="ko-KR" sz="2400" b="1" dirty="0" smtClean="0"/>
              <a:t>(2015~</a:t>
            </a:r>
            <a:r>
              <a:rPr lang="ko-KR" altLang="en-US" sz="2400" b="1" dirty="0" smtClean="0"/>
              <a:t>현재</a:t>
            </a:r>
            <a:r>
              <a:rPr lang="en-US" altLang="ko-KR" sz="2400" b="1" dirty="0" smtClean="0"/>
              <a:t>): 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기존</a:t>
            </a:r>
            <a:r>
              <a:rPr lang="en-US" altLang="ko-KR" sz="2400" dirty="0" smtClean="0"/>
              <a:t> CERN OpenStack cloud</a:t>
            </a:r>
            <a:r>
              <a:rPr lang="ko-KR" altLang="en-US" sz="2400" dirty="0" smtClean="0"/>
              <a:t>와 컨테이너 플랫폼 통합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컨테이너 </a:t>
            </a:r>
            <a:r>
              <a:rPr lang="en-US" altLang="ko-KR" sz="2400" dirty="0" smtClean="0"/>
              <a:t>Orchestration</a:t>
            </a:r>
            <a:r>
              <a:rPr lang="ko-KR" altLang="en-US" sz="2400" dirty="0" smtClean="0"/>
              <a:t>을 통해 사용자들더러 적합한 솔루션을 선택하게 함 </a:t>
            </a:r>
            <a:r>
              <a:rPr lang="en-US" altLang="ko-KR" sz="2400" dirty="0" smtClean="0"/>
              <a:t>(Docker Swarm, Kubernetes, </a:t>
            </a:r>
            <a:r>
              <a:rPr lang="en-US" altLang="ko-KR" sz="2400" dirty="0" err="1" smtClean="0"/>
              <a:t>Mesos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 </a:t>
            </a:r>
          </a:p>
          <a:p>
            <a:pPr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빠른 클러스터 구축 및 확장 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OpenStack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10,000</a:t>
            </a:r>
            <a:r>
              <a:rPr lang="ko-KR" altLang="en-US" sz="2400" dirty="0" smtClean="0"/>
              <a:t>개 컨테이너 실행 성공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b="1" dirty="0" smtClean="0"/>
              <a:t>사용 기술</a:t>
            </a:r>
            <a:r>
              <a:rPr lang="en-US" altLang="ko-KR" sz="2400" b="1" dirty="0" smtClean="0"/>
              <a:t>: </a:t>
            </a:r>
          </a:p>
          <a:p>
            <a:pPr marL="0" indent="0">
              <a:buNone/>
            </a:pPr>
            <a:r>
              <a:rPr lang="en-US" altLang="ko-KR" sz="2400" dirty="0" smtClean="0"/>
              <a:t>OpenStack Magnum, Docker Swarm, Kubernetes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참고문헌</a:t>
            </a:r>
            <a:r>
              <a:rPr lang="en-US" altLang="ko-KR" sz="2400" dirty="0" smtClean="0"/>
              <a:t>: </a:t>
            </a:r>
          </a:p>
          <a:p>
            <a:pPr marL="0" indent="0">
              <a:buNone/>
            </a:pPr>
            <a:r>
              <a:rPr lang="en-US" altLang="ko-KR" sz="1700" dirty="0" smtClean="0">
                <a:hlinkClick r:id="rId3"/>
              </a:rPr>
              <a:t>http://openstack-in-production.blogspot.kr/2016/04/containers-and-cern-cloud.html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 smtClean="0">
                <a:hlinkClick r:id="rId4"/>
              </a:rPr>
              <a:t>https://indico.cern.ch/event/506245/contributions/2017787/attachments/1254786/1851861/Containers_and_Orchestration_in_the_CERN_Cloud.pdf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 smtClean="0">
                <a:hlinkClick r:id="rId5"/>
              </a:rPr>
              <a:t>https://www.openstack.org/videos/barcelona-2016/toward-10000-containers-on-openstack</a:t>
            </a:r>
            <a:r>
              <a:rPr lang="en-US" altLang="ko-KR" sz="1700" dirty="0" smtClean="0"/>
              <a:t> 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smtClean="0"/>
              <a:t>Huawei: Cross-Cloud Migration of Container Persistent Data 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과제 목표</a:t>
            </a:r>
            <a:r>
              <a:rPr lang="en-US" altLang="ko-KR" sz="2200" b="1" dirty="0" smtClean="0"/>
              <a:t>: </a:t>
            </a:r>
          </a:p>
          <a:p>
            <a:pPr>
              <a:buFontTx/>
              <a:buChar char="-"/>
            </a:pPr>
            <a:r>
              <a:rPr lang="ko-KR" altLang="en-US" sz="2200" dirty="0" err="1" smtClean="0"/>
              <a:t>클라우드</a:t>
            </a:r>
            <a:r>
              <a:rPr lang="ko-KR" altLang="en-US" sz="2200" dirty="0" smtClean="0"/>
              <a:t> 환경에서 컨테이너 </a:t>
            </a:r>
            <a:r>
              <a:rPr lang="en-US" altLang="ko-KR" sz="2200" dirty="0" smtClean="0"/>
              <a:t>Persistent Data </a:t>
            </a:r>
            <a:r>
              <a:rPr lang="ko-KR" altLang="en-US" sz="2200" dirty="0" err="1" smtClean="0"/>
              <a:t>마이그레이션</a:t>
            </a:r>
            <a:endParaRPr lang="en-US" altLang="ko-KR" sz="2200" dirty="0" smtClean="0"/>
          </a:p>
          <a:p>
            <a:pPr>
              <a:buFontTx/>
              <a:buChar char="-"/>
            </a:pPr>
            <a:endParaRPr lang="en-US" altLang="ko-KR" sz="2200" dirty="0"/>
          </a:p>
          <a:p>
            <a:pPr>
              <a:buFontTx/>
              <a:buChar char="-"/>
            </a:pPr>
            <a:endParaRPr lang="en-US" altLang="ko-KR" sz="2200" dirty="0" smtClean="0"/>
          </a:p>
          <a:p>
            <a:pPr>
              <a:buFontTx/>
              <a:buChar char="-"/>
            </a:pPr>
            <a:endParaRPr lang="en-US" altLang="ko-KR" sz="2200" dirty="0"/>
          </a:p>
          <a:p>
            <a:pPr>
              <a:buFontTx/>
              <a:buChar char="-"/>
            </a:pPr>
            <a:endParaRPr lang="en-US" altLang="ko-KR" sz="2200" dirty="0" smtClean="0"/>
          </a:p>
          <a:p>
            <a:pPr>
              <a:buFontTx/>
              <a:buChar char="-"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b="1" dirty="0" smtClean="0"/>
              <a:t>사용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기술</a:t>
            </a:r>
            <a:r>
              <a:rPr lang="en-US" altLang="ko-KR" sz="2200" b="1" dirty="0" smtClean="0"/>
              <a:t>: </a:t>
            </a:r>
          </a:p>
          <a:p>
            <a:pPr marL="0" indent="0">
              <a:buNone/>
            </a:pPr>
            <a:r>
              <a:rPr lang="en-US" altLang="ko-KR" sz="2200" dirty="0" smtClean="0"/>
              <a:t>Data Volume Container, </a:t>
            </a:r>
            <a:r>
              <a:rPr lang="en-US" altLang="ko-KR" sz="2200" dirty="0" err="1" smtClean="0"/>
              <a:t>Flocker</a:t>
            </a:r>
            <a:r>
              <a:rPr lang="en-US" altLang="ko-KR" sz="2200" dirty="0" smtClean="0"/>
              <a:t>, Magnum, </a:t>
            </a:r>
            <a:r>
              <a:rPr lang="en-US" altLang="ko-KR" sz="2200" dirty="0" err="1" smtClean="0"/>
              <a:t>Zun</a:t>
            </a:r>
            <a:r>
              <a:rPr lang="en-US" altLang="ko-KR" sz="2200" dirty="0" smtClean="0"/>
              <a:t> (Container Management Service), Cinder, </a:t>
            </a:r>
            <a:r>
              <a:rPr lang="en-US" altLang="ko-KR" sz="2200" dirty="0" err="1" smtClean="0"/>
              <a:t>Fuxi</a:t>
            </a:r>
            <a:r>
              <a:rPr lang="en-US" altLang="ko-KR" sz="2200" dirty="0" smtClean="0"/>
              <a:t> (enable </a:t>
            </a:r>
            <a:r>
              <a:rPr lang="en-US" altLang="ko-KR" sz="2200" dirty="0" err="1" smtClean="0"/>
              <a:t>docker</a:t>
            </a:r>
            <a:r>
              <a:rPr lang="en-US" altLang="ko-KR" sz="2200" dirty="0" smtClean="0"/>
              <a:t> container to use Cinder)</a:t>
            </a:r>
          </a:p>
          <a:p>
            <a:pPr marL="0" indent="0">
              <a:buNone/>
            </a:pPr>
            <a:endParaRPr lang="en-US" altLang="ko-KR" sz="2200" b="1" dirty="0"/>
          </a:p>
          <a:p>
            <a:pPr marL="0" indent="0">
              <a:buNone/>
            </a:pPr>
            <a:r>
              <a:rPr lang="ko-KR" altLang="en-US" sz="2200" b="1" dirty="0" smtClean="0"/>
              <a:t>참고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문헌</a:t>
            </a:r>
            <a:r>
              <a:rPr lang="en-US" altLang="ko-KR" sz="2200" b="1" dirty="0" smtClean="0"/>
              <a:t>: </a:t>
            </a:r>
          </a:p>
          <a:p>
            <a:pPr marL="0" indent="0">
              <a:buNone/>
            </a:pPr>
            <a:r>
              <a:rPr lang="en-US" altLang="ko-KR" sz="1700" dirty="0" smtClean="0">
                <a:hlinkClick r:id="rId3"/>
              </a:rPr>
              <a:t>https://www.openstack.org/videos/barcelona-2016/cross-cloud-migration-of-container-persistent-data</a:t>
            </a:r>
            <a:r>
              <a:rPr lang="en-US" altLang="ko-KR" sz="1700" dirty="0" smtClean="0"/>
              <a:t> </a:t>
            </a:r>
            <a:endParaRPr lang="ko-KR" alt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55543"/>
            <a:ext cx="356235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5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err="1" smtClean="0"/>
              <a:t>UberCloud</a:t>
            </a:r>
            <a:r>
              <a:rPr lang="en-US" altLang="ko-KR" sz="3600" b="1" dirty="0" smtClean="0"/>
              <a:t>: </a:t>
            </a:r>
            <a:r>
              <a:rPr lang="en-US" altLang="ko-KR" sz="3600" b="1" dirty="0" err="1" smtClean="0"/>
              <a:t>UberCloud</a:t>
            </a:r>
            <a:r>
              <a:rPr lang="en-US" altLang="ko-KR" sz="3600" b="1" dirty="0" smtClean="0"/>
              <a:t> Containers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/>
              <a:t>과제 목표</a:t>
            </a:r>
            <a:r>
              <a:rPr lang="en-US" altLang="ko-KR" sz="2000" b="1" dirty="0" smtClean="0"/>
              <a:t>: 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소프트웨어들의 다양성과 구성 환경의 복잡한 문제를 해결하기 위해 실행 가능한 소프트웨어 패키지로 개발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* </a:t>
            </a:r>
            <a:r>
              <a:rPr lang="en-US" altLang="ko-KR" sz="2000" dirty="0" err="1" smtClean="0"/>
              <a:t>UberCloud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도커기반으로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HPC</a:t>
            </a:r>
            <a:r>
              <a:rPr lang="ko-KR" altLang="en-US" sz="2000" dirty="0" smtClean="0"/>
              <a:t>서비스에 필요한 애플리케이션들을 포함한 패키지 제공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OpenFOAM</a:t>
            </a:r>
            <a:r>
              <a:rPr lang="en-US" altLang="ko-KR" sz="2000" dirty="0" smtClean="0"/>
              <a:t>) </a:t>
            </a:r>
          </a:p>
          <a:p>
            <a:pPr marL="0" indent="0">
              <a:buNone/>
            </a:pPr>
            <a:r>
              <a:rPr lang="en-US" altLang="ko-KR" sz="2000" dirty="0" smtClean="0"/>
              <a:t>-  </a:t>
            </a:r>
            <a:r>
              <a:rPr lang="en-US" altLang="ko-KR" sz="2000" dirty="0" err="1" smtClean="0"/>
              <a:t>OpenHPC</a:t>
            </a:r>
            <a:r>
              <a:rPr lang="ko-KR" altLang="en-US" sz="2000" dirty="0" smtClean="0"/>
              <a:t>컨테이너를 이용한 </a:t>
            </a:r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환경에서 </a:t>
            </a:r>
            <a:r>
              <a:rPr lang="en-US" altLang="ko-KR" sz="2000" dirty="0" smtClean="0"/>
              <a:t>HPC </a:t>
            </a:r>
            <a:r>
              <a:rPr lang="ko-KR" altLang="en-US" sz="2000" dirty="0" smtClean="0"/>
              <a:t>확장 구현 </a:t>
            </a:r>
            <a:endParaRPr lang="en-US" altLang="ko-KR" sz="2000" dirty="0"/>
          </a:p>
          <a:p>
            <a:pPr>
              <a:buFont typeface="Arial" charset="0"/>
              <a:buChar char="•"/>
            </a:pPr>
            <a:endParaRPr lang="en-US" altLang="ko-KR" sz="2000" dirty="0" smtClean="0"/>
          </a:p>
          <a:p>
            <a:pPr>
              <a:buFont typeface="Arial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 smtClean="0"/>
              <a:t>참고 문헌</a:t>
            </a:r>
            <a:r>
              <a:rPr lang="en-US" altLang="ko-KR" sz="2000" b="1" dirty="0" smtClean="0"/>
              <a:t>: </a:t>
            </a:r>
          </a:p>
          <a:p>
            <a:pPr marL="0" indent="0">
              <a:buNone/>
            </a:pPr>
            <a:r>
              <a:rPr lang="en-US" altLang="ko-KR" sz="1700" dirty="0" smtClean="0">
                <a:hlinkClick r:id="rId2"/>
              </a:rPr>
              <a:t>https://www.theubercloud.com/wp-content/uploads/2016/10/UberCloudContainersWhitePaper-November-2015.pdf</a:t>
            </a:r>
            <a:r>
              <a:rPr lang="en-US" altLang="ko-KR" sz="17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hlinkClick r:id="rId3"/>
              </a:rPr>
              <a:t>https://www.theubercloud.com/containers/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hlinkClick r:id="rId4"/>
              </a:rPr>
              <a:t>https://www.hpcwire.com/off-the-wire/ubercloud-delivers-scalable-hpc-cloud-openhpc-containers/</a:t>
            </a:r>
            <a:r>
              <a:rPr lang="en-US" altLang="ko-KR" sz="1800" dirty="0" smtClean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8778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/>
              <a:t>기타 컨테이너 플랫폼 기술들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hlinkClick r:id="rId2"/>
              </a:rPr>
              <a:t>OpenShift: </a:t>
            </a:r>
            <a:r>
              <a:rPr lang="en-US" altLang="ko-KR" sz="2800" dirty="0" smtClean="0"/>
              <a:t>Docker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Kubernets</a:t>
            </a:r>
            <a:r>
              <a:rPr lang="ko-KR" altLang="en-US" sz="2800" dirty="0" smtClean="0"/>
              <a:t>기반 컨테이너 관리 플랫폼 기술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>
                <a:hlinkClick r:id="rId3"/>
              </a:rPr>
              <a:t>Google Container Engine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실행 </a:t>
            </a:r>
            <a:r>
              <a:rPr lang="ko-KR" altLang="en-US" sz="2800" dirty="0" err="1" smtClean="0"/>
              <a:t>도커</a:t>
            </a:r>
            <a:r>
              <a:rPr lang="ko-KR" altLang="en-US" sz="2800" dirty="0" smtClean="0"/>
              <a:t> 컨테이너를 위한 클러스터 관리 및 </a:t>
            </a:r>
            <a:r>
              <a:rPr lang="en-US" altLang="ko-KR" sz="2800" dirty="0" smtClean="0"/>
              <a:t>Orchestration </a:t>
            </a:r>
            <a:r>
              <a:rPr lang="ko-KR" altLang="en-US" sz="2800" dirty="0" smtClean="0"/>
              <a:t>시스템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err="1" smtClean="0"/>
              <a:t>Kolla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컨테이너로 </a:t>
            </a:r>
            <a:r>
              <a:rPr lang="en-US" altLang="ko-KR" sz="2800" dirty="0" smtClean="0"/>
              <a:t>OpenStack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배포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>
                <a:hlinkClick r:id="rId4"/>
              </a:rPr>
              <a:t>Murano: </a:t>
            </a:r>
            <a:r>
              <a:rPr lang="en-US" altLang="ko-KR" sz="2800" dirty="0" smtClean="0"/>
              <a:t>OpenStack Application Catalog which can deploy a containerized environment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461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360</Words>
  <Application>Microsoft Office PowerPoint</Application>
  <PresentationFormat>화면 슬라이드 쇼(4:3)</PresentationFormat>
  <Paragraphs>61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2017 PLSI 1차 화상미팅</vt:lpstr>
      <vt:lpstr>2017년 건대 업무 요약 </vt:lpstr>
      <vt:lpstr>2017년 건대 업무 요약 </vt:lpstr>
      <vt:lpstr>컨테이너 기반 HPC 클라우드 서비스 사례 조사 </vt:lpstr>
      <vt:lpstr>CERN: Containers and Orchestration in the CERN Cloud</vt:lpstr>
      <vt:lpstr>Huawei: Cross-Cloud Migration of Container Persistent Data </vt:lpstr>
      <vt:lpstr>UberCloud: UberCloud Containers</vt:lpstr>
      <vt:lpstr>기타 컨테이너 플랫폼 기술들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KISTI-GIST-KU 화상미팅</dc:title>
  <dc:creator>heaven</dc:creator>
  <cp:lastModifiedBy>heaven</cp:lastModifiedBy>
  <cp:revision>16</cp:revision>
  <dcterms:created xsi:type="dcterms:W3CDTF">2016-12-15T19:29:36Z</dcterms:created>
  <dcterms:modified xsi:type="dcterms:W3CDTF">2016-12-16T03:03:16Z</dcterms:modified>
</cp:coreProperties>
</file>