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9" r:id="rId5"/>
    <p:sldId id="290" r:id="rId6"/>
    <p:sldId id="299" r:id="rId7"/>
    <p:sldId id="300" r:id="rId8"/>
    <p:sldId id="301" r:id="rId9"/>
    <p:sldId id="302" r:id="rId10"/>
    <p:sldId id="291" r:id="rId11"/>
    <p:sldId id="304" r:id="rId12"/>
    <p:sldId id="305" r:id="rId13"/>
    <p:sldId id="295" r:id="rId14"/>
    <p:sldId id="297" r:id="rId15"/>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164" d="100"/>
          <a:sy n="164" d="100"/>
        </p:scale>
        <p:origin x="108" y="12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7</a:t>
            </a:fld>
            <a:endParaRPr lang="pt-BR" dirty="0"/>
          </a:p>
        </p:txBody>
      </p:sp>
    </p:spTree>
    <p:extLst>
      <p:ext uri="{BB962C8B-B14F-4D97-AF65-F5344CB8AC3E}">
        <p14:creationId xmlns:p14="http://schemas.microsoft.com/office/powerpoint/2010/main" val="2421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8</a:t>
            </a:fld>
            <a:endParaRPr lang="pt-BR" dirty="0"/>
          </a:p>
        </p:txBody>
      </p:sp>
    </p:spTree>
    <p:extLst>
      <p:ext uri="{BB962C8B-B14F-4D97-AF65-F5344CB8AC3E}">
        <p14:creationId xmlns:p14="http://schemas.microsoft.com/office/powerpoint/2010/main" val="396863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9</a:t>
            </a:fld>
            <a:endParaRPr lang="pt-BR" dirty="0"/>
          </a:p>
        </p:txBody>
      </p:sp>
    </p:spTree>
    <p:extLst>
      <p:ext uri="{BB962C8B-B14F-4D97-AF65-F5344CB8AC3E}">
        <p14:creationId xmlns:p14="http://schemas.microsoft.com/office/powerpoint/2010/main" val="140627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plsqlcamp/Meetup" TargetMode="External"/><Relationship Id="rId3" Type="http://schemas.openxmlformats.org/officeDocument/2006/relationships/hyperlink" Target="https://www.devmedia.com.br/introducao-a-web-services-restful/37387" TargetMode="External"/><Relationship Id="rId7" Type="http://schemas.openxmlformats.org/officeDocument/2006/relationships/hyperlink" Target="https://docs.oracle.com/middleware/1213/wls/JDBCA/oraclewallet.htm#JDBCA596" TargetMode="External"/><Relationship Id="rId2" Type="http://schemas.openxmlformats.org/officeDocument/2006/relationships/hyperlink" Target="https://blog.caelum.com.br/rest-principios-e-boas-praticas/" TargetMode="External"/><Relationship Id="rId1" Type="http://schemas.openxmlformats.org/officeDocument/2006/relationships/slideLayout" Target="../slideLayouts/slideLayout2.xml"/><Relationship Id="rId6" Type="http://schemas.openxmlformats.org/officeDocument/2006/relationships/hyperlink" Target="https://oracle-base.com/articles/12c/fine-grained-access-to-network-services-enhancements-12cr1" TargetMode="External"/><Relationship Id="rId5" Type="http://schemas.openxmlformats.org/officeDocument/2006/relationships/hyperlink" Target="https://docs.oracle.com/database/121/ARPLS/d_networkacl_adm.htm#ARPLS74568" TargetMode="External"/><Relationship Id="rId4" Type="http://schemas.openxmlformats.org/officeDocument/2006/relationships/hyperlink" Target="https://docs.oracle.com/database/121/ARPLS/u_http.htm#ARPLS07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err="1"/>
              <a:t>Meetup</a:t>
            </a:r>
            <a:r>
              <a:rPr lang="pt-BR" b="1" dirty="0"/>
              <a:t> #8 –</a:t>
            </a:r>
            <a:r>
              <a:rPr lang="pt-BR" dirty="0"/>
              <a:t>WebService REST via PL/SQL</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17/06/2019</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fontScale="85000" lnSpcReduction="20000"/>
          </a:bodyPr>
          <a:lstStyle/>
          <a:p>
            <a:pPr lvl="1"/>
            <a:endParaRPr lang="pt-BR" sz="1600" dirty="0"/>
          </a:p>
          <a:p>
            <a:pPr lvl="1"/>
            <a:endParaRPr lang="pt-BR" sz="1600" dirty="0"/>
          </a:p>
          <a:p>
            <a:pPr lvl="1"/>
            <a:r>
              <a:rPr lang="pt-BR" sz="1600" dirty="0"/>
              <a:t>REST: Princípios e boas práticas– </a:t>
            </a:r>
            <a:r>
              <a:rPr lang="pt-BR" sz="1600" dirty="0">
                <a:hlinkClick r:id="rId2"/>
              </a:rPr>
              <a:t>https://blog.caelum.com.br/rest-principios-e-boas-praticas/</a:t>
            </a:r>
            <a:endParaRPr lang="pt-BR" sz="1600" dirty="0"/>
          </a:p>
          <a:p>
            <a:pPr lvl="1"/>
            <a:r>
              <a:rPr lang="pt-BR" sz="1600" dirty="0"/>
              <a:t>Web Services </a:t>
            </a:r>
            <a:r>
              <a:rPr lang="pt-BR" sz="1600" dirty="0" err="1"/>
              <a:t>REStful</a:t>
            </a:r>
            <a:r>
              <a:rPr lang="pt-BR" sz="1600" dirty="0"/>
              <a:t> - </a:t>
            </a:r>
            <a:r>
              <a:rPr lang="pt-BR" sz="1600" dirty="0">
                <a:hlinkClick r:id="rId3"/>
              </a:rPr>
              <a:t>https://www.devmedia.com.br/introducao-a-web-services-restful/37387</a:t>
            </a:r>
            <a:endParaRPr lang="pt-BR" sz="1600" dirty="0"/>
          </a:p>
          <a:p>
            <a:pPr lvl="1"/>
            <a:r>
              <a:rPr lang="pt-BR" sz="1600" dirty="0"/>
              <a:t>UTL_HTTP - </a:t>
            </a:r>
            <a:r>
              <a:rPr lang="pt-BR" sz="1600" dirty="0">
                <a:hlinkClick r:id="rId4"/>
              </a:rPr>
              <a:t>https://docs.oracle.com/database/121/ARPLS/u_http.htm#ARPLS070</a:t>
            </a:r>
            <a:endParaRPr lang="pt-BR" sz="1600" dirty="0"/>
          </a:p>
          <a:p>
            <a:pPr lvl="1"/>
            <a:r>
              <a:rPr lang="pt-BR" sz="1600" dirty="0"/>
              <a:t>DBMS_NETWORK_ACL_ADMIN - </a:t>
            </a:r>
            <a:r>
              <a:rPr lang="pt-BR" sz="1600" dirty="0">
                <a:hlinkClick r:id="rId5"/>
              </a:rPr>
              <a:t>https://docs.oracle.com/database/121/ARPLS/d_networkacl_adm.htm#ARPLS74568</a:t>
            </a:r>
            <a:endParaRPr lang="pt-BR" sz="1600" dirty="0"/>
          </a:p>
          <a:p>
            <a:pPr lvl="1"/>
            <a:r>
              <a:rPr lang="pt-BR" sz="1600" dirty="0"/>
              <a:t>ACE - </a:t>
            </a:r>
            <a:r>
              <a:rPr lang="pt-BR" sz="1600" dirty="0">
                <a:hlinkClick r:id="rId6"/>
              </a:rPr>
              <a:t>https://oracle-base.com/articles/12c/fine-grained-access-to-network-services-enhancements-12cr1</a:t>
            </a:r>
            <a:endParaRPr lang="pt-BR" sz="1600" dirty="0"/>
          </a:p>
          <a:p>
            <a:pPr lvl="1"/>
            <a:r>
              <a:rPr lang="pt-BR" sz="1600"/>
              <a:t>Oracle Wallet - </a:t>
            </a:r>
            <a:r>
              <a:rPr lang="pt-BR" sz="1600">
                <a:hlinkClick r:id="rId7"/>
              </a:rPr>
              <a:t>https://docs.oracle.com/middleware/1213/wls/JDBCA/oraclewallet.htm#JDBCA596</a:t>
            </a:r>
            <a:endParaRPr lang="pt-BR" sz="1600" dirty="0"/>
          </a:p>
          <a:p>
            <a:pPr lvl="1"/>
            <a:endParaRPr lang="pt-BR" sz="1600" dirty="0"/>
          </a:p>
          <a:p>
            <a:pPr lvl="1"/>
            <a:endParaRPr lang="pt-BR" sz="1600" dirty="0"/>
          </a:p>
          <a:p>
            <a:pPr lvl="1"/>
            <a:r>
              <a:rPr lang="pt-BR" sz="1600" dirty="0"/>
              <a:t>Fontes dos exemplos disponíveis em: </a:t>
            </a:r>
          </a:p>
          <a:p>
            <a:pPr lvl="2"/>
            <a:r>
              <a:rPr lang="pt-BR" sz="1600" dirty="0">
                <a:hlinkClick r:id="rId8"/>
              </a:rPr>
              <a:t>https://github.com/plsqlcamp/Meetup</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REST - </a:t>
            </a:r>
            <a:r>
              <a:rPr lang="pt-BR" dirty="0" err="1"/>
              <a:t>Representational</a:t>
            </a:r>
            <a:r>
              <a:rPr lang="pt-BR" dirty="0"/>
              <a:t> </a:t>
            </a:r>
            <a:r>
              <a:rPr lang="pt-BR" dirty="0" err="1"/>
              <a:t>State</a:t>
            </a:r>
            <a:r>
              <a:rPr lang="pt-BR" dirty="0"/>
              <a:t> </a:t>
            </a:r>
            <a:r>
              <a:rPr lang="pt-BR" dirty="0" err="1"/>
              <a:t>Transfer</a:t>
            </a:r>
            <a:endParaRPr lang="en-US" dirty="0"/>
          </a:p>
        </p:txBody>
      </p:sp>
      <p:sp>
        <p:nvSpPr>
          <p:cNvPr id="14" name="Espaço Reservado para Conteúdo 13"/>
          <p:cNvSpPr>
            <a:spLocks noGrp="1"/>
          </p:cNvSpPr>
          <p:nvPr>
            <p:ph idx="1"/>
          </p:nvPr>
        </p:nvSpPr>
        <p:spPr>
          <a:xfrm>
            <a:off x="914162" y="1700808"/>
            <a:ext cx="10360501" cy="4752528"/>
          </a:xfrm>
        </p:spPr>
        <p:txBody>
          <a:bodyPr rtlCol="0">
            <a:normAutofit fontScale="92500"/>
          </a:bodyPr>
          <a:lstStyle/>
          <a:p>
            <a:r>
              <a:rPr lang="pt-BR" dirty="0"/>
              <a:t>É um modelo de arquitetura de software sobre o protocolo HTTP</a:t>
            </a:r>
          </a:p>
          <a:p>
            <a:endParaRPr lang="pt-BR" dirty="0"/>
          </a:p>
          <a:p>
            <a:pPr rtl="0"/>
            <a:r>
              <a:rPr lang="pt-BR" dirty="0"/>
              <a:t>Não possui estado, ou seja, cada requisição e resposta é independente e não são mantidas informações entre as chamadas no servidor.</a:t>
            </a:r>
          </a:p>
          <a:p>
            <a:pPr rtl="0"/>
            <a:endParaRPr lang="pt-BR" dirty="0"/>
          </a:p>
          <a:p>
            <a:pPr rtl="0"/>
            <a:r>
              <a:rPr lang="pt-BR" dirty="0"/>
              <a:t>Faz uso dos métodos (ou verbos) HTTP para manipular os recursos .</a:t>
            </a:r>
          </a:p>
          <a:p>
            <a:pPr rtl="0"/>
            <a:endParaRPr lang="pt-BR" dirty="0"/>
          </a:p>
          <a:p>
            <a:pPr rtl="0"/>
            <a:r>
              <a:rPr lang="pt-BR" dirty="0"/>
              <a:t>Amplamente usado na construção de APIs</a:t>
            </a:r>
          </a:p>
          <a:p>
            <a:pPr rtl="0"/>
            <a:endParaRPr lang="pt-BR" dirty="0"/>
          </a:p>
          <a:p>
            <a:pPr rtl="0"/>
            <a:endParaRPr lang="pt-BR"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Métodos HTTP (Exemplo)</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graphicFrame>
        <p:nvGraphicFramePr>
          <p:cNvPr id="2" name="Tabela 1">
            <a:extLst>
              <a:ext uri="{FF2B5EF4-FFF2-40B4-BE49-F238E27FC236}">
                <a16:creationId xmlns:a16="http://schemas.microsoft.com/office/drawing/2014/main" id="{DDB72A73-F87E-47DD-8DCA-C429D29FBB94}"/>
              </a:ext>
            </a:extLst>
          </p:cNvPr>
          <p:cNvGraphicFramePr>
            <a:graphicFrameLocks noGrp="1"/>
          </p:cNvGraphicFramePr>
          <p:nvPr>
            <p:extLst>
              <p:ext uri="{D42A27DB-BD31-4B8C-83A1-F6EECF244321}">
                <p14:modId xmlns:p14="http://schemas.microsoft.com/office/powerpoint/2010/main" val="360201631"/>
              </p:ext>
            </p:extLst>
          </p:nvPr>
        </p:nvGraphicFramePr>
        <p:xfrm>
          <a:off x="549796" y="1193800"/>
          <a:ext cx="11089233" cy="5331544"/>
        </p:xfrm>
        <a:graphic>
          <a:graphicData uri="http://schemas.openxmlformats.org/drawingml/2006/table">
            <a:tbl>
              <a:tblPr>
                <a:tableStyleId>{69C7853C-536D-4A76-A0AE-DD22124D55A5}</a:tableStyleId>
              </a:tblPr>
              <a:tblGrid>
                <a:gridCol w="1368152">
                  <a:extLst>
                    <a:ext uri="{9D8B030D-6E8A-4147-A177-3AD203B41FA5}">
                      <a16:colId xmlns:a16="http://schemas.microsoft.com/office/drawing/2014/main" val="537457505"/>
                    </a:ext>
                  </a:extLst>
                </a:gridCol>
                <a:gridCol w="2160240">
                  <a:extLst>
                    <a:ext uri="{9D8B030D-6E8A-4147-A177-3AD203B41FA5}">
                      <a16:colId xmlns:a16="http://schemas.microsoft.com/office/drawing/2014/main" val="3548531962"/>
                    </a:ext>
                  </a:extLst>
                </a:gridCol>
                <a:gridCol w="7560841">
                  <a:extLst>
                    <a:ext uri="{9D8B030D-6E8A-4147-A177-3AD203B41FA5}">
                      <a16:colId xmlns:a16="http://schemas.microsoft.com/office/drawing/2014/main" val="2794473535"/>
                    </a:ext>
                  </a:extLst>
                </a:gridCol>
              </a:tblGrid>
              <a:tr h="380824">
                <a:tc>
                  <a:txBody>
                    <a:bodyPr/>
                    <a:lstStyle/>
                    <a:p>
                      <a:pPr algn="l" fontAlgn="ctr"/>
                      <a:r>
                        <a:rPr lang="pt-BR" sz="2400" u="none" strike="noStrike" dirty="0">
                          <a:effectLst/>
                        </a:rPr>
                        <a:t>Método</a:t>
                      </a:r>
                      <a:endParaRPr lang="pt-BR" sz="2400" b="1"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URI</a:t>
                      </a:r>
                      <a:endParaRPr lang="pt-BR" sz="2400" b="1"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Utilização</a:t>
                      </a:r>
                      <a:endParaRPr lang="pt-BR" sz="2400" b="1"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967024160"/>
                  </a:ext>
                </a:extLst>
              </a:tr>
              <a:tr h="952062">
                <a:tc>
                  <a:txBody>
                    <a:bodyPr/>
                    <a:lstStyle/>
                    <a:p>
                      <a:pPr algn="l" fontAlgn="ctr"/>
                      <a:r>
                        <a:rPr lang="pt-BR" sz="2400" u="none" strike="noStrike">
                          <a:effectLst/>
                        </a:rPr>
                        <a:t>GET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pPr algn="l" fontAlgn="ctr"/>
                      <a:r>
                        <a:rPr lang="pt-BR" dirty="0"/>
                        <a:t>/contatos</a:t>
                      </a: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Recuperar os dados de todos os clientes.</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338689408"/>
                  </a:ext>
                </a:extLst>
              </a:tr>
              <a:tr h="1332886">
                <a:tc>
                  <a:txBody>
                    <a:bodyPr/>
                    <a:lstStyle/>
                    <a:p>
                      <a:pPr algn="l" fontAlgn="ctr"/>
                      <a:r>
                        <a:rPr lang="pt-BR" sz="2400" u="none" strike="noStrike">
                          <a:effectLst/>
                        </a:rPr>
                        <a:t>GET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endParaRPr lang="pt-BR" sz="2400" kern="1200" dirty="0">
                        <a:solidFill>
                          <a:schemeClr val="dk1"/>
                        </a:solidFill>
                        <a:effectLst/>
                        <a:latin typeface="+mn-lt"/>
                        <a:ea typeface="+mn-ea"/>
                        <a:cs typeface="+mn-cs"/>
                      </a:endParaRPr>
                    </a:p>
                    <a:p>
                      <a:r>
                        <a:rPr lang="pt-BR" dirty="0"/>
                        <a:t>/contatos/:id</a:t>
                      </a:r>
                    </a:p>
                    <a:p>
                      <a:pPr algn="l" fontAlgn="ct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Recuperar os dados de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1638695376"/>
                  </a:ext>
                </a:extLst>
              </a:tr>
              <a:tr h="571236">
                <a:tc>
                  <a:txBody>
                    <a:bodyPr/>
                    <a:lstStyle/>
                    <a:p>
                      <a:pPr algn="l" fontAlgn="ctr"/>
                      <a:r>
                        <a:rPr lang="pt-BR" sz="2400" u="none" strike="noStrike">
                          <a:effectLst/>
                        </a:rPr>
                        <a:t>POST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pPr algn="l" fontAlgn="ctr"/>
                      <a:r>
                        <a:rPr lang="pt-BR" dirty="0"/>
                        <a:t>/contatos</a:t>
                      </a: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Criar um novo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286563221"/>
                  </a:ext>
                </a:extLst>
              </a:tr>
              <a:tr h="1142474">
                <a:tc>
                  <a:txBody>
                    <a:bodyPr/>
                    <a:lstStyle/>
                    <a:p>
                      <a:pPr algn="l" fontAlgn="ctr"/>
                      <a:r>
                        <a:rPr lang="pt-BR" sz="2400" u="none" strike="noStrike">
                          <a:effectLst/>
                        </a:rPr>
                        <a:t>PUT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endParaRPr lang="pt-BR" sz="2400" kern="1200" dirty="0">
                        <a:solidFill>
                          <a:schemeClr val="dk1"/>
                        </a:solidFill>
                        <a:effectLst/>
                        <a:latin typeface="+mn-lt"/>
                        <a:ea typeface="+mn-ea"/>
                        <a:cs typeface="+mn-cs"/>
                      </a:endParaRPr>
                    </a:p>
                    <a:p>
                      <a:r>
                        <a:rPr lang="pt-BR" dirty="0"/>
                        <a:t>/contatos/:id</a:t>
                      </a:r>
                    </a:p>
                    <a:p>
                      <a:pPr algn="l" fontAlgn="ct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Atualizar os dados de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655165101"/>
                  </a:ext>
                </a:extLst>
              </a:tr>
              <a:tr h="952062">
                <a:tc>
                  <a:txBody>
                    <a:bodyPr/>
                    <a:lstStyle/>
                    <a:p>
                      <a:pPr algn="l" fontAlgn="ctr"/>
                      <a:r>
                        <a:rPr lang="pt-BR" sz="2400" u="none" strike="noStrike">
                          <a:effectLst/>
                        </a:rPr>
                        <a:t>DELETE</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r>
                        <a:rPr lang="pt-BR" dirty="0"/>
                        <a:t>/contatos/:id</a:t>
                      </a:r>
                    </a:p>
                  </a:txBody>
                  <a:tcPr marL="5505" marR="5505" marT="5505" marB="0" anchor="ctr"/>
                </a:tc>
                <a:tc>
                  <a:txBody>
                    <a:bodyPr/>
                    <a:lstStyle/>
                    <a:p>
                      <a:pPr algn="l" fontAlgn="ctr"/>
                      <a:r>
                        <a:rPr lang="pt-BR" sz="2400" u="none" strike="noStrike" dirty="0">
                          <a:effectLst/>
                        </a:rPr>
                        <a:t>Excluir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3096143171"/>
                  </a:ext>
                </a:extLst>
              </a:tr>
            </a:tbl>
          </a:graphicData>
        </a:graphic>
      </p:graphicFrame>
    </p:spTree>
    <p:extLst>
      <p:ext uri="{BB962C8B-B14F-4D97-AF65-F5344CB8AC3E}">
        <p14:creationId xmlns:p14="http://schemas.microsoft.com/office/powerpoint/2010/main" val="45741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317BC88-B6C6-4716-9628-CE48374EE98C}"/>
              </a:ext>
            </a:extLst>
          </p:cNvPr>
          <p:cNvPicPr>
            <a:picLocks noChangeAspect="1"/>
          </p:cNvPicPr>
          <p:nvPr/>
        </p:nvPicPr>
        <p:blipFill>
          <a:blip r:embed="rId2"/>
          <a:stretch>
            <a:fillRect/>
          </a:stretch>
        </p:blipFill>
        <p:spPr>
          <a:xfrm>
            <a:off x="765174" y="1124744"/>
            <a:ext cx="10658475" cy="5514975"/>
          </a:xfrm>
          <a:prstGeom prst="rect">
            <a:avLst/>
          </a:prstGeom>
        </p:spPr>
      </p:pic>
      <p:sp>
        <p:nvSpPr>
          <p:cNvPr id="13" name="Título 12"/>
          <p:cNvSpPr>
            <a:spLocks noGrp="1"/>
          </p:cNvSpPr>
          <p:nvPr>
            <p:ph type="title"/>
          </p:nvPr>
        </p:nvSpPr>
        <p:spPr>
          <a:xfrm>
            <a:off x="914162" y="482600"/>
            <a:ext cx="10360501" cy="714152"/>
          </a:xfrm>
        </p:spPr>
        <p:txBody>
          <a:bodyPr rtlCol="0"/>
          <a:lstStyle/>
          <a:p>
            <a:r>
              <a:rPr lang="pt-BR" dirty="0"/>
              <a:t>Como simular uma API???</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4" name="Retângulo 3">
            <a:extLst>
              <a:ext uri="{FF2B5EF4-FFF2-40B4-BE49-F238E27FC236}">
                <a16:creationId xmlns:a16="http://schemas.microsoft.com/office/drawing/2014/main" id="{7A7EE3EC-A6FA-43DF-87A0-75050B0D9722}"/>
              </a:ext>
            </a:extLst>
          </p:cNvPr>
          <p:cNvSpPr/>
          <p:nvPr/>
        </p:nvSpPr>
        <p:spPr>
          <a:xfrm>
            <a:off x="7246540" y="5971734"/>
            <a:ext cx="3978910" cy="523220"/>
          </a:xfrm>
          <a:prstGeom prst="rect">
            <a:avLst/>
          </a:prstGeom>
          <a:effectLst>
            <a:outerShdw blurRad="50800" dist="38100" dir="5400000" algn="t" rotWithShape="0">
              <a:schemeClr val="bg1">
                <a:alpha val="40000"/>
              </a:schemeClr>
            </a:outerShdw>
          </a:effectLst>
        </p:spPr>
        <p:txBody>
          <a:bodyPr wrap="none">
            <a:spAutoFit/>
          </a:bodyPr>
          <a:lstStyle/>
          <a:p>
            <a:r>
              <a:rPr lang="pt-BR" sz="2800" dirty="0">
                <a:solidFill>
                  <a:schemeClr val="bg1"/>
                </a:solidFill>
              </a:rPr>
              <a:t>https://www.mockapi.io</a:t>
            </a:r>
          </a:p>
        </p:txBody>
      </p:sp>
    </p:spTree>
    <p:extLst>
      <p:ext uri="{BB962C8B-B14F-4D97-AF65-F5344CB8AC3E}">
        <p14:creationId xmlns:p14="http://schemas.microsoft.com/office/powerpoint/2010/main" val="143253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219006E-AB08-48B8-BF2A-4C691079F921}"/>
              </a:ext>
            </a:extLst>
          </p:cNvPr>
          <p:cNvPicPr>
            <a:picLocks noChangeAspect="1"/>
          </p:cNvPicPr>
          <p:nvPr/>
        </p:nvPicPr>
        <p:blipFill>
          <a:blip r:embed="rId2"/>
          <a:stretch>
            <a:fillRect/>
          </a:stretch>
        </p:blipFill>
        <p:spPr>
          <a:xfrm>
            <a:off x="2093911" y="1167543"/>
            <a:ext cx="8001000" cy="5076825"/>
          </a:xfrm>
          <a:prstGeom prst="rect">
            <a:avLst/>
          </a:prstGeom>
        </p:spPr>
      </p:pic>
      <p:sp>
        <p:nvSpPr>
          <p:cNvPr id="13" name="Título 12"/>
          <p:cNvSpPr>
            <a:spLocks noGrp="1"/>
          </p:cNvSpPr>
          <p:nvPr>
            <p:ph type="title"/>
          </p:nvPr>
        </p:nvSpPr>
        <p:spPr>
          <a:xfrm>
            <a:off x="914162" y="482600"/>
            <a:ext cx="10360501" cy="714152"/>
          </a:xfrm>
        </p:spPr>
        <p:txBody>
          <a:bodyPr rtlCol="0"/>
          <a:lstStyle/>
          <a:p>
            <a:r>
              <a:rPr lang="pt-BR" dirty="0"/>
              <a:t>Como testar a API???</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4" name="Retângulo 3">
            <a:extLst>
              <a:ext uri="{FF2B5EF4-FFF2-40B4-BE49-F238E27FC236}">
                <a16:creationId xmlns:a16="http://schemas.microsoft.com/office/drawing/2014/main" id="{7A7EE3EC-A6FA-43DF-87A0-75050B0D9722}"/>
              </a:ext>
            </a:extLst>
          </p:cNvPr>
          <p:cNvSpPr/>
          <p:nvPr/>
        </p:nvSpPr>
        <p:spPr>
          <a:xfrm>
            <a:off x="3584269" y="6273801"/>
            <a:ext cx="5020285" cy="523220"/>
          </a:xfrm>
          <a:prstGeom prst="rect">
            <a:avLst/>
          </a:prstGeom>
          <a:effectLst>
            <a:outerShdw blurRad="50800" dist="38100" dir="5400000" algn="t" rotWithShape="0">
              <a:schemeClr val="bg1">
                <a:alpha val="40000"/>
              </a:schemeClr>
            </a:outerShdw>
          </a:effectLst>
        </p:spPr>
        <p:txBody>
          <a:bodyPr wrap="none">
            <a:spAutoFit/>
          </a:bodyPr>
          <a:lstStyle/>
          <a:p>
            <a:r>
              <a:rPr lang="pt-BR" sz="2800" dirty="0"/>
              <a:t>https://www.getpostman.com/</a:t>
            </a:r>
          </a:p>
        </p:txBody>
      </p:sp>
    </p:spTree>
    <p:extLst>
      <p:ext uri="{BB962C8B-B14F-4D97-AF65-F5344CB8AC3E}">
        <p14:creationId xmlns:p14="http://schemas.microsoft.com/office/powerpoint/2010/main" val="394988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Vamos ao PL/SQL...</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7" name="Espaço Reservado para Conteúdo 13">
            <a:extLst>
              <a:ext uri="{FF2B5EF4-FFF2-40B4-BE49-F238E27FC236}">
                <a16:creationId xmlns:a16="http://schemas.microsoft.com/office/drawing/2014/main" id="{D834F27F-F4F5-4759-B89E-D123821A928D}"/>
              </a:ext>
            </a:extLst>
          </p:cNvPr>
          <p:cNvSpPr txBox="1">
            <a:spLocks/>
          </p:cNvSpPr>
          <p:nvPr/>
        </p:nvSpPr>
        <p:spPr>
          <a:xfrm>
            <a:off x="914162" y="1340768"/>
            <a:ext cx="10360501" cy="4933033"/>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pt-BR" dirty="0"/>
              <a:t>Podemos acessar recursos HTTP pela </a:t>
            </a:r>
            <a:r>
              <a:rPr lang="pt-BR" dirty="0" err="1"/>
              <a:t>package</a:t>
            </a:r>
            <a:r>
              <a:rPr lang="pt-BR" dirty="0"/>
              <a:t> UTL_HTTP</a:t>
            </a:r>
          </a:p>
          <a:p>
            <a:endParaRPr lang="pt-BR" dirty="0"/>
          </a:p>
          <a:p>
            <a:r>
              <a:rPr lang="pt-BR" dirty="0"/>
              <a:t>O acesso ao protocolo HTTPS necessita da configuração do Oracle Wallet Manager.</a:t>
            </a:r>
          </a:p>
          <a:p>
            <a:endParaRPr lang="pt-BR" dirty="0"/>
          </a:p>
          <a:p>
            <a:r>
              <a:rPr lang="pt-BR" dirty="0"/>
              <a:t>Em resumo, as requisições possuem:</a:t>
            </a:r>
          </a:p>
          <a:p>
            <a:pPr lvl="1"/>
            <a:r>
              <a:rPr lang="pt-BR" dirty="0"/>
              <a:t>Início da requisição;</a:t>
            </a:r>
            <a:endParaRPr lang="pt-BR" i="1" dirty="0"/>
          </a:p>
          <a:p>
            <a:pPr lvl="1"/>
            <a:r>
              <a:rPr lang="pt-BR" dirty="0"/>
              <a:t>Configuração do cabeçalho e ou corpo;</a:t>
            </a:r>
          </a:p>
          <a:p>
            <a:pPr lvl="1"/>
            <a:r>
              <a:rPr lang="pt-BR" dirty="0"/>
              <a:t>Recepção da resposta.</a:t>
            </a:r>
          </a:p>
          <a:p>
            <a:endParaRPr lang="pt-BR" dirty="0"/>
          </a:p>
          <a:p>
            <a:endParaRPr lang="pt-BR" dirty="0"/>
          </a:p>
        </p:txBody>
      </p:sp>
    </p:spTree>
    <p:extLst>
      <p:ext uri="{BB962C8B-B14F-4D97-AF65-F5344CB8AC3E}">
        <p14:creationId xmlns:p14="http://schemas.microsoft.com/office/powerpoint/2010/main" val="415260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pic>
        <p:nvPicPr>
          <p:cNvPr id="6" name="Imagem 5">
            <a:extLst>
              <a:ext uri="{FF2B5EF4-FFF2-40B4-BE49-F238E27FC236}">
                <a16:creationId xmlns:a16="http://schemas.microsoft.com/office/drawing/2014/main" id="{60016F57-B24D-4B42-A9AE-58CCBEC25953}"/>
              </a:ext>
            </a:extLst>
          </p:cNvPr>
          <p:cNvPicPr>
            <a:picLocks noChangeAspect="1"/>
          </p:cNvPicPr>
          <p:nvPr/>
        </p:nvPicPr>
        <p:blipFill>
          <a:blip r:embed="rId3"/>
          <a:stretch>
            <a:fillRect/>
          </a:stretch>
        </p:blipFill>
        <p:spPr>
          <a:xfrm>
            <a:off x="117748" y="188640"/>
            <a:ext cx="8701814" cy="6390272"/>
          </a:xfrm>
          <a:prstGeom prst="rect">
            <a:avLst/>
          </a:prstGeom>
        </p:spPr>
      </p:pic>
      <p:sp>
        <p:nvSpPr>
          <p:cNvPr id="8" name="Chave Direita 7">
            <a:extLst>
              <a:ext uri="{FF2B5EF4-FFF2-40B4-BE49-F238E27FC236}">
                <a16:creationId xmlns:a16="http://schemas.microsoft.com/office/drawing/2014/main" id="{DEF8B879-CA3E-47BC-9DB6-04AE84B99D3C}"/>
              </a:ext>
            </a:extLst>
          </p:cNvPr>
          <p:cNvSpPr/>
          <p:nvPr/>
        </p:nvSpPr>
        <p:spPr>
          <a:xfrm>
            <a:off x="7822604" y="260648"/>
            <a:ext cx="1584176" cy="1008112"/>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have Direita 14">
            <a:extLst>
              <a:ext uri="{FF2B5EF4-FFF2-40B4-BE49-F238E27FC236}">
                <a16:creationId xmlns:a16="http://schemas.microsoft.com/office/drawing/2014/main" id="{DD8A763B-1F9F-4709-90AD-8D1D1EA4CB1C}"/>
              </a:ext>
            </a:extLst>
          </p:cNvPr>
          <p:cNvSpPr/>
          <p:nvPr/>
        </p:nvSpPr>
        <p:spPr>
          <a:xfrm>
            <a:off x="7822604" y="1268760"/>
            <a:ext cx="1584176" cy="1008112"/>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have Direita 16">
            <a:extLst>
              <a:ext uri="{FF2B5EF4-FFF2-40B4-BE49-F238E27FC236}">
                <a16:creationId xmlns:a16="http://schemas.microsoft.com/office/drawing/2014/main" id="{77FB6339-2BAC-4D86-AE34-6A19523793B4}"/>
              </a:ext>
            </a:extLst>
          </p:cNvPr>
          <p:cNvSpPr/>
          <p:nvPr/>
        </p:nvSpPr>
        <p:spPr>
          <a:xfrm>
            <a:off x="7894612" y="2276872"/>
            <a:ext cx="1584176" cy="2376264"/>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9" name="Chave Direita 18">
            <a:extLst>
              <a:ext uri="{FF2B5EF4-FFF2-40B4-BE49-F238E27FC236}">
                <a16:creationId xmlns:a16="http://schemas.microsoft.com/office/drawing/2014/main" id="{6094AB54-C275-4DBA-B0A4-CC2E2D56B197}"/>
              </a:ext>
            </a:extLst>
          </p:cNvPr>
          <p:cNvSpPr/>
          <p:nvPr/>
        </p:nvSpPr>
        <p:spPr>
          <a:xfrm>
            <a:off x="7966620" y="4653136"/>
            <a:ext cx="1584176" cy="1656184"/>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0" name="CaixaDeTexto 19">
            <a:extLst>
              <a:ext uri="{FF2B5EF4-FFF2-40B4-BE49-F238E27FC236}">
                <a16:creationId xmlns:a16="http://schemas.microsoft.com/office/drawing/2014/main" id="{04CED4FC-0E67-4CD4-8F9C-32EF9133BEA5}"/>
              </a:ext>
            </a:extLst>
          </p:cNvPr>
          <p:cNvSpPr txBox="1"/>
          <p:nvPr/>
        </p:nvSpPr>
        <p:spPr>
          <a:xfrm>
            <a:off x="9622804" y="296494"/>
            <a:ext cx="2016224" cy="867930"/>
          </a:xfrm>
          <a:prstGeom prst="rect">
            <a:avLst/>
          </a:prstGeom>
          <a:noFill/>
        </p:spPr>
        <p:txBody>
          <a:bodyPr wrap="square" rtlCol="0">
            <a:spAutoFit/>
          </a:bodyPr>
          <a:lstStyle/>
          <a:p>
            <a:pPr>
              <a:lnSpc>
                <a:spcPct val="90000"/>
              </a:lnSpc>
            </a:pPr>
            <a:r>
              <a:rPr lang="pt-BR" sz="2800" dirty="0"/>
              <a:t>Início da Requisição</a:t>
            </a:r>
          </a:p>
        </p:txBody>
      </p:sp>
      <p:sp>
        <p:nvSpPr>
          <p:cNvPr id="21" name="CaixaDeTexto 20">
            <a:extLst>
              <a:ext uri="{FF2B5EF4-FFF2-40B4-BE49-F238E27FC236}">
                <a16:creationId xmlns:a16="http://schemas.microsoft.com/office/drawing/2014/main" id="{8E26FCE2-A4AA-4D5C-85DB-FAB9CDAF1073}"/>
              </a:ext>
            </a:extLst>
          </p:cNvPr>
          <p:cNvSpPr txBox="1"/>
          <p:nvPr/>
        </p:nvSpPr>
        <p:spPr>
          <a:xfrm>
            <a:off x="9588520" y="1338851"/>
            <a:ext cx="2214725" cy="867930"/>
          </a:xfrm>
          <a:prstGeom prst="rect">
            <a:avLst/>
          </a:prstGeom>
          <a:noFill/>
        </p:spPr>
        <p:txBody>
          <a:bodyPr wrap="square" rtlCol="0">
            <a:spAutoFit/>
          </a:bodyPr>
          <a:lstStyle/>
          <a:p>
            <a:pPr>
              <a:lnSpc>
                <a:spcPct val="90000"/>
              </a:lnSpc>
            </a:pPr>
            <a:r>
              <a:rPr lang="pt-BR" sz="2800" dirty="0"/>
              <a:t>Configuração do Cabeçalho</a:t>
            </a:r>
          </a:p>
        </p:txBody>
      </p:sp>
      <p:sp>
        <p:nvSpPr>
          <p:cNvPr id="22" name="CaixaDeTexto 21">
            <a:extLst>
              <a:ext uri="{FF2B5EF4-FFF2-40B4-BE49-F238E27FC236}">
                <a16:creationId xmlns:a16="http://schemas.microsoft.com/office/drawing/2014/main" id="{7F089ADB-08C1-4BE9-B73A-FE25BFE43CEB}"/>
              </a:ext>
            </a:extLst>
          </p:cNvPr>
          <p:cNvSpPr txBox="1"/>
          <p:nvPr/>
        </p:nvSpPr>
        <p:spPr>
          <a:xfrm>
            <a:off x="9666405" y="3143710"/>
            <a:ext cx="2214725" cy="867930"/>
          </a:xfrm>
          <a:prstGeom prst="rect">
            <a:avLst/>
          </a:prstGeom>
          <a:noFill/>
        </p:spPr>
        <p:txBody>
          <a:bodyPr wrap="square" rtlCol="0">
            <a:spAutoFit/>
          </a:bodyPr>
          <a:lstStyle/>
          <a:p>
            <a:pPr>
              <a:lnSpc>
                <a:spcPct val="90000"/>
              </a:lnSpc>
            </a:pPr>
            <a:r>
              <a:rPr lang="pt-BR" sz="2800" dirty="0"/>
              <a:t>Configuração do Corpo</a:t>
            </a:r>
          </a:p>
        </p:txBody>
      </p:sp>
      <p:sp>
        <p:nvSpPr>
          <p:cNvPr id="23" name="CaixaDeTexto 22">
            <a:extLst>
              <a:ext uri="{FF2B5EF4-FFF2-40B4-BE49-F238E27FC236}">
                <a16:creationId xmlns:a16="http://schemas.microsoft.com/office/drawing/2014/main" id="{4FBA2934-8E3C-40B4-8C2B-F7E0A2BF7849}"/>
              </a:ext>
            </a:extLst>
          </p:cNvPr>
          <p:cNvSpPr txBox="1"/>
          <p:nvPr/>
        </p:nvSpPr>
        <p:spPr>
          <a:xfrm>
            <a:off x="9766820" y="4987432"/>
            <a:ext cx="2016224" cy="867930"/>
          </a:xfrm>
          <a:prstGeom prst="rect">
            <a:avLst/>
          </a:prstGeom>
          <a:noFill/>
        </p:spPr>
        <p:txBody>
          <a:bodyPr wrap="square" rtlCol="0">
            <a:spAutoFit/>
          </a:bodyPr>
          <a:lstStyle/>
          <a:p>
            <a:pPr>
              <a:lnSpc>
                <a:spcPct val="90000"/>
              </a:lnSpc>
            </a:pPr>
            <a:r>
              <a:rPr lang="pt-BR" sz="2800" dirty="0"/>
              <a:t>Recepção da resposta</a:t>
            </a:r>
          </a:p>
        </p:txBody>
      </p: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pic>
        <p:nvPicPr>
          <p:cNvPr id="3" name="Imagem 2">
            <a:extLst>
              <a:ext uri="{FF2B5EF4-FFF2-40B4-BE49-F238E27FC236}">
                <a16:creationId xmlns:a16="http://schemas.microsoft.com/office/drawing/2014/main" id="{BD206EEC-986A-454D-960D-0A75ED9F1D50}"/>
              </a:ext>
            </a:extLst>
          </p:cNvPr>
          <p:cNvPicPr>
            <a:picLocks noChangeAspect="1"/>
          </p:cNvPicPr>
          <p:nvPr/>
        </p:nvPicPr>
        <p:blipFill>
          <a:blip r:embed="rId3"/>
          <a:stretch>
            <a:fillRect/>
          </a:stretch>
        </p:blipFill>
        <p:spPr>
          <a:xfrm>
            <a:off x="116904" y="620688"/>
            <a:ext cx="5905500" cy="2505075"/>
          </a:xfrm>
          <a:prstGeom prst="rect">
            <a:avLst/>
          </a:prstGeom>
        </p:spPr>
      </p:pic>
      <p:pic>
        <p:nvPicPr>
          <p:cNvPr id="5" name="Imagem 4">
            <a:extLst>
              <a:ext uri="{FF2B5EF4-FFF2-40B4-BE49-F238E27FC236}">
                <a16:creationId xmlns:a16="http://schemas.microsoft.com/office/drawing/2014/main" id="{DE276D2A-3037-466E-8A04-927CFBA359F2}"/>
              </a:ext>
            </a:extLst>
          </p:cNvPr>
          <p:cNvPicPr>
            <a:picLocks noChangeAspect="1"/>
          </p:cNvPicPr>
          <p:nvPr/>
        </p:nvPicPr>
        <p:blipFill>
          <a:blip r:embed="rId4"/>
          <a:stretch>
            <a:fillRect/>
          </a:stretch>
        </p:blipFill>
        <p:spPr>
          <a:xfrm>
            <a:off x="85005" y="3648794"/>
            <a:ext cx="5937399" cy="2876550"/>
          </a:xfrm>
          <a:prstGeom prst="rect">
            <a:avLst/>
          </a:prstGeom>
        </p:spPr>
      </p:pic>
      <p:pic>
        <p:nvPicPr>
          <p:cNvPr id="9" name="Imagem 8">
            <a:extLst>
              <a:ext uri="{FF2B5EF4-FFF2-40B4-BE49-F238E27FC236}">
                <a16:creationId xmlns:a16="http://schemas.microsoft.com/office/drawing/2014/main" id="{DF940F83-AD69-4ACF-8482-284EBA57408E}"/>
              </a:ext>
            </a:extLst>
          </p:cNvPr>
          <p:cNvPicPr>
            <a:picLocks noChangeAspect="1"/>
          </p:cNvPicPr>
          <p:nvPr/>
        </p:nvPicPr>
        <p:blipFill>
          <a:blip r:embed="rId5"/>
          <a:stretch>
            <a:fillRect/>
          </a:stretch>
        </p:blipFill>
        <p:spPr>
          <a:xfrm>
            <a:off x="6793085" y="3429000"/>
            <a:ext cx="5133975" cy="3257550"/>
          </a:xfrm>
          <a:prstGeom prst="rect">
            <a:avLst/>
          </a:prstGeom>
        </p:spPr>
      </p:pic>
      <p:pic>
        <p:nvPicPr>
          <p:cNvPr id="11" name="Imagem 10">
            <a:extLst>
              <a:ext uri="{FF2B5EF4-FFF2-40B4-BE49-F238E27FC236}">
                <a16:creationId xmlns:a16="http://schemas.microsoft.com/office/drawing/2014/main" id="{D1261FD8-7B63-4E3B-B04C-F83E4A1C05D4}"/>
              </a:ext>
            </a:extLst>
          </p:cNvPr>
          <p:cNvPicPr>
            <a:picLocks noChangeAspect="1"/>
          </p:cNvPicPr>
          <p:nvPr/>
        </p:nvPicPr>
        <p:blipFill>
          <a:blip r:embed="rId6"/>
          <a:stretch>
            <a:fillRect/>
          </a:stretch>
        </p:blipFill>
        <p:spPr>
          <a:xfrm>
            <a:off x="6815186" y="1268760"/>
            <a:ext cx="4895850" cy="981075"/>
          </a:xfrm>
          <a:prstGeom prst="rect">
            <a:avLst/>
          </a:prstGeom>
        </p:spPr>
      </p:pic>
      <p:sp>
        <p:nvSpPr>
          <p:cNvPr id="13" name="Retângulo 12">
            <a:extLst>
              <a:ext uri="{FF2B5EF4-FFF2-40B4-BE49-F238E27FC236}">
                <a16:creationId xmlns:a16="http://schemas.microsoft.com/office/drawing/2014/main" id="{16574538-C84F-4F27-BBE6-33A90E8D9AEB}"/>
              </a:ext>
            </a:extLst>
          </p:cNvPr>
          <p:cNvSpPr/>
          <p:nvPr/>
        </p:nvSpPr>
        <p:spPr>
          <a:xfrm>
            <a:off x="6958856" y="2438872"/>
            <a:ext cx="4608510" cy="461665"/>
          </a:xfrm>
          <a:prstGeom prst="rect">
            <a:avLst/>
          </a:prstGeom>
        </p:spPr>
        <p:txBody>
          <a:bodyPr wrap="square">
            <a:spAutoFit/>
          </a:bodyPr>
          <a:lstStyle/>
          <a:p>
            <a:pPr algn="ctr"/>
            <a:r>
              <a:rPr lang="pt-BR" dirty="0"/>
              <a:t>http://.../api/v1/contatos/:ID</a:t>
            </a:r>
          </a:p>
        </p:txBody>
      </p:sp>
      <p:sp>
        <p:nvSpPr>
          <p:cNvPr id="14" name="Seta: para a Direita 13">
            <a:extLst>
              <a:ext uri="{FF2B5EF4-FFF2-40B4-BE49-F238E27FC236}">
                <a16:creationId xmlns:a16="http://schemas.microsoft.com/office/drawing/2014/main" id="{BCF616C2-ECC0-487E-9C3F-917C2F9D5CCC}"/>
              </a:ext>
            </a:extLst>
          </p:cNvPr>
          <p:cNvSpPr/>
          <p:nvPr/>
        </p:nvSpPr>
        <p:spPr>
          <a:xfrm>
            <a:off x="6094412" y="1556792"/>
            <a:ext cx="682421" cy="36004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Seta: para a Direita 23">
            <a:extLst>
              <a:ext uri="{FF2B5EF4-FFF2-40B4-BE49-F238E27FC236}">
                <a16:creationId xmlns:a16="http://schemas.microsoft.com/office/drawing/2014/main" id="{C55EA87D-EFE0-43EE-BE9E-1C56ED862F0F}"/>
              </a:ext>
            </a:extLst>
          </p:cNvPr>
          <p:cNvSpPr/>
          <p:nvPr/>
        </p:nvSpPr>
        <p:spPr>
          <a:xfrm>
            <a:off x="6102820" y="4761149"/>
            <a:ext cx="682421" cy="36004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ítulo 12">
            <a:extLst>
              <a:ext uri="{FF2B5EF4-FFF2-40B4-BE49-F238E27FC236}">
                <a16:creationId xmlns:a16="http://schemas.microsoft.com/office/drawing/2014/main" id="{34B92B0A-BF4C-48E6-9C63-E08B45280598}"/>
              </a:ext>
            </a:extLst>
          </p:cNvPr>
          <p:cNvSpPr>
            <a:spLocks noGrp="1"/>
          </p:cNvSpPr>
          <p:nvPr>
            <p:ph type="title"/>
          </p:nvPr>
        </p:nvSpPr>
        <p:spPr>
          <a:xfrm>
            <a:off x="6238428" y="116632"/>
            <a:ext cx="5616624" cy="714152"/>
          </a:xfrm>
        </p:spPr>
        <p:txBody>
          <a:bodyPr rtlCol="0">
            <a:normAutofit fontScale="90000"/>
          </a:bodyPr>
          <a:lstStyle/>
          <a:p>
            <a:pPr algn="ctr"/>
            <a:r>
              <a:rPr lang="pt-BR" dirty="0"/>
              <a:t>Exemplo de requisição GET</a:t>
            </a:r>
            <a:endParaRPr lang="en-US" dirty="0"/>
          </a:p>
        </p:txBody>
      </p:sp>
    </p:spTree>
    <p:extLst>
      <p:ext uri="{BB962C8B-B14F-4D97-AF65-F5344CB8AC3E}">
        <p14:creationId xmlns:p14="http://schemas.microsoft.com/office/powerpoint/2010/main" val="109211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sp>
        <p:nvSpPr>
          <p:cNvPr id="26" name="Título 12">
            <a:extLst>
              <a:ext uri="{FF2B5EF4-FFF2-40B4-BE49-F238E27FC236}">
                <a16:creationId xmlns:a16="http://schemas.microsoft.com/office/drawing/2014/main" id="{34B92B0A-BF4C-48E6-9C63-E08B45280598}"/>
              </a:ext>
            </a:extLst>
          </p:cNvPr>
          <p:cNvSpPr>
            <a:spLocks noGrp="1"/>
          </p:cNvSpPr>
          <p:nvPr>
            <p:ph type="title"/>
          </p:nvPr>
        </p:nvSpPr>
        <p:spPr>
          <a:xfrm>
            <a:off x="6238428" y="116632"/>
            <a:ext cx="5616624" cy="714152"/>
          </a:xfrm>
        </p:spPr>
        <p:txBody>
          <a:bodyPr rtlCol="0">
            <a:normAutofit fontScale="90000"/>
          </a:bodyPr>
          <a:lstStyle/>
          <a:p>
            <a:pPr algn="ctr"/>
            <a:r>
              <a:rPr lang="pt-BR" dirty="0"/>
              <a:t>Exemplo de requisição GET</a:t>
            </a:r>
            <a:endParaRPr lang="en-US" dirty="0"/>
          </a:p>
        </p:txBody>
      </p:sp>
      <p:pic>
        <p:nvPicPr>
          <p:cNvPr id="2" name="Imagem 1">
            <a:extLst>
              <a:ext uri="{FF2B5EF4-FFF2-40B4-BE49-F238E27FC236}">
                <a16:creationId xmlns:a16="http://schemas.microsoft.com/office/drawing/2014/main" id="{09A14119-B3E7-4626-8843-B7543C70DC94}"/>
              </a:ext>
            </a:extLst>
          </p:cNvPr>
          <p:cNvPicPr>
            <a:picLocks noChangeAspect="1"/>
          </p:cNvPicPr>
          <p:nvPr/>
        </p:nvPicPr>
        <p:blipFill>
          <a:blip r:embed="rId3"/>
          <a:stretch>
            <a:fillRect/>
          </a:stretch>
        </p:blipFill>
        <p:spPr>
          <a:xfrm>
            <a:off x="334717" y="638578"/>
            <a:ext cx="5216010" cy="5742750"/>
          </a:xfrm>
          <a:prstGeom prst="rect">
            <a:avLst/>
          </a:prstGeom>
        </p:spPr>
      </p:pic>
      <p:pic>
        <p:nvPicPr>
          <p:cNvPr id="6" name="Imagem 5">
            <a:extLst>
              <a:ext uri="{FF2B5EF4-FFF2-40B4-BE49-F238E27FC236}">
                <a16:creationId xmlns:a16="http://schemas.microsoft.com/office/drawing/2014/main" id="{50DC9684-0F4E-4799-8072-9C5AB5A36137}"/>
              </a:ext>
            </a:extLst>
          </p:cNvPr>
          <p:cNvPicPr>
            <a:picLocks noChangeAspect="1"/>
          </p:cNvPicPr>
          <p:nvPr/>
        </p:nvPicPr>
        <p:blipFill>
          <a:blip r:embed="rId4"/>
          <a:stretch>
            <a:fillRect/>
          </a:stretch>
        </p:blipFill>
        <p:spPr>
          <a:xfrm>
            <a:off x="6310436" y="1052240"/>
            <a:ext cx="5613400" cy="1727200"/>
          </a:xfrm>
          <a:prstGeom prst="rect">
            <a:avLst/>
          </a:prstGeom>
        </p:spPr>
      </p:pic>
      <p:sp>
        <p:nvSpPr>
          <p:cNvPr id="8" name="Seta: para a Direita 7">
            <a:extLst>
              <a:ext uri="{FF2B5EF4-FFF2-40B4-BE49-F238E27FC236}">
                <a16:creationId xmlns:a16="http://schemas.microsoft.com/office/drawing/2014/main" id="{CF6B0383-0250-4A5B-A6DE-A5126C14FE65}"/>
              </a:ext>
            </a:extLst>
          </p:cNvPr>
          <p:cNvSpPr/>
          <p:nvPr/>
        </p:nvSpPr>
        <p:spPr>
          <a:xfrm>
            <a:off x="5590356" y="1772816"/>
            <a:ext cx="720080" cy="36448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C7BC5D6B-FF9F-417B-9CEF-984AC2669DE1}"/>
              </a:ext>
            </a:extLst>
          </p:cNvPr>
          <p:cNvPicPr>
            <a:picLocks noChangeAspect="1"/>
          </p:cNvPicPr>
          <p:nvPr/>
        </p:nvPicPr>
        <p:blipFill>
          <a:blip r:embed="rId5"/>
          <a:stretch>
            <a:fillRect/>
          </a:stretch>
        </p:blipFill>
        <p:spPr>
          <a:xfrm>
            <a:off x="7102524" y="2852936"/>
            <a:ext cx="3648075" cy="1162050"/>
          </a:xfrm>
          <a:prstGeom prst="rect">
            <a:avLst/>
          </a:prstGeom>
        </p:spPr>
      </p:pic>
      <p:pic>
        <p:nvPicPr>
          <p:cNvPr id="15" name="Imagem 14">
            <a:extLst>
              <a:ext uri="{FF2B5EF4-FFF2-40B4-BE49-F238E27FC236}">
                <a16:creationId xmlns:a16="http://schemas.microsoft.com/office/drawing/2014/main" id="{0465725F-D8EC-4BAF-B37A-79ED1600F60F}"/>
              </a:ext>
            </a:extLst>
          </p:cNvPr>
          <p:cNvPicPr>
            <a:picLocks noChangeAspect="1"/>
          </p:cNvPicPr>
          <p:nvPr/>
        </p:nvPicPr>
        <p:blipFill>
          <a:blip r:embed="rId6"/>
          <a:stretch>
            <a:fillRect/>
          </a:stretch>
        </p:blipFill>
        <p:spPr>
          <a:xfrm>
            <a:off x="7850236" y="5116041"/>
            <a:ext cx="2152650" cy="257175"/>
          </a:xfrm>
          <a:prstGeom prst="rect">
            <a:avLst/>
          </a:prstGeom>
        </p:spPr>
      </p:pic>
      <p:pic>
        <p:nvPicPr>
          <p:cNvPr id="16" name="Imagem 15">
            <a:extLst>
              <a:ext uri="{FF2B5EF4-FFF2-40B4-BE49-F238E27FC236}">
                <a16:creationId xmlns:a16="http://schemas.microsoft.com/office/drawing/2014/main" id="{57D3CDD3-DDE8-45F9-BDE7-7A1AEC221C47}"/>
              </a:ext>
            </a:extLst>
          </p:cNvPr>
          <p:cNvPicPr>
            <a:picLocks noChangeAspect="1"/>
          </p:cNvPicPr>
          <p:nvPr/>
        </p:nvPicPr>
        <p:blipFill>
          <a:blip r:embed="rId7"/>
          <a:stretch>
            <a:fillRect/>
          </a:stretch>
        </p:blipFill>
        <p:spPr>
          <a:xfrm>
            <a:off x="6238428" y="5400947"/>
            <a:ext cx="5372100" cy="809625"/>
          </a:xfrm>
          <a:prstGeom prst="rect">
            <a:avLst/>
          </a:prstGeom>
        </p:spPr>
      </p:pic>
      <p:sp>
        <p:nvSpPr>
          <p:cNvPr id="17" name="Seta: para Baixo 16">
            <a:extLst>
              <a:ext uri="{FF2B5EF4-FFF2-40B4-BE49-F238E27FC236}">
                <a16:creationId xmlns:a16="http://schemas.microsoft.com/office/drawing/2014/main" id="{FC6FC790-B954-4985-9111-12ACC235ED9F}"/>
              </a:ext>
            </a:extLst>
          </p:cNvPr>
          <p:cNvSpPr/>
          <p:nvPr/>
        </p:nvSpPr>
        <p:spPr>
          <a:xfrm>
            <a:off x="8708454" y="4189859"/>
            <a:ext cx="432048" cy="720080"/>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1163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4873beb7-5857-4685-be1f-d57550cc96cc"/>
    <ds:schemaRef ds:uri="http://purl.org/dc/dcmitype/"/>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2586</TotalTime>
  <Words>419</Words>
  <Application>Microsoft Office PowerPoint</Application>
  <PresentationFormat>Personalizar</PresentationFormat>
  <Paragraphs>78</Paragraphs>
  <Slides>11</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Cambria</vt:lpstr>
      <vt:lpstr>Vermelho Radial 16X9</vt:lpstr>
      <vt:lpstr>Meetup #8 –WebService REST via PL/SQL</vt:lpstr>
      <vt:lpstr>REST - Representational State Transfer</vt:lpstr>
      <vt:lpstr>Métodos HTTP (Exemplo)</vt:lpstr>
      <vt:lpstr>Como simular uma API???</vt:lpstr>
      <vt:lpstr>Como testar a API???</vt:lpstr>
      <vt:lpstr>Vamos ao PL/SQL...</vt:lpstr>
      <vt:lpstr>Apresentação do PowerPoint</vt:lpstr>
      <vt:lpstr>Exemplo de requisição GET</vt:lpstr>
      <vt:lpstr>Exemplo de requisição GET</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69</cp:revision>
  <dcterms:created xsi:type="dcterms:W3CDTF">2018-05-15T10:37:55Z</dcterms:created>
  <dcterms:modified xsi:type="dcterms:W3CDTF">2019-05-26T02:30:33Z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