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16" r:id="rId3"/>
    <p:sldId id="257" r:id="rId4"/>
    <p:sldId id="258" r:id="rId5"/>
    <p:sldId id="259" r:id="rId6"/>
    <p:sldId id="260" r:id="rId7"/>
    <p:sldId id="261" r:id="rId8"/>
    <p:sldId id="262" r:id="rId9"/>
    <p:sldId id="305" r:id="rId10"/>
    <p:sldId id="306" r:id="rId11"/>
    <p:sldId id="302" r:id="rId12"/>
    <p:sldId id="307" r:id="rId13"/>
    <p:sldId id="308" r:id="rId14"/>
    <p:sldId id="263" r:id="rId15"/>
    <p:sldId id="264" r:id="rId16"/>
    <p:sldId id="265" r:id="rId17"/>
    <p:sldId id="266" r:id="rId18"/>
    <p:sldId id="270" r:id="rId19"/>
    <p:sldId id="271" r:id="rId20"/>
    <p:sldId id="272" r:id="rId21"/>
    <p:sldId id="273" r:id="rId22"/>
    <p:sldId id="274" r:id="rId23"/>
    <p:sldId id="275" r:id="rId24"/>
    <p:sldId id="276" r:id="rId25"/>
    <p:sldId id="277" r:id="rId26"/>
    <p:sldId id="279" r:id="rId27"/>
    <p:sldId id="309" r:id="rId28"/>
    <p:sldId id="278" r:id="rId29"/>
    <p:sldId id="310" r:id="rId30"/>
    <p:sldId id="280" r:id="rId31"/>
    <p:sldId id="281" r:id="rId32"/>
    <p:sldId id="282" r:id="rId33"/>
    <p:sldId id="283" r:id="rId34"/>
    <p:sldId id="284" r:id="rId35"/>
    <p:sldId id="285" r:id="rId36"/>
    <p:sldId id="286" r:id="rId37"/>
    <p:sldId id="287" r:id="rId38"/>
    <p:sldId id="267" r:id="rId39"/>
    <p:sldId id="268" r:id="rId40"/>
    <p:sldId id="269" r:id="rId41"/>
    <p:sldId id="288" r:id="rId42"/>
    <p:sldId id="289" r:id="rId43"/>
    <p:sldId id="291" r:id="rId44"/>
    <p:sldId id="290" r:id="rId45"/>
    <p:sldId id="292" r:id="rId46"/>
    <p:sldId id="293" r:id="rId47"/>
    <p:sldId id="311" r:id="rId48"/>
    <p:sldId id="294" r:id="rId49"/>
    <p:sldId id="295" r:id="rId50"/>
    <p:sldId id="312" r:id="rId51"/>
    <p:sldId id="296" r:id="rId52"/>
    <p:sldId id="303" r:id="rId53"/>
    <p:sldId id="297" r:id="rId54"/>
    <p:sldId id="298" r:id="rId55"/>
    <p:sldId id="299" r:id="rId56"/>
    <p:sldId id="300" r:id="rId57"/>
    <p:sldId id="313" r:id="rId58"/>
    <p:sldId id="301" r:id="rId59"/>
    <p:sldId id="314" r:id="rId60"/>
    <p:sldId id="315" r:id="rId61"/>
    <p:sldId id="304" r:id="rId6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636"/>
    <a:srgbClr val="001B36"/>
    <a:srgbClr val="001F3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90"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DDBAD3-2DF0-47AE-9377-3A2C0FA94B7D}" type="datetimeFigureOut">
              <a:rPr lang="pt-BR" smtClean="0"/>
              <a:pPr/>
              <a:t>15/05/2019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2E8AA-8E9A-4DFD-9382-CDCB0FDDB22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3607213-0CAB-40BA-A714-DD2641D7A1C6}" type="slidenum">
              <a:rPr lang="pt-BR" smtClean="0"/>
              <a:pPr/>
              <a:t>61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636"/>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15/05/2019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qr.me/362a5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mailto:robertocrespo.adv@gmail.com" TargetMode="External"/><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b="1" dirty="0" smtClean="0">
                <a:solidFill>
                  <a:srgbClr val="00B0F0"/>
                </a:solidFill>
                <a:latin typeface="Century Gothic" pitchFamily="34" charset="0"/>
              </a:rPr>
              <a:t>Lei Geral de Proteção de Dados e os Impactos na sua Empresa</a:t>
            </a:r>
            <a:endParaRPr lang="pt-BR" b="1" dirty="0">
              <a:solidFill>
                <a:srgbClr val="00B0F0"/>
              </a:solidFill>
              <a:latin typeface="Century Gothic" pitchFamily="34" charset="0"/>
            </a:endParaRPr>
          </a:p>
        </p:txBody>
      </p:sp>
      <p:sp>
        <p:nvSpPr>
          <p:cNvPr id="3" name="Subtítulo 2"/>
          <p:cNvSpPr>
            <a:spLocks noGrp="1"/>
          </p:cNvSpPr>
          <p:nvPr>
            <p:ph type="subTitle" idx="1"/>
          </p:nvPr>
        </p:nvSpPr>
        <p:spPr>
          <a:xfrm>
            <a:off x="1371600" y="5157192"/>
            <a:ext cx="6400800" cy="481608"/>
          </a:xfrm>
        </p:spPr>
        <p:txBody>
          <a:bodyPr>
            <a:normAutofit/>
          </a:bodyPr>
          <a:lstStyle/>
          <a:p>
            <a:r>
              <a:rPr lang="pt-BR" sz="1800" dirty="0" smtClean="0">
                <a:solidFill>
                  <a:srgbClr val="00B0F0"/>
                </a:solidFill>
                <a:latin typeface="Century Gothic" pitchFamily="34" charset="0"/>
              </a:rPr>
              <a:t>Por Roberto Crespo</a:t>
            </a:r>
            <a:endParaRPr lang="pt-BR" sz="1800" dirty="0">
              <a:solidFill>
                <a:srgbClr val="00B0F0"/>
              </a:solidFill>
              <a:latin typeface="Century 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ESCOPO DA LEI</a:t>
            </a: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ctr">
              <a:buNone/>
            </a:pPr>
            <a:r>
              <a:rPr lang="pt-BR" b="1" dirty="0" smtClean="0">
                <a:solidFill>
                  <a:srgbClr val="00B0F0"/>
                </a:solidFill>
                <a:latin typeface="Century Gothic" pitchFamily="34" charset="0"/>
              </a:rPr>
              <a:t>Onde?</a:t>
            </a:r>
          </a:p>
          <a:p>
            <a:pPr marL="0" indent="0" algn="just">
              <a:buNone/>
            </a:pPr>
            <a:endParaRPr lang="pt-BR" b="1" u="sng" dirty="0" smtClean="0">
              <a:solidFill>
                <a:srgbClr val="00B0F0"/>
              </a:solidFill>
            </a:endParaRPr>
          </a:p>
          <a:p>
            <a:pPr marL="0" indent="0" algn="just">
              <a:buNone/>
            </a:pPr>
            <a:r>
              <a:rPr lang="pt-BR" b="1" u="sng" dirty="0" smtClean="0">
                <a:solidFill>
                  <a:srgbClr val="00B0F0"/>
                </a:solidFill>
              </a:rPr>
              <a:t>independentemente do meio, do país de sua sede ou do país onde estejam localizados os dados</a:t>
            </a:r>
            <a:r>
              <a:rPr lang="pt-BR" dirty="0" smtClean="0">
                <a:solidFill>
                  <a:srgbClr val="00B0F0"/>
                </a:solidFill>
              </a:rPr>
              <a:t>, desde que a operação de </a:t>
            </a:r>
            <a:r>
              <a:rPr lang="pt-BR" b="1" u="sng" dirty="0" smtClean="0">
                <a:solidFill>
                  <a:schemeClr val="accent6">
                    <a:lumMod val="75000"/>
                  </a:schemeClr>
                </a:solidFill>
              </a:rPr>
              <a:t>tratamento seja realizada no território nacional</a:t>
            </a:r>
            <a:r>
              <a:rPr lang="pt-BR" dirty="0" smtClean="0">
                <a:solidFill>
                  <a:srgbClr val="00B0F0"/>
                </a:solidFill>
              </a:rPr>
              <a:t>, a atividade de </a:t>
            </a:r>
            <a:r>
              <a:rPr lang="pt-BR" u="sng" dirty="0" smtClean="0">
                <a:solidFill>
                  <a:srgbClr val="00B0F0"/>
                </a:solidFill>
              </a:rPr>
              <a:t>tratamento</a:t>
            </a:r>
            <a:r>
              <a:rPr lang="pt-BR" dirty="0" smtClean="0">
                <a:solidFill>
                  <a:srgbClr val="00B0F0"/>
                </a:solidFill>
              </a:rPr>
              <a:t> tenha por objetivo a oferta ou </a:t>
            </a:r>
            <a:r>
              <a:rPr lang="pt-BR" u="sng" dirty="0" smtClean="0">
                <a:solidFill>
                  <a:srgbClr val="00B0F0"/>
                </a:solidFill>
              </a:rPr>
              <a:t>o fornecimento de bens ou serviços ou o tratamento de dados de indivíduos localizados no território nacional</a:t>
            </a:r>
            <a:r>
              <a:rPr lang="pt-BR" dirty="0" smtClean="0">
                <a:solidFill>
                  <a:srgbClr val="00B0F0"/>
                </a:solidFill>
              </a:rPr>
              <a:t> ou ainda os </a:t>
            </a:r>
            <a:r>
              <a:rPr lang="pt-BR" u="sng" dirty="0" smtClean="0">
                <a:solidFill>
                  <a:srgbClr val="00B0F0"/>
                </a:solidFill>
              </a:rPr>
              <a:t>dados</a:t>
            </a:r>
            <a:r>
              <a:rPr lang="pt-BR" dirty="0" smtClean="0">
                <a:solidFill>
                  <a:srgbClr val="00B0F0"/>
                </a:solidFill>
              </a:rPr>
              <a:t> pessoais objeto do tratamento tenham sido </a:t>
            </a:r>
            <a:r>
              <a:rPr lang="pt-BR" u="sng" dirty="0" smtClean="0">
                <a:solidFill>
                  <a:srgbClr val="00B0F0"/>
                </a:solidFill>
              </a:rPr>
              <a:t>coletados no território nacional</a:t>
            </a:r>
            <a:r>
              <a:rPr lang="pt-BR" dirty="0" smtClean="0">
                <a:solidFill>
                  <a:srgbClr val="00B0F0"/>
                </a:solidFill>
              </a:rPr>
              <a:t>.</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VIGÊNCIA</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endParaRPr lang="pt-BR" dirty="0" smtClean="0">
              <a:solidFill>
                <a:srgbClr val="00B0F0"/>
              </a:solidFill>
            </a:endParaRPr>
          </a:p>
          <a:p>
            <a:r>
              <a:rPr lang="pt-BR" dirty="0" smtClean="0">
                <a:solidFill>
                  <a:srgbClr val="00B0F0"/>
                </a:solidFill>
              </a:rPr>
              <a:t>LEI </a:t>
            </a:r>
            <a:r>
              <a:rPr lang="pt-BR" dirty="0" smtClean="0">
                <a:solidFill>
                  <a:srgbClr val="00B0F0"/>
                </a:solidFill>
              </a:rPr>
              <a:t>– 18 meses – fevereiro de 2020.</a:t>
            </a:r>
          </a:p>
          <a:p>
            <a:endParaRPr lang="pt-BR" dirty="0" smtClean="0">
              <a:solidFill>
                <a:srgbClr val="00B0F0"/>
              </a:solidFill>
            </a:endParaRPr>
          </a:p>
          <a:p>
            <a:endParaRPr lang="pt-BR" dirty="0" smtClean="0">
              <a:solidFill>
                <a:srgbClr val="00B0F0"/>
              </a:solidFill>
            </a:endParaRPr>
          </a:p>
          <a:p>
            <a:r>
              <a:rPr lang="pt-BR" dirty="0" smtClean="0">
                <a:solidFill>
                  <a:srgbClr val="00B0F0"/>
                </a:solidFill>
              </a:rPr>
              <a:t>Medida Provisória </a:t>
            </a:r>
            <a:r>
              <a:rPr lang="pt-BR" dirty="0" smtClean="0">
                <a:solidFill>
                  <a:srgbClr val="00B0F0"/>
                </a:solidFill>
              </a:rPr>
              <a:t>– 24 meses – agosto de 2020.</a:t>
            </a:r>
          </a:p>
          <a:p>
            <a:pPr>
              <a:buNone/>
            </a:pPr>
            <a:endParaRPr lang="pt-BR" dirty="0" smtClean="0">
              <a:solidFill>
                <a:srgbClr val="00B0F0"/>
              </a:solidFill>
            </a:endParaRPr>
          </a:p>
          <a:p>
            <a:endParaRPr lang="pt-BR"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VIGÊNCIA</a:t>
            </a:r>
            <a:endParaRPr lang="pt-BR" dirty="0"/>
          </a:p>
        </p:txBody>
      </p:sp>
      <p:sp>
        <p:nvSpPr>
          <p:cNvPr id="3" name="Espaço Reservado para Conteúdo 2"/>
          <p:cNvSpPr>
            <a:spLocks noGrp="1"/>
          </p:cNvSpPr>
          <p:nvPr>
            <p:ph idx="1"/>
          </p:nvPr>
        </p:nvSpPr>
        <p:spPr/>
        <p:txBody>
          <a:bodyPr/>
          <a:lstStyle/>
          <a:p>
            <a:endParaRPr lang="pt-BR" dirty="0" smtClean="0">
              <a:solidFill>
                <a:srgbClr val="00B0F0"/>
              </a:solidFill>
            </a:endParaRPr>
          </a:p>
          <a:p>
            <a:pPr marL="0" indent="0" algn="ctr">
              <a:buNone/>
            </a:pPr>
            <a:r>
              <a:rPr lang="pt-BR" dirty="0" smtClean="0">
                <a:solidFill>
                  <a:srgbClr val="00B0F0"/>
                </a:solidFill>
              </a:rPr>
              <a:t>IMPORTANTE!!!</a:t>
            </a:r>
          </a:p>
          <a:p>
            <a:pPr marL="0" indent="0" algn="just">
              <a:buNone/>
            </a:pPr>
            <a:endParaRPr lang="pt-BR" dirty="0" smtClean="0">
              <a:solidFill>
                <a:srgbClr val="00B0F0"/>
              </a:solidFill>
            </a:endParaRPr>
          </a:p>
          <a:p>
            <a:pPr marL="0" indent="0" algn="just">
              <a:buNone/>
            </a:pPr>
            <a:r>
              <a:rPr lang="pt-BR" dirty="0" smtClean="0">
                <a:solidFill>
                  <a:srgbClr val="00B0F0"/>
                </a:solidFill>
              </a:rPr>
              <a:t>se </a:t>
            </a:r>
            <a:r>
              <a:rPr lang="pt-BR" dirty="0" smtClean="0">
                <a:solidFill>
                  <a:srgbClr val="00B0F0"/>
                </a:solidFill>
              </a:rPr>
              <a:t>a MP não for convertida em lei em 120 dias, perde a eficácia (e voltaria o prazo para fevereiro de 2020</a:t>
            </a:r>
            <a:r>
              <a:rPr lang="pt-BR" dirty="0" smtClean="0">
                <a:solidFill>
                  <a:srgbClr val="00B0F0"/>
                </a:solidFill>
              </a:rPr>
              <a:t>).</a:t>
            </a:r>
          </a:p>
          <a:p>
            <a:pPr marL="0" indent="0">
              <a:buNone/>
            </a:pPr>
            <a:endParaRPr lang="pt-BR" dirty="0" smtClean="0">
              <a:solidFill>
                <a:srgbClr val="00B0F0"/>
              </a:solidFill>
            </a:endParaRP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VIGÊNCIA</a:t>
            </a:r>
            <a:endParaRPr lang="pt-BR" dirty="0"/>
          </a:p>
        </p:txBody>
      </p:sp>
      <p:sp>
        <p:nvSpPr>
          <p:cNvPr id="3" name="Espaço Reservado para Conteúdo 2"/>
          <p:cNvSpPr>
            <a:spLocks noGrp="1"/>
          </p:cNvSpPr>
          <p:nvPr>
            <p:ph idx="1"/>
          </p:nvPr>
        </p:nvSpPr>
        <p:spPr/>
        <p:txBody>
          <a:bodyPr>
            <a:normAutofit fontScale="85000" lnSpcReduction="10000"/>
          </a:bodyPr>
          <a:lstStyle/>
          <a:p>
            <a:pPr marL="0" indent="0" algn="ctr">
              <a:buNone/>
            </a:pPr>
            <a:r>
              <a:rPr lang="pt-BR" dirty="0" smtClean="0">
                <a:solidFill>
                  <a:srgbClr val="00B0F0"/>
                </a:solidFill>
              </a:rPr>
              <a:t>IMPORTANTE!!!</a:t>
            </a:r>
          </a:p>
          <a:p>
            <a:pPr marL="0" indent="0" algn="just">
              <a:buNone/>
            </a:pPr>
            <a:endParaRPr lang="pt-BR" dirty="0" smtClean="0">
              <a:solidFill>
                <a:srgbClr val="00B0F0"/>
              </a:solidFill>
            </a:endParaRPr>
          </a:p>
          <a:p>
            <a:pPr marL="0" indent="0" algn="just">
              <a:buNone/>
            </a:pPr>
            <a:r>
              <a:rPr lang="pt-BR" dirty="0" smtClean="0">
                <a:solidFill>
                  <a:srgbClr val="00B0F0"/>
                </a:solidFill>
              </a:rPr>
              <a:t>PROJETO DE LEI DE CONVERSÃO Nº </a:t>
            </a:r>
            <a:r>
              <a:rPr lang="pt-BR" dirty="0" smtClean="0">
                <a:solidFill>
                  <a:srgbClr val="00B0F0"/>
                </a:solidFill>
              </a:rPr>
              <a:t>7/2019</a:t>
            </a:r>
          </a:p>
          <a:p>
            <a:pPr marL="0" indent="0" algn="just">
              <a:buNone/>
            </a:pPr>
            <a:endParaRPr lang="pt-BR" dirty="0" smtClean="0">
              <a:solidFill>
                <a:srgbClr val="00B0F0"/>
              </a:solidFill>
            </a:endParaRPr>
          </a:p>
          <a:p>
            <a:pPr marL="0" indent="0" algn="just">
              <a:buNone/>
            </a:pPr>
            <a:r>
              <a:rPr lang="pt-BR" dirty="0" smtClean="0">
                <a:solidFill>
                  <a:srgbClr val="00B0F0"/>
                </a:solidFill>
              </a:rPr>
              <a:t>Feito com base no relatório de Comissão Mista do CN</a:t>
            </a:r>
          </a:p>
          <a:p>
            <a:pPr marL="0" indent="0" algn="just">
              <a:buNone/>
            </a:pPr>
            <a:endParaRPr lang="pt-BR" dirty="0" smtClean="0">
              <a:solidFill>
                <a:srgbClr val="00B0F0"/>
              </a:solidFill>
            </a:endParaRPr>
          </a:p>
          <a:p>
            <a:pPr marL="0" indent="0" algn="just">
              <a:buNone/>
            </a:pPr>
            <a:r>
              <a:rPr lang="pt-BR" dirty="0" smtClean="0">
                <a:solidFill>
                  <a:srgbClr val="00B0F0"/>
                </a:solidFill>
              </a:rPr>
              <a:t>Modifica diversos aspectos da Lei.</a:t>
            </a:r>
          </a:p>
          <a:p>
            <a:pPr marL="0" indent="0" algn="just">
              <a:buNone/>
            </a:pPr>
            <a:endParaRPr lang="pt-BR" dirty="0" smtClean="0">
              <a:solidFill>
                <a:srgbClr val="00B0F0"/>
              </a:solidFill>
            </a:endParaRPr>
          </a:p>
          <a:p>
            <a:pPr marL="0" indent="0" algn="just">
              <a:buNone/>
            </a:pPr>
            <a:r>
              <a:rPr lang="pt-BR" dirty="0" smtClean="0">
                <a:solidFill>
                  <a:srgbClr val="00B0F0"/>
                </a:solidFill>
              </a:rPr>
              <a:t>Deverá ser votado no Congresso Nacional (1 de 3 hipóteses).</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PRINCIPAIS CONCEITOS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a:bodyPr>
          <a:lstStyle/>
          <a:p>
            <a:pPr algn="just"/>
            <a:r>
              <a:rPr lang="pt-BR" b="1" dirty="0" smtClean="0">
                <a:solidFill>
                  <a:srgbClr val="00B0F0"/>
                </a:solidFill>
              </a:rPr>
              <a:t>Titular</a:t>
            </a:r>
            <a:r>
              <a:rPr lang="pt-BR" dirty="0" smtClean="0">
                <a:solidFill>
                  <a:srgbClr val="00B0F0"/>
                </a:solidFill>
              </a:rPr>
              <a:t> – </a:t>
            </a:r>
            <a:r>
              <a:rPr lang="pt-BR" dirty="0" err="1" smtClean="0">
                <a:solidFill>
                  <a:srgbClr val="00B0F0"/>
                </a:solidFill>
              </a:rPr>
              <a:t>Art</a:t>
            </a:r>
            <a:r>
              <a:rPr lang="pt-BR" dirty="0" smtClean="0">
                <a:solidFill>
                  <a:srgbClr val="00B0F0"/>
                </a:solidFill>
              </a:rPr>
              <a:t> 5º, </a:t>
            </a:r>
            <a:r>
              <a:rPr lang="pt-BR" dirty="0" err="1" smtClean="0">
                <a:solidFill>
                  <a:srgbClr val="00B0F0"/>
                </a:solidFill>
              </a:rPr>
              <a:t>inc</a:t>
            </a:r>
            <a:r>
              <a:rPr lang="pt-BR" dirty="0" smtClean="0">
                <a:solidFill>
                  <a:srgbClr val="00B0F0"/>
                </a:solidFill>
              </a:rPr>
              <a:t> V – em essência, a </a:t>
            </a:r>
            <a:r>
              <a:rPr lang="pt-BR" dirty="0" smtClean="0">
                <a:solidFill>
                  <a:srgbClr val="FF0000"/>
                </a:solidFill>
              </a:rPr>
              <a:t>pessoa natural </a:t>
            </a:r>
            <a:r>
              <a:rPr lang="pt-BR" dirty="0" smtClean="0">
                <a:solidFill>
                  <a:srgbClr val="00B0F0"/>
                </a:solidFill>
              </a:rPr>
              <a:t>a quem pertencem os dados pessoais.</a:t>
            </a:r>
          </a:p>
          <a:p>
            <a:pPr algn="just"/>
            <a:endParaRPr lang="pt-BR" dirty="0" smtClean="0">
              <a:solidFill>
                <a:srgbClr val="00B0F0"/>
              </a:solidFill>
            </a:endParaRPr>
          </a:p>
          <a:p>
            <a:pPr algn="just"/>
            <a:r>
              <a:rPr lang="pt-BR" b="1" dirty="0" smtClean="0">
                <a:solidFill>
                  <a:srgbClr val="00B0F0"/>
                </a:solidFill>
              </a:rPr>
              <a:t>Dados pessoais</a:t>
            </a:r>
            <a:r>
              <a:rPr lang="pt-BR" dirty="0" smtClean="0">
                <a:solidFill>
                  <a:srgbClr val="00B0F0"/>
                </a:solidFill>
              </a:rPr>
              <a:t> (</a:t>
            </a:r>
            <a:r>
              <a:rPr lang="pt-BR" dirty="0" err="1" smtClean="0">
                <a:solidFill>
                  <a:srgbClr val="00B0F0"/>
                </a:solidFill>
              </a:rPr>
              <a:t>inc</a:t>
            </a:r>
            <a:r>
              <a:rPr lang="pt-BR" dirty="0" smtClean="0">
                <a:solidFill>
                  <a:srgbClr val="00B0F0"/>
                </a:solidFill>
              </a:rPr>
              <a:t> I) – todos as informações relacionadas à </a:t>
            </a:r>
            <a:r>
              <a:rPr lang="pt-BR" dirty="0" smtClean="0">
                <a:solidFill>
                  <a:srgbClr val="FF0000"/>
                </a:solidFill>
              </a:rPr>
              <a:t>pessoa natural </a:t>
            </a:r>
            <a:r>
              <a:rPr lang="pt-BR" dirty="0" smtClean="0">
                <a:solidFill>
                  <a:srgbClr val="00B0F0"/>
                </a:solidFill>
              </a:rPr>
              <a:t>que podem ser identificadas ou identificáveis (meio razoável – inciso III). A Identificação é a </a:t>
            </a:r>
            <a:r>
              <a:rPr lang="pt-BR" b="1" u="sng" dirty="0" smtClean="0">
                <a:solidFill>
                  <a:srgbClr val="00B0F0"/>
                </a:solidFill>
              </a:rPr>
              <a:t>CHAVE</a:t>
            </a:r>
            <a:r>
              <a:rPr lang="pt-BR" dirty="0" smtClean="0">
                <a:solidFill>
                  <a:srgbClr val="00B0F0"/>
                </a:solidFill>
              </a:rPr>
              <a:t> para a </a:t>
            </a:r>
            <a:r>
              <a:rPr lang="pt-BR" dirty="0" err="1" smtClean="0">
                <a:solidFill>
                  <a:srgbClr val="00B0F0"/>
                </a:solidFill>
              </a:rPr>
              <a:t>carcterização</a:t>
            </a:r>
            <a:r>
              <a:rPr lang="pt-BR" dirty="0" smtClean="0">
                <a:solidFill>
                  <a:srgbClr val="00B0F0"/>
                </a:solidFill>
              </a:rPr>
              <a:t> do dado como pessoal.</a:t>
            </a:r>
          </a:p>
          <a:p>
            <a:endParaRPr lang="pt-BR"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PRINCIPAIS CONCEITOS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62500" lnSpcReduction="20000"/>
          </a:bodyPr>
          <a:lstStyle/>
          <a:p>
            <a:pPr algn="just"/>
            <a:r>
              <a:rPr lang="pt-BR" b="1" dirty="0" smtClean="0">
                <a:solidFill>
                  <a:srgbClr val="00B0F0"/>
                </a:solidFill>
              </a:rPr>
              <a:t>Dados pessoais sensíveis</a:t>
            </a:r>
            <a:r>
              <a:rPr lang="pt-BR" dirty="0" smtClean="0">
                <a:solidFill>
                  <a:srgbClr val="00B0F0"/>
                </a:solidFill>
              </a:rPr>
              <a:t> (</a:t>
            </a:r>
            <a:r>
              <a:rPr lang="pt-BR" dirty="0" err="1" smtClean="0">
                <a:solidFill>
                  <a:srgbClr val="00B0F0"/>
                </a:solidFill>
              </a:rPr>
              <a:t>inc</a:t>
            </a:r>
            <a:r>
              <a:rPr lang="pt-BR" dirty="0" smtClean="0">
                <a:solidFill>
                  <a:srgbClr val="00B0F0"/>
                </a:solidFill>
              </a:rPr>
              <a:t> II) – informações relacionadas à </a:t>
            </a:r>
            <a:r>
              <a:rPr lang="pt-BR" b="1" dirty="0" smtClean="0">
                <a:solidFill>
                  <a:srgbClr val="FF0000"/>
                </a:solidFill>
              </a:rPr>
              <a:t>pessoa natural</a:t>
            </a:r>
            <a:r>
              <a:rPr lang="pt-BR" dirty="0" smtClean="0">
                <a:solidFill>
                  <a:srgbClr val="00B0F0"/>
                </a:solidFill>
              </a:rPr>
              <a:t>, sobre os seguintes temas:</a:t>
            </a:r>
          </a:p>
          <a:p>
            <a:pPr algn="just">
              <a:buNone/>
            </a:pPr>
            <a:endParaRPr lang="pt-BR" dirty="0" smtClean="0">
              <a:solidFill>
                <a:srgbClr val="00B0F0"/>
              </a:solidFill>
            </a:endParaRPr>
          </a:p>
          <a:p>
            <a:pPr algn="just"/>
            <a:r>
              <a:rPr lang="pt-BR" dirty="0" smtClean="0">
                <a:solidFill>
                  <a:srgbClr val="00B0F0"/>
                </a:solidFill>
              </a:rPr>
              <a:t>origem racial ou étnica, </a:t>
            </a:r>
          </a:p>
          <a:p>
            <a:pPr algn="just"/>
            <a:r>
              <a:rPr lang="pt-BR" dirty="0" smtClean="0">
                <a:solidFill>
                  <a:srgbClr val="00B0F0"/>
                </a:solidFill>
              </a:rPr>
              <a:t>convicção religiosa, </a:t>
            </a:r>
          </a:p>
          <a:p>
            <a:pPr algn="just"/>
            <a:r>
              <a:rPr lang="pt-BR" dirty="0" smtClean="0">
                <a:solidFill>
                  <a:srgbClr val="00B0F0"/>
                </a:solidFill>
              </a:rPr>
              <a:t>opinião política, </a:t>
            </a:r>
          </a:p>
          <a:p>
            <a:pPr algn="just"/>
            <a:r>
              <a:rPr lang="pt-BR" dirty="0" smtClean="0">
                <a:solidFill>
                  <a:srgbClr val="00B0F0"/>
                </a:solidFill>
              </a:rPr>
              <a:t>filiação a sindicato ou a organização de caráter religioso, filosófico ou político,</a:t>
            </a:r>
          </a:p>
          <a:p>
            <a:pPr algn="just"/>
            <a:r>
              <a:rPr lang="pt-BR" dirty="0" smtClean="0">
                <a:solidFill>
                  <a:srgbClr val="00B0F0"/>
                </a:solidFill>
              </a:rPr>
              <a:t>dado referente à saúde ou à vida sexual, </a:t>
            </a:r>
          </a:p>
          <a:p>
            <a:pPr algn="just"/>
            <a:r>
              <a:rPr lang="pt-BR" dirty="0" smtClean="0">
                <a:solidFill>
                  <a:srgbClr val="00B0F0"/>
                </a:solidFill>
              </a:rPr>
              <a:t>dado genético ou </a:t>
            </a:r>
            <a:r>
              <a:rPr lang="pt-BR" b="1" u="sng" dirty="0" smtClean="0">
                <a:solidFill>
                  <a:srgbClr val="00B0F0"/>
                </a:solidFill>
              </a:rPr>
              <a:t>biométrico</a:t>
            </a:r>
            <a:r>
              <a:rPr lang="pt-BR" dirty="0" smtClean="0">
                <a:solidFill>
                  <a:srgbClr val="00B0F0"/>
                </a:solidFill>
              </a:rPr>
              <a:t> (reconhecimento facial, monitoramento cardíaco).</a:t>
            </a:r>
          </a:p>
          <a:p>
            <a:pPr algn="just">
              <a:buNone/>
            </a:pPr>
            <a:r>
              <a:rPr lang="pt-BR" dirty="0" smtClean="0">
                <a:solidFill>
                  <a:srgbClr val="00B0F0"/>
                </a:solidFill>
              </a:rPr>
              <a:t> </a:t>
            </a:r>
          </a:p>
          <a:p>
            <a:pPr algn="just"/>
            <a:r>
              <a:rPr lang="pt-BR" dirty="0" err="1" smtClean="0">
                <a:solidFill>
                  <a:srgbClr val="00B0F0"/>
                </a:solidFill>
              </a:rPr>
              <a:t>Obs</a:t>
            </a:r>
            <a:r>
              <a:rPr lang="pt-BR" dirty="0" smtClean="0">
                <a:solidFill>
                  <a:srgbClr val="00B0F0"/>
                </a:solidFill>
              </a:rPr>
              <a:t>: gênero??? Apesar do rol da lei ser taxativo (ou seja, não admitir interpretações além dos listados), questões relacionadas à gênero devem ser tratadas como sensíveis </a:t>
            </a:r>
            <a:r>
              <a:rPr lang="pt-BR" b="1" u="sng" dirty="0" smtClean="0">
                <a:solidFill>
                  <a:srgbClr val="00B0F0"/>
                </a:solidFill>
              </a:rPr>
              <a:t>por equiparação.</a:t>
            </a:r>
            <a:endParaRPr lang="pt-BR" dirty="0" smtClean="0">
              <a:solidFill>
                <a:srgbClr val="00B0F0"/>
              </a:solidFill>
            </a:endParaRPr>
          </a:p>
          <a:p>
            <a:endParaRPr lang="pt-BR" dirty="0">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PRINCIPAIS CONCEITOS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lnSpcReduction="10000"/>
          </a:bodyPr>
          <a:lstStyle/>
          <a:p>
            <a:pPr algn="just"/>
            <a:r>
              <a:rPr lang="pt-BR" b="1" dirty="0" smtClean="0">
                <a:solidFill>
                  <a:srgbClr val="00B0F0"/>
                </a:solidFill>
              </a:rPr>
              <a:t>Dados </a:t>
            </a:r>
            <a:r>
              <a:rPr lang="pt-BR" b="1" dirty="0" err="1" smtClean="0">
                <a:solidFill>
                  <a:srgbClr val="00B0F0"/>
                </a:solidFill>
              </a:rPr>
              <a:t>anonimizados</a:t>
            </a:r>
            <a:r>
              <a:rPr lang="pt-BR" dirty="0" smtClean="0">
                <a:solidFill>
                  <a:srgbClr val="00B0F0"/>
                </a:solidFill>
              </a:rPr>
              <a:t> (</a:t>
            </a:r>
            <a:r>
              <a:rPr lang="pt-BR" dirty="0" err="1" smtClean="0">
                <a:solidFill>
                  <a:srgbClr val="00B0F0"/>
                </a:solidFill>
              </a:rPr>
              <a:t>inc</a:t>
            </a:r>
            <a:r>
              <a:rPr lang="pt-BR" dirty="0" smtClean="0">
                <a:solidFill>
                  <a:srgbClr val="00B0F0"/>
                </a:solidFill>
              </a:rPr>
              <a:t> III) também devem ser protegidos. </a:t>
            </a:r>
            <a:r>
              <a:rPr lang="pt-BR" dirty="0" err="1" smtClean="0">
                <a:solidFill>
                  <a:srgbClr val="00B0F0"/>
                </a:solidFill>
              </a:rPr>
              <a:t>Anonimização</a:t>
            </a:r>
            <a:r>
              <a:rPr lang="pt-BR" dirty="0" smtClean="0">
                <a:solidFill>
                  <a:srgbClr val="00B0F0"/>
                </a:solidFill>
              </a:rPr>
              <a:t>, para ser efetiva, não deve ser revertida por meios “razoáveis” (ou seja, por atividade regular dentro do próprio tratamento).</a:t>
            </a:r>
          </a:p>
          <a:p>
            <a:pPr algn="just">
              <a:buNone/>
            </a:pPr>
            <a:endParaRPr lang="pt-BR" dirty="0" smtClean="0">
              <a:solidFill>
                <a:srgbClr val="00B0F0"/>
              </a:solidFill>
            </a:endParaRPr>
          </a:p>
          <a:p>
            <a:pPr algn="just"/>
            <a:r>
              <a:rPr lang="pt-BR" b="1" dirty="0" smtClean="0">
                <a:solidFill>
                  <a:srgbClr val="00B0F0"/>
                </a:solidFill>
              </a:rPr>
              <a:t>Dados de menores</a:t>
            </a:r>
            <a:r>
              <a:rPr lang="pt-BR" dirty="0" smtClean="0">
                <a:solidFill>
                  <a:srgbClr val="00B0F0"/>
                </a:solidFill>
              </a:rPr>
              <a:t> devem ser dados com o consentimento dos pais e/ou responsáveis legais (pelo menos 1).</a:t>
            </a:r>
          </a:p>
          <a:p>
            <a:endParaRPr lang="pt-BR" dirty="0" smtClean="0">
              <a:solidFill>
                <a:srgbClr val="00B0F0"/>
              </a:solidFill>
            </a:endParaRPr>
          </a:p>
          <a:p>
            <a:endParaRPr lang="pt-BR" dirty="0">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solidFill>
                  <a:srgbClr val="00B0F0"/>
                </a:solidFill>
                <a:latin typeface="Century Gothic" pitchFamily="34" charset="0"/>
              </a:rPr>
              <a:t>PRINCIPAIS CONCEITOS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600200"/>
            <a:ext cx="8229600" cy="5069160"/>
          </a:xfrm>
        </p:spPr>
        <p:txBody>
          <a:bodyPr>
            <a:normAutofit fontScale="62500" lnSpcReduction="20000"/>
          </a:bodyPr>
          <a:lstStyle/>
          <a:p>
            <a:pPr algn="just">
              <a:buNone/>
            </a:pPr>
            <a:r>
              <a:rPr lang="pt-BR" b="1" u="sng" dirty="0" smtClean="0">
                <a:solidFill>
                  <a:srgbClr val="00B0F0"/>
                </a:solidFill>
              </a:rPr>
              <a:t>Consentimento</a:t>
            </a:r>
            <a:r>
              <a:rPr lang="pt-BR" dirty="0" smtClean="0">
                <a:solidFill>
                  <a:srgbClr val="00B0F0"/>
                </a:solidFill>
              </a:rPr>
              <a:t> – (</a:t>
            </a:r>
            <a:r>
              <a:rPr lang="pt-BR" dirty="0" err="1" smtClean="0">
                <a:solidFill>
                  <a:srgbClr val="00B0F0"/>
                </a:solidFill>
              </a:rPr>
              <a:t>inc</a:t>
            </a:r>
            <a:r>
              <a:rPr lang="pt-BR" dirty="0" smtClean="0">
                <a:solidFill>
                  <a:srgbClr val="00B0F0"/>
                </a:solidFill>
              </a:rPr>
              <a:t> XII) </a:t>
            </a:r>
          </a:p>
          <a:p>
            <a:pPr algn="just"/>
            <a:endParaRPr lang="pt-BR" sz="3700" dirty="0" smtClean="0">
              <a:solidFill>
                <a:srgbClr val="00B0F0"/>
              </a:solidFill>
            </a:endParaRPr>
          </a:p>
          <a:p>
            <a:pPr marL="0" indent="0" algn="just">
              <a:buNone/>
            </a:pPr>
            <a:r>
              <a:rPr lang="pt-BR" sz="4000" dirty="0" smtClean="0">
                <a:solidFill>
                  <a:srgbClr val="00B0F0"/>
                </a:solidFill>
              </a:rPr>
              <a:t>Tripé </a:t>
            </a:r>
            <a:r>
              <a:rPr lang="pt-BR" sz="4000" dirty="0" smtClean="0">
                <a:solidFill>
                  <a:srgbClr val="00B0F0"/>
                </a:solidFill>
              </a:rPr>
              <a:t>– Consentimento DEVERÁ ser </a:t>
            </a:r>
            <a:r>
              <a:rPr lang="pt-BR" sz="4000" b="1" dirty="0" smtClean="0">
                <a:solidFill>
                  <a:srgbClr val="FF0000"/>
                </a:solidFill>
              </a:rPr>
              <a:t>LIVRE</a:t>
            </a:r>
            <a:r>
              <a:rPr lang="pt-BR" sz="4000" dirty="0" smtClean="0">
                <a:solidFill>
                  <a:srgbClr val="00B0F0"/>
                </a:solidFill>
              </a:rPr>
              <a:t>, </a:t>
            </a:r>
            <a:r>
              <a:rPr lang="pt-BR" sz="4000" b="1" dirty="0" smtClean="0">
                <a:solidFill>
                  <a:srgbClr val="00B050"/>
                </a:solidFill>
              </a:rPr>
              <a:t>INFORMADO</a:t>
            </a:r>
            <a:r>
              <a:rPr lang="pt-BR" sz="4000" b="1" dirty="0" smtClean="0">
                <a:solidFill>
                  <a:srgbClr val="92D050"/>
                </a:solidFill>
              </a:rPr>
              <a:t> </a:t>
            </a:r>
            <a:r>
              <a:rPr lang="pt-BR" sz="4000" dirty="0" smtClean="0">
                <a:solidFill>
                  <a:srgbClr val="00B0F0"/>
                </a:solidFill>
              </a:rPr>
              <a:t>e </a:t>
            </a:r>
            <a:r>
              <a:rPr lang="pt-BR" sz="4000" b="1" dirty="0" smtClean="0">
                <a:solidFill>
                  <a:srgbClr val="FFFF00"/>
                </a:solidFill>
              </a:rPr>
              <a:t>INEQUÍVOCO</a:t>
            </a:r>
            <a:r>
              <a:rPr lang="pt-BR" sz="4000" dirty="0" smtClean="0">
                <a:solidFill>
                  <a:srgbClr val="00B0F0"/>
                </a:solidFill>
              </a:rPr>
              <a:t>.</a:t>
            </a:r>
          </a:p>
          <a:p>
            <a:pPr marL="0" indent="0" algn="just"/>
            <a:endParaRPr lang="pt-BR" dirty="0" smtClean="0">
              <a:solidFill>
                <a:srgbClr val="00B0F0"/>
              </a:solidFill>
            </a:endParaRPr>
          </a:p>
          <a:p>
            <a:pPr marL="0" indent="0" algn="just">
              <a:buNone/>
            </a:pPr>
            <a:r>
              <a:rPr lang="pt-BR" sz="3500" dirty="0" smtClean="0">
                <a:solidFill>
                  <a:srgbClr val="00B0F0"/>
                </a:solidFill>
              </a:rPr>
              <a:t>Lei determina que a manifestação seja livre, informada e inequívoca pela qual </a:t>
            </a:r>
            <a:r>
              <a:rPr lang="pt-BR" sz="3500" b="1" u="sng" dirty="0" smtClean="0">
                <a:solidFill>
                  <a:srgbClr val="00B0F0"/>
                </a:solidFill>
              </a:rPr>
              <a:t>o titular concorda com o tratamento de seus dados </a:t>
            </a:r>
            <a:r>
              <a:rPr lang="pt-BR" sz="3500" dirty="0" smtClean="0">
                <a:solidFill>
                  <a:srgbClr val="00B0F0"/>
                </a:solidFill>
              </a:rPr>
              <a:t>pessoais </a:t>
            </a:r>
            <a:r>
              <a:rPr lang="pt-BR" sz="3500" b="1" u="sng" dirty="0" smtClean="0">
                <a:solidFill>
                  <a:srgbClr val="00B0F0"/>
                </a:solidFill>
              </a:rPr>
              <a:t>para uma finalidade determinada</a:t>
            </a:r>
            <a:r>
              <a:rPr lang="pt-BR" sz="3500" dirty="0" smtClean="0">
                <a:solidFill>
                  <a:srgbClr val="00B0F0"/>
                </a:solidFill>
              </a:rPr>
              <a:t>;</a:t>
            </a:r>
          </a:p>
          <a:p>
            <a:pPr marL="0" indent="0" algn="just"/>
            <a:endParaRPr lang="pt-BR" sz="3500" dirty="0" smtClean="0">
              <a:solidFill>
                <a:srgbClr val="00B0F0"/>
              </a:solidFill>
            </a:endParaRPr>
          </a:p>
          <a:p>
            <a:pPr marL="0" indent="0" algn="just">
              <a:buNone/>
            </a:pPr>
            <a:r>
              <a:rPr lang="pt-BR" sz="3500" dirty="0" smtClean="0">
                <a:solidFill>
                  <a:srgbClr val="00B0F0"/>
                </a:solidFill>
              </a:rPr>
              <a:t>Deverá ser fornecido por escrito ou por outro meio que demonstre a manifestação de vontade do titular. </a:t>
            </a:r>
            <a:r>
              <a:rPr lang="pt-BR" sz="3500" b="1" u="sng" dirty="0" smtClean="0">
                <a:solidFill>
                  <a:srgbClr val="00B0F0"/>
                </a:solidFill>
              </a:rPr>
              <a:t>Responsabilidade do Controlador </a:t>
            </a:r>
            <a:r>
              <a:rPr lang="pt-BR" sz="3500" dirty="0" smtClean="0">
                <a:solidFill>
                  <a:srgbClr val="00B0F0"/>
                </a:solidFill>
              </a:rPr>
              <a:t>de comprovar o consentimento.</a:t>
            </a:r>
          </a:p>
          <a:p>
            <a:pPr marL="0" indent="0" algn="just"/>
            <a:endParaRPr lang="pt-BR" sz="3500" dirty="0" smtClean="0">
              <a:solidFill>
                <a:srgbClr val="00B0F0"/>
              </a:solidFill>
            </a:endParaRPr>
          </a:p>
          <a:p>
            <a:pPr marL="0" indent="0" algn="just">
              <a:buNone/>
            </a:pPr>
            <a:r>
              <a:rPr lang="pt-BR" sz="3500" dirty="0" err="1" smtClean="0">
                <a:solidFill>
                  <a:srgbClr val="00B0F0"/>
                </a:solidFill>
              </a:rPr>
              <a:t>Art</a:t>
            </a:r>
            <a:r>
              <a:rPr lang="pt-BR" sz="3500" dirty="0" smtClean="0">
                <a:solidFill>
                  <a:srgbClr val="00B0F0"/>
                </a:solidFill>
              </a:rPr>
              <a:t> 8º § 4º O consentimento deverá referir-se a finalidades determinadas, e as </a:t>
            </a:r>
            <a:r>
              <a:rPr lang="pt-BR" sz="3500" b="1" u="sng" dirty="0" smtClean="0">
                <a:solidFill>
                  <a:srgbClr val="00B0F0"/>
                </a:solidFill>
              </a:rPr>
              <a:t>autorizações genéricas para o tratamento de dados pessoais serão nulas</a:t>
            </a:r>
            <a:r>
              <a:rPr lang="pt-BR" sz="3500" dirty="0" smtClean="0">
                <a:solidFill>
                  <a:srgbClr val="00B0F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CONSENTIMENTO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268760"/>
            <a:ext cx="8229600" cy="5256584"/>
          </a:xfrm>
        </p:spPr>
        <p:txBody>
          <a:bodyPr>
            <a:normAutofit fontScale="62500" lnSpcReduction="20000"/>
          </a:bodyPr>
          <a:lstStyle/>
          <a:p>
            <a:pPr algn="just"/>
            <a:r>
              <a:rPr lang="pt-BR" sz="4000" b="1" u="sng" dirty="0" smtClean="0">
                <a:solidFill>
                  <a:srgbClr val="FF0000"/>
                </a:solidFill>
              </a:rPr>
              <a:t>NECESSÁRIO para dados sensíveis</a:t>
            </a:r>
            <a:r>
              <a:rPr lang="pt-BR" dirty="0" smtClean="0">
                <a:solidFill>
                  <a:srgbClr val="00B0F0"/>
                </a:solidFill>
              </a:rPr>
              <a:t>, exceto nos casos em que for </a:t>
            </a:r>
            <a:r>
              <a:rPr lang="pt-BR" dirty="0" smtClean="0">
                <a:solidFill>
                  <a:srgbClr val="FFFF00"/>
                </a:solidFill>
              </a:rPr>
              <a:t>INDISPENSÁVEL</a:t>
            </a:r>
            <a:r>
              <a:rPr lang="pt-BR" dirty="0" smtClean="0">
                <a:solidFill>
                  <a:srgbClr val="00B0F0"/>
                </a:solidFill>
              </a:rPr>
              <a:t> para:</a:t>
            </a:r>
          </a:p>
          <a:p>
            <a:pPr algn="just"/>
            <a:r>
              <a:rPr lang="pt-BR" dirty="0" smtClean="0">
                <a:solidFill>
                  <a:srgbClr val="00B0F0"/>
                </a:solidFill>
              </a:rPr>
              <a:t>a) cumprimento de </a:t>
            </a:r>
            <a:r>
              <a:rPr lang="pt-BR" b="1" u="sng" dirty="0" smtClean="0">
                <a:solidFill>
                  <a:srgbClr val="FFFF00"/>
                </a:solidFill>
              </a:rPr>
              <a:t>obrigação legal </a:t>
            </a:r>
            <a:r>
              <a:rPr lang="pt-BR" dirty="0" smtClean="0">
                <a:solidFill>
                  <a:srgbClr val="00B0F0"/>
                </a:solidFill>
              </a:rPr>
              <a:t>ou regulatória pelo controlador; </a:t>
            </a:r>
          </a:p>
          <a:p>
            <a:pPr algn="just"/>
            <a:r>
              <a:rPr lang="pt-BR" dirty="0" smtClean="0">
                <a:solidFill>
                  <a:srgbClr val="00B0F0"/>
                </a:solidFill>
              </a:rPr>
              <a:t>b) tratamento compartilhado de dados necessários à </a:t>
            </a:r>
            <a:r>
              <a:rPr lang="pt-BR" b="1" u="sng" dirty="0" smtClean="0">
                <a:solidFill>
                  <a:srgbClr val="FFFF00"/>
                </a:solidFill>
              </a:rPr>
              <a:t>execução</a:t>
            </a:r>
            <a:r>
              <a:rPr lang="pt-BR" dirty="0" smtClean="0">
                <a:solidFill>
                  <a:srgbClr val="00B0F0"/>
                </a:solidFill>
              </a:rPr>
              <a:t>, pela administração pública, </a:t>
            </a:r>
            <a:r>
              <a:rPr lang="pt-BR" b="1" u="sng" dirty="0" smtClean="0">
                <a:solidFill>
                  <a:srgbClr val="FFFF00"/>
                </a:solidFill>
              </a:rPr>
              <a:t>de políticas públicas</a:t>
            </a:r>
            <a:r>
              <a:rPr lang="pt-BR" b="1" dirty="0" smtClean="0">
                <a:solidFill>
                  <a:srgbClr val="FFFF00"/>
                </a:solidFill>
              </a:rPr>
              <a:t> </a:t>
            </a:r>
            <a:r>
              <a:rPr lang="pt-BR" dirty="0" smtClean="0">
                <a:solidFill>
                  <a:srgbClr val="00B0F0"/>
                </a:solidFill>
              </a:rPr>
              <a:t>previstas em leis ou regulamentos; </a:t>
            </a:r>
          </a:p>
          <a:p>
            <a:pPr algn="just"/>
            <a:r>
              <a:rPr lang="pt-BR" dirty="0" smtClean="0">
                <a:solidFill>
                  <a:srgbClr val="00B0F0"/>
                </a:solidFill>
              </a:rPr>
              <a:t>c) realização de </a:t>
            </a:r>
            <a:r>
              <a:rPr lang="pt-BR" b="1" u="sng" dirty="0" smtClean="0">
                <a:solidFill>
                  <a:srgbClr val="FFFF00"/>
                </a:solidFill>
              </a:rPr>
              <a:t>estudos por órgão de pesquisa</a:t>
            </a:r>
            <a:r>
              <a:rPr lang="pt-BR" dirty="0" smtClean="0">
                <a:solidFill>
                  <a:srgbClr val="00B0F0"/>
                </a:solidFill>
              </a:rPr>
              <a:t>, garantida, sempre que possível, a </a:t>
            </a:r>
            <a:r>
              <a:rPr lang="pt-BR" dirty="0" err="1" smtClean="0">
                <a:solidFill>
                  <a:srgbClr val="00B0F0"/>
                </a:solidFill>
              </a:rPr>
              <a:t>anonimização</a:t>
            </a:r>
            <a:r>
              <a:rPr lang="pt-BR" dirty="0" smtClean="0">
                <a:solidFill>
                  <a:srgbClr val="00B0F0"/>
                </a:solidFill>
              </a:rPr>
              <a:t> dos dados pessoais sensíveis; </a:t>
            </a:r>
          </a:p>
          <a:p>
            <a:pPr algn="just"/>
            <a:r>
              <a:rPr lang="pt-BR" dirty="0" smtClean="0">
                <a:solidFill>
                  <a:srgbClr val="00B0F0"/>
                </a:solidFill>
              </a:rPr>
              <a:t>d) </a:t>
            </a:r>
            <a:r>
              <a:rPr lang="pt-BR" b="1" u="sng" dirty="0" smtClean="0">
                <a:solidFill>
                  <a:srgbClr val="FFFF00"/>
                </a:solidFill>
              </a:rPr>
              <a:t>exercício regular de direitos</a:t>
            </a:r>
            <a:r>
              <a:rPr lang="pt-BR" dirty="0" smtClean="0">
                <a:solidFill>
                  <a:srgbClr val="00B0F0"/>
                </a:solidFill>
              </a:rPr>
              <a:t>, inclusive em contrato e em processo judicial, administrativo e arbitral, este último nos termos da Lei nº 9.307, de 23 de setembro de 1996 (Lei de Arbitragem); </a:t>
            </a:r>
          </a:p>
          <a:p>
            <a:pPr algn="just"/>
            <a:r>
              <a:rPr lang="pt-BR" dirty="0" smtClean="0">
                <a:solidFill>
                  <a:srgbClr val="00B0F0"/>
                </a:solidFill>
              </a:rPr>
              <a:t>e) </a:t>
            </a:r>
            <a:r>
              <a:rPr lang="pt-BR" b="1" u="sng" dirty="0" smtClean="0">
                <a:solidFill>
                  <a:srgbClr val="FFFF00"/>
                </a:solidFill>
              </a:rPr>
              <a:t>proteção da vida ou da incolumidade física</a:t>
            </a:r>
            <a:r>
              <a:rPr lang="pt-BR" b="1" dirty="0" smtClean="0">
                <a:solidFill>
                  <a:srgbClr val="FFFF00"/>
                </a:solidFill>
              </a:rPr>
              <a:t> </a:t>
            </a:r>
            <a:r>
              <a:rPr lang="pt-BR" dirty="0" smtClean="0">
                <a:solidFill>
                  <a:srgbClr val="00B0F0"/>
                </a:solidFill>
              </a:rPr>
              <a:t>do titular ou de terceiro; </a:t>
            </a:r>
          </a:p>
          <a:p>
            <a:pPr algn="just"/>
            <a:r>
              <a:rPr lang="pt-BR" dirty="0" smtClean="0">
                <a:solidFill>
                  <a:srgbClr val="00B0F0"/>
                </a:solidFill>
              </a:rPr>
              <a:t>f) </a:t>
            </a:r>
            <a:r>
              <a:rPr lang="pt-BR" b="1" u="sng" dirty="0" smtClean="0">
                <a:solidFill>
                  <a:srgbClr val="FFFF00"/>
                </a:solidFill>
              </a:rPr>
              <a:t>tutela da saúde</a:t>
            </a:r>
            <a:r>
              <a:rPr lang="pt-BR" dirty="0" smtClean="0">
                <a:solidFill>
                  <a:srgbClr val="00B0F0"/>
                </a:solidFill>
              </a:rPr>
              <a:t>, em procedimento realizado por profissionais da área da saúde ou por entidades sanitárias; </a:t>
            </a:r>
            <a:r>
              <a:rPr lang="pt-BR" dirty="0" smtClean="0">
                <a:solidFill>
                  <a:srgbClr val="FFFF00"/>
                </a:solidFill>
              </a:rPr>
              <a:t>*</a:t>
            </a:r>
            <a:r>
              <a:rPr lang="pt-BR" dirty="0" smtClean="0">
                <a:solidFill>
                  <a:srgbClr val="00B0F0"/>
                </a:solidFill>
              </a:rPr>
              <a:t>ou </a:t>
            </a:r>
            <a:endParaRPr lang="pt-BR" dirty="0" smtClean="0">
              <a:solidFill>
                <a:srgbClr val="00B0F0"/>
              </a:solidFill>
            </a:endParaRPr>
          </a:p>
          <a:p>
            <a:pPr algn="just"/>
            <a:r>
              <a:rPr lang="pt-BR" dirty="0" smtClean="0">
                <a:solidFill>
                  <a:srgbClr val="00B0F0"/>
                </a:solidFill>
              </a:rPr>
              <a:t>g) </a:t>
            </a:r>
            <a:r>
              <a:rPr lang="pt-BR" b="1" u="sng" dirty="0" smtClean="0">
                <a:solidFill>
                  <a:srgbClr val="FFFF00"/>
                </a:solidFill>
              </a:rPr>
              <a:t>garantia da prevenção à fraude e à segurança do titular</a:t>
            </a:r>
            <a:r>
              <a:rPr lang="pt-BR" dirty="0" smtClean="0">
                <a:solidFill>
                  <a:srgbClr val="00B0F0"/>
                </a:solidFill>
              </a:rPr>
              <a:t>, nos processos de identificação e autenticação de cadastro em sistemas eletrônicos, resguardados os direitos mencionados no art. 9º desta Lei e exceto no caso de prevalecerem direitos e liberdades fundamentais do titular que exijam a proteção dos dados pessoais.</a:t>
            </a:r>
          </a:p>
          <a:p>
            <a:endParaRPr lang="pt-BR"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rPr>
              <a:t>CONSENTIMENTO</a:t>
            </a:r>
            <a:endParaRPr lang="pt-BR" dirty="0">
              <a:solidFill>
                <a:srgbClr val="00B0F0"/>
              </a:solidFill>
            </a:endParaRPr>
          </a:p>
        </p:txBody>
      </p:sp>
      <p:sp>
        <p:nvSpPr>
          <p:cNvPr id="3" name="Espaço Reservado para Conteúdo 2"/>
          <p:cNvSpPr>
            <a:spLocks noGrp="1"/>
          </p:cNvSpPr>
          <p:nvPr>
            <p:ph idx="1"/>
          </p:nvPr>
        </p:nvSpPr>
        <p:spPr/>
        <p:txBody>
          <a:bodyPr/>
          <a:lstStyle/>
          <a:p>
            <a:r>
              <a:rPr lang="pt-BR" dirty="0" smtClean="0">
                <a:solidFill>
                  <a:srgbClr val="00B0F0"/>
                </a:solidFill>
              </a:rPr>
              <a:t>Consentimento do empregado?</a:t>
            </a:r>
          </a:p>
          <a:p>
            <a:endParaRPr lang="pt-BR" dirty="0" smtClean="0">
              <a:solidFill>
                <a:srgbClr val="00B0F0"/>
              </a:solidFill>
            </a:endParaRPr>
          </a:p>
          <a:p>
            <a:pPr marL="0" indent="0" algn="just">
              <a:buNone/>
            </a:pPr>
            <a:r>
              <a:rPr lang="pt-BR" dirty="0" smtClean="0">
                <a:solidFill>
                  <a:srgbClr val="00B0F0"/>
                </a:solidFill>
              </a:rPr>
              <a:t>Por causa do vínculo de emprego, o consentimento </a:t>
            </a:r>
            <a:r>
              <a:rPr lang="pt-BR" dirty="0" smtClean="0">
                <a:solidFill>
                  <a:srgbClr val="FF0000"/>
                </a:solidFill>
              </a:rPr>
              <a:t>nunca </a:t>
            </a:r>
            <a:r>
              <a:rPr lang="pt-BR" dirty="0" smtClean="0">
                <a:solidFill>
                  <a:srgbClr val="00B0F0"/>
                </a:solidFill>
              </a:rPr>
              <a:t>é livre. </a:t>
            </a:r>
          </a:p>
          <a:p>
            <a:pPr marL="0" indent="0" algn="just">
              <a:buNone/>
            </a:pPr>
            <a:endParaRPr lang="pt-BR" dirty="0" smtClean="0">
              <a:solidFill>
                <a:srgbClr val="00B0F0"/>
              </a:solidFill>
            </a:endParaRPr>
          </a:p>
          <a:p>
            <a:pPr marL="0" indent="0" algn="just">
              <a:buNone/>
            </a:pPr>
            <a:r>
              <a:rPr lang="pt-BR" dirty="0" smtClean="0">
                <a:solidFill>
                  <a:srgbClr val="00B0F0"/>
                </a:solidFill>
              </a:rPr>
              <a:t>Recomendável que as informações sejam requeridas com outra base legal.</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normAutofit/>
          </a:bodyPr>
          <a:lstStyle/>
          <a:p>
            <a:r>
              <a:rPr lang="pt-BR" dirty="0" smtClean="0">
                <a:hlinkClick r:id="rId2"/>
              </a:rPr>
              <a:t>http://e-qr.me/362a5a</a:t>
            </a:r>
            <a:endParaRPr lang="pt-BR" dirty="0">
              <a:solidFill>
                <a:srgbClr val="00B0F0"/>
              </a:solidFill>
              <a:latin typeface="Century Gothic" pitchFamily="34" charset="0"/>
            </a:endParaRPr>
          </a:p>
        </p:txBody>
      </p:sp>
      <p:pic>
        <p:nvPicPr>
          <p:cNvPr id="4" name="Imagem 3" descr="362a5a -  qr code 1500x1500.jpg"/>
          <p:cNvPicPr>
            <a:picLocks noChangeAspect="1"/>
          </p:cNvPicPr>
          <p:nvPr/>
        </p:nvPicPr>
        <p:blipFill>
          <a:blip r:embed="rId3" cstate="print"/>
          <a:stretch>
            <a:fillRect/>
          </a:stretch>
        </p:blipFill>
        <p:spPr>
          <a:xfrm>
            <a:off x="1835696" y="1124744"/>
            <a:ext cx="5517232" cy="5517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568952" cy="1143000"/>
          </a:xfrm>
        </p:spPr>
        <p:txBody>
          <a:bodyPr>
            <a:normAutofit fontScale="90000"/>
          </a:bodyPr>
          <a:lstStyle/>
          <a:p>
            <a:r>
              <a:rPr lang="pt-BR" dirty="0" smtClean="0">
                <a:solidFill>
                  <a:srgbClr val="00B0F0"/>
                </a:solidFill>
                <a:latin typeface="Century Gothic" pitchFamily="34" charset="0"/>
              </a:rPr>
              <a:t>PRINCÍPIOS PARA O TRATAMENTO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7500" lnSpcReduction="20000"/>
          </a:bodyPr>
          <a:lstStyle/>
          <a:p>
            <a:pPr algn="just"/>
            <a:r>
              <a:rPr lang="pt-BR" dirty="0" smtClean="0">
                <a:solidFill>
                  <a:srgbClr val="00B0F0"/>
                </a:solidFill>
              </a:rPr>
              <a:t>Boa fé – artigo 6º caput</a:t>
            </a:r>
          </a:p>
          <a:p>
            <a:pPr algn="just"/>
            <a:endParaRPr lang="pt-BR" dirty="0" smtClean="0">
              <a:solidFill>
                <a:srgbClr val="00B0F0"/>
              </a:solidFill>
            </a:endParaRPr>
          </a:p>
          <a:p>
            <a:pPr algn="just"/>
            <a:r>
              <a:rPr lang="pt-BR" dirty="0" smtClean="0">
                <a:solidFill>
                  <a:srgbClr val="00B0F0"/>
                </a:solidFill>
              </a:rPr>
              <a:t>Finalidade – tratamento para propósitos legítimos, específicos e explícitos informados ao titular, </a:t>
            </a:r>
            <a:r>
              <a:rPr lang="pt-BR" b="1" u="sng" dirty="0" smtClean="0">
                <a:solidFill>
                  <a:srgbClr val="FFFF00"/>
                </a:solidFill>
              </a:rPr>
              <a:t>sem possibilidade de tratamento posterior de forma incompatível com essas finalidades</a:t>
            </a:r>
            <a:r>
              <a:rPr lang="pt-BR" dirty="0" smtClean="0">
                <a:solidFill>
                  <a:srgbClr val="00B0F0"/>
                </a:solidFill>
              </a:rPr>
              <a:t>;</a:t>
            </a:r>
          </a:p>
          <a:p>
            <a:pPr algn="just">
              <a:buNone/>
            </a:pPr>
            <a:r>
              <a:rPr lang="pt-BR" dirty="0" smtClean="0">
                <a:solidFill>
                  <a:srgbClr val="00B0F0"/>
                </a:solidFill>
              </a:rPr>
              <a:t> </a:t>
            </a:r>
          </a:p>
          <a:p>
            <a:pPr algn="just"/>
            <a:r>
              <a:rPr lang="pt-BR" dirty="0" smtClean="0">
                <a:solidFill>
                  <a:srgbClr val="00B0F0"/>
                </a:solidFill>
              </a:rPr>
              <a:t>Adequação – compatibilidade do tratamento com as finalidades informadas ao titular;</a:t>
            </a:r>
          </a:p>
          <a:p>
            <a:pPr algn="just">
              <a:buNone/>
            </a:pPr>
            <a:r>
              <a:rPr lang="pt-BR" dirty="0" smtClean="0">
                <a:solidFill>
                  <a:srgbClr val="00B0F0"/>
                </a:solidFill>
              </a:rPr>
              <a:t> </a:t>
            </a:r>
          </a:p>
          <a:p>
            <a:pPr algn="just"/>
            <a:r>
              <a:rPr lang="pt-BR" dirty="0" smtClean="0">
                <a:solidFill>
                  <a:srgbClr val="00B0F0"/>
                </a:solidFill>
              </a:rPr>
              <a:t>Necessidade – </a:t>
            </a:r>
            <a:r>
              <a:rPr lang="pt-BR" b="1" u="sng" dirty="0" smtClean="0">
                <a:solidFill>
                  <a:srgbClr val="FFFF00"/>
                </a:solidFill>
              </a:rPr>
              <a:t>limitação do tratamento ao mínimo necessário para a realização de suas finalidades</a:t>
            </a:r>
            <a:r>
              <a:rPr lang="pt-BR" dirty="0" smtClean="0">
                <a:solidFill>
                  <a:srgbClr val="00B0F0"/>
                </a:solidFill>
              </a:rPr>
              <a:t>.</a:t>
            </a:r>
          </a:p>
          <a:p>
            <a:endParaRPr lang="pt-BR"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340768"/>
            <a:ext cx="8229600" cy="5328592"/>
          </a:xfrm>
        </p:spPr>
        <p:txBody>
          <a:bodyPr>
            <a:noAutofit/>
          </a:bodyPr>
          <a:lstStyle/>
          <a:p>
            <a:pPr algn="just"/>
            <a:r>
              <a:rPr lang="pt-BR" sz="2000" dirty="0" smtClean="0">
                <a:solidFill>
                  <a:srgbClr val="00B0F0"/>
                </a:solidFill>
              </a:rPr>
              <a:t>Livre acesso – garantia, aos titulares, </a:t>
            </a:r>
            <a:r>
              <a:rPr lang="pt-BR" sz="2000" b="1" u="sng" dirty="0" smtClean="0">
                <a:solidFill>
                  <a:srgbClr val="FFFF00"/>
                </a:solidFill>
              </a:rPr>
              <a:t>de consulta facilitada e gratuita sobre a forma e duração do tratamento</a:t>
            </a:r>
            <a:r>
              <a:rPr lang="pt-BR" sz="2000" dirty="0" smtClean="0">
                <a:solidFill>
                  <a:srgbClr val="00B0F0"/>
                </a:solidFill>
              </a:rPr>
              <a:t> dos dados pessoais; </a:t>
            </a:r>
          </a:p>
          <a:p>
            <a:pPr algn="just"/>
            <a:endParaRPr lang="pt-BR" sz="2000" dirty="0" smtClean="0">
              <a:solidFill>
                <a:srgbClr val="00B0F0"/>
              </a:solidFill>
            </a:endParaRPr>
          </a:p>
          <a:p>
            <a:pPr algn="just"/>
            <a:r>
              <a:rPr lang="pt-BR" sz="1800" dirty="0" smtClean="0">
                <a:solidFill>
                  <a:srgbClr val="00B0F0"/>
                </a:solidFill>
              </a:rPr>
              <a:t>Art. 9º </a:t>
            </a:r>
            <a:r>
              <a:rPr lang="pt-BR" sz="1800" b="1" u="sng" dirty="0" smtClean="0">
                <a:solidFill>
                  <a:srgbClr val="FFFF00"/>
                </a:solidFill>
              </a:rPr>
              <a:t>O titular tem direito ao acesso facilitado </a:t>
            </a:r>
            <a:r>
              <a:rPr lang="pt-BR" sz="1800" b="1" u="sng" dirty="0" smtClean="0">
                <a:solidFill>
                  <a:srgbClr val="00B0F0"/>
                </a:solidFill>
              </a:rPr>
              <a:t>às informações sobre o tratamento de seus dados, que deverão ser disponibilizadas de forma clara, adequada e ostensiva</a:t>
            </a:r>
            <a:r>
              <a:rPr lang="pt-BR" sz="1800" dirty="0" smtClean="0">
                <a:solidFill>
                  <a:srgbClr val="00B0F0"/>
                </a:solidFill>
              </a:rPr>
              <a:t> acerca de, entre outras características previstas em regulamentação para o atendimento do princípio do livre acesso: </a:t>
            </a:r>
          </a:p>
          <a:p>
            <a:pPr algn="just"/>
            <a:r>
              <a:rPr lang="pt-BR" sz="1800" dirty="0" smtClean="0">
                <a:solidFill>
                  <a:srgbClr val="00B0F0"/>
                </a:solidFill>
              </a:rPr>
              <a:t>I - finalidade específica do tratamento; </a:t>
            </a:r>
          </a:p>
          <a:p>
            <a:pPr algn="just"/>
            <a:r>
              <a:rPr lang="pt-BR" sz="1800" dirty="0" smtClean="0">
                <a:solidFill>
                  <a:srgbClr val="00B0F0"/>
                </a:solidFill>
              </a:rPr>
              <a:t>II - forma e duração do tratamento, observados os segredos comercial e industrial; </a:t>
            </a:r>
          </a:p>
          <a:p>
            <a:pPr algn="just"/>
            <a:r>
              <a:rPr lang="pt-BR" sz="1800" dirty="0" smtClean="0">
                <a:solidFill>
                  <a:srgbClr val="00B0F0"/>
                </a:solidFill>
              </a:rPr>
              <a:t>III - identificação do controlador; </a:t>
            </a:r>
          </a:p>
          <a:p>
            <a:pPr algn="just"/>
            <a:r>
              <a:rPr lang="pt-BR" sz="1800" dirty="0" smtClean="0">
                <a:solidFill>
                  <a:srgbClr val="00B0F0"/>
                </a:solidFill>
              </a:rPr>
              <a:t>IV - informações de contato do controlador; </a:t>
            </a:r>
          </a:p>
          <a:p>
            <a:pPr algn="just"/>
            <a:r>
              <a:rPr lang="pt-BR" sz="1800" dirty="0" smtClean="0">
                <a:solidFill>
                  <a:srgbClr val="00B0F0"/>
                </a:solidFill>
              </a:rPr>
              <a:t>V - informações acerca do uso compartilhado de dados pelo controlador e a finalidade; </a:t>
            </a:r>
          </a:p>
          <a:p>
            <a:pPr algn="just"/>
            <a:r>
              <a:rPr lang="pt-BR" sz="1800" dirty="0" smtClean="0">
                <a:solidFill>
                  <a:srgbClr val="00B0F0"/>
                </a:solidFill>
              </a:rPr>
              <a:t>VI - responsabilidades dos agentes que realizarão o tratamento; e </a:t>
            </a:r>
          </a:p>
          <a:p>
            <a:pPr algn="just"/>
            <a:r>
              <a:rPr lang="pt-BR" sz="1800" dirty="0" smtClean="0">
                <a:solidFill>
                  <a:srgbClr val="00B0F0"/>
                </a:solidFill>
              </a:rPr>
              <a:t>VII - direitos do titular, com menção explícita aos direitos contidos no art. 18 desta Lei.) </a:t>
            </a:r>
          </a:p>
        </p:txBody>
      </p:sp>
      <p:sp>
        <p:nvSpPr>
          <p:cNvPr id="6" name="Título 1"/>
          <p:cNvSpPr>
            <a:spLocks noGrp="1"/>
          </p:cNvSpPr>
          <p:nvPr>
            <p:ph type="title"/>
          </p:nvPr>
        </p:nvSpPr>
        <p:spPr>
          <a:xfrm>
            <a:off x="251520" y="274638"/>
            <a:ext cx="8640960" cy="1143000"/>
          </a:xfrm>
        </p:spPr>
        <p:txBody>
          <a:bodyPr>
            <a:normAutofit fontScale="90000"/>
          </a:bodyPr>
          <a:lstStyle/>
          <a:p>
            <a:r>
              <a:rPr lang="pt-BR" dirty="0" smtClean="0">
                <a:solidFill>
                  <a:srgbClr val="00B0F0"/>
                </a:solidFill>
                <a:latin typeface="Century Gothic" pitchFamily="34" charset="0"/>
              </a:rPr>
              <a:t>PRINCÍPIOS PARA O TRATAMENTO</a:t>
            </a:r>
            <a:endParaRPr lang="pt-BR" dirty="0">
              <a:solidFill>
                <a:srgbClr val="00B0F0"/>
              </a:solidFill>
              <a:latin typeface="Century Gothic"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04664"/>
            <a:ext cx="8424936" cy="1143000"/>
          </a:xfrm>
        </p:spPr>
        <p:txBody>
          <a:bodyPr>
            <a:normAutofit fontScale="90000"/>
          </a:bodyPr>
          <a:lstStyle/>
          <a:p>
            <a:pPr lvl="0">
              <a:defRPr/>
            </a:pPr>
            <a:r>
              <a:rPr lang="pt-BR" dirty="0" smtClean="0">
                <a:solidFill>
                  <a:srgbClr val="00B0F0"/>
                </a:solidFill>
                <a:latin typeface="Century Gothic" pitchFamily="34" charset="0"/>
              </a:rPr>
              <a:t>PRINCÍPIOS PARA O TRATAMENTO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solidFill>
                  <a:srgbClr val="00B0F0"/>
                </a:solidFill>
              </a:rPr>
              <a:t>Qualidade dos dados - garantia, aos titulares, </a:t>
            </a:r>
            <a:r>
              <a:rPr lang="pt-BR" b="1" u="sng" dirty="0" smtClean="0">
                <a:solidFill>
                  <a:srgbClr val="00B0F0"/>
                </a:solidFill>
              </a:rPr>
              <a:t>de </a:t>
            </a:r>
            <a:r>
              <a:rPr lang="pt-BR" b="1" u="sng" dirty="0" smtClean="0">
                <a:solidFill>
                  <a:srgbClr val="FFFF00"/>
                </a:solidFill>
              </a:rPr>
              <a:t>exatidão, clareza, relevância e atualização dos dados</a:t>
            </a:r>
            <a:r>
              <a:rPr lang="pt-BR" dirty="0" smtClean="0">
                <a:solidFill>
                  <a:srgbClr val="00B0F0"/>
                </a:solidFill>
              </a:rPr>
              <a:t>, de acordo com a necessidade e para o cumprimento de finalidade de seu tratamento;</a:t>
            </a:r>
          </a:p>
          <a:p>
            <a:pPr algn="just">
              <a:buNone/>
            </a:pPr>
            <a:r>
              <a:rPr lang="pt-BR" dirty="0" smtClean="0">
                <a:solidFill>
                  <a:srgbClr val="00B0F0"/>
                </a:solidFill>
              </a:rPr>
              <a:t> </a:t>
            </a:r>
          </a:p>
          <a:p>
            <a:pPr algn="just"/>
            <a:r>
              <a:rPr lang="pt-BR" dirty="0" smtClean="0">
                <a:solidFill>
                  <a:srgbClr val="00B0F0"/>
                </a:solidFill>
              </a:rPr>
              <a:t>Transparência - garantia, aos titulares, </a:t>
            </a:r>
            <a:r>
              <a:rPr lang="pt-BR" b="1" u="sng" dirty="0" smtClean="0">
                <a:solidFill>
                  <a:srgbClr val="FFFF00"/>
                </a:solidFill>
              </a:rPr>
              <a:t>de informações claras, precisas e de fácil acesso sobre a realização do tratamento e respectivos agentes de tratamento</a:t>
            </a:r>
            <a:r>
              <a:rPr lang="pt-BR" dirty="0" smtClean="0">
                <a:solidFill>
                  <a:srgbClr val="FFFF00"/>
                </a:solidFill>
              </a:rPr>
              <a:t> </a:t>
            </a:r>
            <a:r>
              <a:rPr lang="pt-BR" dirty="0" smtClean="0">
                <a:solidFill>
                  <a:srgbClr val="00B0F0"/>
                </a:solidFill>
              </a:rPr>
              <a:t>(possível resguardar segredos comerciais e industriais).</a:t>
            </a:r>
          </a:p>
          <a:p>
            <a:pPr algn="just"/>
            <a:endParaRPr lang="pt-BR" dirty="0" smtClean="0">
              <a:solidFill>
                <a:srgbClr val="00B0F0"/>
              </a:solidFill>
            </a:endParaRPr>
          </a:p>
          <a:p>
            <a:pPr algn="just"/>
            <a:r>
              <a:rPr lang="pt-BR" dirty="0" smtClean="0">
                <a:solidFill>
                  <a:srgbClr val="00B0F0"/>
                </a:solidFill>
              </a:rPr>
              <a:t>Segurança – </a:t>
            </a:r>
            <a:r>
              <a:rPr lang="pt-BR" b="1" u="sng" dirty="0" smtClean="0">
                <a:solidFill>
                  <a:srgbClr val="00B0F0"/>
                </a:solidFill>
              </a:rPr>
              <a:t>utilização de medidas técnicas e administrativas aptas a </a:t>
            </a:r>
            <a:r>
              <a:rPr lang="pt-BR" b="1" u="sng" dirty="0" smtClean="0">
                <a:solidFill>
                  <a:srgbClr val="FFFF00"/>
                </a:solidFill>
              </a:rPr>
              <a:t>proteger os dados pessoais</a:t>
            </a:r>
            <a:r>
              <a:rPr lang="pt-BR" b="1" u="sng" dirty="0" smtClean="0">
                <a:solidFill>
                  <a:srgbClr val="00B0F0"/>
                </a:solidFill>
              </a:rPr>
              <a:t> de acessos não autorizados e de situações acidentais ou ilícitas de destruição, perda, alteração, comunicação ou difusão</a:t>
            </a:r>
            <a:r>
              <a:rPr lang="pt-BR" dirty="0" smtClean="0">
                <a:solidFill>
                  <a:srgbClr val="00B0F0"/>
                </a:solidFill>
              </a:rPr>
              <a:t>;</a:t>
            </a:r>
          </a:p>
        </p:txBody>
      </p:sp>
      <p:sp>
        <p:nvSpPr>
          <p:cNvPr id="4" name="Título 1"/>
          <p:cNvSpPr txBox="1">
            <a:spLocks/>
          </p:cNvSpPr>
          <p:nvPr/>
        </p:nvSpPr>
        <p:spPr>
          <a:xfrm>
            <a:off x="251520" y="2348880"/>
            <a:ext cx="8568952"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4400" b="0" i="0" u="none" strike="noStrike" kern="1200" cap="none" spc="0" normalizeH="0" baseline="0" noProof="0" dirty="0">
              <a:ln>
                <a:noFill/>
              </a:ln>
              <a:solidFill>
                <a:srgbClr val="00B0F0"/>
              </a:solidFill>
              <a:effectLst/>
              <a:uLnTx/>
              <a:uFillTx/>
              <a:latin typeface="Century Gothic" pitchFamily="34" charset="0"/>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77500" lnSpcReduction="20000"/>
          </a:bodyPr>
          <a:lstStyle/>
          <a:p>
            <a:pPr algn="just"/>
            <a:r>
              <a:rPr lang="pt-BR" dirty="0" smtClean="0">
                <a:solidFill>
                  <a:srgbClr val="00B0F0"/>
                </a:solidFill>
              </a:rPr>
              <a:t>Prevenção – </a:t>
            </a:r>
            <a:r>
              <a:rPr lang="pt-BR" b="1" u="sng" dirty="0" smtClean="0">
                <a:solidFill>
                  <a:srgbClr val="00B0F0"/>
                </a:solidFill>
              </a:rPr>
              <a:t>adoção de </a:t>
            </a:r>
            <a:r>
              <a:rPr lang="pt-BR" b="1" u="sng" dirty="0" smtClean="0">
                <a:solidFill>
                  <a:srgbClr val="FFFF00"/>
                </a:solidFill>
              </a:rPr>
              <a:t>medidas para prevenir a ocorrência de danos </a:t>
            </a:r>
            <a:r>
              <a:rPr lang="pt-BR" b="1" u="sng" dirty="0" smtClean="0">
                <a:solidFill>
                  <a:srgbClr val="00B0F0"/>
                </a:solidFill>
              </a:rPr>
              <a:t>em virtude do tratamento de dados pessoais</a:t>
            </a:r>
            <a:r>
              <a:rPr lang="pt-BR" dirty="0" smtClean="0">
                <a:solidFill>
                  <a:srgbClr val="00B0F0"/>
                </a:solidFill>
              </a:rPr>
              <a:t>; </a:t>
            </a:r>
          </a:p>
          <a:p>
            <a:pPr algn="just">
              <a:buNone/>
            </a:pPr>
            <a:r>
              <a:rPr lang="pt-BR" dirty="0" smtClean="0">
                <a:solidFill>
                  <a:srgbClr val="00B0F0"/>
                </a:solidFill>
              </a:rPr>
              <a:t> </a:t>
            </a:r>
          </a:p>
          <a:p>
            <a:pPr algn="just"/>
            <a:r>
              <a:rPr lang="pt-BR" dirty="0" smtClean="0">
                <a:solidFill>
                  <a:srgbClr val="00B0F0"/>
                </a:solidFill>
              </a:rPr>
              <a:t>Não discriminação – impossibilidade de realização do tratamento para fins discriminatórios ilícitos ou abusivos </a:t>
            </a:r>
          </a:p>
          <a:p>
            <a:pPr algn="just">
              <a:buNone/>
            </a:pPr>
            <a:r>
              <a:rPr lang="pt-BR" dirty="0" smtClean="0">
                <a:solidFill>
                  <a:srgbClr val="00B0F0"/>
                </a:solidFill>
              </a:rPr>
              <a:t> </a:t>
            </a:r>
          </a:p>
          <a:p>
            <a:pPr algn="just"/>
            <a:r>
              <a:rPr lang="pt-BR" dirty="0" smtClean="0">
                <a:solidFill>
                  <a:srgbClr val="00B0F0"/>
                </a:solidFill>
              </a:rPr>
              <a:t>Responsabilização e prestação de contas – </a:t>
            </a:r>
            <a:r>
              <a:rPr lang="pt-BR" b="1" u="sng" dirty="0" smtClean="0">
                <a:solidFill>
                  <a:srgbClr val="00B0F0"/>
                </a:solidFill>
              </a:rPr>
              <a:t>Demonstração</a:t>
            </a:r>
            <a:r>
              <a:rPr lang="pt-BR" dirty="0" smtClean="0">
                <a:solidFill>
                  <a:srgbClr val="00B0F0"/>
                </a:solidFill>
              </a:rPr>
              <a:t>, pelo agente, da </a:t>
            </a:r>
            <a:r>
              <a:rPr lang="pt-BR" b="1" u="sng" dirty="0" smtClean="0">
                <a:solidFill>
                  <a:srgbClr val="00B0F0"/>
                </a:solidFill>
              </a:rPr>
              <a:t>adoção de medidas eficazes e capazes </a:t>
            </a:r>
            <a:r>
              <a:rPr lang="pt-BR" dirty="0" smtClean="0">
                <a:solidFill>
                  <a:srgbClr val="00B0F0"/>
                </a:solidFill>
              </a:rPr>
              <a:t>de comprovar a </a:t>
            </a:r>
            <a:r>
              <a:rPr lang="pt-BR" b="1" u="sng" dirty="0" smtClean="0">
                <a:solidFill>
                  <a:srgbClr val="00B0F0"/>
                </a:solidFill>
              </a:rPr>
              <a:t>observância e o cumprimento das normas de proteção de dados</a:t>
            </a:r>
            <a:r>
              <a:rPr lang="pt-BR" b="1" dirty="0" smtClean="0">
                <a:solidFill>
                  <a:srgbClr val="00B0F0"/>
                </a:solidFill>
              </a:rPr>
              <a:t> </a:t>
            </a:r>
            <a:r>
              <a:rPr lang="pt-BR" dirty="0" smtClean="0">
                <a:solidFill>
                  <a:srgbClr val="00B0F0"/>
                </a:solidFill>
              </a:rPr>
              <a:t>pessoais e, inclusive, da eficácia dessas medidas.</a:t>
            </a:r>
          </a:p>
          <a:p>
            <a:pPr>
              <a:buNone/>
            </a:pPr>
            <a:endParaRPr lang="pt-BR" dirty="0">
              <a:solidFill>
                <a:srgbClr val="00B0F0"/>
              </a:solidFill>
            </a:endParaRPr>
          </a:p>
        </p:txBody>
      </p:sp>
      <p:sp>
        <p:nvSpPr>
          <p:cNvPr id="4" name="Título 1"/>
          <p:cNvSpPr>
            <a:spLocks noGrp="1"/>
          </p:cNvSpPr>
          <p:nvPr>
            <p:ph type="title"/>
          </p:nvPr>
        </p:nvSpPr>
        <p:spPr>
          <a:xfrm>
            <a:off x="251520" y="274638"/>
            <a:ext cx="8568952" cy="1143000"/>
          </a:xfrm>
        </p:spPr>
        <p:txBody>
          <a:bodyPr>
            <a:normAutofit fontScale="90000"/>
          </a:bodyPr>
          <a:lstStyle/>
          <a:p>
            <a:r>
              <a:rPr lang="pt-BR" dirty="0" smtClean="0">
                <a:solidFill>
                  <a:srgbClr val="00B0F0"/>
                </a:solidFill>
                <a:latin typeface="Century Gothic" pitchFamily="34" charset="0"/>
              </a:rPr>
              <a:t>PRINCÍPIOS PARA O TRATAMENTO</a:t>
            </a:r>
            <a:endParaRPr lang="pt-BR" dirty="0">
              <a:solidFill>
                <a:srgbClr val="00B0F0"/>
              </a:solidFill>
              <a:latin typeface="Century Gothic"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74638"/>
            <a:ext cx="8219256" cy="1143000"/>
          </a:xfrm>
        </p:spPr>
        <p:txBody>
          <a:bodyPr>
            <a:normAutofit fontScale="90000"/>
          </a:bodyPr>
          <a:lstStyle/>
          <a:p>
            <a:r>
              <a:rPr lang="pt-BR" dirty="0" smtClean="0">
                <a:solidFill>
                  <a:srgbClr val="00B0F0"/>
                </a:solidFill>
                <a:latin typeface="Century Gothic" pitchFamily="34" charset="0"/>
              </a:rPr>
              <a:t>REQUISITOS PARA O TRATAMENTO – </a:t>
            </a:r>
            <a:r>
              <a:rPr lang="pt-BR" dirty="0" err="1" smtClean="0">
                <a:solidFill>
                  <a:srgbClr val="00B0F0"/>
                </a:solidFill>
                <a:latin typeface="Century Gothic" pitchFamily="34" charset="0"/>
              </a:rPr>
              <a:t>Art</a:t>
            </a:r>
            <a:r>
              <a:rPr lang="pt-BR" dirty="0" smtClean="0">
                <a:solidFill>
                  <a:srgbClr val="00B0F0"/>
                </a:solidFill>
                <a:latin typeface="Century Gothic" pitchFamily="34" charset="0"/>
              </a:rPr>
              <a:t> 7º</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412776"/>
            <a:ext cx="8229600" cy="5445224"/>
          </a:xfrm>
        </p:spPr>
        <p:txBody>
          <a:bodyPr>
            <a:noAutofit/>
          </a:bodyPr>
          <a:lstStyle/>
          <a:p>
            <a:pPr algn="just"/>
            <a:r>
              <a:rPr lang="pt-BR" sz="2300" dirty="0" smtClean="0">
                <a:solidFill>
                  <a:srgbClr val="00B0F0"/>
                </a:solidFill>
              </a:rPr>
              <a:t>I – mediante o fornecimento de </a:t>
            </a:r>
            <a:r>
              <a:rPr lang="pt-BR" sz="2300" b="1" dirty="0" smtClean="0">
                <a:solidFill>
                  <a:srgbClr val="00B0F0"/>
                </a:solidFill>
              </a:rPr>
              <a:t>consentimento</a:t>
            </a:r>
            <a:r>
              <a:rPr lang="pt-BR" sz="2300" dirty="0" smtClean="0">
                <a:solidFill>
                  <a:srgbClr val="00B0F0"/>
                </a:solidFill>
              </a:rPr>
              <a:t> pelo titular; </a:t>
            </a:r>
          </a:p>
          <a:p>
            <a:pPr algn="just"/>
            <a:endParaRPr lang="pt-BR" sz="2300" dirty="0" smtClean="0">
              <a:solidFill>
                <a:srgbClr val="00B0F0"/>
              </a:solidFill>
            </a:endParaRPr>
          </a:p>
          <a:p>
            <a:pPr algn="just"/>
            <a:r>
              <a:rPr lang="pt-BR" sz="2300" dirty="0" smtClean="0">
                <a:solidFill>
                  <a:srgbClr val="00B0F0"/>
                </a:solidFill>
              </a:rPr>
              <a:t>II – para </a:t>
            </a:r>
            <a:r>
              <a:rPr lang="pt-BR" sz="2300" dirty="0" smtClean="0">
                <a:solidFill>
                  <a:srgbClr val="FFFF00"/>
                </a:solidFill>
              </a:rPr>
              <a:t>o </a:t>
            </a:r>
            <a:r>
              <a:rPr lang="pt-BR" sz="2300" b="1" u="sng" dirty="0" smtClean="0">
                <a:solidFill>
                  <a:srgbClr val="FFFF00"/>
                </a:solidFill>
              </a:rPr>
              <a:t>cumprimento de obrigação legal ou regulatória</a:t>
            </a:r>
            <a:r>
              <a:rPr lang="pt-BR" sz="2300" dirty="0" smtClean="0">
                <a:solidFill>
                  <a:srgbClr val="FFFF00"/>
                </a:solidFill>
              </a:rPr>
              <a:t> </a:t>
            </a:r>
            <a:r>
              <a:rPr lang="pt-BR" sz="2300" dirty="0" smtClean="0">
                <a:solidFill>
                  <a:srgbClr val="00B0F0"/>
                </a:solidFill>
              </a:rPr>
              <a:t>pelo controlador; </a:t>
            </a:r>
          </a:p>
          <a:p>
            <a:pPr algn="just"/>
            <a:endParaRPr lang="pt-BR" sz="2300" dirty="0" smtClean="0">
              <a:solidFill>
                <a:srgbClr val="00B0F0"/>
              </a:solidFill>
            </a:endParaRPr>
          </a:p>
          <a:p>
            <a:pPr algn="just"/>
            <a:r>
              <a:rPr lang="pt-BR" sz="2300" dirty="0" smtClean="0">
                <a:solidFill>
                  <a:srgbClr val="00B0F0"/>
                </a:solidFill>
              </a:rPr>
              <a:t>III – </a:t>
            </a:r>
            <a:r>
              <a:rPr lang="pt-BR" sz="2300" b="1" u="sng" dirty="0" smtClean="0">
                <a:solidFill>
                  <a:srgbClr val="00B0F0"/>
                </a:solidFill>
              </a:rPr>
              <a:t>pela administração pública</a:t>
            </a:r>
            <a:r>
              <a:rPr lang="pt-BR" sz="2300" dirty="0" smtClean="0">
                <a:solidFill>
                  <a:srgbClr val="00B0F0"/>
                </a:solidFill>
              </a:rPr>
              <a:t>, para o tratamento e uso compartilhado de </a:t>
            </a:r>
            <a:r>
              <a:rPr lang="pt-BR" sz="2300" b="1" u="sng" dirty="0" smtClean="0">
                <a:solidFill>
                  <a:srgbClr val="00B0F0"/>
                </a:solidFill>
              </a:rPr>
              <a:t>dados necessários à </a:t>
            </a:r>
            <a:r>
              <a:rPr lang="pt-BR" sz="2300" b="1" u="sng" dirty="0" smtClean="0">
                <a:solidFill>
                  <a:srgbClr val="FFFF00"/>
                </a:solidFill>
              </a:rPr>
              <a:t>execução de políticas públicas</a:t>
            </a:r>
            <a:r>
              <a:rPr lang="pt-BR" sz="2300" dirty="0" smtClean="0">
                <a:solidFill>
                  <a:srgbClr val="00B0F0"/>
                </a:solidFill>
              </a:rPr>
              <a:t> previstas em leis e regulamentos ou respaldadas em contratos, convênios ou instrumentos congêneres, observadas as disposições do Capítulo IV desta Lei; </a:t>
            </a:r>
          </a:p>
          <a:p>
            <a:pPr algn="just"/>
            <a:endParaRPr lang="pt-BR" sz="2300" dirty="0" smtClean="0">
              <a:solidFill>
                <a:srgbClr val="00B0F0"/>
              </a:solidFill>
            </a:endParaRPr>
          </a:p>
          <a:p>
            <a:pPr algn="just"/>
            <a:r>
              <a:rPr lang="pt-BR" sz="2300" dirty="0" smtClean="0">
                <a:solidFill>
                  <a:srgbClr val="00B0F0"/>
                </a:solidFill>
              </a:rPr>
              <a:t>IV – para a </a:t>
            </a:r>
            <a:r>
              <a:rPr lang="pt-BR" sz="2300" b="1" u="sng" dirty="0" smtClean="0">
                <a:solidFill>
                  <a:srgbClr val="FFFF00"/>
                </a:solidFill>
              </a:rPr>
              <a:t>realização de estudos por órgão de pesquisa</a:t>
            </a:r>
            <a:r>
              <a:rPr lang="pt-BR" sz="2300" dirty="0" smtClean="0">
                <a:solidFill>
                  <a:srgbClr val="00B0F0"/>
                </a:solidFill>
              </a:rPr>
              <a:t>, garantida, sempre que possível, a </a:t>
            </a:r>
            <a:r>
              <a:rPr lang="pt-BR" sz="2300" dirty="0" err="1" smtClean="0">
                <a:solidFill>
                  <a:srgbClr val="00B0F0"/>
                </a:solidFill>
              </a:rPr>
              <a:t>anonimização</a:t>
            </a:r>
            <a:r>
              <a:rPr lang="pt-BR" sz="2300" dirty="0" smtClean="0">
                <a:solidFill>
                  <a:srgbClr val="00B0F0"/>
                </a:solidFill>
              </a:rPr>
              <a:t> dos dados pessoais; </a:t>
            </a:r>
          </a:p>
          <a:p>
            <a:pPr algn="just"/>
            <a:endParaRPr lang="pt-BR" sz="2300" dirty="0" smtClean="0">
              <a:solidFill>
                <a:srgbClr val="00B0F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12776"/>
            <a:ext cx="8229600" cy="5445224"/>
          </a:xfrm>
        </p:spPr>
        <p:txBody>
          <a:bodyPr>
            <a:normAutofit fontScale="77500" lnSpcReduction="20000"/>
          </a:bodyPr>
          <a:lstStyle/>
          <a:p>
            <a:pPr algn="just"/>
            <a:r>
              <a:rPr lang="pt-BR" dirty="0" smtClean="0">
                <a:solidFill>
                  <a:srgbClr val="00B0F0"/>
                </a:solidFill>
              </a:rPr>
              <a:t>V – quando necessário para a </a:t>
            </a:r>
            <a:r>
              <a:rPr lang="pt-BR" b="1" u="sng" dirty="0" smtClean="0">
                <a:solidFill>
                  <a:srgbClr val="FFFF00"/>
                </a:solidFill>
              </a:rPr>
              <a:t>execução de contrato</a:t>
            </a:r>
            <a:r>
              <a:rPr lang="pt-BR" dirty="0" smtClean="0">
                <a:solidFill>
                  <a:srgbClr val="FFFF00"/>
                </a:solidFill>
              </a:rPr>
              <a:t> </a:t>
            </a:r>
            <a:r>
              <a:rPr lang="pt-BR" dirty="0" smtClean="0">
                <a:solidFill>
                  <a:srgbClr val="00B0F0"/>
                </a:solidFill>
              </a:rPr>
              <a:t>ou de procedimentos preliminares relacionados a contrato do qual seja parte o titular, a pedido do titular dos dados; ex instalação de NET.</a:t>
            </a:r>
          </a:p>
          <a:p>
            <a:pPr algn="just"/>
            <a:endParaRPr lang="pt-BR" dirty="0" smtClean="0">
              <a:solidFill>
                <a:srgbClr val="00B0F0"/>
              </a:solidFill>
            </a:endParaRPr>
          </a:p>
          <a:p>
            <a:pPr algn="just"/>
            <a:r>
              <a:rPr lang="pt-BR" dirty="0" smtClean="0">
                <a:solidFill>
                  <a:srgbClr val="00B0F0"/>
                </a:solidFill>
              </a:rPr>
              <a:t>VI – para o </a:t>
            </a:r>
            <a:r>
              <a:rPr lang="pt-BR" b="1" u="sng" dirty="0" smtClean="0">
                <a:solidFill>
                  <a:srgbClr val="FFFF00"/>
                </a:solidFill>
              </a:rPr>
              <a:t>exercício regular de direitos em processo judicial</a:t>
            </a:r>
            <a:r>
              <a:rPr lang="pt-BR" dirty="0" smtClean="0">
                <a:solidFill>
                  <a:srgbClr val="00B0F0"/>
                </a:solidFill>
              </a:rPr>
              <a:t>, administrativo ou arbitral, esse último nos termos da Lei nº 9.307, de 23 de setembro de 1996 (Lei de Arbitragem); </a:t>
            </a:r>
          </a:p>
          <a:p>
            <a:pPr algn="just"/>
            <a:endParaRPr lang="pt-BR" dirty="0" smtClean="0">
              <a:solidFill>
                <a:srgbClr val="00B0F0"/>
              </a:solidFill>
            </a:endParaRPr>
          </a:p>
          <a:p>
            <a:pPr algn="just"/>
            <a:r>
              <a:rPr lang="pt-BR" dirty="0" smtClean="0">
                <a:solidFill>
                  <a:srgbClr val="00B0F0"/>
                </a:solidFill>
              </a:rPr>
              <a:t>VII – para a </a:t>
            </a:r>
            <a:r>
              <a:rPr lang="pt-BR" b="1" u="sng" dirty="0" smtClean="0">
                <a:solidFill>
                  <a:srgbClr val="FFFF00"/>
                </a:solidFill>
              </a:rPr>
              <a:t>proteção da vida ou da incolumidade física</a:t>
            </a:r>
            <a:r>
              <a:rPr lang="pt-BR" dirty="0" smtClean="0">
                <a:solidFill>
                  <a:srgbClr val="FFFF00"/>
                </a:solidFill>
              </a:rPr>
              <a:t> </a:t>
            </a:r>
            <a:r>
              <a:rPr lang="pt-BR" dirty="0" smtClean="0">
                <a:solidFill>
                  <a:srgbClr val="00B0F0"/>
                </a:solidFill>
              </a:rPr>
              <a:t>do titular ou de terceiro; </a:t>
            </a:r>
          </a:p>
          <a:p>
            <a:pPr algn="just"/>
            <a:endParaRPr lang="pt-BR" dirty="0" smtClean="0">
              <a:solidFill>
                <a:srgbClr val="00B0F0"/>
              </a:solidFill>
            </a:endParaRPr>
          </a:p>
          <a:p>
            <a:pPr algn="just"/>
            <a:r>
              <a:rPr lang="pt-BR" dirty="0" smtClean="0">
                <a:solidFill>
                  <a:srgbClr val="00B0F0"/>
                </a:solidFill>
              </a:rPr>
              <a:t>VIII – para a </a:t>
            </a:r>
            <a:r>
              <a:rPr lang="pt-BR" b="1" u="sng" dirty="0" smtClean="0">
                <a:solidFill>
                  <a:srgbClr val="FFFF00"/>
                </a:solidFill>
              </a:rPr>
              <a:t>tutela da saúde</a:t>
            </a:r>
            <a:r>
              <a:rPr lang="pt-BR" dirty="0" smtClean="0">
                <a:solidFill>
                  <a:srgbClr val="00B0F0"/>
                </a:solidFill>
              </a:rPr>
              <a:t>, em procedimento realizado por profissionais </a:t>
            </a:r>
            <a:r>
              <a:rPr lang="pt-BR" u="sng" dirty="0" smtClean="0">
                <a:solidFill>
                  <a:srgbClr val="00B0F0"/>
                </a:solidFill>
              </a:rPr>
              <a:t>da saúde, serviços de saúde </a:t>
            </a:r>
            <a:r>
              <a:rPr lang="pt-BR" u="sng" dirty="0" smtClean="0">
                <a:solidFill>
                  <a:srgbClr val="00B0F0"/>
                </a:solidFill>
              </a:rPr>
              <a:t>ou por entidades </a:t>
            </a:r>
            <a:r>
              <a:rPr lang="pt-BR" u="sng" dirty="0" smtClean="0">
                <a:solidFill>
                  <a:srgbClr val="00B0F0"/>
                </a:solidFill>
              </a:rPr>
              <a:t>sanitárias</a:t>
            </a:r>
            <a:r>
              <a:rPr lang="pt-BR" dirty="0" smtClean="0">
                <a:solidFill>
                  <a:srgbClr val="FFFF00"/>
                </a:solidFill>
              </a:rPr>
              <a:t>*</a:t>
            </a:r>
            <a:r>
              <a:rPr lang="pt-BR" dirty="0" smtClean="0">
                <a:solidFill>
                  <a:srgbClr val="00B0F0"/>
                </a:solidFill>
              </a:rPr>
              <a:t>; </a:t>
            </a:r>
            <a:endParaRPr lang="pt-BR" dirty="0" smtClean="0">
              <a:solidFill>
                <a:srgbClr val="00B0F0"/>
              </a:solidFill>
            </a:endParaRPr>
          </a:p>
          <a:p>
            <a:endParaRPr lang="pt-BR" dirty="0">
              <a:solidFill>
                <a:srgbClr val="00B0F0"/>
              </a:solidFill>
            </a:endParaRPr>
          </a:p>
        </p:txBody>
      </p:sp>
      <p:sp>
        <p:nvSpPr>
          <p:cNvPr id="4"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REQUISITOS PARA O TRATAMENTO – </a:t>
            </a:r>
            <a:r>
              <a:rPr lang="pt-BR" dirty="0" err="1" smtClean="0">
                <a:solidFill>
                  <a:srgbClr val="00B0F0"/>
                </a:solidFill>
                <a:latin typeface="Century Gothic" pitchFamily="34" charset="0"/>
              </a:rPr>
              <a:t>Art</a:t>
            </a:r>
            <a:r>
              <a:rPr lang="pt-BR" dirty="0" smtClean="0">
                <a:solidFill>
                  <a:srgbClr val="00B0F0"/>
                </a:solidFill>
                <a:latin typeface="Century Gothic" pitchFamily="34" charset="0"/>
              </a:rPr>
              <a:t> 7º</a:t>
            </a:r>
            <a:endParaRPr lang="pt-BR" dirty="0">
              <a:solidFill>
                <a:srgbClr val="00B0F0"/>
              </a:solidFill>
              <a:latin typeface="Century Gothic"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REQUISITOS PARA O TRATAMENTO – </a:t>
            </a:r>
            <a:r>
              <a:rPr lang="pt-BR" dirty="0" err="1" smtClean="0">
                <a:solidFill>
                  <a:srgbClr val="00B0F0"/>
                </a:solidFill>
                <a:latin typeface="Century Gothic" pitchFamily="34" charset="0"/>
              </a:rPr>
              <a:t>Art</a:t>
            </a:r>
            <a:r>
              <a:rPr lang="pt-BR" dirty="0" smtClean="0">
                <a:solidFill>
                  <a:srgbClr val="00B0F0"/>
                </a:solidFill>
                <a:latin typeface="Century Gothic" pitchFamily="34" charset="0"/>
              </a:rPr>
              <a:t> 7º</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412776"/>
            <a:ext cx="8229600" cy="5112568"/>
          </a:xfrm>
        </p:spPr>
        <p:txBody>
          <a:bodyPr>
            <a:normAutofit lnSpcReduction="10000"/>
          </a:bodyPr>
          <a:lstStyle/>
          <a:p>
            <a:pPr algn="just"/>
            <a:r>
              <a:rPr lang="pt-BR" dirty="0" smtClean="0">
                <a:solidFill>
                  <a:srgbClr val="00B0F0"/>
                </a:solidFill>
              </a:rPr>
              <a:t>IX – quando necessário para atender aos </a:t>
            </a:r>
            <a:r>
              <a:rPr lang="pt-BR" b="1" dirty="0" smtClean="0">
                <a:solidFill>
                  <a:srgbClr val="00B0F0"/>
                </a:solidFill>
              </a:rPr>
              <a:t>interesses legítimos</a:t>
            </a:r>
            <a:r>
              <a:rPr lang="pt-BR" dirty="0" smtClean="0">
                <a:solidFill>
                  <a:srgbClr val="00B0F0"/>
                </a:solidFill>
              </a:rPr>
              <a:t> do controlador ou de terceiro, </a:t>
            </a:r>
            <a:r>
              <a:rPr lang="pt-BR" b="1" u="sng" dirty="0" smtClean="0">
                <a:solidFill>
                  <a:srgbClr val="00B0F0"/>
                </a:solidFill>
              </a:rPr>
              <a:t>exceto no caso de prevalecerem direitos e liberdades fundamentais do titular que exijam a proteção dos dados pessoais</a:t>
            </a:r>
            <a:r>
              <a:rPr lang="pt-BR" dirty="0" smtClean="0">
                <a:solidFill>
                  <a:srgbClr val="00B0F0"/>
                </a:solidFill>
              </a:rPr>
              <a:t>; </a:t>
            </a:r>
          </a:p>
          <a:p>
            <a:pPr algn="just"/>
            <a:endParaRPr lang="pt-BR" dirty="0" smtClean="0">
              <a:solidFill>
                <a:srgbClr val="00B0F0"/>
              </a:solidFill>
            </a:endParaRPr>
          </a:p>
          <a:p>
            <a:pPr algn="just"/>
            <a:r>
              <a:rPr lang="pt-BR" dirty="0" smtClean="0">
                <a:solidFill>
                  <a:srgbClr val="00B0F0"/>
                </a:solidFill>
              </a:rPr>
              <a:t>Com o legítimo interesse, </a:t>
            </a:r>
            <a:r>
              <a:rPr lang="pt-BR" b="1" u="sng" dirty="0" smtClean="0">
                <a:solidFill>
                  <a:srgbClr val="FFFF00"/>
                </a:solidFill>
              </a:rPr>
              <a:t>somente pode tratar os dados “estritamente necessários”</a:t>
            </a:r>
            <a:r>
              <a:rPr lang="pt-BR" dirty="0" smtClean="0">
                <a:solidFill>
                  <a:srgbClr val="FFFF00"/>
                </a:solidFill>
              </a:rPr>
              <a:t> </a:t>
            </a:r>
            <a:r>
              <a:rPr lang="pt-BR" dirty="0" smtClean="0">
                <a:solidFill>
                  <a:srgbClr val="00B0F0"/>
                </a:solidFill>
              </a:rPr>
              <a:t>para a atividade. ANPD pode requerer a elaboração de Relatório de Impacto)</a:t>
            </a:r>
          </a:p>
          <a:p>
            <a:pPr algn="just"/>
            <a:endParaRPr lang="pt-BR" b="1" u="sng" dirty="0" smtClean="0">
              <a:solidFill>
                <a:srgbClr val="00B0F0"/>
              </a:solidFill>
            </a:endParaRPr>
          </a:p>
          <a:p>
            <a:endParaRPr lang="pt-BR" dirty="0">
              <a:solidFill>
                <a:srgbClr val="00B0F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568952" cy="1143000"/>
          </a:xfrm>
        </p:spPr>
        <p:txBody>
          <a:bodyPr>
            <a:normAutofit fontScale="90000"/>
          </a:bodyPr>
          <a:lstStyle/>
          <a:p>
            <a:r>
              <a:rPr lang="pt-BR" u="sng" dirty="0" smtClean="0">
                <a:solidFill>
                  <a:srgbClr val="00B0F0"/>
                </a:solidFill>
                <a:latin typeface="Century Gothic" pitchFamily="34" charset="0"/>
              </a:rPr>
              <a:t>IMPORTANTE FAZER 3 PERGUNTAS</a:t>
            </a:r>
            <a:r>
              <a:rPr lang="pt-BR" dirty="0" smtClean="0">
                <a:solidFill>
                  <a:srgbClr val="00B0F0"/>
                </a:solidFill>
                <a:latin typeface="Century Gothic" pitchFamily="34" charset="0"/>
              </a:rPr>
              <a:t>: </a:t>
            </a:r>
          </a:p>
        </p:txBody>
      </p:sp>
      <p:sp>
        <p:nvSpPr>
          <p:cNvPr id="3" name="Espaço Reservado para Conteúdo 2"/>
          <p:cNvSpPr>
            <a:spLocks noGrp="1"/>
          </p:cNvSpPr>
          <p:nvPr>
            <p:ph idx="1"/>
          </p:nvPr>
        </p:nvSpPr>
        <p:spPr/>
        <p:txBody>
          <a:bodyPr>
            <a:normAutofit lnSpcReduction="10000"/>
          </a:bodyPr>
          <a:lstStyle/>
          <a:p>
            <a:pPr marL="0" indent="0" algn="just">
              <a:buNone/>
            </a:pPr>
            <a:r>
              <a:rPr lang="pt-BR" dirty="0" smtClean="0">
                <a:solidFill>
                  <a:srgbClr val="00B0F0"/>
                </a:solidFill>
              </a:rPr>
              <a:t>1 </a:t>
            </a:r>
            <a:r>
              <a:rPr lang="pt-BR" dirty="0" smtClean="0">
                <a:solidFill>
                  <a:srgbClr val="00B0F0"/>
                </a:solidFill>
              </a:rPr>
              <a:t>– a PJ tem, de fato, interesse nesses dados/conhecimento?; </a:t>
            </a:r>
          </a:p>
          <a:p>
            <a:pPr marL="0" indent="0" algn="just"/>
            <a:endParaRPr lang="pt-BR" dirty="0" smtClean="0">
              <a:solidFill>
                <a:srgbClr val="00B0F0"/>
              </a:solidFill>
            </a:endParaRPr>
          </a:p>
          <a:p>
            <a:pPr marL="0" indent="0" algn="just">
              <a:buNone/>
            </a:pPr>
            <a:r>
              <a:rPr lang="pt-BR" dirty="0" smtClean="0">
                <a:solidFill>
                  <a:srgbClr val="00B0F0"/>
                </a:solidFill>
              </a:rPr>
              <a:t>2 </a:t>
            </a:r>
            <a:r>
              <a:rPr lang="pt-BR" dirty="0" smtClean="0">
                <a:solidFill>
                  <a:srgbClr val="00B0F0"/>
                </a:solidFill>
              </a:rPr>
              <a:t>– só posso alcançar esse interesse legítimo se eu tratar esses dados?;</a:t>
            </a:r>
          </a:p>
          <a:p>
            <a:pPr marL="0" indent="0" algn="just">
              <a:buNone/>
            </a:pPr>
            <a:endParaRPr lang="pt-BR" dirty="0" smtClean="0">
              <a:solidFill>
                <a:srgbClr val="00B0F0"/>
              </a:solidFill>
            </a:endParaRPr>
          </a:p>
          <a:p>
            <a:pPr marL="0" indent="0" algn="just">
              <a:buNone/>
            </a:pPr>
            <a:r>
              <a:rPr lang="pt-BR" dirty="0" smtClean="0">
                <a:solidFill>
                  <a:srgbClr val="00B0F0"/>
                </a:solidFill>
              </a:rPr>
              <a:t>3 </a:t>
            </a:r>
            <a:r>
              <a:rPr lang="pt-BR" dirty="0" smtClean="0">
                <a:solidFill>
                  <a:srgbClr val="00B0F0"/>
                </a:solidFill>
              </a:rPr>
              <a:t>– qual o balanceamento que a empresa vai fazer entre a proteção de dados e o interesse legítimo? </a:t>
            </a:r>
          </a:p>
          <a:p>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REQUISITOS PARA O TRATAMENTO – </a:t>
            </a:r>
            <a:r>
              <a:rPr lang="pt-BR" dirty="0" err="1" smtClean="0">
                <a:solidFill>
                  <a:srgbClr val="00B0F0"/>
                </a:solidFill>
                <a:latin typeface="Century Gothic" pitchFamily="34" charset="0"/>
              </a:rPr>
              <a:t>Art</a:t>
            </a:r>
            <a:r>
              <a:rPr lang="pt-BR" dirty="0" smtClean="0">
                <a:solidFill>
                  <a:srgbClr val="00B0F0"/>
                </a:solidFill>
                <a:latin typeface="Century Gothic" pitchFamily="34" charset="0"/>
              </a:rPr>
              <a:t> 7º</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solidFill>
                  <a:srgbClr val="00B0F0"/>
                </a:solidFill>
              </a:rPr>
              <a:t>X – para</a:t>
            </a:r>
            <a:r>
              <a:rPr lang="pt-BR" b="1" dirty="0" smtClean="0">
                <a:solidFill>
                  <a:srgbClr val="00B0F0"/>
                </a:solidFill>
              </a:rPr>
              <a:t> </a:t>
            </a:r>
            <a:r>
              <a:rPr lang="pt-BR" b="1" u="sng" dirty="0" smtClean="0">
                <a:solidFill>
                  <a:srgbClr val="FF0000"/>
                </a:solidFill>
              </a:rPr>
              <a:t>a proteção do crédito</a:t>
            </a:r>
            <a:r>
              <a:rPr lang="pt-BR" dirty="0" smtClean="0">
                <a:solidFill>
                  <a:srgbClr val="00B0F0"/>
                </a:solidFill>
              </a:rPr>
              <a:t>, inclusive quanto ao disposto na legislação pertinente. GDPR não trouxe limite de atuação. </a:t>
            </a:r>
          </a:p>
          <a:p>
            <a:pPr algn="just"/>
            <a:endParaRPr lang="pt-BR" dirty="0" smtClean="0">
              <a:solidFill>
                <a:srgbClr val="00B0F0"/>
              </a:solidFill>
            </a:endParaRPr>
          </a:p>
          <a:p>
            <a:pPr algn="just"/>
            <a:r>
              <a:rPr lang="pt-BR" b="1" dirty="0" smtClean="0">
                <a:solidFill>
                  <a:srgbClr val="00B0F0"/>
                </a:solidFill>
              </a:rPr>
              <a:t>Cadastro Positivo? </a:t>
            </a:r>
            <a:r>
              <a:rPr lang="pt-BR" dirty="0" smtClean="0">
                <a:solidFill>
                  <a:srgbClr val="00B0F0"/>
                </a:solidFill>
              </a:rPr>
              <a:t>A súmula 550 do STJ – </a:t>
            </a:r>
            <a:r>
              <a:rPr lang="pt-BR" dirty="0" err="1" smtClean="0">
                <a:solidFill>
                  <a:srgbClr val="00B0F0"/>
                </a:solidFill>
              </a:rPr>
              <a:t>Score</a:t>
            </a:r>
            <a:r>
              <a:rPr lang="pt-BR" dirty="0" smtClean="0">
                <a:solidFill>
                  <a:srgbClr val="00B0F0"/>
                </a:solidFill>
              </a:rPr>
              <a:t> de Crédito não é considerado banco de dados – acredito que pode ser revisto o entendimento, pois o entendimento entra em conflito com a nova lei. </a:t>
            </a:r>
          </a:p>
          <a:p>
            <a:pPr algn="just"/>
            <a:endParaRPr lang="pt-BR" b="1" dirty="0" smtClean="0">
              <a:solidFill>
                <a:srgbClr val="00B0F0"/>
              </a:solidFill>
            </a:endParaRPr>
          </a:p>
          <a:p>
            <a:pPr algn="just"/>
            <a:r>
              <a:rPr lang="pt-BR" b="1" i="1" dirty="0" smtClean="0">
                <a:solidFill>
                  <a:srgbClr val="00B0F0"/>
                </a:solidFill>
              </a:rPr>
              <a:t>Súmula 550</a:t>
            </a:r>
            <a:r>
              <a:rPr lang="pt-BR" i="1" dirty="0" smtClean="0">
                <a:solidFill>
                  <a:srgbClr val="00B0F0"/>
                </a:solidFill>
              </a:rPr>
              <a:t> </a:t>
            </a:r>
            <a:r>
              <a:rPr lang="pt-BR" b="1" i="1" dirty="0" smtClean="0">
                <a:solidFill>
                  <a:srgbClr val="00B0F0"/>
                </a:solidFill>
              </a:rPr>
              <a:t>STJ </a:t>
            </a:r>
            <a:r>
              <a:rPr lang="pt-BR" i="1" dirty="0" smtClean="0">
                <a:solidFill>
                  <a:srgbClr val="00B0F0"/>
                </a:solidFill>
              </a:rPr>
              <a:t>– </a:t>
            </a:r>
            <a:r>
              <a:rPr lang="pt-BR" i="1" u="sng" dirty="0" smtClean="0">
                <a:solidFill>
                  <a:srgbClr val="00B0F0"/>
                </a:solidFill>
              </a:rPr>
              <a:t>A utilização de escore de crédito, método estatístico de avaliação de risco que não constitui banco de dados, dispensa o consentimento do consumidor</a:t>
            </a:r>
            <a:r>
              <a:rPr lang="pt-BR" i="1" dirty="0" smtClean="0">
                <a:solidFill>
                  <a:srgbClr val="00B0F0"/>
                </a:solidFill>
              </a:rPr>
              <a:t>, que terá o direito de solicitar esclarecimentos sobre as informações pessoais valoradas e as fontes dos dados considerados no respectivo cálculo. (Súmula 550, SEGUNDA SEÇÃO, julgado em 14/10/2015, </a:t>
            </a:r>
            <a:r>
              <a:rPr lang="pt-BR" i="1" dirty="0" err="1" smtClean="0">
                <a:solidFill>
                  <a:srgbClr val="00B0F0"/>
                </a:solidFill>
              </a:rPr>
              <a:t>DJe</a:t>
            </a:r>
            <a:r>
              <a:rPr lang="pt-BR" i="1" dirty="0" smtClean="0">
                <a:solidFill>
                  <a:srgbClr val="00B0F0"/>
                </a:solidFill>
              </a:rPr>
              <a:t> 19/10/2015)</a:t>
            </a:r>
          </a:p>
          <a:p>
            <a:endParaRPr lang="pt-BR" dirty="0">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solidFill>
                  <a:srgbClr val="00B0F0"/>
                </a:solidFill>
                <a:latin typeface="Century Gothic" pitchFamily="34" charset="0"/>
              </a:rPr>
              <a:t>CADASTRO POSITIVO</a:t>
            </a:r>
            <a:endParaRPr lang="pt-BR" dirty="0"/>
          </a:p>
        </p:txBody>
      </p:sp>
      <p:sp>
        <p:nvSpPr>
          <p:cNvPr id="3" name="Espaço Reservado para Conteúdo 2"/>
          <p:cNvSpPr>
            <a:spLocks noGrp="1"/>
          </p:cNvSpPr>
          <p:nvPr>
            <p:ph idx="1"/>
          </p:nvPr>
        </p:nvSpPr>
        <p:spPr/>
        <p:txBody>
          <a:bodyPr/>
          <a:lstStyle/>
          <a:p>
            <a:pPr algn="just"/>
            <a:r>
              <a:rPr lang="pt-BR" dirty="0" smtClean="0">
                <a:solidFill>
                  <a:srgbClr val="00B0F0"/>
                </a:solidFill>
              </a:rPr>
              <a:t>Lei Complementar 166/2019 modificou diversos artigos da lei 105/2011 e 12.414/2011, permitindo o tratamento e transferência de dados para a “proteção” do crédito, com o cadastro positivo.</a:t>
            </a:r>
            <a:endParaRPr lang="pt-BR" dirty="0" smtClean="0">
              <a:solidFill>
                <a:srgbClr val="00B0F0"/>
              </a:solidFill>
            </a:endParaRP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CENÁRIO DE CRIAÇÃO DA LEI</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92500"/>
          </a:bodyPr>
          <a:lstStyle/>
          <a:p>
            <a:pPr algn="just"/>
            <a:r>
              <a:rPr lang="pt-BR" dirty="0" smtClean="0">
                <a:solidFill>
                  <a:srgbClr val="00B0F0"/>
                </a:solidFill>
              </a:rPr>
              <a:t>Aumento de Valor dos dados;</a:t>
            </a:r>
          </a:p>
          <a:p>
            <a:pPr algn="just"/>
            <a:r>
              <a:rPr lang="pt-BR" dirty="0" smtClean="0">
                <a:solidFill>
                  <a:srgbClr val="00B0F0"/>
                </a:solidFill>
              </a:rPr>
              <a:t>Desenvolvimento de Tecnologias com potencial aumento de conectividade (5G, </a:t>
            </a:r>
            <a:r>
              <a:rPr lang="pt-BR" dirty="0" err="1" smtClean="0">
                <a:solidFill>
                  <a:srgbClr val="00B0F0"/>
                </a:solidFill>
              </a:rPr>
              <a:t>IoT</a:t>
            </a:r>
            <a:r>
              <a:rPr lang="pt-BR" dirty="0" smtClean="0">
                <a:solidFill>
                  <a:srgbClr val="00B0F0"/>
                </a:solidFill>
              </a:rPr>
              <a:t>, entre outras);</a:t>
            </a:r>
          </a:p>
          <a:p>
            <a:pPr algn="just"/>
            <a:r>
              <a:rPr lang="pt-BR" dirty="0" smtClean="0">
                <a:solidFill>
                  <a:srgbClr val="00B0F0"/>
                </a:solidFill>
              </a:rPr>
              <a:t>Utilização </a:t>
            </a:r>
            <a:r>
              <a:rPr lang="pt-BR" dirty="0" smtClean="0">
                <a:solidFill>
                  <a:srgbClr val="00B0F0"/>
                </a:solidFill>
              </a:rPr>
              <a:t>abusiva </a:t>
            </a:r>
            <a:r>
              <a:rPr lang="pt-BR" dirty="0" smtClean="0">
                <a:solidFill>
                  <a:srgbClr val="00B0F0"/>
                </a:solidFill>
              </a:rPr>
              <a:t>de dados (</a:t>
            </a:r>
            <a:r>
              <a:rPr lang="pt-BR" dirty="0" err="1" smtClean="0">
                <a:solidFill>
                  <a:srgbClr val="00B0F0"/>
                </a:solidFill>
              </a:rPr>
              <a:t>Facebook</a:t>
            </a:r>
            <a:r>
              <a:rPr lang="pt-BR" dirty="0" smtClean="0">
                <a:solidFill>
                  <a:srgbClr val="00B0F0"/>
                </a:solidFill>
              </a:rPr>
              <a:t>/Cambridge </a:t>
            </a:r>
            <a:r>
              <a:rPr lang="pt-BR" dirty="0" err="1" smtClean="0">
                <a:solidFill>
                  <a:srgbClr val="00B0F0"/>
                </a:solidFill>
              </a:rPr>
              <a:t>Analytics</a:t>
            </a:r>
            <a:r>
              <a:rPr lang="pt-BR" dirty="0" smtClean="0">
                <a:solidFill>
                  <a:srgbClr val="00B0F0"/>
                </a:solidFill>
              </a:rPr>
              <a:t>, registros e cadastros pessoais sendo utilizados em contextos estranhos à relação);</a:t>
            </a:r>
          </a:p>
          <a:p>
            <a:pPr algn="just"/>
            <a:r>
              <a:rPr lang="pt-BR" dirty="0" smtClean="0">
                <a:solidFill>
                  <a:srgbClr val="00B0F0"/>
                </a:solidFill>
              </a:rPr>
              <a:t>Aumento dos </a:t>
            </a:r>
            <a:r>
              <a:rPr lang="pt-BR" dirty="0" err="1" smtClean="0">
                <a:solidFill>
                  <a:srgbClr val="00B0F0"/>
                </a:solidFill>
              </a:rPr>
              <a:t>Cyberataques</a:t>
            </a:r>
            <a:r>
              <a:rPr lang="pt-BR" dirty="0" smtClean="0">
                <a:solidFill>
                  <a:srgbClr val="00B0F0"/>
                </a:solidFill>
              </a:rPr>
              <a:t> no mundo (</a:t>
            </a:r>
            <a:r>
              <a:rPr lang="pt-BR" dirty="0" err="1" smtClean="0">
                <a:solidFill>
                  <a:srgbClr val="00B0F0"/>
                </a:solidFill>
              </a:rPr>
              <a:t>WannaCry</a:t>
            </a:r>
            <a:r>
              <a:rPr lang="pt-BR" dirty="0" smtClean="0">
                <a:solidFill>
                  <a:srgbClr val="00B0F0"/>
                </a:solidFill>
              </a:rPr>
              <a:t>, Banco Inter, Estante Virtual);</a:t>
            </a:r>
          </a:p>
          <a:p>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TRATAMENTO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916833"/>
            <a:ext cx="8229600" cy="3528392"/>
          </a:xfrm>
        </p:spPr>
        <p:txBody>
          <a:bodyPr numCol="2">
            <a:normAutofit fontScale="47500" lnSpcReduction="20000"/>
          </a:bodyPr>
          <a:lstStyle/>
          <a:p>
            <a:r>
              <a:rPr lang="pt-BR" sz="4200" dirty="0" smtClean="0">
                <a:solidFill>
                  <a:srgbClr val="00B0F0"/>
                </a:solidFill>
              </a:rPr>
              <a:t>coleta, </a:t>
            </a:r>
          </a:p>
          <a:p>
            <a:r>
              <a:rPr lang="pt-BR" sz="4200" dirty="0" smtClean="0">
                <a:solidFill>
                  <a:srgbClr val="00B0F0"/>
                </a:solidFill>
              </a:rPr>
              <a:t>produção, </a:t>
            </a:r>
          </a:p>
          <a:p>
            <a:r>
              <a:rPr lang="pt-BR" sz="4200" dirty="0" smtClean="0">
                <a:solidFill>
                  <a:srgbClr val="00B0F0"/>
                </a:solidFill>
              </a:rPr>
              <a:t>recepção, </a:t>
            </a:r>
          </a:p>
          <a:p>
            <a:r>
              <a:rPr lang="pt-BR" sz="4200" dirty="0" smtClean="0">
                <a:solidFill>
                  <a:srgbClr val="00B0F0"/>
                </a:solidFill>
              </a:rPr>
              <a:t>classificação, </a:t>
            </a:r>
          </a:p>
          <a:p>
            <a:r>
              <a:rPr lang="pt-BR" sz="4200" dirty="0" smtClean="0">
                <a:solidFill>
                  <a:srgbClr val="00B0F0"/>
                </a:solidFill>
              </a:rPr>
              <a:t>utilização, </a:t>
            </a:r>
          </a:p>
          <a:p>
            <a:r>
              <a:rPr lang="pt-BR" sz="4200" dirty="0" smtClean="0">
                <a:solidFill>
                  <a:srgbClr val="00B0F0"/>
                </a:solidFill>
              </a:rPr>
              <a:t>acesso, </a:t>
            </a:r>
          </a:p>
          <a:p>
            <a:r>
              <a:rPr lang="pt-BR" sz="4200" dirty="0" smtClean="0">
                <a:solidFill>
                  <a:srgbClr val="00B0F0"/>
                </a:solidFill>
              </a:rPr>
              <a:t>reprodução, </a:t>
            </a:r>
          </a:p>
          <a:p>
            <a:r>
              <a:rPr lang="pt-BR" sz="4200" dirty="0" smtClean="0">
                <a:solidFill>
                  <a:srgbClr val="00B0F0"/>
                </a:solidFill>
              </a:rPr>
              <a:t>transmissão, </a:t>
            </a:r>
          </a:p>
          <a:p>
            <a:r>
              <a:rPr lang="pt-BR" sz="4200" dirty="0" smtClean="0">
                <a:solidFill>
                  <a:srgbClr val="00B0F0"/>
                </a:solidFill>
              </a:rPr>
              <a:t>distribuição, </a:t>
            </a:r>
          </a:p>
          <a:p>
            <a:r>
              <a:rPr lang="pt-BR" sz="4200" dirty="0" smtClean="0">
                <a:solidFill>
                  <a:srgbClr val="00B0F0"/>
                </a:solidFill>
              </a:rPr>
              <a:t>processamento, </a:t>
            </a:r>
          </a:p>
          <a:p>
            <a:endParaRPr lang="pt-BR" sz="4200" dirty="0" smtClean="0">
              <a:solidFill>
                <a:srgbClr val="00B0F0"/>
              </a:solidFill>
            </a:endParaRPr>
          </a:p>
          <a:p>
            <a:r>
              <a:rPr lang="pt-BR" sz="4200" dirty="0" smtClean="0">
                <a:solidFill>
                  <a:srgbClr val="00B0F0"/>
                </a:solidFill>
              </a:rPr>
              <a:t>arquivamento, </a:t>
            </a:r>
          </a:p>
          <a:p>
            <a:r>
              <a:rPr lang="pt-BR" sz="4200" dirty="0" smtClean="0">
                <a:solidFill>
                  <a:srgbClr val="00B0F0"/>
                </a:solidFill>
              </a:rPr>
              <a:t>armazenamento, </a:t>
            </a:r>
          </a:p>
          <a:p>
            <a:r>
              <a:rPr lang="pt-BR" sz="4200" dirty="0" smtClean="0">
                <a:solidFill>
                  <a:srgbClr val="00B0F0"/>
                </a:solidFill>
              </a:rPr>
              <a:t>eliminação, </a:t>
            </a:r>
          </a:p>
          <a:p>
            <a:r>
              <a:rPr lang="pt-BR" sz="4200" dirty="0" smtClean="0">
                <a:solidFill>
                  <a:srgbClr val="00B0F0"/>
                </a:solidFill>
              </a:rPr>
              <a:t>avaliação ou controle da informação, </a:t>
            </a:r>
          </a:p>
          <a:p>
            <a:r>
              <a:rPr lang="pt-BR" sz="4200" dirty="0" smtClean="0">
                <a:solidFill>
                  <a:srgbClr val="00B0F0"/>
                </a:solidFill>
              </a:rPr>
              <a:t>modificação, </a:t>
            </a:r>
          </a:p>
          <a:p>
            <a:r>
              <a:rPr lang="pt-BR" sz="4200" dirty="0" smtClean="0">
                <a:solidFill>
                  <a:srgbClr val="00B0F0"/>
                </a:solidFill>
              </a:rPr>
              <a:t>comunicação, </a:t>
            </a:r>
          </a:p>
          <a:p>
            <a:r>
              <a:rPr lang="pt-BR" sz="4200" dirty="0" smtClean="0">
                <a:solidFill>
                  <a:srgbClr val="00B0F0"/>
                </a:solidFill>
              </a:rPr>
              <a:t>transferência, </a:t>
            </a:r>
          </a:p>
          <a:p>
            <a:r>
              <a:rPr lang="pt-BR" sz="4200" dirty="0" smtClean="0">
                <a:solidFill>
                  <a:srgbClr val="00B0F0"/>
                </a:solidFill>
              </a:rPr>
              <a:t>difusão </a:t>
            </a:r>
          </a:p>
          <a:p>
            <a:r>
              <a:rPr lang="pt-BR" sz="4200" dirty="0" smtClean="0">
                <a:solidFill>
                  <a:srgbClr val="00B0F0"/>
                </a:solidFill>
              </a:rPr>
              <a:t>extração </a:t>
            </a:r>
          </a:p>
          <a:p>
            <a:pPr>
              <a:buNone/>
            </a:pPr>
            <a:endParaRPr lang="pt-BR" dirty="0" smtClean="0">
              <a:solidFill>
                <a:srgbClr val="00B0F0"/>
              </a:solidFill>
            </a:endParaRPr>
          </a:p>
        </p:txBody>
      </p:sp>
      <p:sp>
        <p:nvSpPr>
          <p:cNvPr id="4" name="CaixaDeTexto 3"/>
          <p:cNvSpPr txBox="1"/>
          <p:nvPr/>
        </p:nvSpPr>
        <p:spPr>
          <a:xfrm>
            <a:off x="2771800" y="1412776"/>
            <a:ext cx="3672408" cy="646331"/>
          </a:xfrm>
          <a:prstGeom prst="rect">
            <a:avLst/>
          </a:prstGeom>
          <a:noFill/>
        </p:spPr>
        <p:txBody>
          <a:bodyPr wrap="square" rtlCol="0">
            <a:spAutoFit/>
          </a:bodyPr>
          <a:lstStyle/>
          <a:p>
            <a:r>
              <a:rPr lang="pt-BR" b="1" u="sng" dirty="0" smtClean="0">
                <a:solidFill>
                  <a:srgbClr val="00B0F0"/>
                </a:solidFill>
              </a:rPr>
              <a:t>Tratamento</a:t>
            </a:r>
            <a:r>
              <a:rPr lang="pt-BR" dirty="0" smtClean="0">
                <a:solidFill>
                  <a:srgbClr val="00B0F0"/>
                </a:solidFill>
              </a:rPr>
              <a:t> (</a:t>
            </a:r>
            <a:r>
              <a:rPr lang="pt-BR" dirty="0" err="1" smtClean="0">
                <a:solidFill>
                  <a:srgbClr val="00B0F0"/>
                </a:solidFill>
              </a:rPr>
              <a:t>art</a:t>
            </a:r>
            <a:r>
              <a:rPr lang="pt-BR" dirty="0" smtClean="0">
                <a:solidFill>
                  <a:srgbClr val="00B0F0"/>
                </a:solidFill>
              </a:rPr>
              <a:t> 5º </a:t>
            </a:r>
            <a:r>
              <a:rPr lang="pt-BR" dirty="0" err="1" smtClean="0">
                <a:solidFill>
                  <a:srgbClr val="00B0F0"/>
                </a:solidFill>
              </a:rPr>
              <a:t>inc</a:t>
            </a:r>
            <a:r>
              <a:rPr lang="pt-BR" dirty="0" smtClean="0">
                <a:solidFill>
                  <a:srgbClr val="00B0F0"/>
                </a:solidFill>
              </a:rPr>
              <a:t> X) – 20 verbos </a:t>
            </a:r>
          </a:p>
          <a:p>
            <a:endParaRPr lang="pt-BR" dirty="0">
              <a:solidFill>
                <a:srgbClr val="00B0F0"/>
              </a:solidFill>
            </a:endParaRPr>
          </a:p>
        </p:txBody>
      </p:sp>
      <p:sp>
        <p:nvSpPr>
          <p:cNvPr id="5" name="CaixaDeTexto 4"/>
          <p:cNvSpPr txBox="1"/>
          <p:nvPr/>
        </p:nvSpPr>
        <p:spPr>
          <a:xfrm>
            <a:off x="899592" y="5301208"/>
            <a:ext cx="7200800" cy="1015663"/>
          </a:xfrm>
          <a:prstGeom prst="rect">
            <a:avLst/>
          </a:prstGeom>
          <a:noFill/>
        </p:spPr>
        <p:txBody>
          <a:bodyPr wrap="square" rtlCol="0">
            <a:spAutoFit/>
          </a:bodyPr>
          <a:lstStyle/>
          <a:p>
            <a:pPr algn="just"/>
            <a:r>
              <a:rPr lang="pt-BR" sz="2000" b="1" u="sng" dirty="0" smtClean="0">
                <a:solidFill>
                  <a:srgbClr val="FF0000"/>
                </a:solidFill>
                <a:latin typeface="Century Gothic" pitchFamily="34" charset="0"/>
              </a:rPr>
              <a:t>em essência, qualquer forma de trabalho com informações identificadas ou identificáveis é considerado como Tratamento.</a:t>
            </a:r>
            <a:endParaRPr lang="pt-BR" sz="2000" b="1" dirty="0" smtClean="0">
              <a:solidFill>
                <a:srgbClr val="FF0000"/>
              </a:solidFill>
              <a:latin typeface="Century Gothic"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500" dirty="0" smtClean="0">
                <a:solidFill>
                  <a:srgbClr val="00B0F0"/>
                </a:solidFill>
                <a:latin typeface="Century Gothic" pitchFamily="34" charset="0"/>
              </a:rPr>
              <a:t>PARTICULARIDADES NO TRATAMENTO</a:t>
            </a:r>
            <a:endParaRPr lang="pt-BR" sz="3500"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7500" lnSpcReduction="20000"/>
          </a:bodyPr>
          <a:lstStyle/>
          <a:p>
            <a:pPr algn="just"/>
            <a:r>
              <a:rPr lang="pt-BR" dirty="0" smtClean="0">
                <a:solidFill>
                  <a:srgbClr val="00B0F0"/>
                </a:solidFill>
              </a:rPr>
              <a:t>Menores – consentimento deverá ser dado </a:t>
            </a:r>
            <a:r>
              <a:rPr lang="pt-BR" b="1" u="sng" dirty="0" smtClean="0">
                <a:solidFill>
                  <a:srgbClr val="00B0F0"/>
                </a:solidFill>
              </a:rPr>
              <a:t>em destaque e em específico</a:t>
            </a:r>
            <a:r>
              <a:rPr lang="pt-BR" dirty="0" smtClean="0">
                <a:solidFill>
                  <a:srgbClr val="00B0F0"/>
                </a:solidFill>
              </a:rPr>
              <a:t> de, pelo menos, um pai ou responsável</a:t>
            </a:r>
          </a:p>
          <a:p>
            <a:pPr algn="just"/>
            <a:endParaRPr lang="pt-BR" dirty="0" smtClean="0">
              <a:solidFill>
                <a:srgbClr val="00B0F0"/>
              </a:solidFill>
            </a:endParaRPr>
          </a:p>
          <a:p>
            <a:pPr algn="just"/>
            <a:r>
              <a:rPr lang="pt-BR" dirty="0" smtClean="0">
                <a:solidFill>
                  <a:srgbClr val="00B0F0"/>
                </a:solidFill>
              </a:rPr>
              <a:t>IMPORTANTE - § 6º As </a:t>
            </a:r>
            <a:r>
              <a:rPr lang="pt-BR" b="1" u="sng" dirty="0" smtClean="0">
                <a:solidFill>
                  <a:schemeClr val="accent6"/>
                </a:solidFill>
              </a:rPr>
              <a:t>informações</a:t>
            </a:r>
            <a:r>
              <a:rPr lang="pt-BR" dirty="0" smtClean="0">
                <a:solidFill>
                  <a:srgbClr val="00B0F0"/>
                </a:solidFill>
              </a:rPr>
              <a:t> </a:t>
            </a:r>
            <a:r>
              <a:rPr lang="pt-BR" dirty="0" smtClean="0">
                <a:solidFill>
                  <a:srgbClr val="00B0F0"/>
                </a:solidFill>
              </a:rPr>
              <a:t>sobre o tratamento de dados referidas </a:t>
            </a:r>
            <a:r>
              <a:rPr lang="pt-BR" dirty="0" smtClean="0">
                <a:solidFill>
                  <a:srgbClr val="00B0F0"/>
                </a:solidFill>
              </a:rPr>
              <a:t>neste artigo deverão ser </a:t>
            </a:r>
            <a:r>
              <a:rPr lang="pt-BR" b="1" u="sng" dirty="0" smtClean="0">
                <a:solidFill>
                  <a:srgbClr val="FFFF00"/>
                </a:solidFill>
              </a:rPr>
              <a:t>fornecidas de maneira simples, clara e acessível,</a:t>
            </a:r>
            <a:r>
              <a:rPr lang="pt-BR" b="1" u="sng" dirty="0" smtClean="0">
                <a:solidFill>
                  <a:srgbClr val="7030A0"/>
                </a:solidFill>
              </a:rPr>
              <a:t> </a:t>
            </a:r>
            <a:r>
              <a:rPr lang="pt-BR" b="1" u="sng" dirty="0" smtClean="0">
                <a:solidFill>
                  <a:srgbClr val="FF0000"/>
                </a:solidFill>
              </a:rPr>
              <a:t>consideradas as características físico-motoras, perceptivas, sensoriais, intelectuais e mentais do usuário</a:t>
            </a:r>
            <a:r>
              <a:rPr lang="pt-BR" dirty="0" smtClean="0">
                <a:solidFill>
                  <a:srgbClr val="FF0000"/>
                </a:solidFill>
              </a:rPr>
              <a:t>, </a:t>
            </a:r>
            <a:r>
              <a:rPr lang="pt-BR" b="1" u="sng" dirty="0" smtClean="0">
                <a:solidFill>
                  <a:srgbClr val="FF0000"/>
                </a:solidFill>
              </a:rPr>
              <a:t>com uso de recursos audiovisuais quando adequado</a:t>
            </a:r>
            <a:r>
              <a:rPr lang="pt-BR" dirty="0" smtClean="0">
                <a:solidFill>
                  <a:srgbClr val="FF0000"/>
                </a:solidFill>
              </a:rPr>
              <a:t>, </a:t>
            </a:r>
            <a:r>
              <a:rPr lang="pt-BR" b="1" u="sng" dirty="0" smtClean="0">
                <a:solidFill>
                  <a:srgbClr val="00B050"/>
                </a:solidFill>
              </a:rPr>
              <a:t>de forma a proporcionar a informação necessária aos pais ou ao responsável legal e adequada ao entendimento da criança.</a:t>
            </a:r>
            <a:endParaRPr lang="pt-BR"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TERMINO DO TRATAMENTO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340768"/>
            <a:ext cx="8229600" cy="5256584"/>
          </a:xfrm>
        </p:spPr>
        <p:txBody>
          <a:bodyPr>
            <a:normAutofit fontScale="85000" lnSpcReduction="20000"/>
          </a:bodyPr>
          <a:lstStyle/>
          <a:p>
            <a:pPr algn="just"/>
            <a:r>
              <a:rPr lang="pt-BR" dirty="0" smtClean="0">
                <a:solidFill>
                  <a:srgbClr val="00B0F0"/>
                </a:solidFill>
              </a:rPr>
              <a:t>Ocorre nas seguintes hipóteses</a:t>
            </a:r>
            <a:r>
              <a:rPr lang="pt-BR" dirty="0" smtClean="0">
                <a:solidFill>
                  <a:srgbClr val="00B0F0"/>
                </a:solidFill>
              </a:rPr>
              <a:t>:</a:t>
            </a:r>
          </a:p>
          <a:p>
            <a:pPr algn="just"/>
            <a:endParaRPr lang="pt-BR" dirty="0" smtClean="0">
              <a:solidFill>
                <a:srgbClr val="00B0F0"/>
              </a:solidFill>
            </a:endParaRPr>
          </a:p>
          <a:p>
            <a:pPr algn="just"/>
            <a:r>
              <a:rPr lang="pt-BR" dirty="0" smtClean="0">
                <a:solidFill>
                  <a:srgbClr val="00B0F0"/>
                </a:solidFill>
              </a:rPr>
              <a:t>I – verificação de que </a:t>
            </a:r>
            <a:r>
              <a:rPr lang="pt-BR" b="1" u="sng" dirty="0" smtClean="0">
                <a:solidFill>
                  <a:srgbClr val="FFFF00"/>
                </a:solidFill>
              </a:rPr>
              <a:t>a finalidade foi alcançada </a:t>
            </a:r>
            <a:r>
              <a:rPr lang="pt-BR" dirty="0" smtClean="0">
                <a:solidFill>
                  <a:srgbClr val="00B0F0"/>
                </a:solidFill>
              </a:rPr>
              <a:t>ou de que os </a:t>
            </a:r>
            <a:r>
              <a:rPr lang="pt-BR" b="1" u="sng" dirty="0" smtClean="0">
                <a:solidFill>
                  <a:srgbClr val="FFFF00"/>
                </a:solidFill>
              </a:rPr>
              <a:t>dados deixaram de ser necessários</a:t>
            </a:r>
            <a:r>
              <a:rPr lang="pt-BR" b="1" dirty="0" smtClean="0">
                <a:solidFill>
                  <a:srgbClr val="00B0F0"/>
                </a:solidFill>
              </a:rPr>
              <a:t> </a:t>
            </a:r>
            <a:r>
              <a:rPr lang="pt-BR" dirty="0" smtClean="0">
                <a:solidFill>
                  <a:srgbClr val="00B0F0"/>
                </a:solidFill>
              </a:rPr>
              <a:t>ou pertinentes ao alcance da finalidade específica almejada; </a:t>
            </a:r>
          </a:p>
          <a:p>
            <a:pPr algn="just"/>
            <a:r>
              <a:rPr lang="pt-BR" dirty="0" smtClean="0">
                <a:solidFill>
                  <a:srgbClr val="00B0F0"/>
                </a:solidFill>
              </a:rPr>
              <a:t>II – </a:t>
            </a:r>
            <a:r>
              <a:rPr lang="pt-BR" b="1" u="sng" dirty="0" smtClean="0">
                <a:solidFill>
                  <a:srgbClr val="FF0000"/>
                </a:solidFill>
              </a:rPr>
              <a:t>fim do período</a:t>
            </a:r>
            <a:r>
              <a:rPr lang="pt-BR" dirty="0" smtClean="0">
                <a:solidFill>
                  <a:srgbClr val="FF0000"/>
                </a:solidFill>
              </a:rPr>
              <a:t> </a:t>
            </a:r>
            <a:r>
              <a:rPr lang="pt-BR" dirty="0" smtClean="0">
                <a:solidFill>
                  <a:srgbClr val="00B0F0"/>
                </a:solidFill>
              </a:rPr>
              <a:t>de tratamento; </a:t>
            </a:r>
          </a:p>
          <a:p>
            <a:pPr algn="just"/>
            <a:r>
              <a:rPr lang="pt-BR" dirty="0" smtClean="0">
                <a:solidFill>
                  <a:srgbClr val="00B0F0"/>
                </a:solidFill>
              </a:rPr>
              <a:t>III – </a:t>
            </a:r>
            <a:r>
              <a:rPr lang="pt-BR" dirty="0" smtClean="0">
                <a:solidFill>
                  <a:srgbClr val="00B050"/>
                </a:solidFill>
              </a:rPr>
              <a:t>c</a:t>
            </a:r>
            <a:r>
              <a:rPr lang="pt-BR" b="1" u="sng" dirty="0" smtClean="0">
                <a:solidFill>
                  <a:srgbClr val="00B050"/>
                </a:solidFill>
              </a:rPr>
              <a:t>omunicação do titular</a:t>
            </a:r>
            <a:r>
              <a:rPr lang="pt-BR" dirty="0" smtClean="0">
                <a:solidFill>
                  <a:srgbClr val="00B0F0"/>
                </a:solidFill>
              </a:rPr>
              <a:t>, inclusive no exercício de seu direito de revogação do consentimento conforme disposto no § 5º do art. 8º desta Lei, resguardado o interesse público; ou </a:t>
            </a:r>
          </a:p>
          <a:p>
            <a:pPr algn="just"/>
            <a:r>
              <a:rPr lang="pt-BR" dirty="0" smtClean="0">
                <a:solidFill>
                  <a:srgbClr val="00B0F0"/>
                </a:solidFill>
              </a:rPr>
              <a:t>IV – </a:t>
            </a:r>
            <a:r>
              <a:rPr lang="pt-BR" b="1" u="sng" dirty="0" smtClean="0">
                <a:solidFill>
                  <a:schemeClr val="accent6"/>
                </a:solidFill>
              </a:rPr>
              <a:t>determinação da autoridade nacional</a:t>
            </a:r>
            <a:r>
              <a:rPr lang="pt-BR" dirty="0" smtClean="0">
                <a:solidFill>
                  <a:srgbClr val="00B0F0"/>
                </a:solidFill>
              </a:rPr>
              <a:t>, quando houver violação ao disposto nesta Lei.</a:t>
            </a:r>
          </a:p>
          <a:p>
            <a:endParaRPr lang="pt-BR" dirty="0">
              <a:solidFill>
                <a:srgbClr val="00B0F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929411"/>
          </a:xfrm>
        </p:spPr>
        <p:txBody>
          <a:bodyPr>
            <a:normAutofit fontScale="85000" lnSpcReduction="20000"/>
          </a:bodyPr>
          <a:lstStyle/>
          <a:p>
            <a:pPr algn="just"/>
            <a:r>
              <a:rPr lang="pt-BR" b="1" u="sng" dirty="0" smtClean="0">
                <a:solidFill>
                  <a:srgbClr val="00B0F0"/>
                </a:solidFill>
              </a:rPr>
              <a:t>Depois de terminado </a:t>
            </a:r>
            <a:r>
              <a:rPr lang="pt-BR" dirty="0" smtClean="0">
                <a:solidFill>
                  <a:srgbClr val="00B0F0"/>
                </a:solidFill>
              </a:rPr>
              <a:t>o tratamento, </a:t>
            </a:r>
            <a:r>
              <a:rPr lang="pt-BR" b="1" u="sng" dirty="0" smtClean="0">
                <a:solidFill>
                  <a:srgbClr val="00B0F0"/>
                </a:solidFill>
              </a:rPr>
              <a:t>os dados </a:t>
            </a:r>
            <a:r>
              <a:rPr lang="pt-BR" b="1" u="sng" dirty="0" smtClean="0">
                <a:solidFill>
                  <a:srgbClr val="FFFF00"/>
                </a:solidFill>
              </a:rPr>
              <a:t>deverão</a:t>
            </a:r>
            <a:r>
              <a:rPr lang="pt-BR" b="1" u="sng" dirty="0" smtClean="0">
                <a:solidFill>
                  <a:srgbClr val="00B0F0"/>
                </a:solidFill>
              </a:rPr>
              <a:t> ser </a:t>
            </a:r>
            <a:r>
              <a:rPr lang="pt-BR" b="1" u="sng" dirty="0" smtClean="0">
                <a:solidFill>
                  <a:srgbClr val="FF0000"/>
                </a:solidFill>
              </a:rPr>
              <a:t>eliminados</a:t>
            </a:r>
            <a:r>
              <a:rPr lang="pt-BR" dirty="0" smtClean="0">
                <a:solidFill>
                  <a:srgbClr val="00B0F0"/>
                </a:solidFill>
              </a:rPr>
              <a:t>, </a:t>
            </a:r>
            <a:r>
              <a:rPr lang="pt-BR" b="1" dirty="0" smtClean="0">
                <a:solidFill>
                  <a:srgbClr val="00B0F0"/>
                </a:solidFill>
              </a:rPr>
              <a:t>salvo </a:t>
            </a:r>
            <a:r>
              <a:rPr lang="pt-BR" dirty="0" smtClean="0">
                <a:solidFill>
                  <a:srgbClr val="00B0F0"/>
                </a:solidFill>
              </a:rPr>
              <a:t>se forem necessários para:</a:t>
            </a:r>
          </a:p>
          <a:p>
            <a:pPr algn="just">
              <a:buNone/>
            </a:pPr>
            <a:endParaRPr lang="pt-BR" dirty="0" smtClean="0">
              <a:solidFill>
                <a:srgbClr val="00B0F0"/>
              </a:solidFill>
            </a:endParaRPr>
          </a:p>
          <a:p>
            <a:pPr algn="just"/>
            <a:r>
              <a:rPr lang="pt-BR" dirty="0" smtClean="0">
                <a:solidFill>
                  <a:srgbClr val="00B0F0"/>
                </a:solidFill>
              </a:rPr>
              <a:t>I – cumprimento de obrigação legal ou regulatória pelo controlador; </a:t>
            </a:r>
          </a:p>
          <a:p>
            <a:pPr algn="just"/>
            <a:r>
              <a:rPr lang="pt-BR" dirty="0" smtClean="0">
                <a:solidFill>
                  <a:srgbClr val="00B0F0"/>
                </a:solidFill>
              </a:rPr>
              <a:t>II – estudo por órgão de pesquisa, garantida, sempre que possível, a </a:t>
            </a:r>
            <a:r>
              <a:rPr lang="pt-BR" dirty="0" err="1" smtClean="0">
                <a:solidFill>
                  <a:srgbClr val="00B0F0"/>
                </a:solidFill>
              </a:rPr>
              <a:t>anonimização</a:t>
            </a:r>
            <a:r>
              <a:rPr lang="pt-BR" dirty="0" smtClean="0">
                <a:solidFill>
                  <a:srgbClr val="00B0F0"/>
                </a:solidFill>
              </a:rPr>
              <a:t> dos dados pessoais; </a:t>
            </a:r>
          </a:p>
          <a:p>
            <a:pPr algn="just"/>
            <a:r>
              <a:rPr lang="pt-BR" dirty="0" smtClean="0">
                <a:solidFill>
                  <a:srgbClr val="00B0F0"/>
                </a:solidFill>
              </a:rPr>
              <a:t>III – transferência a terceiro, desde que respeitados os requisitos de tratamento de dados dispostos nesta Lei; ou </a:t>
            </a:r>
          </a:p>
          <a:p>
            <a:pPr algn="just"/>
            <a:r>
              <a:rPr lang="pt-BR" dirty="0" smtClean="0">
                <a:solidFill>
                  <a:srgbClr val="00B0F0"/>
                </a:solidFill>
              </a:rPr>
              <a:t>IV – uso exclusivo do controlador, vedado seu acesso por terceiro, e desde que </a:t>
            </a:r>
            <a:r>
              <a:rPr lang="pt-BR" dirty="0" err="1" smtClean="0">
                <a:solidFill>
                  <a:srgbClr val="00B0F0"/>
                </a:solidFill>
              </a:rPr>
              <a:t>anonimizados</a:t>
            </a:r>
            <a:r>
              <a:rPr lang="pt-BR" dirty="0" smtClean="0">
                <a:solidFill>
                  <a:srgbClr val="00B0F0"/>
                </a:solidFill>
              </a:rPr>
              <a:t> os dados.</a:t>
            </a:r>
          </a:p>
          <a:p>
            <a:pPr algn="just"/>
            <a:endParaRPr lang="pt-BR" dirty="0">
              <a:solidFill>
                <a:srgbClr val="00B0F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DIREITOS DOS TITULARES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a:bodyPr>
          <a:lstStyle/>
          <a:p>
            <a:pPr algn="just"/>
            <a:r>
              <a:rPr lang="pt-BR" dirty="0" smtClean="0">
                <a:solidFill>
                  <a:srgbClr val="00B0F0"/>
                </a:solidFill>
              </a:rPr>
              <a:t>a pessoa titular dos direitos é, </a:t>
            </a:r>
            <a:r>
              <a:rPr lang="pt-BR" b="1" u="sng" dirty="0" smtClean="0">
                <a:solidFill>
                  <a:srgbClr val="FF0000"/>
                </a:solidFill>
              </a:rPr>
              <a:t>SEMPRE</a:t>
            </a:r>
            <a:r>
              <a:rPr lang="pt-BR" b="1" dirty="0" smtClean="0">
                <a:solidFill>
                  <a:srgbClr val="00B0F0"/>
                </a:solidFill>
              </a:rPr>
              <a:t> </a:t>
            </a:r>
            <a:r>
              <a:rPr lang="pt-BR" dirty="0" smtClean="0">
                <a:solidFill>
                  <a:srgbClr val="00B0F0"/>
                </a:solidFill>
              </a:rPr>
              <a:t>titular, independentemente de autorização para tratamento.</a:t>
            </a:r>
          </a:p>
          <a:p>
            <a:pPr algn="just"/>
            <a:endParaRPr lang="pt-BR" dirty="0" smtClean="0">
              <a:solidFill>
                <a:srgbClr val="00B0F0"/>
              </a:solidFill>
            </a:endParaRPr>
          </a:p>
          <a:p>
            <a:pPr algn="just"/>
            <a:r>
              <a:rPr lang="pt-BR" sz="2400" i="1" dirty="0" smtClean="0">
                <a:solidFill>
                  <a:srgbClr val="00B0F0"/>
                </a:solidFill>
              </a:rPr>
              <a:t>Art. 17. Toda pessoa natural tem assegurada a titularidade de seus dados pessoais e garantidos os direitos fundamentais de liberdade, de intimidade e de privacidade, nos termos desta Lei.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DIREITOS DOS TITULARES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268760"/>
            <a:ext cx="8229600" cy="5328592"/>
          </a:xfrm>
        </p:spPr>
        <p:txBody>
          <a:bodyPr>
            <a:normAutofit fontScale="62500" lnSpcReduction="20000"/>
          </a:bodyPr>
          <a:lstStyle/>
          <a:p>
            <a:pPr algn="just"/>
            <a:r>
              <a:rPr lang="pt-BR" dirty="0" err="1" smtClean="0">
                <a:solidFill>
                  <a:srgbClr val="00B0F0"/>
                </a:solidFill>
              </a:rPr>
              <a:t>Art</a:t>
            </a:r>
            <a:r>
              <a:rPr lang="pt-BR" dirty="0" smtClean="0">
                <a:solidFill>
                  <a:srgbClr val="00B0F0"/>
                </a:solidFill>
              </a:rPr>
              <a:t> 18 – os titulares tem direito de requerer dos controladores:</a:t>
            </a:r>
          </a:p>
          <a:p>
            <a:pPr algn="just">
              <a:buNone/>
            </a:pPr>
            <a:endParaRPr lang="pt-BR" dirty="0" smtClean="0">
              <a:solidFill>
                <a:srgbClr val="00B0F0"/>
              </a:solidFill>
            </a:endParaRPr>
          </a:p>
          <a:p>
            <a:pPr algn="just"/>
            <a:r>
              <a:rPr lang="pt-BR" dirty="0" smtClean="0">
                <a:solidFill>
                  <a:srgbClr val="00B0F0"/>
                </a:solidFill>
              </a:rPr>
              <a:t>I - confirmação da existência de tratamento (</a:t>
            </a:r>
            <a:r>
              <a:rPr lang="pt-BR" dirty="0" smtClean="0">
                <a:solidFill>
                  <a:srgbClr val="FF0000"/>
                </a:solidFill>
              </a:rPr>
              <a:t>simples – imediatamente</a:t>
            </a:r>
            <a:r>
              <a:rPr lang="pt-BR" dirty="0" smtClean="0"/>
              <a:t>; </a:t>
            </a:r>
            <a:r>
              <a:rPr lang="pt-BR" dirty="0" smtClean="0">
                <a:solidFill>
                  <a:srgbClr val="FFFF00"/>
                </a:solidFill>
              </a:rPr>
              <a:t>declaração completa – 15 dias</a:t>
            </a:r>
            <a:r>
              <a:rPr lang="pt-BR" dirty="0" smtClean="0">
                <a:solidFill>
                  <a:srgbClr val="00B0F0"/>
                </a:solidFill>
              </a:rPr>
              <a:t>);</a:t>
            </a:r>
          </a:p>
          <a:p>
            <a:pPr algn="just"/>
            <a:r>
              <a:rPr lang="pt-BR" dirty="0" smtClean="0">
                <a:solidFill>
                  <a:srgbClr val="00B0F0"/>
                </a:solidFill>
              </a:rPr>
              <a:t>II - acesso aos dados; </a:t>
            </a:r>
          </a:p>
          <a:p>
            <a:pPr algn="just"/>
            <a:r>
              <a:rPr lang="pt-BR" dirty="0" smtClean="0">
                <a:solidFill>
                  <a:srgbClr val="00B0F0"/>
                </a:solidFill>
              </a:rPr>
              <a:t>III - correção de dados incompletos, inexatos ou desatualizados; </a:t>
            </a:r>
          </a:p>
          <a:p>
            <a:pPr algn="just"/>
            <a:r>
              <a:rPr lang="pt-BR" dirty="0" smtClean="0">
                <a:solidFill>
                  <a:srgbClr val="00B0F0"/>
                </a:solidFill>
              </a:rPr>
              <a:t>IV - </a:t>
            </a:r>
            <a:r>
              <a:rPr lang="pt-BR" dirty="0" err="1" smtClean="0">
                <a:solidFill>
                  <a:srgbClr val="00B0F0"/>
                </a:solidFill>
              </a:rPr>
              <a:t>anonimização</a:t>
            </a:r>
            <a:r>
              <a:rPr lang="pt-BR" dirty="0" smtClean="0">
                <a:solidFill>
                  <a:srgbClr val="00B0F0"/>
                </a:solidFill>
              </a:rPr>
              <a:t>, bloqueio ou eliminação de dados desnecessários, excessivos ou tratados em desconformidade com o disposto nesta Lei; </a:t>
            </a:r>
          </a:p>
          <a:p>
            <a:pPr algn="just"/>
            <a:r>
              <a:rPr lang="pt-BR" dirty="0" smtClean="0">
                <a:solidFill>
                  <a:srgbClr val="00B0F0"/>
                </a:solidFill>
              </a:rPr>
              <a:t>V - portabilidade dos dados a outro fornecedor de serviço ou produto, mediante requisição expressa e observados os segredos comercial e industrial, de acordo com a regulamentação do órgão controlador; </a:t>
            </a:r>
          </a:p>
          <a:p>
            <a:pPr algn="just"/>
            <a:r>
              <a:rPr lang="pt-BR" dirty="0" smtClean="0">
                <a:solidFill>
                  <a:srgbClr val="00B0F0"/>
                </a:solidFill>
              </a:rPr>
              <a:t>VI - eliminação dos dados pessoais tratados com o consentimento do titular, exceto nas hipóteses previstas no art. 16 desta Lei; </a:t>
            </a:r>
          </a:p>
          <a:p>
            <a:pPr algn="just"/>
            <a:r>
              <a:rPr lang="pt-BR" dirty="0" smtClean="0">
                <a:solidFill>
                  <a:srgbClr val="00B0F0"/>
                </a:solidFill>
              </a:rPr>
              <a:t>VII - informação das entidades públicas e privadas com as quais o controlador realizou uso compartilhado de dados; </a:t>
            </a:r>
          </a:p>
          <a:p>
            <a:pPr algn="just"/>
            <a:r>
              <a:rPr lang="pt-BR" dirty="0" smtClean="0">
                <a:solidFill>
                  <a:srgbClr val="00B0F0"/>
                </a:solidFill>
              </a:rPr>
              <a:t>VIII - informação sobre a possibilidade de não fornecer consentimento e sobre as consequências da negativa; </a:t>
            </a:r>
          </a:p>
          <a:p>
            <a:pPr algn="just"/>
            <a:r>
              <a:rPr lang="pt-BR" dirty="0" smtClean="0">
                <a:solidFill>
                  <a:srgbClr val="00B0F0"/>
                </a:solidFill>
              </a:rPr>
              <a:t>IX - revogação do consentimento, nos termos do § 5º do art. 8º desta Lei.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TRANSFERÊNCIA INTERNACIONAL DE DADOS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pPr algn="just">
              <a:buNone/>
            </a:pPr>
            <a:endParaRPr lang="pt-BR" dirty="0" smtClean="0">
              <a:solidFill>
                <a:srgbClr val="00B0F0"/>
              </a:solidFill>
            </a:endParaRPr>
          </a:p>
          <a:p>
            <a:pPr algn="just"/>
            <a:endParaRPr lang="pt-BR" dirty="0" smtClean="0">
              <a:solidFill>
                <a:srgbClr val="00B0F0"/>
              </a:solidFill>
            </a:endParaRPr>
          </a:p>
          <a:p>
            <a:pPr algn="just"/>
            <a:r>
              <a:rPr lang="pt-BR" dirty="0" smtClean="0">
                <a:solidFill>
                  <a:srgbClr val="00B0F0"/>
                </a:solidFill>
              </a:rPr>
              <a:t>Permitida, via de regra, para países ou organismos internacionais que proporcionem grau de proteção de dados pessoais adequado ao previsto nesta Lei; </a:t>
            </a:r>
          </a:p>
          <a:p>
            <a:pPr>
              <a:buNone/>
            </a:pPr>
            <a:r>
              <a:rPr lang="pt-BR" dirty="0" smtClean="0">
                <a:solidFill>
                  <a:srgbClr val="00B0F0"/>
                </a:solidFill>
              </a:rPr>
              <a:t> </a:t>
            </a:r>
          </a:p>
          <a:p>
            <a:pPr>
              <a:buNone/>
            </a:pPr>
            <a:endParaRPr lang="pt-BR" dirty="0">
              <a:solidFill>
                <a:srgbClr val="00B0F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TRANSFERÊNCIA INTERNACIONAL DE DADOS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412776"/>
            <a:ext cx="8229600" cy="5184576"/>
          </a:xfrm>
        </p:spPr>
        <p:txBody>
          <a:bodyPr>
            <a:normAutofit fontScale="55000" lnSpcReduction="20000"/>
          </a:bodyPr>
          <a:lstStyle/>
          <a:p>
            <a:pPr algn="just"/>
            <a:r>
              <a:rPr lang="pt-BR" dirty="0" smtClean="0">
                <a:solidFill>
                  <a:srgbClr val="00B0F0"/>
                </a:solidFill>
              </a:rPr>
              <a:t>Quando não for o caso, nos seguintes casos </a:t>
            </a:r>
            <a:r>
              <a:rPr lang="pt-BR" b="1" dirty="0" smtClean="0">
                <a:solidFill>
                  <a:srgbClr val="FF0000"/>
                </a:solidFill>
              </a:rPr>
              <a:t>(</a:t>
            </a:r>
            <a:r>
              <a:rPr lang="pt-BR" b="1" u="sng" dirty="0" smtClean="0">
                <a:solidFill>
                  <a:srgbClr val="FF0000"/>
                </a:solidFill>
              </a:rPr>
              <a:t>mesma lógica dos princípios</a:t>
            </a:r>
            <a:r>
              <a:rPr lang="pt-BR" b="1" dirty="0" smtClean="0">
                <a:solidFill>
                  <a:srgbClr val="FF0000"/>
                </a:solidFill>
              </a:rPr>
              <a:t>)</a:t>
            </a:r>
            <a:r>
              <a:rPr lang="pt-BR" dirty="0" smtClean="0">
                <a:solidFill>
                  <a:srgbClr val="00B0F0"/>
                </a:solidFill>
              </a:rPr>
              <a:t>:</a:t>
            </a:r>
          </a:p>
          <a:p>
            <a:pPr algn="just">
              <a:buNone/>
            </a:pPr>
            <a:endParaRPr lang="pt-BR" dirty="0" smtClean="0">
              <a:solidFill>
                <a:srgbClr val="00B0F0"/>
              </a:solidFill>
            </a:endParaRPr>
          </a:p>
          <a:p>
            <a:pPr algn="just"/>
            <a:r>
              <a:rPr lang="pt-BR" dirty="0" smtClean="0">
                <a:solidFill>
                  <a:srgbClr val="00B0F0"/>
                </a:solidFill>
              </a:rPr>
              <a:t>II - quando o controlador oferecer e comprovar garantias de cumprimento dos princípios, dos direitos do titular e do regime de proteção de dados previstos nesta Lei;</a:t>
            </a:r>
          </a:p>
          <a:p>
            <a:pPr algn="just"/>
            <a:r>
              <a:rPr lang="pt-BR" dirty="0" smtClean="0">
                <a:solidFill>
                  <a:srgbClr val="00B0F0"/>
                </a:solidFill>
              </a:rPr>
              <a:t>III - quando a transferência for necessária para a cooperação jurídica internacional entre órgãos públicos de inteligência, de investigação e de persecução, de acordo com os instrumentos de direito internacional; </a:t>
            </a:r>
          </a:p>
          <a:p>
            <a:pPr algn="just"/>
            <a:r>
              <a:rPr lang="pt-BR" dirty="0" smtClean="0">
                <a:solidFill>
                  <a:srgbClr val="00B0F0"/>
                </a:solidFill>
              </a:rPr>
              <a:t>IV - quando a transferência for necessária para a proteção da vida ou da incolumidade física do titular ou de terceiro; </a:t>
            </a:r>
          </a:p>
          <a:p>
            <a:pPr algn="just"/>
            <a:r>
              <a:rPr lang="pt-BR" dirty="0" smtClean="0">
                <a:solidFill>
                  <a:srgbClr val="00B0F0"/>
                </a:solidFill>
              </a:rPr>
              <a:t>V - quando a autoridade nacional autorizar a transferência; </a:t>
            </a:r>
          </a:p>
          <a:p>
            <a:pPr algn="just"/>
            <a:r>
              <a:rPr lang="pt-BR" dirty="0" smtClean="0">
                <a:solidFill>
                  <a:srgbClr val="00B0F0"/>
                </a:solidFill>
              </a:rPr>
              <a:t>VI - quando a transferência resultar em compromisso assumido em acordo de cooperação internacional; </a:t>
            </a:r>
          </a:p>
          <a:p>
            <a:pPr algn="just"/>
            <a:r>
              <a:rPr lang="pt-BR" dirty="0" smtClean="0">
                <a:solidFill>
                  <a:srgbClr val="00B0F0"/>
                </a:solidFill>
              </a:rPr>
              <a:t>VII - quando a transferência for necessária para a execução de política pública ou atribuição legal do serviço público, sendo dada publicidade nos termos do inciso I do caput do art. 23 desta Lei; VIII - quando o titular tiver fornecido o seu consentimento específico e em destaque para a transferência, com informação prévia sobre o caráter internacional da operação, distinguindo claramente esta de outras finalidades; </a:t>
            </a:r>
          </a:p>
          <a:p>
            <a:pPr algn="just"/>
            <a:r>
              <a:rPr lang="pt-BR" dirty="0" smtClean="0">
                <a:solidFill>
                  <a:srgbClr val="00B0F0"/>
                </a:solidFill>
              </a:rPr>
              <a:t>IX - quando necessário para atender as hipóteses previstas nos incisos II, V e VI do art. 7º desta Lei.</a:t>
            </a:r>
          </a:p>
          <a:p>
            <a:endParaRPr lang="pt-BR" dirty="0">
              <a:solidFill>
                <a:srgbClr val="00B0F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AGENTES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lnSpcReduction="10000"/>
          </a:bodyPr>
          <a:lstStyle/>
          <a:p>
            <a:pPr algn="just"/>
            <a:r>
              <a:rPr lang="pt-BR" dirty="0" smtClean="0">
                <a:solidFill>
                  <a:srgbClr val="00B0F0"/>
                </a:solidFill>
              </a:rPr>
              <a:t>Controlador (</a:t>
            </a:r>
            <a:r>
              <a:rPr lang="pt-BR" dirty="0" err="1" smtClean="0">
                <a:solidFill>
                  <a:srgbClr val="00B0F0"/>
                </a:solidFill>
              </a:rPr>
              <a:t>art</a:t>
            </a:r>
            <a:r>
              <a:rPr lang="pt-BR" dirty="0" smtClean="0">
                <a:solidFill>
                  <a:srgbClr val="00B0F0"/>
                </a:solidFill>
              </a:rPr>
              <a:t> 5º, VI) – define quais serão as políticas e elabora relatório conforme requerimento pela ANPD. Pessoa Física ou Jurídica.</a:t>
            </a:r>
          </a:p>
          <a:p>
            <a:pPr algn="just">
              <a:buNone/>
            </a:pPr>
            <a:r>
              <a:rPr lang="pt-BR" dirty="0" smtClean="0">
                <a:solidFill>
                  <a:srgbClr val="00B0F0"/>
                </a:solidFill>
              </a:rPr>
              <a:t> </a:t>
            </a:r>
          </a:p>
          <a:p>
            <a:pPr algn="just"/>
            <a:r>
              <a:rPr lang="pt-BR" dirty="0" smtClean="0">
                <a:solidFill>
                  <a:srgbClr val="00B0F0"/>
                </a:solidFill>
              </a:rPr>
              <a:t>Operador (</a:t>
            </a:r>
            <a:r>
              <a:rPr lang="pt-BR" dirty="0" err="1" smtClean="0">
                <a:solidFill>
                  <a:srgbClr val="00B0F0"/>
                </a:solidFill>
              </a:rPr>
              <a:t>art</a:t>
            </a:r>
            <a:r>
              <a:rPr lang="pt-BR" dirty="0" smtClean="0">
                <a:solidFill>
                  <a:srgbClr val="00B0F0"/>
                </a:solidFill>
              </a:rPr>
              <a:t> 5º, VII) – realiza atividades de tratamento de acordo com as diretrizes determinadas pelo Controlador. Pessoa Física ou Jurídica.</a:t>
            </a:r>
          </a:p>
          <a:p>
            <a:endParaRPr lang="pt-BR" dirty="0">
              <a:solidFill>
                <a:srgbClr val="00B0F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AGENTES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600200"/>
            <a:ext cx="8229600" cy="5257800"/>
          </a:xfrm>
        </p:spPr>
        <p:txBody>
          <a:bodyPr>
            <a:normAutofit fontScale="77500" lnSpcReduction="20000"/>
          </a:bodyPr>
          <a:lstStyle/>
          <a:p>
            <a:pPr algn="just"/>
            <a:r>
              <a:rPr lang="pt-BR" dirty="0" smtClean="0">
                <a:solidFill>
                  <a:srgbClr val="00B0F0"/>
                </a:solidFill>
              </a:rPr>
              <a:t>Encarregado/</a:t>
            </a:r>
            <a:r>
              <a:rPr lang="pt-BR" b="1" u="sng" dirty="0" smtClean="0">
                <a:solidFill>
                  <a:srgbClr val="00B0F0"/>
                </a:solidFill>
              </a:rPr>
              <a:t>DPO – Data </a:t>
            </a:r>
            <a:r>
              <a:rPr lang="pt-BR" b="1" u="sng" dirty="0" err="1" smtClean="0">
                <a:solidFill>
                  <a:srgbClr val="00B0F0"/>
                </a:solidFill>
              </a:rPr>
              <a:t>Protection</a:t>
            </a:r>
            <a:r>
              <a:rPr lang="pt-BR" b="1" u="sng" dirty="0" smtClean="0">
                <a:solidFill>
                  <a:srgbClr val="00B0F0"/>
                </a:solidFill>
              </a:rPr>
              <a:t> </a:t>
            </a:r>
            <a:r>
              <a:rPr lang="pt-BR" b="1" u="sng" dirty="0" err="1" smtClean="0">
                <a:solidFill>
                  <a:srgbClr val="00B0F0"/>
                </a:solidFill>
              </a:rPr>
              <a:t>Officer</a:t>
            </a:r>
            <a:r>
              <a:rPr lang="pt-BR" b="1" u="sng" dirty="0" smtClean="0">
                <a:solidFill>
                  <a:srgbClr val="00B0F0"/>
                </a:solidFill>
              </a:rPr>
              <a:t> </a:t>
            </a:r>
            <a:r>
              <a:rPr lang="pt-BR" dirty="0" smtClean="0">
                <a:solidFill>
                  <a:srgbClr val="00B0F0"/>
                </a:solidFill>
              </a:rPr>
              <a:t>(</a:t>
            </a:r>
            <a:r>
              <a:rPr lang="pt-BR" dirty="0" err="1" smtClean="0">
                <a:solidFill>
                  <a:srgbClr val="00B0F0"/>
                </a:solidFill>
              </a:rPr>
              <a:t>art</a:t>
            </a:r>
            <a:r>
              <a:rPr lang="pt-BR" dirty="0" smtClean="0">
                <a:solidFill>
                  <a:srgbClr val="00B0F0"/>
                </a:solidFill>
              </a:rPr>
              <a:t> 5º, VIII) – atua como canal de comunicação entre o controlador, titulares de dados e a ANPD. Indicado pelo Controlador. PJ e PF. Precisa de certificação.</a:t>
            </a:r>
          </a:p>
          <a:p>
            <a:pPr algn="just"/>
            <a:endParaRPr lang="pt-BR" dirty="0" smtClean="0">
              <a:solidFill>
                <a:srgbClr val="00B0F0"/>
              </a:solidFill>
            </a:endParaRPr>
          </a:p>
          <a:p>
            <a:pPr algn="just"/>
            <a:r>
              <a:rPr lang="pt-BR" dirty="0" smtClean="0">
                <a:solidFill>
                  <a:srgbClr val="00B0F0"/>
                </a:solidFill>
              </a:rPr>
              <a:t>Atribuições do encarregado:</a:t>
            </a:r>
          </a:p>
          <a:p>
            <a:pPr algn="just"/>
            <a:r>
              <a:rPr lang="pt-BR" dirty="0" smtClean="0">
                <a:solidFill>
                  <a:srgbClr val="00B0F0"/>
                </a:solidFill>
              </a:rPr>
              <a:t>I - aceitar reclamações e comunicações dos titulares, prestar esclarecimentos e adotar providências; </a:t>
            </a:r>
          </a:p>
          <a:p>
            <a:pPr algn="just"/>
            <a:r>
              <a:rPr lang="pt-BR" dirty="0" smtClean="0">
                <a:solidFill>
                  <a:srgbClr val="00B0F0"/>
                </a:solidFill>
              </a:rPr>
              <a:t>II - receber comunicações da autoridade nacional e adotar providências; </a:t>
            </a:r>
          </a:p>
          <a:p>
            <a:pPr algn="just"/>
            <a:r>
              <a:rPr lang="pt-BR" dirty="0" smtClean="0">
                <a:solidFill>
                  <a:srgbClr val="00B0F0"/>
                </a:solidFill>
              </a:rPr>
              <a:t>III - orientar os funcionários e os contratados da entidade a respeito das práticas a serem tomadas em relação à proteção de dados pessoais; e </a:t>
            </a:r>
          </a:p>
          <a:p>
            <a:pPr algn="just"/>
            <a:r>
              <a:rPr lang="pt-BR" dirty="0" smtClean="0">
                <a:solidFill>
                  <a:srgbClr val="00B0F0"/>
                </a:solidFill>
              </a:rPr>
              <a:t>IV - executar as demais atribuições determinadas pelo controlador ou estabelecidas em normas complementares.</a:t>
            </a:r>
          </a:p>
          <a:p>
            <a:endParaRPr lang="pt-BR"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solidFill>
                  <a:srgbClr val="00B0F0"/>
                </a:solidFill>
                <a:latin typeface="Century Gothic" pitchFamily="34" charset="0"/>
              </a:rPr>
              <a:t>OBJETIVOS DA LEI</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r>
              <a:rPr lang="pt-BR" dirty="0" smtClean="0">
                <a:solidFill>
                  <a:srgbClr val="00B0F0"/>
                </a:solidFill>
              </a:rPr>
              <a:t>A LGPD possui 2 objetivos principais, um expresso na lei, outro “oculto”;</a:t>
            </a:r>
          </a:p>
          <a:p>
            <a:endParaRPr lang="pt-BR" dirty="0" smtClean="0">
              <a:solidFill>
                <a:srgbClr val="00B0F0"/>
              </a:solidFill>
            </a:endParaRPr>
          </a:p>
          <a:p>
            <a:r>
              <a:rPr lang="pt-BR" dirty="0" smtClean="0">
                <a:solidFill>
                  <a:srgbClr val="00B0F0"/>
                </a:solidFill>
              </a:rPr>
              <a:t>1 – proteger dados pessoais, protegendo os direitos fundamentais dos usuários;</a:t>
            </a:r>
          </a:p>
          <a:p>
            <a:endParaRPr lang="pt-BR" dirty="0" smtClean="0">
              <a:solidFill>
                <a:srgbClr val="00B0F0"/>
              </a:solidFill>
            </a:endParaRPr>
          </a:p>
          <a:p>
            <a:r>
              <a:rPr lang="pt-BR" dirty="0" smtClean="0">
                <a:solidFill>
                  <a:srgbClr val="00B0F0"/>
                </a:solidFill>
              </a:rPr>
              <a:t>2 – prevenir e reduzir o impacto de </a:t>
            </a:r>
            <a:r>
              <a:rPr lang="pt-BR" dirty="0" err="1" smtClean="0">
                <a:solidFill>
                  <a:srgbClr val="00B0F0"/>
                </a:solidFill>
              </a:rPr>
              <a:t>Cyberataques</a:t>
            </a:r>
            <a:r>
              <a:rPr lang="pt-BR" dirty="0" smtClean="0">
                <a:solidFill>
                  <a:srgbClr val="00B0F0"/>
                </a:solidFill>
              </a:rPr>
              <a:t>.</a:t>
            </a:r>
            <a:endParaRPr lang="pt-BR" dirty="0">
              <a:solidFill>
                <a:srgbClr val="00B0F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RESPONSABILIDADE</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solidFill>
                  <a:srgbClr val="00B0F0"/>
                </a:solidFill>
              </a:rPr>
              <a:t>Somente será caracterizado dano responsabilizável se o vazamento trouxer riscos ou prejuízos aos titulares.</a:t>
            </a:r>
          </a:p>
          <a:p>
            <a:pPr algn="just">
              <a:buNone/>
            </a:pPr>
            <a:r>
              <a:rPr lang="pt-BR" dirty="0" smtClean="0">
                <a:solidFill>
                  <a:srgbClr val="00B0F0"/>
                </a:solidFill>
              </a:rPr>
              <a:t> </a:t>
            </a:r>
          </a:p>
          <a:p>
            <a:pPr algn="just"/>
            <a:r>
              <a:rPr lang="pt-BR" dirty="0" smtClean="0">
                <a:solidFill>
                  <a:srgbClr val="00B0F0"/>
                </a:solidFill>
              </a:rPr>
              <a:t>A responsabilidade de controlador e operador envolvido é, via de regra, solidária (ou seja, todos respondem). O ressarcimento pelo dano </a:t>
            </a:r>
            <a:r>
              <a:rPr lang="pt-BR" b="1" dirty="0" smtClean="0">
                <a:solidFill>
                  <a:srgbClr val="FF0000"/>
                </a:solidFill>
              </a:rPr>
              <a:t>NÃO ISENTA </a:t>
            </a:r>
            <a:r>
              <a:rPr lang="pt-BR" dirty="0" smtClean="0">
                <a:solidFill>
                  <a:srgbClr val="00B0F0"/>
                </a:solidFill>
              </a:rPr>
              <a:t>a empresa do pagamento da multa pela(s) infração(</a:t>
            </a:r>
            <a:r>
              <a:rPr lang="pt-BR" dirty="0" err="1" smtClean="0">
                <a:solidFill>
                  <a:srgbClr val="00B0F0"/>
                </a:solidFill>
              </a:rPr>
              <a:t>ões</a:t>
            </a:r>
            <a:r>
              <a:rPr lang="pt-BR" dirty="0" smtClean="0">
                <a:solidFill>
                  <a:srgbClr val="00B0F0"/>
                </a:solidFill>
              </a:rPr>
              <a:t>).</a:t>
            </a:r>
          </a:p>
          <a:p>
            <a:pPr algn="just">
              <a:buNone/>
            </a:pPr>
            <a:r>
              <a:rPr lang="pt-BR" dirty="0" smtClean="0">
                <a:solidFill>
                  <a:srgbClr val="00B0F0"/>
                </a:solidFill>
              </a:rPr>
              <a:t> </a:t>
            </a:r>
          </a:p>
          <a:p>
            <a:pPr algn="just"/>
            <a:r>
              <a:rPr lang="pt-BR" dirty="0" smtClean="0">
                <a:solidFill>
                  <a:srgbClr val="00B0F0"/>
                </a:solidFill>
              </a:rPr>
              <a:t>O tema ainda será regulado pela ANPD.</a:t>
            </a:r>
          </a:p>
          <a:p>
            <a:pPr>
              <a:buNone/>
            </a:pPr>
            <a:endParaRPr lang="pt-BR" dirty="0" smtClean="0">
              <a:solidFill>
                <a:srgbClr val="00B0F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74638"/>
            <a:ext cx="8496944" cy="1143000"/>
          </a:xfrm>
        </p:spPr>
        <p:txBody>
          <a:bodyPr>
            <a:noAutofit/>
          </a:bodyPr>
          <a:lstStyle/>
          <a:p>
            <a:r>
              <a:rPr lang="pt-BR" sz="3600" dirty="0" smtClean="0">
                <a:solidFill>
                  <a:srgbClr val="00B0F0"/>
                </a:solidFill>
                <a:latin typeface="Century Gothic" pitchFamily="34" charset="0"/>
              </a:rPr>
              <a:t>FISCALIZAÇÃO E CRIAÇÃO DA ANPD</a:t>
            </a:r>
            <a:endParaRPr lang="pt-BR" sz="3600"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pPr algn="just"/>
            <a:r>
              <a:rPr lang="pt-BR" dirty="0" smtClean="0">
                <a:solidFill>
                  <a:srgbClr val="00B0F0"/>
                </a:solidFill>
              </a:rPr>
              <a:t>Agência Nacional de Proteção de Dados, por enquanto, foi criada apenas na Medida Provisória 869/18 (ainda não convertida em lei</a:t>
            </a:r>
            <a:r>
              <a:rPr lang="pt-BR" dirty="0" smtClean="0">
                <a:solidFill>
                  <a:srgbClr val="00B0F0"/>
                </a:solidFill>
              </a:rPr>
              <a:t>)</a:t>
            </a:r>
            <a:r>
              <a:rPr lang="pt-BR" dirty="0" smtClean="0">
                <a:solidFill>
                  <a:srgbClr val="FFFF00"/>
                </a:solidFill>
              </a:rPr>
              <a:t>*</a:t>
            </a:r>
            <a:r>
              <a:rPr lang="pt-BR" dirty="0" smtClean="0">
                <a:solidFill>
                  <a:srgbClr val="00B0F0"/>
                </a:solidFill>
              </a:rPr>
              <a:t>.</a:t>
            </a:r>
            <a:endParaRPr lang="pt-BR" dirty="0" smtClean="0">
              <a:solidFill>
                <a:srgbClr val="00B0F0"/>
              </a:solidFill>
            </a:endParaRPr>
          </a:p>
          <a:p>
            <a:pPr algn="just"/>
            <a:endParaRPr lang="pt-BR" dirty="0" smtClean="0">
              <a:solidFill>
                <a:srgbClr val="00B0F0"/>
              </a:solidFill>
            </a:endParaRPr>
          </a:p>
          <a:p>
            <a:pPr algn="just"/>
            <a:r>
              <a:rPr lang="pt-BR" dirty="0" smtClean="0">
                <a:solidFill>
                  <a:srgbClr val="00B0F0"/>
                </a:solidFill>
              </a:rPr>
              <a:t>Ela será vinculada, diretamente, à Presidência da Republica (não vinculada a qualquer Ministério), e terá autonomia técnica.</a:t>
            </a:r>
          </a:p>
          <a:p>
            <a:endParaRPr lang="pt-BR" dirty="0">
              <a:solidFill>
                <a:srgbClr val="00B0F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ATRIBUIÇÕES DA ANPD – </a:t>
            </a:r>
            <a:br>
              <a:rPr lang="pt-BR" dirty="0" smtClean="0">
                <a:solidFill>
                  <a:srgbClr val="00B0F0"/>
                </a:solidFill>
                <a:latin typeface="Century Gothic" pitchFamily="34" charset="0"/>
              </a:rPr>
            </a:br>
            <a:r>
              <a:rPr lang="pt-BR" b="1" u="sng" dirty="0" smtClean="0">
                <a:solidFill>
                  <a:srgbClr val="00B0F0"/>
                </a:solidFill>
                <a:latin typeface="Century Gothic" pitchFamily="34" charset="0"/>
              </a:rPr>
              <a:t>16 NO TOTAL</a:t>
            </a:r>
            <a:endParaRPr lang="pt-BR" b="1" u="sng"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0000" lnSpcReduction="20000"/>
          </a:bodyPr>
          <a:lstStyle/>
          <a:p>
            <a:r>
              <a:rPr lang="pt-BR" dirty="0" smtClean="0">
                <a:solidFill>
                  <a:srgbClr val="00B0F0"/>
                </a:solidFill>
              </a:rPr>
              <a:t>I - zelar pela proteção dos dados pessoais; </a:t>
            </a:r>
          </a:p>
          <a:p>
            <a:r>
              <a:rPr lang="pt-BR" b="1" u="sng" dirty="0" smtClean="0">
                <a:solidFill>
                  <a:srgbClr val="00B0F0"/>
                </a:solidFill>
              </a:rPr>
              <a:t>II - editar normas e procedimentos sobre a proteção de dados pessoais; </a:t>
            </a:r>
            <a:endParaRPr lang="pt-BR" dirty="0" smtClean="0">
              <a:solidFill>
                <a:srgbClr val="00B0F0"/>
              </a:solidFill>
            </a:endParaRPr>
          </a:p>
          <a:p>
            <a:r>
              <a:rPr lang="pt-BR" dirty="0" smtClean="0">
                <a:solidFill>
                  <a:srgbClr val="00B0F0"/>
                </a:solidFill>
              </a:rPr>
              <a:t>III - deliberar, na esfera administrativa, sobre a interpretação desta Lei, suas competências e os casos omissos; </a:t>
            </a:r>
          </a:p>
          <a:p>
            <a:r>
              <a:rPr lang="pt-BR" b="1" u="sng" dirty="0" smtClean="0">
                <a:solidFill>
                  <a:srgbClr val="00B0F0"/>
                </a:solidFill>
              </a:rPr>
              <a:t>IV - requisitar informações, a qualquer momento, aos controladores e operadores de dados pessoais que realizem operações de tratamento de dados pessoais; </a:t>
            </a:r>
            <a:endParaRPr lang="pt-BR" dirty="0" smtClean="0">
              <a:solidFill>
                <a:srgbClr val="00B0F0"/>
              </a:solidFill>
            </a:endParaRPr>
          </a:p>
          <a:p>
            <a:r>
              <a:rPr lang="pt-BR" dirty="0" smtClean="0">
                <a:solidFill>
                  <a:srgbClr val="00B0F0"/>
                </a:solidFill>
              </a:rPr>
              <a:t>V - implementar mecanismos simplificados, inclusive por meio eletrônico, para o registro de reclamações sobre o tratamento de dados pessoais em desconformidade com esta Lei; </a:t>
            </a:r>
          </a:p>
          <a:p>
            <a:r>
              <a:rPr lang="pt-BR" b="1" u="sng" dirty="0" smtClean="0">
                <a:solidFill>
                  <a:srgbClr val="00B0F0"/>
                </a:solidFill>
              </a:rPr>
              <a:t>VI - fiscalizar e aplicar sanções na hipótese de tratamento de dados realizado em descumprimento à legislação, mediante processo administrativo que assegure o contraditório, a ampla defesa e o direito de recurso; </a:t>
            </a:r>
            <a:endParaRPr lang="pt-BR" dirty="0" smtClean="0">
              <a:solidFill>
                <a:srgbClr val="00B0F0"/>
              </a:solidFill>
            </a:endParaRPr>
          </a:p>
          <a:p>
            <a:endParaRPr lang="pt-BR" dirty="0">
              <a:solidFill>
                <a:srgbClr val="00B0F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ATRIBUIÇÕES DA ANPD</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0000" lnSpcReduction="20000"/>
          </a:bodyPr>
          <a:lstStyle/>
          <a:p>
            <a:r>
              <a:rPr lang="pt-BR" dirty="0" smtClean="0">
                <a:solidFill>
                  <a:srgbClr val="00B0F0"/>
                </a:solidFill>
              </a:rPr>
              <a:t>VII - comunicar às autoridades competentes as infrações penais das quais tiver conhecimento; </a:t>
            </a:r>
          </a:p>
          <a:p>
            <a:r>
              <a:rPr lang="pt-BR" dirty="0" smtClean="0">
                <a:solidFill>
                  <a:srgbClr val="00B0F0"/>
                </a:solidFill>
              </a:rPr>
              <a:t>VIII - comunicar aos órgãos de controle interno o descumprimento do disposto nesta Lei praticado por órgãos e entidades da administração pública federal; </a:t>
            </a:r>
          </a:p>
          <a:p>
            <a:r>
              <a:rPr lang="pt-BR" dirty="0" smtClean="0">
                <a:solidFill>
                  <a:srgbClr val="00B0F0"/>
                </a:solidFill>
              </a:rPr>
              <a:t>IX - difundir na sociedade o conhecimento sobre as normas e as políticas públicas de proteção de dados pessoais e sobre as medidas de segurança; </a:t>
            </a:r>
          </a:p>
          <a:p>
            <a:r>
              <a:rPr lang="pt-BR" dirty="0" smtClean="0">
                <a:solidFill>
                  <a:srgbClr val="00B0F0"/>
                </a:solidFill>
              </a:rPr>
              <a:t>X - estimular a adoção de padrões para serviços e produtos que facilitem o exercício de controle e proteção dos titulares sobre seus dados pessoais, consideradas as especificidades das atividades e o porte dos controladores; </a:t>
            </a:r>
          </a:p>
          <a:p>
            <a:r>
              <a:rPr lang="pt-BR" dirty="0" smtClean="0">
                <a:solidFill>
                  <a:srgbClr val="00B0F0"/>
                </a:solidFill>
              </a:rPr>
              <a:t>XI - elaborar estudos sobre as práticas nacionais e internacionais de proteção de dados pessoais e privacidade;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ATRIBUIÇÕES DA ANPD</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0000" lnSpcReduction="20000"/>
          </a:bodyPr>
          <a:lstStyle/>
          <a:p>
            <a:r>
              <a:rPr lang="pt-BR" dirty="0" smtClean="0">
                <a:solidFill>
                  <a:srgbClr val="00B0F0"/>
                </a:solidFill>
              </a:rPr>
              <a:t>XII - promover ações de cooperação com autoridades de proteção de dados pessoais de outros países, de natureza internacional ou transnacional;</a:t>
            </a:r>
          </a:p>
          <a:p>
            <a:r>
              <a:rPr lang="pt-BR" dirty="0" smtClean="0">
                <a:solidFill>
                  <a:srgbClr val="00B0F0"/>
                </a:solidFill>
              </a:rPr>
              <a:t>XIII - realizar consultas públicas para colher sugestões sobre temas de relevante interesse público na área de atuação da ANPD; </a:t>
            </a:r>
          </a:p>
          <a:p>
            <a:r>
              <a:rPr lang="pt-BR" dirty="0" smtClean="0">
                <a:solidFill>
                  <a:srgbClr val="00B0F0"/>
                </a:solidFill>
              </a:rPr>
              <a:t>XIV - realizar, previamente à edição de resoluções, a oitiva de entidades ou órgãos da administração pública que sejam responsáveis pela regulação de setores específicos da atividade econômica; (Incluído pela Medida </a:t>
            </a:r>
          </a:p>
          <a:p>
            <a:r>
              <a:rPr lang="pt-BR" dirty="0" smtClean="0">
                <a:solidFill>
                  <a:srgbClr val="00B0F0"/>
                </a:solidFill>
              </a:rPr>
              <a:t>XV - articular-se com as autoridades reguladoras públicas para exercer suas competências em setores específicos de atividades econômicas e governamentais sujeitas à regulação; e </a:t>
            </a:r>
          </a:p>
          <a:p>
            <a:r>
              <a:rPr lang="pt-BR" dirty="0" smtClean="0">
                <a:solidFill>
                  <a:srgbClr val="00B0F0"/>
                </a:solidFill>
              </a:rPr>
              <a:t>XVI - elaborar relatórios de gestão anuais acerca de suas atividades.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SEGURANÇA</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124744"/>
            <a:ext cx="8229600" cy="5733256"/>
          </a:xfrm>
        </p:spPr>
        <p:txBody>
          <a:bodyPr>
            <a:normAutofit fontScale="70000" lnSpcReduction="20000"/>
          </a:bodyPr>
          <a:lstStyle/>
          <a:p>
            <a:pPr algn="just"/>
            <a:r>
              <a:rPr lang="pt-BR" dirty="0" smtClean="0">
                <a:solidFill>
                  <a:srgbClr val="00B0F0"/>
                </a:solidFill>
              </a:rPr>
              <a:t>Caso haja algum problema, </a:t>
            </a:r>
            <a:r>
              <a:rPr lang="pt-BR" b="1" u="sng" dirty="0" smtClean="0">
                <a:solidFill>
                  <a:srgbClr val="00B0F0"/>
                </a:solidFill>
              </a:rPr>
              <a:t>é dever da empresa</a:t>
            </a:r>
            <a:r>
              <a:rPr lang="pt-BR" dirty="0" smtClean="0">
                <a:solidFill>
                  <a:srgbClr val="00B0F0"/>
                </a:solidFill>
              </a:rPr>
              <a:t>, na pessoa do Controlador, </a:t>
            </a:r>
            <a:r>
              <a:rPr lang="pt-BR" b="1" u="sng" dirty="0" smtClean="0">
                <a:solidFill>
                  <a:srgbClr val="00B0F0"/>
                </a:solidFill>
              </a:rPr>
              <a:t>informar o órgão competente quanto ao vazamento</a:t>
            </a:r>
            <a:r>
              <a:rPr lang="pt-BR" dirty="0" smtClean="0">
                <a:solidFill>
                  <a:srgbClr val="00B0F0"/>
                </a:solidFill>
              </a:rPr>
              <a:t>, apresentando </a:t>
            </a:r>
            <a:r>
              <a:rPr lang="pt-BR" b="1" u="sng" dirty="0" smtClean="0">
                <a:solidFill>
                  <a:srgbClr val="00B0F0"/>
                </a:solidFill>
              </a:rPr>
              <a:t>relatório </a:t>
            </a:r>
            <a:r>
              <a:rPr lang="pt-BR" dirty="0" smtClean="0">
                <a:solidFill>
                  <a:srgbClr val="00B0F0"/>
                </a:solidFill>
              </a:rPr>
              <a:t>com as seguintes informações:</a:t>
            </a:r>
          </a:p>
          <a:p>
            <a:pPr algn="just">
              <a:buNone/>
            </a:pPr>
            <a:r>
              <a:rPr lang="pt-BR" dirty="0" smtClean="0">
                <a:solidFill>
                  <a:srgbClr val="00B0F0"/>
                </a:solidFill>
              </a:rPr>
              <a:t> </a:t>
            </a:r>
          </a:p>
          <a:p>
            <a:pPr algn="just"/>
            <a:r>
              <a:rPr lang="pt-BR" dirty="0" smtClean="0">
                <a:solidFill>
                  <a:srgbClr val="00B0F0"/>
                </a:solidFill>
              </a:rPr>
              <a:t>I - a descrição da natureza dos dados pessoais afetados; </a:t>
            </a:r>
          </a:p>
          <a:p>
            <a:pPr algn="just"/>
            <a:r>
              <a:rPr lang="pt-BR" dirty="0" smtClean="0">
                <a:solidFill>
                  <a:srgbClr val="00B0F0"/>
                </a:solidFill>
              </a:rPr>
              <a:t>II - as informações sobre os titulares envolvidos; </a:t>
            </a:r>
          </a:p>
          <a:p>
            <a:pPr algn="just"/>
            <a:r>
              <a:rPr lang="pt-BR" dirty="0" smtClean="0">
                <a:solidFill>
                  <a:srgbClr val="00B0F0"/>
                </a:solidFill>
              </a:rPr>
              <a:t>III - a indicação das medidas técnicas e de segurança utilizadas para a proteção dos dados, observados os segredos comercial e industrial; </a:t>
            </a:r>
          </a:p>
          <a:p>
            <a:pPr algn="just"/>
            <a:r>
              <a:rPr lang="pt-BR" dirty="0" smtClean="0">
                <a:solidFill>
                  <a:srgbClr val="00B0F0"/>
                </a:solidFill>
              </a:rPr>
              <a:t>IV - os riscos relacionados ao incidente; </a:t>
            </a:r>
          </a:p>
          <a:p>
            <a:pPr algn="just"/>
            <a:r>
              <a:rPr lang="pt-BR" dirty="0" smtClean="0">
                <a:solidFill>
                  <a:srgbClr val="00B0F0"/>
                </a:solidFill>
              </a:rPr>
              <a:t>V - os motivos da demora, no caso de a comunicação não ter sido imediata; e </a:t>
            </a:r>
          </a:p>
          <a:p>
            <a:pPr algn="just"/>
            <a:r>
              <a:rPr lang="pt-BR" dirty="0" smtClean="0">
                <a:solidFill>
                  <a:srgbClr val="00B0F0"/>
                </a:solidFill>
              </a:rPr>
              <a:t>VI - as medidas que foram ou que serão adotadas para reverter ou mitigar os efeitos do prejuízo.</a:t>
            </a:r>
          </a:p>
          <a:p>
            <a:pPr algn="just">
              <a:buNone/>
            </a:pPr>
            <a:endParaRPr lang="pt-BR" dirty="0" smtClean="0">
              <a:solidFill>
                <a:srgbClr val="00B0F0"/>
              </a:solidFill>
            </a:endParaRPr>
          </a:p>
          <a:p>
            <a:pPr algn="just"/>
            <a:r>
              <a:rPr lang="pt-BR" b="1" u="sng" dirty="0" smtClean="0">
                <a:solidFill>
                  <a:srgbClr val="00B0F0"/>
                </a:solidFill>
              </a:rPr>
              <a:t>A ANPD pode requerer, ainda, que a empresa proceda com a divulgação de forma ampla do evento, bem como a adoção de medidas necessárias para mitigar os danos.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SANÇÕES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268760"/>
            <a:ext cx="8229600" cy="5589240"/>
          </a:xfrm>
        </p:spPr>
        <p:txBody>
          <a:bodyPr>
            <a:normAutofit fontScale="77500" lnSpcReduction="20000"/>
          </a:bodyPr>
          <a:lstStyle/>
          <a:p>
            <a:r>
              <a:rPr lang="pt-BR" dirty="0" smtClean="0">
                <a:solidFill>
                  <a:srgbClr val="00B0F0"/>
                </a:solidFill>
              </a:rPr>
              <a:t>I - advertência, com indicação de prazo para adoção de medidas corretivas; </a:t>
            </a:r>
          </a:p>
          <a:p>
            <a:r>
              <a:rPr lang="pt-BR" b="1" u="sng" dirty="0" smtClean="0">
                <a:solidFill>
                  <a:srgbClr val="00B0F0"/>
                </a:solidFill>
              </a:rPr>
              <a:t>II - multa simples, de até </a:t>
            </a:r>
            <a:r>
              <a:rPr lang="pt-BR" b="1" u="sng" dirty="0" smtClean="0">
                <a:solidFill>
                  <a:srgbClr val="FF0000"/>
                </a:solidFill>
              </a:rPr>
              <a:t>2% </a:t>
            </a:r>
            <a:r>
              <a:rPr lang="pt-BR" b="1" u="sng" dirty="0" smtClean="0">
                <a:solidFill>
                  <a:srgbClr val="00B0F0"/>
                </a:solidFill>
              </a:rPr>
              <a:t>(dois por cento) </a:t>
            </a:r>
            <a:r>
              <a:rPr lang="pt-BR" b="1" u="sng" dirty="0" smtClean="0">
                <a:solidFill>
                  <a:srgbClr val="FF0000"/>
                </a:solidFill>
              </a:rPr>
              <a:t>do faturamento da pessoa jurídica </a:t>
            </a:r>
            <a:r>
              <a:rPr lang="pt-BR" b="1" u="sng" dirty="0" smtClean="0">
                <a:solidFill>
                  <a:srgbClr val="00B0F0"/>
                </a:solidFill>
              </a:rPr>
              <a:t>de direito privado, grupo ou conglomerado no Brasil no seu último exercício, excluídos os tributos, limitada, no total, a R$ 50.000.000,00 (cinquenta milhões de reais) por infração; </a:t>
            </a:r>
            <a:endParaRPr lang="pt-BR" dirty="0" smtClean="0">
              <a:solidFill>
                <a:srgbClr val="00B0F0"/>
              </a:solidFill>
            </a:endParaRPr>
          </a:p>
          <a:p>
            <a:r>
              <a:rPr lang="pt-BR" dirty="0" smtClean="0">
                <a:solidFill>
                  <a:srgbClr val="00B0F0"/>
                </a:solidFill>
              </a:rPr>
              <a:t>III - multa diária, observado o limite total a que se refere o inciso II; </a:t>
            </a:r>
          </a:p>
          <a:p>
            <a:r>
              <a:rPr lang="pt-BR" dirty="0" smtClean="0">
                <a:solidFill>
                  <a:srgbClr val="00B0F0"/>
                </a:solidFill>
              </a:rPr>
              <a:t>IV - </a:t>
            </a:r>
            <a:r>
              <a:rPr lang="pt-BR" b="1" u="sng" dirty="0" err="1" smtClean="0">
                <a:solidFill>
                  <a:srgbClr val="FF0000"/>
                </a:solidFill>
              </a:rPr>
              <a:t>publicização</a:t>
            </a:r>
            <a:r>
              <a:rPr lang="pt-BR" b="1" u="sng" dirty="0" smtClean="0">
                <a:solidFill>
                  <a:srgbClr val="FF0000"/>
                </a:solidFill>
              </a:rPr>
              <a:t> da infração</a:t>
            </a:r>
            <a:r>
              <a:rPr lang="pt-BR" b="1" u="sng" dirty="0" smtClean="0">
                <a:solidFill>
                  <a:srgbClr val="00B0F0"/>
                </a:solidFill>
              </a:rPr>
              <a:t> após devidamente apurada e confirmada a sua ocorrência (mostrar site do TST como exemplo)</a:t>
            </a:r>
            <a:r>
              <a:rPr lang="pt-BR" dirty="0" smtClean="0">
                <a:solidFill>
                  <a:srgbClr val="00B0F0"/>
                </a:solidFill>
              </a:rPr>
              <a:t>; </a:t>
            </a:r>
          </a:p>
          <a:p>
            <a:r>
              <a:rPr lang="pt-BR" dirty="0" smtClean="0">
                <a:solidFill>
                  <a:srgbClr val="00B0F0"/>
                </a:solidFill>
              </a:rPr>
              <a:t>V - bloqueio dos dados pessoais a que se refere a infração até a sua regularização; </a:t>
            </a:r>
          </a:p>
          <a:p>
            <a:r>
              <a:rPr lang="pt-BR" dirty="0" smtClean="0">
                <a:solidFill>
                  <a:srgbClr val="00B0F0"/>
                </a:solidFill>
              </a:rPr>
              <a:t>VI - eliminação dos dados pessoais a que se refere a infração; </a:t>
            </a:r>
            <a:endParaRPr lang="pt-BR" dirty="0" smtClean="0">
              <a:solidFill>
                <a:srgbClr val="00B0F0"/>
              </a:solidFill>
            </a:endParaRPr>
          </a:p>
          <a:p>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SANÇÕES </a:t>
            </a:r>
            <a:r>
              <a:rPr lang="pt-BR" dirty="0" smtClean="0">
                <a:solidFill>
                  <a:srgbClr val="FFFF00"/>
                </a:solidFill>
                <a:latin typeface="Century Gothic" pitchFamily="34" charset="0"/>
              </a:rPr>
              <a:t>*</a:t>
            </a:r>
            <a:endParaRPr lang="pt-BR" dirty="0">
              <a:solidFill>
                <a:srgbClr val="FFFF00"/>
              </a:solidFill>
            </a:endParaRPr>
          </a:p>
        </p:txBody>
      </p:sp>
      <p:sp>
        <p:nvSpPr>
          <p:cNvPr id="3" name="Espaço Reservado para Conteúdo 2"/>
          <p:cNvSpPr>
            <a:spLocks noGrp="1"/>
          </p:cNvSpPr>
          <p:nvPr>
            <p:ph idx="1"/>
          </p:nvPr>
        </p:nvSpPr>
        <p:spPr/>
        <p:txBody>
          <a:bodyPr>
            <a:normAutofit fontScale="77500" lnSpcReduction="20000"/>
          </a:bodyPr>
          <a:lstStyle/>
          <a:p>
            <a:r>
              <a:rPr lang="pt-BR" dirty="0" smtClean="0">
                <a:solidFill>
                  <a:srgbClr val="00B0F0"/>
                </a:solidFill>
              </a:rPr>
              <a:t>X - suspensão parcial do funcionamento do banco de dados a que se refere a infração pelo período máximo de 6 (seis) meses, prorrogável por igual período até a regularização da atividade de tratamento pelo controlador; </a:t>
            </a:r>
            <a:endParaRPr lang="pt-BR" dirty="0" smtClean="0">
              <a:solidFill>
                <a:srgbClr val="00B0F0"/>
              </a:solidFill>
            </a:endParaRPr>
          </a:p>
          <a:p>
            <a:endParaRPr lang="pt-BR" dirty="0" smtClean="0">
              <a:solidFill>
                <a:srgbClr val="00B0F0"/>
              </a:solidFill>
            </a:endParaRPr>
          </a:p>
          <a:p>
            <a:r>
              <a:rPr lang="pt-BR" dirty="0" smtClean="0">
                <a:solidFill>
                  <a:srgbClr val="00B0F0"/>
                </a:solidFill>
              </a:rPr>
              <a:t>XI </a:t>
            </a:r>
            <a:r>
              <a:rPr lang="pt-BR" dirty="0" smtClean="0">
                <a:solidFill>
                  <a:srgbClr val="00B0F0"/>
                </a:solidFill>
              </a:rPr>
              <a:t>- suspensão do exercício da atividade de tratamento dos dados pessoais a que se refere a infração pelo período máximo de 6 (seis) meses, prorrogável por igual período. </a:t>
            </a:r>
            <a:endParaRPr lang="pt-BR" dirty="0" smtClean="0">
              <a:solidFill>
                <a:srgbClr val="00B0F0"/>
              </a:solidFill>
            </a:endParaRPr>
          </a:p>
          <a:p>
            <a:endParaRPr lang="pt-BR" dirty="0" smtClean="0">
              <a:solidFill>
                <a:srgbClr val="00B0F0"/>
              </a:solidFill>
            </a:endParaRPr>
          </a:p>
          <a:p>
            <a:r>
              <a:rPr lang="pt-BR" dirty="0" smtClean="0">
                <a:solidFill>
                  <a:srgbClr val="00B0F0"/>
                </a:solidFill>
              </a:rPr>
              <a:t>XII </a:t>
            </a:r>
            <a:r>
              <a:rPr lang="pt-BR" dirty="0" smtClean="0">
                <a:solidFill>
                  <a:srgbClr val="00B0F0"/>
                </a:solidFill>
              </a:rPr>
              <a:t>- proibição parcial ou total do exercício de atividades relacionadas a tratamento de dados. </a:t>
            </a:r>
            <a:endParaRPr lang="pt-BR" dirty="0" smtClean="0">
              <a:solidFill>
                <a:srgbClr val="00B0F0"/>
              </a:solidFill>
            </a:endParaRPr>
          </a:p>
          <a:p>
            <a:pPr>
              <a:buNone/>
            </a:pPr>
            <a:endParaRPr lang="pt-BR" dirty="0" smtClean="0">
              <a:solidFill>
                <a:srgbClr val="00B0F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SANÇÕES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196752"/>
            <a:ext cx="8229600" cy="5256584"/>
          </a:xfrm>
        </p:spPr>
        <p:txBody>
          <a:bodyPr>
            <a:normAutofit fontScale="62500" lnSpcReduction="20000"/>
          </a:bodyPr>
          <a:lstStyle/>
          <a:p>
            <a:r>
              <a:rPr lang="pt-BR" dirty="0" smtClean="0">
                <a:solidFill>
                  <a:srgbClr val="00B0F0"/>
                </a:solidFill>
              </a:rPr>
              <a:t>Para o </a:t>
            </a:r>
            <a:r>
              <a:rPr lang="pt-BR" b="1" u="sng" dirty="0" smtClean="0">
                <a:solidFill>
                  <a:srgbClr val="FFC000"/>
                </a:solidFill>
              </a:rPr>
              <a:t>cálculo da sanção</a:t>
            </a:r>
            <a:r>
              <a:rPr lang="pt-BR" dirty="0" smtClean="0">
                <a:solidFill>
                  <a:srgbClr val="00B0F0"/>
                </a:solidFill>
              </a:rPr>
              <a:t>, serão avaliados os seguintes critérios:</a:t>
            </a:r>
          </a:p>
          <a:p>
            <a:pPr>
              <a:buNone/>
            </a:pPr>
            <a:r>
              <a:rPr lang="pt-BR" dirty="0" smtClean="0">
                <a:solidFill>
                  <a:srgbClr val="00B0F0"/>
                </a:solidFill>
              </a:rPr>
              <a:t> </a:t>
            </a:r>
          </a:p>
          <a:p>
            <a:pPr algn="just"/>
            <a:r>
              <a:rPr lang="pt-BR" dirty="0" smtClean="0">
                <a:solidFill>
                  <a:srgbClr val="00B0F0"/>
                </a:solidFill>
              </a:rPr>
              <a:t>I - a gravidade e a natureza das infrações e dos direitos pessoais afetados; </a:t>
            </a:r>
          </a:p>
          <a:p>
            <a:pPr algn="just"/>
            <a:r>
              <a:rPr lang="pt-BR" dirty="0" smtClean="0">
                <a:solidFill>
                  <a:srgbClr val="00B0F0"/>
                </a:solidFill>
              </a:rPr>
              <a:t>II - a boa-fé do infrator; </a:t>
            </a:r>
          </a:p>
          <a:p>
            <a:pPr algn="just"/>
            <a:r>
              <a:rPr lang="pt-BR" dirty="0" smtClean="0">
                <a:solidFill>
                  <a:srgbClr val="00B0F0"/>
                </a:solidFill>
              </a:rPr>
              <a:t>III - a vantagem auferida ou pretendida pelo infrator; </a:t>
            </a:r>
          </a:p>
          <a:p>
            <a:pPr algn="just"/>
            <a:r>
              <a:rPr lang="pt-BR" dirty="0" smtClean="0">
                <a:solidFill>
                  <a:srgbClr val="00B0F0"/>
                </a:solidFill>
              </a:rPr>
              <a:t>IV - a condição econômica do infrator; </a:t>
            </a:r>
          </a:p>
          <a:p>
            <a:pPr algn="just"/>
            <a:r>
              <a:rPr lang="pt-BR" dirty="0" smtClean="0">
                <a:solidFill>
                  <a:srgbClr val="00B0F0"/>
                </a:solidFill>
              </a:rPr>
              <a:t>V - a reincidência; </a:t>
            </a:r>
          </a:p>
          <a:p>
            <a:pPr algn="just"/>
            <a:r>
              <a:rPr lang="pt-BR" dirty="0" smtClean="0">
                <a:solidFill>
                  <a:srgbClr val="00B0F0"/>
                </a:solidFill>
              </a:rPr>
              <a:t>VI - o grau do dano; </a:t>
            </a:r>
          </a:p>
          <a:p>
            <a:pPr algn="just"/>
            <a:r>
              <a:rPr lang="pt-BR" b="1" u="sng" dirty="0" smtClean="0">
                <a:solidFill>
                  <a:srgbClr val="FF0000"/>
                </a:solidFill>
              </a:rPr>
              <a:t>VII - a cooperação do infrator</a:t>
            </a:r>
            <a:r>
              <a:rPr lang="pt-BR" b="1" u="sng" dirty="0" smtClean="0">
                <a:solidFill>
                  <a:srgbClr val="00B0F0"/>
                </a:solidFill>
              </a:rPr>
              <a:t>; </a:t>
            </a:r>
            <a:endParaRPr lang="pt-BR" dirty="0" smtClean="0">
              <a:solidFill>
                <a:srgbClr val="00B0F0"/>
              </a:solidFill>
            </a:endParaRPr>
          </a:p>
          <a:p>
            <a:pPr algn="just"/>
            <a:r>
              <a:rPr lang="pt-BR" b="1" u="sng" dirty="0" smtClean="0">
                <a:solidFill>
                  <a:srgbClr val="00B0F0"/>
                </a:solidFill>
              </a:rPr>
              <a:t>VIII - a adoção reiterada e demonstrada de </a:t>
            </a:r>
            <a:r>
              <a:rPr lang="pt-BR" b="1" u="sng" dirty="0" smtClean="0">
                <a:solidFill>
                  <a:srgbClr val="00B050"/>
                </a:solidFill>
              </a:rPr>
              <a:t>mecanismos e procedimentos internos capazes de minimizar o dano</a:t>
            </a:r>
            <a:r>
              <a:rPr lang="pt-BR" b="1" u="sng" dirty="0" smtClean="0">
                <a:solidFill>
                  <a:srgbClr val="00B0F0"/>
                </a:solidFill>
              </a:rPr>
              <a:t>, voltados ao tratamento seguro e adequado de dados</a:t>
            </a:r>
            <a:r>
              <a:rPr lang="pt-BR" dirty="0" smtClean="0">
                <a:solidFill>
                  <a:srgbClr val="00B0F0"/>
                </a:solidFill>
              </a:rPr>
              <a:t>, em consonância com o disposto no inciso II do § 2o do art. 48 desta Lei; </a:t>
            </a:r>
          </a:p>
          <a:p>
            <a:pPr algn="just"/>
            <a:r>
              <a:rPr lang="pt-BR" b="1" u="sng" dirty="0" smtClean="0">
                <a:solidFill>
                  <a:srgbClr val="FFFF00"/>
                </a:solidFill>
              </a:rPr>
              <a:t>IX - a adoção de política de boas práticas e governança</a:t>
            </a:r>
            <a:r>
              <a:rPr lang="pt-BR" dirty="0" smtClean="0">
                <a:solidFill>
                  <a:srgbClr val="00B0F0"/>
                </a:solidFill>
              </a:rPr>
              <a:t>; </a:t>
            </a:r>
          </a:p>
          <a:p>
            <a:pPr algn="just"/>
            <a:r>
              <a:rPr lang="pt-BR" b="1" u="sng" dirty="0" smtClean="0">
                <a:solidFill>
                  <a:schemeClr val="accent6"/>
                </a:solidFill>
              </a:rPr>
              <a:t>X - a pronta adoção de medidas corretivas</a:t>
            </a:r>
            <a:r>
              <a:rPr lang="pt-BR" b="1" u="sng" dirty="0" smtClean="0">
                <a:solidFill>
                  <a:srgbClr val="00B0F0"/>
                </a:solidFill>
              </a:rPr>
              <a:t>;</a:t>
            </a:r>
            <a:r>
              <a:rPr lang="pt-BR" dirty="0" smtClean="0">
                <a:solidFill>
                  <a:srgbClr val="00B0F0"/>
                </a:solidFill>
              </a:rPr>
              <a:t> e </a:t>
            </a:r>
          </a:p>
          <a:p>
            <a:pPr algn="just"/>
            <a:r>
              <a:rPr lang="pt-BR" dirty="0" smtClean="0">
                <a:solidFill>
                  <a:srgbClr val="00B0F0"/>
                </a:solidFill>
              </a:rPr>
              <a:t>XI - a proporcionalidade entre a gravidade da falta e a intensidade da sanção.</a:t>
            </a:r>
          </a:p>
          <a:p>
            <a:endParaRPr lang="pt-BR" dirty="0">
              <a:solidFill>
                <a:srgbClr val="00B0F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SEGURANÇA E BOAS PRÁTICAS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268760"/>
            <a:ext cx="8229600" cy="5589240"/>
          </a:xfrm>
        </p:spPr>
        <p:txBody>
          <a:bodyPr>
            <a:normAutofit/>
          </a:bodyPr>
          <a:lstStyle/>
          <a:p>
            <a:pPr algn="just"/>
            <a:r>
              <a:rPr lang="pt-BR" dirty="0" smtClean="0">
                <a:solidFill>
                  <a:srgbClr val="00B0F0"/>
                </a:solidFill>
              </a:rPr>
              <a:t>A empresa, através dos controladores e operadores, deverá desenvolver uma política de governança de proteção de dados, bem como demonstrar sua efetividade perante a ANPD, se assim for requerido. </a:t>
            </a:r>
            <a:endParaRPr lang="pt-BR" dirty="0" smtClean="0">
              <a:solidFill>
                <a:srgbClr val="00B0F0"/>
              </a:solidFill>
            </a:endParaRPr>
          </a:p>
          <a:p>
            <a:pPr algn="just"/>
            <a:endParaRPr lang="pt-BR" b="1" u="sng" dirty="0" smtClean="0">
              <a:solidFill>
                <a:srgbClr val="00B0F0"/>
              </a:solidFill>
            </a:endParaRPr>
          </a:p>
          <a:p>
            <a:pPr algn="just"/>
            <a:r>
              <a:rPr lang="pt-BR" b="1" u="sng" dirty="0" smtClean="0">
                <a:solidFill>
                  <a:srgbClr val="00B0F0"/>
                </a:solidFill>
              </a:rPr>
              <a:t>Criar </a:t>
            </a:r>
            <a:r>
              <a:rPr lang="pt-BR" b="1" u="sng" dirty="0" smtClean="0">
                <a:solidFill>
                  <a:srgbClr val="00B0F0"/>
                </a:solidFill>
              </a:rPr>
              <a:t>a política não é o problema, </a:t>
            </a:r>
            <a:r>
              <a:rPr lang="pt-BR" b="1" u="sng" dirty="0" smtClean="0">
                <a:solidFill>
                  <a:srgbClr val="FFFF00"/>
                </a:solidFill>
              </a:rPr>
              <a:t>a lei traz o roteiro do que deve compor a política</a:t>
            </a:r>
            <a:r>
              <a:rPr lang="pt-BR" b="1" u="sng" dirty="0" smtClean="0">
                <a:solidFill>
                  <a:srgbClr val="00B0F0"/>
                </a:solidFill>
              </a:rPr>
              <a:t> (</a:t>
            </a:r>
            <a:r>
              <a:rPr lang="pt-BR" b="1" u="sng" dirty="0" err="1" smtClean="0">
                <a:solidFill>
                  <a:srgbClr val="00B0F0"/>
                </a:solidFill>
              </a:rPr>
              <a:t>art</a:t>
            </a:r>
            <a:r>
              <a:rPr lang="pt-BR" b="1" u="sng" dirty="0" smtClean="0">
                <a:solidFill>
                  <a:srgbClr val="00B0F0"/>
                </a:solidFill>
              </a:rPr>
              <a:t> 50, §2º, </a:t>
            </a:r>
            <a:r>
              <a:rPr lang="pt-BR" b="1" u="sng" dirty="0" err="1" smtClean="0">
                <a:solidFill>
                  <a:srgbClr val="00B0F0"/>
                </a:solidFill>
              </a:rPr>
              <a:t>inc</a:t>
            </a:r>
            <a:r>
              <a:rPr lang="pt-BR" b="1" u="sng" dirty="0" smtClean="0">
                <a:solidFill>
                  <a:srgbClr val="00B0F0"/>
                </a:solidFill>
              </a:rPr>
              <a:t> I). No entanto, o cumprimento pode significar problemas.</a:t>
            </a:r>
          </a:p>
          <a:p>
            <a:pPr algn="just"/>
            <a:endParaRPr lang="pt-BR" dirty="0" smtClean="0">
              <a:solidFill>
                <a:srgbClr val="00B0F0"/>
              </a:solidFill>
            </a:endParaRP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solidFill>
                  <a:srgbClr val="00B0F0"/>
                </a:solidFill>
                <a:latin typeface="Century Gothic" pitchFamily="34" charset="0"/>
              </a:rPr>
              <a:t>OBJETIVOS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3203848" y="1628800"/>
            <a:ext cx="2520280" cy="648072"/>
          </a:xfrm>
        </p:spPr>
        <p:txBody>
          <a:bodyPr>
            <a:normAutofit/>
          </a:bodyPr>
          <a:lstStyle/>
          <a:p>
            <a:pPr marL="0" indent="0">
              <a:buNone/>
            </a:pPr>
            <a:r>
              <a:rPr lang="pt-BR" b="1" dirty="0" smtClean="0">
                <a:solidFill>
                  <a:srgbClr val="00B0F0"/>
                </a:solidFill>
              </a:rPr>
              <a:t>Menos dados</a:t>
            </a:r>
          </a:p>
          <a:p>
            <a:endParaRPr lang="pt-BR" dirty="0"/>
          </a:p>
        </p:txBody>
      </p:sp>
      <p:sp>
        <p:nvSpPr>
          <p:cNvPr id="4" name="Espaço Reservado para Conteúdo 2"/>
          <p:cNvSpPr txBox="1">
            <a:spLocks/>
          </p:cNvSpPr>
          <p:nvPr/>
        </p:nvSpPr>
        <p:spPr>
          <a:xfrm>
            <a:off x="2627784" y="4581128"/>
            <a:ext cx="3672408" cy="648072"/>
          </a:xfrm>
          <a:prstGeom prst="rect">
            <a:avLst/>
          </a:prstGeom>
        </p:spPr>
        <p:txBody>
          <a:bodyPr vert="horz" lIns="91440" tIns="45720" rIns="91440" bIns="45720" rtlCol="0">
            <a:normAutofit/>
          </a:bodyPr>
          <a:lstStyle/>
          <a:p>
            <a:pPr lvl="0">
              <a:spcBef>
                <a:spcPct val="20000"/>
              </a:spcBef>
            </a:pPr>
            <a:r>
              <a:rPr lang="pt-BR" sz="3200" b="1" dirty="0" smtClean="0">
                <a:solidFill>
                  <a:srgbClr val="00B0F0"/>
                </a:solidFill>
              </a:rPr>
              <a:t>proteção mais eficaz</a:t>
            </a:r>
            <a:endParaRPr kumimoji="0" lang="pt-BR" sz="3200" b="1" i="0" strike="noStrike" kern="1200" cap="none" spc="0" normalizeH="0" baseline="0" noProof="0" dirty="0">
              <a:ln>
                <a:noFill/>
              </a:ln>
              <a:solidFill>
                <a:srgbClr val="00B0F0"/>
              </a:solidFill>
              <a:effectLst/>
              <a:uLnTx/>
              <a:uFillTx/>
              <a:latin typeface="+mn-lt"/>
              <a:ea typeface="+mn-ea"/>
              <a:cs typeface="+mn-cs"/>
            </a:endParaRPr>
          </a:p>
        </p:txBody>
      </p:sp>
      <p:sp>
        <p:nvSpPr>
          <p:cNvPr id="5" name="Espaço Reservado para Conteúdo 2"/>
          <p:cNvSpPr txBox="1">
            <a:spLocks/>
          </p:cNvSpPr>
          <p:nvPr/>
        </p:nvSpPr>
        <p:spPr>
          <a:xfrm>
            <a:off x="1907704" y="3068960"/>
            <a:ext cx="5040560" cy="648072"/>
          </a:xfrm>
          <a:prstGeom prst="rect">
            <a:avLst/>
          </a:prstGeom>
        </p:spPr>
        <p:txBody>
          <a:bodyPr vert="horz" lIns="91440" tIns="45720" rIns="91440" bIns="45720" rtlCol="0">
            <a:normAutofit/>
          </a:bodyPr>
          <a:lstStyle/>
          <a:p>
            <a:pPr lvl="0">
              <a:spcBef>
                <a:spcPct val="20000"/>
              </a:spcBef>
            </a:pPr>
            <a:r>
              <a:rPr lang="pt-BR" sz="3200" b="1" dirty="0" smtClean="0">
                <a:solidFill>
                  <a:srgbClr val="00B0F0"/>
                </a:solidFill>
              </a:rPr>
              <a:t>banco de dados mais enxuto </a:t>
            </a:r>
            <a:endParaRPr kumimoji="0" lang="pt-BR" sz="3200" b="1" i="0" u="none" strike="noStrike" kern="1200" cap="none" spc="0" normalizeH="0" baseline="0" noProof="0" dirty="0">
              <a:ln>
                <a:noFill/>
              </a:ln>
              <a:solidFill>
                <a:srgbClr val="00B0F0"/>
              </a:solidFill>
              <a:effectLst/>
              <a:uLnTx/>
              <a:uFillTx/>
              <a:latin typeface="+mn-lt"/>
              <a:ea typeface="+mn-ea"/>
              <a:cs typeface="+mn-cs"/>
            </a:endParaRPr>
          </a:p>
        </p:txBody>
      </p:sp>
      <p:sp>
        <p:nvSpPr>
          <p:cNvPr id="6" name="Seta para baixo 5"/>
          <p:cNvSpPr/>
          <p:nvPr/>
        </p:nvSpPr>
        <p:spPr>
          <a:xfrm>
            <a:off x="4139952" y="2276872"/>
            <a:ext cx="57606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baixo 6"/>
          <p:cNvSpPr/>
          <p:nvPr/>
        </p:nvSpPr>
        <p:spPr>
          <a:xfrm>
            <a:off x="4139952" y="3717032"/>
            <a:ext cx="576064"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SEGURANÇA E BOAS PRÁTICAS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268760"/>
            <a:ext cx="8229600" cy="5589240"/>
          </a:xfrm>
        </p:spPr>
        <p:txBody>
          <a:bodyPr>
            <a:normAutofit fontScale="92500" lnSpcReduction="20000"/>
          </a:bodyPr>
          <a:lstStyle/>
          <a:p>
            <a:pPr marL="0" indent="0" algn="just"/>
            <a:endParaRPr lang="pt-BR" b="1" u="sng" dirty="0" smtClean="0">
              <a:solidFill>
                <a:srgbClr val="00B0F0"/>
              </a:solidFill>
            </a:endParaRPr>
          </a:p>
          <a:p>
            <a:pPr marL="0" indent="0" algn="just">
              <a:buNone/>
            </a:pPr>
            <a:r>
              <a:rPr lang="pt-BR" b="1" u="sng" dirty="0" smtClean="0">
                <a:solidFill>
                  <a:srgbClr val="00B0F0"/>
                </a:solidFill>
              </a:rPr>
              <a:t>Pessoas</a:t>
            </a:r>
            <a:r>
              <a:rPr lang="pt-BR" dirty="0" smtClean="0">
                <a:solidFill>
                  <a:srgbClr val="00B0F0"/>
                </a:solidFill>
              </a:rPr>
              <a:t>, de forma até </a:t>
            </a:r>
            <a:r>
              <a:rPr lang="pt-BR" dirty="0" smtClean="0">
                <a:solidFill>
                  <a:srgbClr val="00B0F0"/>
                </a:solidFill>
              </a:rPr>
              <a:t>contraditória,</a:t>
            </a:r>
            <a:r>
              <a:rPr lang="pt-BR" dirty="0" smtClean="0">
                <a:solidFill>
                  <a:srgbClr val="FF0000"/>
                </a:solidFill>
              </a:rPr>
              <a:t> </a:t>
            </a:r>
            <a:r>
              <a:rPr lang="pt-BR" b="1" u="sng" dirty="0" smtClean="0">
                <a:solidFill>
                  <a:srgbClr val="FF0000"/>
                </a:solidFill>
              </a:rPr>
              <a:t>são o elo fraco e forte da relação</a:t>
            </a:r>
            <a:r>
              <a:rPr lang="pt-BR" dirty="0" smtClean="0">
                <a:solidFill>
                  <a:srgbClr val="00B0F0"/>
                </a:solidFill>
              </a:rPr>
              <a:t>. Elo fraco tendo em vista que o vazamento ocorre por pessoas. Seja uma invasão, seja roubo de informações, seja mesmo uma cópia não autorizada de arquivos. No entanto, um time engajado pode realmente mitigar quaisquer desses problemas, como em todas as áreas da empresa. </a:t>
            </a:r>
            <a:endParaRPr lang="pt-BR" dirty="0" smtClean="0">
              <a:solidFill>
                <a:srgbClr val="00B0F0"/>
              </a:solidFill>
            </a:endParaRPr>
          </a:p>
          <a:p>
            <a:pPr marL="0" indent="0" algn="just">
              <a:buNone/>
            </a:pPr>
            <a:endParaRPr lang="pt-BR" b="1" u="sng" dirty="0" smtClean="0">
              <a:solidFill>
                <a:srgbClr val="00B0F0"/>
              </a:solidFill>
            </a:endParaRPr>
          </a:p>
          <a:p>
            <a:pPr marL="0" indent="0" algn="just">
              <a:buNone/>
            </a:pPr>
            <a:r>
              <a:rPr lang="pt-BR" b="1" u="sng" dirty="0" smtClean="0">
                <a:solidFill>
                  <a:srgbClr val="FFFF00"/>
                </a:solidFill>
              </a:rPr>
              <a:t>Um </a:t>
            </a:r>
            <a:r>
              <a:rPr lang="pt-BR" b="1" u="sng" dirty="0" smtClean="0">
                <a:solidFill>
                  <a:srgbClr val="FFFF00"/>
                </a:solidFill>
              </a:rPr>
              <a:t>time engajado não exporá os dados em atividades de risco, não copiará dados, não procederá com vazamento de informações</a:t>
            </a:r>
            <a:r>
              <a:rPr lang="pt-BR" b="1" u="sng" dirty="0" smtClean="0">
                <a:solidFill>
                  <a:srgbClr val="00B0F0"/>
                </a:solidFill>
              </a:rPr>
              <a:t>,</a:t>
            </a:r>
            <a:r>
              <a:rPr lang="pt-BR" dirty="0" smtClean="0">
                <a:solidFill>
                  <a:srgbClr val="00B0F0"/>
                </a:solidFill>
              </a:rPr>
              <a:t> entre outras questões.</a:t>
            </a:r>
          </a:p>
          <a:p>
            <a:endParaRPr lang="pt-B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SEGURANÇA E BOAS PRÁTICAS – Conceitos GDPR – Art. 25</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lnSpcReduction="10000"/>
          </a:bodyPr>
          <a:lstStyle/>
          <a:p>
            <a:pPr marL="0" indent="0" algn="just">
              <a:buNone/>
            </a:pPr>
            <a:r>
              <a:rPr lang="pt-BR" dirty="0" err="1" smtClean="0">
                <a:solidFill>
                  <a:srgbClr val="00B0F0"/>
                </a:solidFill>
              </a:rPr>
              <a:t>Privacy</a:t>
            </a:r>
            <a:r>
              <a:rPr lang="pt-BR" dirty="0" smtClean="0">
                <a:solidFill>
                  <a:srgbClr val="00B0F0"/>
                </a:solidFill>
              </a:rPr>
              <a:t> </a:t>
            </a:r>
            <a:r>
              <a:rPr lang="pt-BR" dirty="0" err="1" smtClean="0">
                <a:solidFill>
                  <a:srgbClr val="00B0F0"/>
                </a:solidFill>
              </a:rPr>
              <a:t>by</a:t>
            </a:r>
            <a:r>
              <a:rPr lang="pt-BR" dirty="0" smtClean="0">
                <a:solidFill>
                  <a:srgbClr val="00B0F0"/>
                </a:solidFill>
              </a:rPr>
              <a:t> design – produto/aplicação/banco de dados </a:t>
            </a:r>
            <a:r>
              <a:rPr lang="pt-BR" b="1" u="sng" dirty="0" smtClean="0">
                <a:solidFill>
                  <a:srgbClr val="00B0F0"/>
                </a:solidFill>
              </a:rPr>
              <a:t>criados com o propósito de guardarem o mínimo possível de dados, pelo mínimo possível de tempo, </a:t>
            </a:r>
            <a:r>
              <a:rPr lang="pt-BR" b="1" u="sng" dirty="0" err="1" smtClean="0">
                <a:solidFill>
                  <a:srgbClr val="00B0F0"/>
                </a:solidFill>
              </a:rPr>
              <a:t>anonimizando</a:t>
            </a:r>
            <a:r>
              <a:rPr lang="pt-BR" b="1" u="sng" dirty="0" smtClean="0">
                <a:solidFill>
                  <a:srgbClr val="00B0F0"/>
                </a:solidFill>
              </a:rPr>
              <a:t> ao máximo </a:t>
            </a:r>
            <a:r>
              <a:rPr lang="pt-BR" dirty="0" smtClean="0">
                <a:solidFill>
                  <a:srgbClr val="00B0F0"/>
                </a:solidFill>
              </a:rPr>
              <a:t>os dados fornecidos.</a:t>
            </a:r>
          </a:p>
          <a:p>
            <a:pPr marL="0" indent="0" algn="just"/>
            <a:endParaRPr lang="pt-BR" dirty="0" smtClean="0">
              <a:solidFill>
                <a:srgbClr val="00B0F0"/>
              </a:solidFill>
            </a:endParaRPr>
          </a:p>
          <a:p>
            <a:pPr marL="0" indent="0" algn="just">
              <a:buNone/>
            </a:pPr>
            <a:r>
              <a:rPr lang="pt-BR" dirty="0" err="1" smtClean="0">
                <a:solidFill>
                  <a:srgbClr val="00B0F0"/>
                </a:solidFill>
              </a:rPr>
              <a:t>Privacy</a:t>
            </a:r>
            <a:r>
              <a:rPr lang="pt-BR" dirty="0" smtClean="0">
                <a:solidFill>
                  <a:srgbClr val="00B0F0"/>
                </a:solidFill>
              </a:rPr>
              <a:t> </a:t>
            </a:r>
            <a:r>
              <a:rPr lang="pt-BR" dirty="0" err="1" smtClean="0">
                <a:solidFill>
                  <a:srgbClr val="00B0F0"/>
                </a:solidFill>
              </a:rPr>
              <a:t>by</a:t>
            </a:r>
            <a:r>
              <a:rPr lang="pt-BR" dirty="0" smtClean="0">
                <a:solidFill>
                  <a:srgbClr val="00B0F0"/>
                </a:solidFill>
              </a:rPr>
              <a:t> default – </a:t>
            </a:r>
            <a:r>
              <a:rPr lang="pt-BR" b="1" u="sng" dirty="0" smtClean="0">
                <a:solidFill>
                  <a:srgbClr val="00B0F0"/>
                </a:solidFill>
              </a:rPr>
              <a:t>por padrão</a:t>
            </a:r>
            <a:r>
              <a:rPr lang="pt-BR" dirty="0" smtClean="0">
                <a:solidFill>
                  <a:srgbClr val="00B0F0"/>
                </a:solidFill>
              </a:rPr>
              <a:t>, dados pessoais </a:t>
            </a:r>
            <a:r>
              <a:rPr lang="pt-BR" b="1" u="sng" dirty="0" smtClean="0">
                <a:solidFill>
                  <a:srgbClr val="00B0F0"/>
                </a:solidFill>
              </a:rPr>
              <a:t>não devem ser acessíveis sem a intervenção pessoal do usuário</a:t>
            </a:r>
            <a:r>
              <a:rPr lang="pt-BR" dirty="0" smtClean="0">
                <a:solidFill>
                  <a:srgbClr val="00B0F0"/>
                </a:solidFill>
              </a:rPr>
              <a:t> no produto/aplicação.</a:t>
            </a:r>
          </a:p>
          <a:p>
            <a:pPr algn="just"/>
            <a:endParaRPr lang="pt-BR" dirty="0" smtClean="0">
              <a:solidFill>
                <a:srgbClr val="00B0F0"/>
              </a:solidFill>
            </a:endParaRPr>
          </a:p>
          <a:p>
            <a:pPr algn="just">
              <a:buNone/>
            </a:pPr>
            <a:endParaRPr lang="pt-BR" dirty="0" smtClean="0">
              <a:solidFill>
                <a:srgbClr val="00B0F0"/>
              </a:solidFill>
            </a:endParaRPr>
          </a:p>
          <a:p>
            <a:endParaRPr lang="pt-BR" dirty="0">
              <a:solidFill>
                <a:srgbClr val="00B0F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SEGURANÇA E BOAS PRÁTICAS – Conceito GDPR – Art. 30</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pPr algn="just"/>
            <a:endParaRPr lang="pt-BR" dirty="0" smtClean="0">
              <a:solidFill>
                <a:srgbClr val="00B0F0"/>
              </a:solidFill>
            </a:endParaRPr>
          </a:p>
          <a:p>
            <a:pPr marL="0" indent="0" algn="just">
              <a:buNone/>
            </a:pPr>
            <a:r>
              <a:rPr lang="pt-BR" dirty="0" err="1" smtClean="0">
                <a:solidFill>
                  <a:srgbClr val="00B0F0"/>
                </a:solidFill>
              </a:rPr>
              <a:t>Tracking</a:t>
            </a:r>
            <a:r>
              <a:rPr lang="pt-BR" dirty="0" smtClean="0">
                <a:solidFill>
                  <a:srgbClr val="00B0F0"/>
                </a:solidFill>
              </a:rPr>
              <a:t> </a:t>
            </a:r>
            <a:r>
              <a:rPr lang="pt-BR" dirty="0" err="1" smtClean="0">
                <a:solidFill>
                  <a:srgbClr val="00B0F0"/>
                </a:solidFill>
              </a:rPr>
              <a:t>by</a:t>
            </a:r>
            <a:r>
              <a:rPr lang="pt-BR" dirty="0" smtClean="0">
                <a:solidFill>
                  <a:srgbClr val="00B0F0"/>
                </a:solidFill>
              </a:rPr>
              <a:t> design – possibilidade de rastreamento de qualquer ato realizado manipulando dados. </a:t>
            </a:r>
            <a:r>
              <a:rPr lang="pt-BR" b="1" u="sng" dirty="0" smtClean="0">
                <a:solidFill>
                  <a:srgbClr val="FF0000"/>
                </a:solidFill>
              </a:rPr>
              <a:t>Sempre que proceder com o desenvolvimento da solução, é importante pensar na </a:t>
            </a:r>
            <a:r>
              <a:rPr lang="pt-BR" b="1" u="sng" dirty="0" err="1" smtClean="0">
                <a:solidFill>
                  <a:srgbClr val="FF0000"/>
                </a:solidFill>
              </a:rPr>
              <a:t>rastreabilidade</a:t>
            </a:r>
            <a:r>
              <a:rPr lang="pt-BR" b="1" u="sng" dirty="0" smtClean="0">
                <a:solidFill>
                  <a:srgbClr val="FF0000"/>
                </a:solidFill>
              </a:rPr>
              <a:t> de acesso</a:t>
            </a:r>
            <a:r>
              <a:rPr lang="pt-BR" dirty="0" smtClean="0">
                <a:solidFill>
                  <a:srgbClr val="00B0F0"/>
                </a:solidFill>
              </a:rPr>
              <a:t>, mesmo que seja do próprio algoritmo.</a:t>
            </a:r>
          </a:p>
          <a:p>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SEGURANÇA E BOAS PRÁTICAS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lnSpcReduction="10000"/>
          </a:bodyPr>
          <a:lstStyle/>
          <a:p>
            <a:pPr marL="0" indent="0" algn="just">
              <a:buNone/>
            </a:pPr>
            <a:r>
              <a:rPr lang="pt-BR" dirty="0" smtClean="0">
                <a:solidFill>
                  <a:srgbClr val="00B0F0"/>
                </a:solidFill>
              </a:rPr>
              <a:t>Além disso, importante permitir uma rota de fuga relativamente fácil, para facilitar o monitoramento de vazamento, já que é mais fácil monitorar uma rota óbvia do que a monitorar possíveis e criativas novas formas de vazamento de informação.</a:t>
            </a:r>
          </a:p>
          <a:p>
            <a:pPr algn="just">
              <a:buNone/>
            </a:pPr>
            <a:endParaRPr lang="pt-BR" dirty="0" smtClean="0">
              <a:solidFill>
                <a:srgbClr val="00B0F0"/>
              </a:solidFill>
            </a:endParaRPr>
          </a:p>
          <a:p>
            <a:pPr marL="0" indent="0" algn="just">
              <a:buNone/>
            </a:pPr>
            <a:r>
              <a:rPr lang="pt-BR" dirty="0" smtClean="0">
                <a:solidFill>
                  <a:srgbClr val="00B0F0"/>
                </a:solidFill>
              </a:rPr>
              <a:t>“</a:t>
            </a:r>
            <a:r>
              <a:rPr lang="pt-BR" dirty="0" smtClean="0">
                <a:solidFill>
                  <a:srgbClr val="00B0F0"/>
                </a:solidFill>
              </a:rPr>
              <a:t>Arte da Guerra – o inimigo sem saída luta até a morte.”</a:t>
            </a:r>
          </a:p>
          <a:p>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CONCLUSÃO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7500" lnSpcReduction="20000"/>
          </a:bodyPr>
          <a:lstStyle/>
          <a:p>
            <a:pPr marL="0" indent="0" algn="just">
              <a:buNone/>
            </a:pPr>
            <a:r>
              <a:rPr lang="pt-BR" dirty="0" smtClean="0">
                <a:solidFill>
                  <a:srgbClr val="00B0F0"/>
                </a:solidFill>
              </a:rPr>
              <a:t>notícia ruim... </a:t>
            </a:r>
          </a:p>
          <a:p>
            <a:pPr marL="0" indent="0" algn="just"/>
            <a:endParaRPr lang="pt-BR" dirty="0" smtClean="0">
              <a:solidFill>
                <a:srgbClr val="00B0F0"/>
              </a:solidFill>
            </a:endParaRPr>
          </a:p>
          <a:p>
            <a:pPr marL="0" indent="0" algn="just">
              <a:buNone/>
            </a:pPr>
            <a:r>
              <a:rPr lang="pt-BR" dirty="0" smtClean="0">
                <a:solidFill>
                  <a:srgbClr val="00B0F0"/>
                </a:solidFill>
              </a:rPr>
              <a:t>a depender da </a:t>
            </a:r>
            <a:r>
              <a:rPr lang="pt-BR" b="1" u="sng" dirty="0" smtClean="0">
                <a:solidFill>
                  <a:srgbClr val="FFFF00"/>
                </a:solidFill>
              </a:rPr>
              <a:t>estrutura</a:t>
            </a:r>
            <a:r>
              <a:rPr lang="pt-BR" dirty="0" smtClean="0">
                <a:solidFill>
                  <a:srgbClr val="00B0F0"/>
                </a:solidFill>
              </a:rPr>
              <a:t> do seu banco de dados atual, </a:t>
            </a:r>
            <a:r>
              <a:rPr lang="pt-BR" b="1" u="sng" dirty="0" smtClean="0">
                <a:solidFill>
                  <a:srgbClr val="FF0000"/>
                </a:solidFill>
              </a:rPr>
              <a:t>pode ser mais fácil construir um novo banco de dados do que adaptar o antigo</a:t>
            </a:r>
            <a:r>
              <a:rPr lang="pt-BR" b="1" dirty="0" smtClean="0">
                <a:solidFill>
                  <a:srgbClr val="00B0F0"/>
                </a:solidFill>
              </a:rPr>
              <a:t> </a:t>
            </a:r>
            <a:r>
              <a:rPr lang="pt-BR" dirty="0" smtClean="0">
                <a:solidFill>
                  <a:srgbClr val="00B0F0"/>
                </a:solidFill>
              </a:rPr>
              <a:t>com as informações não necessárias. </a:t>
            </a:r>
          </a:p>
          <a:p>
            <a:pPr marL="0" indent="0" algn="just"/>
            <a:endParaRPr lang="pt-BR" dirty="0" smtClean="0">
              <a:solidFill>
                <a:srgbClr val="00B0F0"/>
              </a:solidFill>
            </a:endParaRPr>
          </a:p>
          <a:p>
            <a:pPr marL="0" indent="0" algn="just">
              <a:buNone/>
            </a:pPr>
            <a:r>
              <a:rPr lang="pt-BR" dirty="0" smtClean="0">
                <a:solidFill>
                  <a:srgbClr val="00B0F0"/>
                </a:solidFill>
              </a:rPr>
              <a:t>Por isso, a fim de atender a lei, será importante a nova aquisição de informações, sempre requerendo o consentimento. </a:t>
            </a:r>
            <a:endParaRPr lang="pt-BR" dirty="0" smtClean="0">
              <a:solidFill>
                <a:srgbClr val="00B0F0"/>
              </a:solidFill>
            </a:endParaRPr>
          </a:p>
          <a:p>
            <a:pPr marL="0" indent="0" algn="just">
              <a:buNone/>
            </a:pPr>
            <a:endParaRPr lang="pt-BR" dirty="0" smtClean="0">
              <a:solidFill>
                <a:srgbClr val="00B0F0"/>
              </a:solidFill>
            </a:endParaRPr>
          </a:p>
          <a:p>
            <a:pPr marL="0" indent="0" algn="just">
              <a:buNone/>
            </a:pPr>
            <a:r>
              <a:rPr lang="pt-BR" dirty="0" smtClean="0">
                <a:solidFill>
                  <a:srgbClr val="00B0F0"/>
                </a:solidFill>
              </a:rPr>
              <a:t>Isso </a:t>
            </a:r>
            <a:r>
              <a:rPr lang="pt-BR" dirty="0" smtClean="0">
                <a:solidFill>
                  <a:srgbClr val="00B0F0"/>
                </a:solidFill>
              </a:rPr>
              <a:t>significa </a:t>
            </a:r>
            <a:r>
              <a:rPr lang="pt-BR" b="1" dirty="0" smtClean="0">
                <a:solidFill>
                  <a:srgbClr val="00B050"/>
                </a:solidFill>
              </a:rPr>
              <a:t>novos contratos</a:t>
            </a:r>
            <a:r>
              <a:rPr lang="pt-BR" b="1" dirty="0" smtClean="0">
                <a:solidFill>
                  <a:srgbClr val="00B0F0"/>
                </a:solidFill>
              </a:rPr>
              <a:t>, </a:t>
            </a:r>
            <a:r>
              <a:rPr lang="pt-BR" b="1" dirty="0" smtClean="0">
                <a:solidFill>
                  <a:schemeClr val="accent6"/>
                </a:solidFill>
              </a:rPr>
              <a:t>nova estrutura de consentimento</a:t>
            </a:r>
            <a:r>
              <a:rPr lang="pt-BR" b="1" dirty="0" smtClean="0">
                <a:solidFill>
                  <a:srgbClr val="00B0F0"/>
                </a:solidFill>
              </a:rPr>
              <a:t>, </a:t>
            </a:r>
            <a:r>
              <a:rPr lang="pt-BR" b="1" dirty="0" smtClean="0">
                <a:solidFill>
                  <a:srgbClr val="7030A0"/>
                </a:solidFill>
              </a:rPr>
              <a:t>novos padrões de segurança e trabalho</a:t>
            </a:r>
            <a:r>
              <a:rPr lang="pt-BR" dirty="0" smtClean="0">
                <a:solidFill>
                  <a:srgbClr val="00B0F0"/>
                </a:solidFill>
              </a:rPr>
              <a:t>, entre tantas </a:t>
            </a:r>
            <a:r>
              <a:rPr lang="pt-BR" dirty="0" smtClean="0">
                <a:solidFill>
                  <a:srgbClr val="00B0F0"/>
                </a:solidFill>
              </a:rPr>
              <a:t>outras novas </a:t>
            </a:r>
            <a:r>
              <a:rPr lang="pt-BR" dirty="0" smtClean="0">
                <a:solidFill>
                  <a:srgbClr val="00B0F0"/>
                </a:solidFill>
              </a:rPr>
              <a:t>práticas.</a:t>
            </a:r>
          </a:p>
          <a:p>
            <a:endParaRPr lang="pt-BR" dirty="0">
              <a:solidFill>
                <a:srgbClr val="00B0F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CONCLUSÃO</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lstStyle/>
          <a:p>
            <a:pPr marL="0" indent="0" algn="just">
              <a:buNone/>
            </a:pPr>
            <a:endParaRPr lang="pt-BR" dirty="0" smtClean="0">
              <a:solidFill>
                <a:srgbClr val="00B0F0"/>
              </a:solidFill>
            </a:endParaRPr>
          </a:p>
          <a:p>
            <a:pPr marL="0" indent="0" algn="just">
              <a:buNone/>
            </a:pPr>
            <a:r>
              <a:rPr lang="pt-BR" dirty="0" smtClean="0">
                <a:solidFill>
                  <a:srgbClr val="00B0F0"/>
                </a:solidFill>
              </a:rPr>
              <a:t>Tratar </a:t>
            </a:r>
            <a:r>
              <a:rPr lang="pt-BR" b="1" u="sng" dirty="0" smtClean="0">
                <a:solidFill>
                  <a:srgbClr val="FF0000"/>
                </a:solidFill>
              </a:rPr>
              <a:t>TODAS</a:t>
            </a:r>
            <a:r>
              <a:rPr lang="pt-BR" dirty="0" smtClean="0">
                <a:solidFill>
                  <a:srgbClr val="00B0F0"/>
                </a:solidFill>
              </a:rPr>
              <a:t> as informações como </a:t>
            </a:r>
            <a:r>
              <a:rPr lang="pt-BR" b="1" u="sng" dirty="0" smtClean="0">
                <a:solidFill>
                  <a:srgbClr val="FFFF00"/>
                </a:solidFill>
              </a:rPr>
              <a:t>SENSÍVEIS</a:t>
            </a:r>
            <a:r>
              <a:rPr lang="pt-BR" dirty="0" smtClean="0">
                <a:solidFill>
                  <a:srgbClr val="00B0F0"/>
                </a:solidFill>
              </a:rPr>
              <a:t> trará confiança ao cliente e aos empregados, bem como a todos os </a:t>
            </a:r>
            <a:r>
              <a:rPr lang="pt-BR" dirty="0" err="1" smtClean="0">
                <a:solidFill>
                  <a:srgbClr val="00B0F0"/>
                </a:solidFill>
              </a:rPr>
              <a:t>stakeholders</a:t>
            </a:r>
            <a:r>
              <a:rPr lang="pt-BR" dirty="0" smtClean="0">
                <a:solidFill>
                  <a:srgbClr val="00B0F0"/>
                </a:solidFill>
              </a:rPr>
              <a:t> da empresa.</a:t>
            </a:r>
          </a:p>
          <a:p>
            <a:pPr marL="0" indent="0" algn="just"/>
            <a:endParaRPr lang="pt-BR" dirty="0" smtClean="0">
              <a:solidFill>
                <a:srgbClr val="00B0F0"/>
              </a:solidFill>
            </a:endParaRPr>
          </a:p>
          <a:p>
            <a:pPr marL="0" indent="0" algn="just">
              <a:buNone/>
            </a:pPr>
            <a:r>
              <a:rPr lang="pt-BR" dirty="0" smtClean="0">
                <a:solidFill>
                  <a:srgbClr val="00B0F0"/>
                </a:solidFill>
              </a:rPr>
              <a:t>Isso gera </a:t>
            </a:r>
            <a:r>
              <a:rPr lang="pt-BR" b="1" u="sng" dirty="0" smtClean="0">
                <a:solidFill>
                  <a:srgbClr val="00B050"/>
                </a:solidFill>
              </a:rPr>
              <a:t>confiança</a:t>
            </a:r>
            <a:r>
              <a:rPr lang="pt-BR" dirty="0" smtClean="0">
                <a:solidFill>
                  <a:srgbClr val="00B0F0"/>
                </a:solidFill>
              </a:rPr>
              <a:t> e </a:t>
            </a:r>
            <a:r>
              <a:rPr lang="pt-BR" b="1" u="sng" dirty="0" smtClean="0">
                <a:solidFill>
                  <a:schemeClr val="accent6"/>
                </a:solidFill>
              </a:rPr>
              <a:t>valor</a:t>
            </a:r>
            <a:r>
              <a:rPr lang="pt-BR" dirty="0" smtClean="0">
                <a:solidFill>
                  <a:srgbClr val="00B0F0"/>
                </a:solidFill>
              </a:rPr>
              <a:t> ao cliente, bem como dos empregados.</a:t>
            </a:r>
          </a:p>
          <a:p>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 DICAS ###</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971600" y="1600200"/>
            <a:ext cx="7200800" cy="4525963"/>
          </a:xfrm>
        </p:spPr>
        <p:txBody>
          <a:bodyPr>
            <a:normAutofit/>
          </a:bodyPr>
          <a:lstStyle/>
          <a:p>
            <a:pPr marL="0" indent="0" algn="just">
              <a:buNone/>
            </a:pPr>
            <a:endParaRPr lang="pt-BR" dirty="0" smtClean="0">
              <a:solidFill>
                <a:srgbClr val="00B0F0"/>
              </a:solidFill>
            </a:endParaRPr>
          </a:p>
          <a:p>
            <a:pPr marL="0" indent="0" algn="just">
              <a:buNone/>
            </a:pPr>
            <a:endParaRPr lang="pt-BR" dirty="0" smtClean="0">
              <a:solidFill>
                <a:srgbClr val="00B0F0"/>
              </a:solidFill>
            </a:endParaRPr>
          </a:p>
          <a:p>
            <a:pPr marL="0" indent="0" algn="just">
              <a:buNone/>
            </a:pPr>
            <a:r>
              <a:rPr lang="pt-BR" dirty="0" smtClean="0">
                <a:solidFill>
                  <a:srgbClr val="00B0F0"/>
                </a:solidFill>
              </a:rPr>
              <a:t>Dica </a:t>
            </a:r>
            <a:r>
              <a:rPr lang="pt-BR" dirty="0" smtClean="0">
                <a:solidFill>
                  <a:srgbClr val="00B0F0"/>
                </a:solidFill>
              </a:rPr>
              <a:t>#1 – tenha </a:t>
            </a:r>
            <a:r>
              <a:rPr lang="pt-BR" b="1" u="sng" dirty="0" smtClean="0">
                <a:solidFill>
                  <a:srgbClr val="FF0000"/>
                </a:solidFill>
              </a:rPr>
              <a:t>somente o necessário</a:t>
            </a:r>
            <a:r>
              <a:rPr lang="pt-BR" dirty="0" smtClean="0">
                <a:solidFill>
                  <a:srgbClr val="00B0F0"/>
                </a:solidFill>
              </a:rPr>
              <a:t>, pelo quanto for necessário. Menos dados significa uma base mais enxuta, sendo mais fácil a proteção.</a:t>
            </a:r>
          </a:p>
          <a:p>
            <a:endParaRPr lang="pt-BR" dirty="0">
              <a:solidFill>
                <a:srgbClr val="00B0F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 DICAS ###</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1043608" y="1600200"/>
            <a:ext cx="7128792" cy="4525963"/>
          </a:xfrm>
        </p:spPr>
        <p:txBody>
          <a:bodyPr>
            <a:normAutofit lnSpcReduction="10000"/>
          </a:bodyPr>
          <a:lstStyle/>
          <a:p>
            <a:pPr marL="0" indent="0" algn="just">
              <a:buNone/>
            </a:pPr>
            <a:endParaRPr lang="pt-BR" dirty="0" smtClean="0">
              <a:solidFill>
                <a:srgbClr val="00B0F0"/>
              </a:solidFill>
            </a:endParaRPr>
          </a:p>
          <a:p>
            <a:pPr marL="0" indent="0" algn="just">
              <a:buNone/>
            </a:pPr>
            <a:r>
              <a:rPr lang="pt-BR" dirty="0" smtClean="0">
                <a:solidFill>
                  <a:srgbClr val="00B0F0"/>
                </a:solidFill>
              </a:rPr>
              <a:t>Dica #2 – </a:t>
            </a:r>
            <a:r>
              <a:rPr lang="pt-BR" b="1" u="sng" dirty="0" smtClean="0">
                <a:solidFill>
                  <a:srgbClr val="FF0000"/>
                </a:solidFill>
              </a:rPr>
              <a:t>a necessidade de proteção deve ser traduzida para toda a empresa</a:t>
            </a:r>
            <a:r>
              <a:rPr lang="pt-BR" dirty="0" smtClean="0">
                <a:solidFill>
                  <a:srgbClr val="00B0F0"/>
                </a:solidFill>
              </a:rPr>
              <a:t>. É necessário envolver todas as áreas necessárias desde o início, </a:t>
            </a:r>
            <a:r>
              <a:rPr lang="pt-BR" b="1" u="sng" dirty="0" smtClean="0">
                <a:solidFill>
                  <a:srgbClr val="00B0F0"/>
                </a:solidFill>
              </a:rPr>
              <a:t>de forma legítima e engajada</a:t>
            </a:r>
            <a:r>
              <a:rPr lang="pt-BR" dirty="0" smtClean="0">
                <a:solidFill>
                  <a:srgbClr val="00B0F0"/>
                </a:solidFill>
              </a:rPr>
              <a:t>. Não adianta o TI se preocupar em proteger dados se o setor de vendas age de forma imprudente com as informações da empresa.</a:t>
            </a:r>
          </a:p>
          <a:p>
            <a:endParaRPr lang="pt-BR" dirty="0">
              <a:solidFill>
                <a:srgbClr val="00B0F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 DICAS ###</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971600" y="1600200"/>
            <a:ext cx="7200800" cy="4525963"/>
          </a:xfrm>
        </p:spPr>
        <p:txBody>
          <a:bodyPr>
            <a:normAutofit/>
          </a:bodyPr>
          <a:lstStyle/>
          <a:p>
            <a:pPr algn="just">
              <a:buNone/>
            </a:pPr>
            <a:endParaRPr lang="pt-BR" dirty="0" smtClean="0">
              <a:solidFill>
                <a:srgbClr val="00B0F0"/>
              </a:solidFill>
            </a:endParaRPr>
          </a:p>
          <a:p>
            <a:pPr algn="just">
              <a:buNone/>
            </a:pPr>
            <a:endParaRPr lang="pt-BR" dirty="0" smtClean="0">
              <a:solidFill>
                <a:srgbClr val="00B0F0"/>
              </a:solidFill>
            </a:endParaRPr>
          </a:p>
          <a:p>
            <a:pPr marL="0" indent="0" algn="just">
              <a:buNone/>
            </a:pPr>
            <a:r>
              <a:rPr lang="pt-BR" dirty="0" smtClean="0">
                <a:solidFill>
                  <a:srgbClr val="00B0F0"/>
                </a:solidFill>
              </a:rPr>
              <a:t>Dica </a:t>
            </a:r>
            <a:r>
              <a:rPr lang="pt-BR" dirty="0" smtClean="0">
                <a:solidFill>
                  <a:srgbClr val="00B0F0"/>
                </a:solidFill>
              </a:rPr>
              <a:t>#3 – sempre tenha uma rota obvia e de fácil de monitoramento, a fim de encontrar vazamentos de forma mais eficiente.</a:t>
            </a:r>
          </a:p>
          <a:p>
            <a:pPr algn="just">
              <a:buNone/>
            </a:pPr>
            <a:r>
              <a:rPr lang="pt-BR" dirty="0" smtClean="0">
                <a:solidFill>
                  <a:srgbClr val="00B0F0"/>
                </a:solidFill>
              </a:rPr>
              <a:t> </a:t>
            </a:r>
          </a:p>
          <a:p>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 DICAS ###</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971600" y="1600200"/>
            <a:ext cx="7200800" cy="4525963"/>
          </a:xfrm>
        </p:spPr>
        <p:txBody>
          <a:bodyPr>
            <a:normAutofit/>
          </a:bodyPr>
          <a:lstStyle/>
          <a:p>
            <a:pPr algn="just">
              <a:buNone/>
            </a:pPr>
            <a:endParaRPr lang="pt-BR" dirty="0" smtClean="0">
              <a:solidFill>
                <a:srgbClr val="00B0F0"/>
              </a:solidFill>
            </a:endParaRPr>
          </a:p>
          <a:p>
            <a:pPr marL="0" indent="0" algn="just">
              <a:buNone/>
            </a:pPr>
            <a:endParaRPr lang="pt-BR" dirty="0" smtClean="0">
              <a:solidFill>
                <a:srgbClr val="00B0F0"/>
              </a:solidFill>
            </a:endParaRPr>
          </a:p>
          <a:p>
            <a:pPr marL="0" indent="0" algn="just">
              <a:buNone/>
            </a:pPr>
            <a:r>
              <a:rPr lang="pt-BR" dirty="0" smtClean="0">
                <a:solidFill>
                  <a:srgbClr val="00B0F0"/>
                </a:solidFill>
              </a:rPr>
              <a:t>Dica </a:t>
            </a:r>
            <a:r>
              <a:rPr lang="pt-BR" dirty="0" smtClean="0">
                <a:solidFill>
                  <a:srgbClr val="00B0F0"/>
                </a:solidFill>
              </a:rPr>
              <a:t>#4 – Faça sempre treinamentos e simulações de </a:t>
            </a:r>
            <a:r>
              <a:rPr lang="pt-BR" dirty="0" err="1" smtClean="0">
                <a:solidFill>
                  <a:srgbClr val="00B0F0"/>
                </a:solidFill>
              </a:rPr>
              <a:t>Cyberataques</a:t>
            </a:r>
            <a:r>
              <a:rPr lang="pt-BR" dirty="0" smtClean="0">
                <a:solidFill>
                  <a:srgbClr val="00B0F0"/>
                </a:solidFill>
              </a:rPr>
              <a:t> e vazamentos.</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rgbClr val="00B0F0"/>
                </a:solidFill>
                <a:latin typeface="Century Gothic" pitchFamily="34" charset="0"/>
              </a:rPr>
              <a:t>TRIPÉ PRINCIPAL DO CONCEITO DE PROTEÇÃO DE DADOS</a:t>
            </a:r>
            <a:endParaRPr lang="pt-BR" dirty="0">
              <a:solidFill>
                <a:srgbClr val="00B0F0"/>
              </a:solidFill>
              <a:latin typeface="Century Gothic" pitchFamily="34" charset="0"/>
            </a:endParaRPr>
          </a:p>
        </p:txBody>
      </p:sp>
      <p:sp>
        <p:nvSpPr>
          <p:cNvPr id="4" name="Espaço Reservado para Conteúdo 2"/>
          <p:cNvSpPr>
            <a:spLocks noGrp="1"/>
          </p:cNvSpPr>
          <p:nvPr>
            <p:ph idx="1"/>
          </p:nvPr>
        </p:nvSpPr>
        <p:spPr>
          <a:xfrm>
            <a:off x="323528" y="3573016"/>
            <a:ext cx="2664296" cy="1152128"/>
          </a:xfrm>
          <a:ln w="38100">
            <a:solidFill>
              <a:srgbClr val="00B0F0"/>
            </a:solidFill>
            <a:prstDash val="lgDash"/>
          </a:ln>
        </p:spPr>
        <p:txBody>
          <a:bodyPr>
            <a:normAutofit fontScale="47500" lnSpcReduction="20000"/>
          </a:bodyPr>
          <a:lstStyle/>
          <a:p>
            <a:pPr marL="0" indent="0" algn="ctr">
              <a:buNone/>
            </a:pPr>
            <a:r>
              <a:rPr lang="pt-BR" sz="4700" b="1" dirty="0" smtClean="0">
                <a:solidFill>
                  <a:srgbClr val="00B0F0"/>
                </a:solidFill>
              </a:rPr>
              <a:t>Confidencialidade</a:t>
            </a:r>
            <a:r>
              <a:rPr lang="pt-BR" sz="5500" b="1" dirty="0" smtClean="0">
                <a:solidFill>
                  <a:srgbClr val="00B0F0"/>
                </a:solidFill>
              </a:rPr>
              <a:t>  </a:t>
            </a:r>
          </a:p>
          <a:p>
            <a:pPr marL="0" indent="0">
              <a:buNone/>
            </a:pPr>
            <a:endParaRPr lang="pt-BR" dirty="0" smtClean="0">
              <a:solidFill>
                <a:srgbClr val="00B0F0"/>
              </a:solidFill>
            </a:endParaRPr>
          </a:p>
          <a:p>
            <a:pPr marL="0" indent="0" algn="just">
              <a:buNone/>
            </a:pPr>
            <a:r>
              <a:rPr lang="pt-BR" dirty="0" smtClean="0">
                <a:solidFill>
                  <a:srgbClr val="00B0F0"/>
                </a:solidFill>
              </a:rPr>
              <a:t>a informação só deve ser acessada por quem de Direito</a:t>
            </a:r>
            <a:endParaRPr lang="pt-BR" b="1" dirty="0" smtClean="0">
              <a:solidFill>
                <a:srgbClr val="00B0F0"/>
              </a:solidFill>
            </a:endParaRPr>
          </a:p>
          <a:p>
            <a:endParaRPr lang="pt-BR" dirty="0"/>
          </a:p>
        </p:txBody>
      </p:sp>
      <p:sp>
        <p:nvSpPr>
          <p:cNvPr id="5" name="Espaço Reservado para Conteúdo 2"/>
          <p:cNvSpPr txBox="1">
            <a:spLocks/>
          </p:cNvSpPr>
          <p:nvPr/>
        </p:nvSpPr>
        <p:spPr>
          <a:xfrm>
            <a:off x="3131840" y="3573016"/>
            <a:ext cx="2808312" cy="1152128"/>
          </a:xfrm>
          <a:prstGeom prst="rect">
            <a:avLst/>
          </a:prstGeom>
          <a:ln w="38100">
            <a:solidFill>
              <a:srgbClr val="00B0F0"/>
            </a:solidFill>
            <a:prstDash val="lgDash"/>
          </a:ln>
        </p:spPr>
        <p:txBody>
          <a:bodyPr vert="horz" lIns="91440" tIns="45720" rIns="91440" bIns="45720" rtlCol="0">
            <a:normAutofit fontScale="40000" lnSpcReduction="20000"/>
          </a:bodyPr>
          <a:lstStyle/>
          <a:p>
            <a:pPr algn="ctr"/>
            <a:r>
              <a:rPr lang="pt-BR" sz="5500" b="1" dirty="0" smtClean="0">
                <a:solidFill>
                  <a:srgbClr val="00B0F0"/>
                </a:solidFill>
              </a:rPr>
              <a:t>Integralidade</a:t>
            </a:r>
            <a:r>
              <a:rPr lang="pt-BR" sz="5500" dirty="0" smtClean="0">
                <a:solidFill>
                  <a:srgbClr val="00B0F0"/>
                </a:solidFill>
              </a:rPr>
              <a:t> </a:t>
            </a:r>
          </a:p>
          <a:p>
            <a:endParaRPr lang="pt-BR" sz="3200" dirty="0" smtClean="0">
              <a:solidFill>
                <a:srgbClr val="00B0F0"/>
              </a:solidFill>
            </a:endParaRPr>
          </a:p>
          <a:p>
            <a:pPr algn="just"/>
            <a:r>
              <a:rPr lang="pt-BR" sz="3800" dirty="0" smtClean="0">
                <a:solidFill>
                  <a:srgbClr val="00B0F0"/>
                </a:solidFill>
              </a:rPr>
              <a:t>evitar que os dados sejam apagados ou alterados sem a devida autorização do titular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pt-B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Espaço Reservado para Conteúdo 2"/>
          <p:cNvSpPr txBox="1">
            <a:spLocks/>
          </p:cNvSpPr>
          <p:nvPr/>
        </p:nvSpPr>
        <p:spPr>
          <a:xfrm>
            <a:off x="6084168" y="3573016"/>
            <a:ext cx="2808312" cy="1152128"/>
          </a:xfrm>
          <a:prstGeom prst="rect">
            <a:avLst/>
          </a:prstGeom>
          <a:ln w="38100">
            <a:solidFill>
              <a:srgbClr val="00B0F0"/>
            </a:solidFill>
            <a:prstDash val="lgDash"/>
          </a:ln>
        </p:spPr>
        <p:txBody>
          <a:bodyPr vert="horz" lIns="91440" tIns="45720" rIns="91440" bIns="45720" rtlCol="0">
            <a:normAutofit/>
          </a:bodyPr>
          <a:lstStyle/>
          <a:p>
            <a:pPr algn="ctr"/>
            <a:r>
              <a:rPr lang="pt-BR" sz="2200" b="1" dirty="0" smtClean="0">
                <a:solidFill>
                  <a:srgbClr val="00B0F0"/>
                </a:solidFill>
              </a:rPr>
              <a:t>Disponibilidade </a:t>
            </a:r>
          </a:p>
          <a:p>
            <a:endParaRPr lang="pt-BR" sz="800" dirty="0" smtClean="0">
              <a:solidFill>
                <a:srgbClr val="00B0F0"/>
              </a:solidFill>
            </a:endParaRPr>
          </a:p>
          <a:p>
            <a:pPr algn="just"/>
            <a:r>
              <a:rPr lang="pt-BR" sz="1500" dirty="0" smtClean="0">
                <a:solidFill>
                  <a:srgbClr val="00B0F0"/>
                </a:solidFill>
              </a:rPr>
              <a:t>as informações devem sempre estar disponíveis para acesso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 DICAS ###</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57200" y="1600200"/>
            <a:ext cx="7859216" cy="4525963"/>
          </a:xfrm>
        </p:spPr>
        <p:txBody>
          <a:bodyPr>
            <a:normAutofit/>
          </a:bodyPr>
          <a:lstStyle/>
          <a:p>
            <a:pPr marL="0" indent="0" algn="just">
              <a:buNone/>
            </a:pPr>
            <a:r>
              <a:rPr lang="pt-BR" dirty="0" smtClean="0">
                <a:solidFill>
                  <a:srgbClr val="00B0F0"/>
                </a:solidFill>
              </a:rPr>
              <a:t> </a:t>
            </a:r>
          </a:p>
          <a:p>
            <a:pPr marL="0" indent="0" algn="just">
              <a:buNone/>
            </a:pPr>
            <a:endParaRPr lang="pt-BR" dirty="0" smtClean="0">
              <a:solidFill>
                <a:srgbClr val="00B0F0"/>
              </a:solidFill>
            </a:endParaRPr>
          </a:p>
          <a:p>
            <a:pPr marL="355600" indent="0" algn="just">
              <a:buNone/>
            </a:pPr>
            <a:r>
              <a:rPr lang="pt-BR" dirty="0" smtClean="0">
                <a:solidFill>
                  <a:srgbClr val="00B0F0"/>
                </a:solidFill>
              </a:rPr>
              <a:t>Dica </a:t>
            </a:r>
            <a:r>
              <a:rPr lang="pt-BR" dirty="0" smtClean="0">
                <a:solidFill>
                  <a:srgbClr val="00B0F0"/>
                </a:solidFill>
              </a:rPr>
              <a:t>#5 – Privacidade e Segurança </a:t>
            </a:r>
            <a:r>
              <a:rPr lang="pt-BR" b="1" u="sng" dirty="0" smtClean="0">
                <a:solidFill>
                  <a:srgbClr val="FF0000"/>
                </a:solidFill>
              </a:rPr>
              <a:t>JÁ SÃO</a:t>
            </a:r>
            <a:r>
              <a:rPr lang="pt-BR" dirty="0" smtClean="0">
                <a:solidFill>
                  <a:srgbClr val="FF0000"/>
                </a:solidFill>
              </a:rPr>
              <a:t> </a:t>
            </a:r>
            <a:r>
              <a:rPr lang="pt-BR" dirty="0" smtClean="0">
                <a:solidFill>
                  <a:srgbClr val="00B0F0"/>
                </a:solidFill>
              </a:rPr>
              <a:t>diferenciais competitivos.</a:t>
            </a:r>
          </a:p>
          <a:p>
            <a:pPr algn="just">
              <a:buNone/>
            </a:pPr>
            <a:endParaRPr lang="pt-BR" dirty="0" smtClean="0">
              <a:solidFill>
                <a:srgbClr val="00B0F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CONTATOS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a:bodyPr>
          <a:lstStyle/>
          <a:p>
            <a:endParaRPr lang="pt-BR" dirty="0" smtClean="0">
              <a:solidFill>
                <a:srgbClr val="00B0F0"/>
              </a:solidFill>
            </a:endParaRPr>
          </a:p>
          <a:p>
            <a:pPr>
              <a:buNone/>
            </a:pPr>
            <a:r>
              <a:rPr lang="pt-BR" dirty="0" smtClean="0">
                <a:solidFill>
                  <a:srgbClr val="00B0F0"/>
                </a:solidFill>
              </a:rPr>
              <a:t>		Roberto Crespo</a:t>
            </a:r>
          </a:p>
          <a:p>
            <a:pPr>
              <a:buNone/>
            </a:pPr>
            <a:r>
              <a:rPr lang="pt-BR" dirty="0" smtClean="0">
                <a:solidFill>
                  <a:srgbClr val="00B0F0"/>
                </a:solidFill>
              </a:rPr>
              <a:t>		Av. Paulista, 37 – 4º Andar – Ed. Parque   	Cultural 	Paulista. São Paulo – SP.</a:t>
            </a:r>
          </a:p>
          <a:p>
            <a:pPr>
              <a:buNone/>
            </a:pPr>
            <a:r>
              <a:rPr lang="pt-BR" dirty="0" smtClean="0">
                <a:solidFill>
                  <a:srgbClr val="00B0F0"/>
                </a:solidFill>
              </a:rPr>
              <a:t>		+55 11 2246-2810</a:t>
            </a:r>
          </a:p>
          <a:p>
            <a:pPr>
              <a:buNone/>
            </a:pPr>
            <a:r>
              <a:rPr lang="pt-BR" dirty="0" smtClean="0">
                <a:solidFill>
                  <a:srgbClr val="00B0F0"/>
                </a:solidFill>
              </a:rPr>
              <a:t>		+55 11 98083-3028</a:t>
            </a:r>
          </a:p>
          <a:p>
            <a:pPr>
              <a:buNone/>
            </a:pPr>
            <a:r>
              <a:rPr lang="pt-BR" dirty="0" smtClean="0">
                <a:solidFill>
                  <a:srgbClr val="00B0F0"/>
                </a:solidFill>
              </a:rPr>
              <a:t>		</a:t>
            </a:r>
            <a:r>
              <a:rPr lang="pt-BR" dirty="0" smtClean="0">
                <a:solidFill>
                  <a:srgbClr val="00B0F0"/>
                </a:solidFill>
                <a:hlinkClick r:id="rId3"/>
              </a:rPr>
              <a:t>robertocrespo.adv@gmail.com</a:t>
            </a:r>
            <a:endParaRPr lang="pt-BR" dirty="0" smtClean="0">
              <a:solidFill>
                <a:srgbClr val="00B0F0"/>
              </a:solidFill>
            </a:endParaRPr>
          </a:p>
          <a:p>
            <a:endParaRPr lang="pt-BR" dirty="0" smtClean="0"/>
          </a:p>
        </p:txBody>
      </p:sp>
      <p:pic>
        <p:nvPicPr>
          <p:cNvPr id="1032" name="Picture 8" descr="C:\Users\Roberto Crespo\Desktop\escritório\apresentação\Ícones\telefone (fundo azul).jpg"/>
          <p:cNvPicPr>
            <a:picLocks noChangeAspect="1" noChangeArrowheads="1"/>
          </p:cNvPicPr>
          <p:nvPr/>
        </p:nvPicPr>
        <p:blipFill>
          <a:blip r:embed="rId4" cstate="print"/>
          <a:srcRect/>
          <a:stretch>
            <a:fillRect/>
          </a:stretch>
        </p:blipFill>
        <p:spPr bwMode="auto">
          <a:xfrm>
            <a:off x="1043608" y="4005064"/>
            <a:ext cx="288000" cy="288000"/>
          </a:xfrm>
          <a:prstGeom prst="rect">
            <a:avLst/>
          </a:prstGeom>
          <a:noFill/>
        </p:spPr>
      </p:pic>
      <p:pic>
        <p:nvPicPr>
          <p:cNvPr id="18" name="Picture 5" descr="C:\Users\Roberto Crespo\Desktop\escritório\apresentação\Ícones\whatsapp (fundo azul).jpg"/>
          <p:cNvPicPr>
            <a:picLocks noChangeAspect="1" noChangeArrowheads="1"/>
          </p:cNvPicPr>
          <p:nvPr/>
        </p:nvPicPr>
        <p:blipFill>
          <a:blip r:embed="rId5" cstate="print"/>
          <a:srcRect/>
          <a:stretch>
            <a:fillRect/>
          </a:stretch>
        </p:blipFill>
        <p:spPr bwMode="auto">
          <a:xfrm>
            <a:off x="1043608" y="4581128"/>
            <a:ext cx="288000" cy="288000"/>
          </a:xfrm>
          <a:prstGeom prst="rect">
            <a:avLst/>
          </a:prstGeom>
          <a:noFill/>
        </p:spPr>
      </p:pic>
      <p:pic>
        <p:nvPicPr>
          <p:cNvPr id="19" name="Picture 7" descr="C:\Users\Roberto Crespo\Desktop\escritório\apresentação\Ícones\email (fundo azul).jpg"/>
          <p:cNvPicPr>
            <a:picLocks noChangeAspect="1" noChangeArrowheads="1"/>
          </p:cNvPicPr>
          <p:nvPr/>
        </p:nvPicPr>
        <p:blipFill>
          <a:blip r:embed="rId6" cstate="print"/>
          <a:srcRect/>
          <a:stretch>
            <a:fillRect/>
          </a:stretch>
        </p:blipFill>
        <p:spPr bwMode="auto">
          <a:xfrm>
            <a:off x="1043608" y="5229200"/>
            <a:ext cx="288225" cy="288000"/>
          </a:xfrm>
          <a:prstGeom prst="rect">
            <a:avLst/>
          </a:prstGeom>
          <a:noFill/>
        </p:spPr>
      </p:pic>
      <p:pic>
        <p:nvPicPr>
          <p:cNvPr id="8" name="Picture 2" descr="C:\Users\Roberto Crespo\Desktop\escritório\apresentação\Ícones\linkedIn (fundo azul).jpg"/>
          <p:cNvPicPr>
            <a:picLocks noChangeAspect="1" noChangeArrowheads="1"/>
          </p:cNvPicPr>
          <p:nvPr/>
        </p:nvPicPr>
        <p:blipFill>
          <a:blip r:embed="rId7" cstate="print"/>
          <a:srcRect/>
          <a:stretch>
            <a:fillRect/>
          </a:stretch>
        </p:blipFill>
        <p:spPr bwMode="auto">
          <a:xfrm>
            <a:off x="1043608" y="2348880"/>
            <a:ext cx="288000" cy="288000"/>
          </a:xfrm>
          <a:prstGeom prst="rect">
            <a:avLst/>
          </a:prstGeom>
          <a:noFill/>
        </p:spPr>
      </p:pic>
      <p:pic>
        <p:nvPicPr>
          <p:cNvPr id="10" name="Picture 2" descr="C:\Users\Roberto Crespo\Desktop\escritório\apresentação\Ícones\endereço (prédio) (fundo azul) - Cópia.jpg"/>
          <p:cNvPicPr>
            <a:picLocks noChangeAspect="1" noChangeArrowheads="1"/>
          </p:cNvPicPr>
          <p:nvPr/>
        </p:nvPicPr>
        <p:blipFill>
          <a:blip r:embed="rId8" cstate="print"/>
          <a:srcRect/>
          <a:stretch>
            <a:fillRect/>
          </a:stretch>
        </p:blipFill>
        <p:spPr bwMode="auto">
          <a:xfrm flipV="1">
            <a:off x="1043608" y="3068960"/>
            <a:ext cx="288032" cy="28803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BASES LEGAIS</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p:txBody>
          <a:bodyPr>
            <a:normAutofit fontScale="77500" lnSpcReduction="20000"/>
          </a:bodyPr>
          <a:lstStyle/>
          <a:p>
            <a:r>
              <a:rPr lang="pt-BR" dirty="0" smtClean="0">
                <a:solidFill>
                  <a:srgbClr val="00B0F0"/>
                </a:solidFill>
              </a:rPr>
              <a:t>Constituição Federal</a:t>
            </a:r>
          </a:p>
          <a:p>
            <a:r>
              <a:rPr lang="pt-BR" dirty="0" smtClean="0">
                <a:solidFill>
                  <a:srgbClr val="00B0F0"/>
                </a:solidFill>
              </a:rPr>
              <a:t>Lei 13.709/2018</a:t>
            </a:r>
          </a:p>
          <a:p>
            <a:r>
              <a:rPr lang="pt-BR" dirty="0" smtClean="0">
                <a:solidFill>
                  <a:srgbClr val="00B0F0"/>
                </a:solidFill>
              </a:rPr>
              <a:t>Medida Provisória </a:t>
            </a:r>
            <a:r>
              <a:rPr lang="pt-BR" dirty="0" smtClean="0">
                <a:solidFill>
                  <a:srgbClr val="00B0F0"/>
                </a:solidFill>
              </a:rPr>
              <a:t>869/2018</a:t>
            </a:r>
          </a:p>
          <a:p>
            <a:r>
              <a:rPr lang="pt-BR" dirty="0" smtClean="0">
                <a:solidFill>
                  <a:srgbClr val="00B0F0"/>
                </a:solidFill>
              </a:rPr>
              <a:t>Projeto de Conversão em lei 7/2019 (Parecer e </a:t>
            </a:r>
            <a:r>
              <a:rPr lang="pt-BR" dirty="0" smtClean="0">
                <a:solidFill>
                  <a:srgbClr val="00B0F0"/>
                </a:solidFill>
              </a:rPr>
              <a:t>Relatório </a:t>
            </a:r>
            <a:r>
              <a:rPr lang="pt-BR" dirty="0" smtClean="0">
                <a:solidFill>
                  <a:srgbClr val="00B0F0"/>
                </a:solidFill>
              </a:rPr>
              <a:t>Comissão Mista do Congresso </a:t>
            </a:r>
            <a:r>
              <a:rPr lang="pt-BR" dirty="0" smtClean="0">
                <a:solidFill>
                  <a:srgbClr val="00B0F0"/>
                </a:solidFill>
              </a:rPr>
              <a:t>Nacional – 08/05/2019)</a:t>
            </a:r>
            <a:endParaRPr lang="pt-BR" dirty="0" smtClean="0">
              <a:solidFill>
                <a:srgbClr val="00B0F0"/>
              </a:solidFill>
            </a:endParaRPr>
          </a:p>
          <a:p>
            <a:pPr>
              <a:buNone/>
            </a:pPr>
            <a:r>
              <a:rPr lang="pt-BR" dirty="0" smtClean="0">
                <a:solidFill>
                  <a:srgbClr val="00B0F0"/>
                </a:solidFill>
              </a:rPr>
              <a:t> </a:t>
            </a:r>
          </a:p>
          <a:p>
            <a:r>
              <a:rPr lang="pt-BR" dirty="0" smtClean="0">
                <a:solidFill>
                  <a:srgbClr val="00B0F0"/>
                </a:solidFill>
              </a:rPr>
              <a:t>Outras legislações (Marco Civil da Internet, Código de defesa do Consumidor, Lei 12.414/2011 – Cadastro </a:t>
            </a:r>
            <a:r>
              <a:rPr lang="pt-BR" dirty="0" smtClean="0">
                <a:solidFill>
                  <a:srgbClr val="00B0F0"/>
                </a:solidFill>
              </a:rPr>
              <a:t>Positivo, Lei complementar 105/2011 – operação inst. Financeiras)</a:t>
            </a:r>
            <a:endParaRPr lang="pt-BR" dirty="0" smtClean="0">
              <a:solidFill>
                <a:srgbClr val="00B0F0"/>
              </a:solidFill>
            </a:endParaRPr>
          </a:p>
          <a:p>
            <a:endParaRPr lang="pt-BR" dirty="0" smtClean="0">
              <a:solidFill>
                <a:srgbClr val="00B0F0"/>
              </a:solidFill>
            </a:endParaRPr>
          </a:p>
          <a:p>
            <a:r>
              <a:rPr lang="pt-BR" dirty="0" smtClean="0">
                <a:solidFill>
                  <a:srgbClr val="00B0F0"/>
                </a:solidFill>
              </a:rPr>
              <a:t>Regras Importantes</a:t>
            </a:r>
          </a:p>
          <a:p>
            <a:pPr indent="17463">
              <a:buNone/>
            </a:pPr>
            <a:r>
              <a:rPr lang="en-US" dirty="0" smtClean="0">
                <a:solidFill>
                  <a:srgbClr val="00B0F0"/>
                </a:solidFill>
              </a:rPr>
              <a:t>ISO 27001 e 27002. International Standardization Office.</a:t>
            </a:r>
            <a:endParaRPr lang="pt-BR" dirty="0" smtClean="0">
              <a:solidFill>
                <a:srgbClr val="00B0F0"/>
              </a:solidFill>
            </a:endParaRP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ESCOPO DA LEI</a:t>
            </a:r>
            <a:endParaRPr lang="pt-BR" dirty="0">
              <a:solidFill>
                <a:srgbClr val="00B0F0"/>
              </a:solidFill>
              <a:latin typeface="Century Gothic" pitchFamily="34" charset="0"/>
            </a:endParaRPr>
          </a:p>
        </p:txBody>
      </p:sp>
      <p:sp>
        <p:nvSpPr>
          <p:cNvPr id="3" name="Espaço Reservado para Conteúdo 2"/>
          <p:cNvSpPr>
            <a:spLocks noGrp="1"/>
          </p:cNvSpPr>
          <p:nvPr>
            <p:ph idx="1"/>
          </p:nvPr>
        </p:nvSpPr>
        <p:spPr>
          <a:xfrm>
            <a:off x="467544" y="1628800"/>
            <a:ext cx="8229600" cy="4824536"/>
          </a:xfrm>
        </p:spPr>
        <p:txBody>
          <a:bodyPr>
            <a:normAutofit/>
          </a:bodyPr>
          <a:lstStyle/>
          <a:p>
            <a:pPr algn="ctr">
              <a:buNone/>
            </a:pPr>
            <a:r>
              <a:rPr lang="pt-BR" sz="3000" b="1" dirty="0" smtClean="0">
                <a:solidFill>
                  <a:srgbClr val="00B0F0"/>
                </a:solidFill>
                <a:latin typeface="Century Gothic" pitchFamily="34" charset="0"/>
              </a:rPr>
              <a:t>O que?</a:t>
            </a:r>
          </a:p>
          <a:p>
            <a:pPr marL="0" indent="0" algn="ctr">
              <a:buNone/>
            </a:pPr>
            <a:endParaRPr lang="pt-BR" sz="3000" b="1" u="sng" dirty="0" smtClean="0">
              <a:solidFill>
                <a:srgbClr val="00B0F0"/>
              </a:solidFill>
            </a:endParaRPr>
          </a:p>
          <a:p>
            <a:pPr marL="0" indent="0" algn="ctr">
              <a:buNone/>
            </a:pPr>
            <a:r>
              <a:rPr lang="pt-BR" sz="3000" b="1" u="sng" dirty="0" smtClean="0">
                <a:solidFill>
                  <a:srgbClr val="00B0F0"/>
                </a:solidFill>
              </a:rPr>
              <a:t>Proteção no Tratamento de dados pessoais da</a:t>
            </a:r>
          </a:p>
          <a:p>
            <a:pPr marL="0" indent="0" algn="ctr">
              <a:buNone/>
            </a:pPr>
            <a:endParaRPr lang="pt-BR" sz="3000" b="1" u="sng" dirty="0" smtClean="0">
              <a:solidFill>
                <a:srgbClr val="FF0000"/>
              </a:solidFill>
            </a:endParaRPr>
          </a:p>
          <a:p>
            <a:pPr marL="0" indent="0" algn="ctr">
              <a:buNone/>
            </a:pPr>
            <a:r>
              <a:rPr lang="pt-BR" sz="3000" b="1" u="sng" dirty="0" smtClean="0">
                <a:solidFill>
                  <a:srgbClr val="FF0000"/>
                </a:solidFill>
              </a:rPr>
              <a:t>PESSOA NATURAL</a:t>
            </a:r>
          </a:p>
          <a:p>
            <a:pPr>
              <a:buNone/>
            </a:pPr>
            <a:endParaRPr lang="pt-BR" sz="4200" dirty="0" smtClean="0">
              <a:solidFill>
                <a:srgbClr val="00B0F0"/>
              </a:solidFill>
            </a:endParaRPr>
          </a:p>
          <a:p>
            <a:pPr marL="0" indent="0" algn="just">
              <a:buNone/>
            </a:pPr>
            <a:endParaRPr lang="pt-BR" sz="3800" dirty="0" smtClean="0">
              <a:solidFill>
                <a:srgbClr val="00B0F0"/>
              </a:solidFill>
            </a:endParaRPr>
          </a:p>
          <a:p>
            <a:pPr marL="0" indent="0" algn="just">
              <a:buNone/>
            </a:pPr>
            <a:endParaRPr lang="pt-BR" sz="3800" dirty="0" smtClean="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00B0F0"/>
                </a:solidFill>
                <a:latin typeface="Century Gothic" pitchFamily="34" charset="0"/>
              </a:rPr>
              <a:t>ESCOPO DA LEI</a:t>
            </a:r>
            <a:endParaRPr lang="pt-BR" dirty="0"/>
          </a:p>
        </p:txBody>
      </p:sp>
      <p:sp>
        <p:nvSpPr>
          <p:cNvPr id="3" name="Espaço Reservado para Conteúdo 2"/>
          <p:cNvSpPr>
            <a:spLocks noGrp="1"/>
          </p:cNvSpPr>
          <p:nvPr>
            <p:ph idx="1"/>
          </p:nvPr>
        </p:nvSpPr>
        <p:spPr/>
        <p:txBody>
          <a:bodyPr/>
          <a:lstStyle/>
          <a:p>
            <a:pPr algn="ctr">
              <a:buNone/>
            </a:pPr>
            <a:r>
              <a:rPr lang="pt-BR" b="1" dirty="0" smtClean="0">
                <a:solidFill>
                  <a:srgbClr val="00B0F0"/>
                </a:solidFill>
                <a:latin typeface="Century Gothic" pitchFamily="34" charset="0"/>
              </a:rPr>
              <a:t>Por Quem?</a:t>
            </a:r>
          </a:p>
          <a:p>
            <a:pPr marL="0" indent="0" algn="just">
              <a:buNone/>
            </a:pPr>
            <a:endParaRPr lang="pt-BR" dirty="0" smtClean="0">
              <a:solidFill>
                <a:srgbClr val="00B0F0"/>
              </a:solidFill>
            </a:endParaRPr>
          </a:p>
          <a:p>
            <a:pPr marL="0" indent="0" algn="just">
              <a:buNone/>
            </a:pPr>
            <a:endParaRPr lang="pt-BR" dirty="0" smtClean="0">
              <a:solidFill>
                <a:srgbClr val="00B0F0"/>
              </a:solidFill>
            </a:endParaRPr>
          </a:p>
          <a:p>
            <a:pPr marL="0" indent="0" algn="just">
              <a:buNone/>
            </a:pPr>
            <a:r>
              <a:rPr lang="pt-BR" dirty="0" smtClean="0">
                <a:solidFill>
                  <a:srgbClr val="00B0F0"/>
                </a:solidFill>
              </a:rPr>
              <a:t>Por </a:t>
            </a:r>
            <a:r>
              <a:rPr lang="pt-BR" b="1" u="sng" dirty="0" smtClean="0">
                <a:solidFill>
                  <a:srgbClr val="00B0F0"/>
                </a:solidFill>
              </a:rPr>
              <a:t>pessoa natural</a:t>
            </a:r>
            <a:r>
              <a:rPr lang="pt-BR" b="1" dirty="0" smtClean="0">
                <a:solidFill>
                  <a:srgbClr val="00B0F0"/>
                </a:solidFill>
              </a:rPr>
              <a:t> </a:t>
            </a:r>
            <a:r>
              <a:rPr lang="pt-BR" dirty="0" smtClean="0">
                <a:solidFill>
                  <a:srgbClr val="00B0F0"/>
                </a:solidFill>
              </a:rPr>
              <a:t>ou por </a:t>
            </a:r>
            <a:r>
              <a:rPr lang="pt-BR" b="1" u="sng" dirty="0" smtClean="0">
                <a:solidFill>
                  <a:srgbClr val="00B0F0"/>
                </a:solidFill>
              </a:rPr>
              <a:t>pessoa jurídica</a:t>
            </a:r>
            <a:r>
              <a:rPr lang="pt-BR" b="1" dirty="0" smtClean="0">
                <a:solidFill>
                  <a:srgbClr val="00B0F0"/>
                </a:solidFill>
              </a:rPr>
              <a:t> </a:t>
            </a:r>
            <a:r>
              <a:rPr lang="pt-BR" dirty="0" smtClean="0">
                <a:solidFill>
                  <a:srgbClr val="00B0F0"/>
                </a:solidFill>
              </a:rPr>
              <a:t>de direito público ou privado </a:t>
            </a:r>
          </a:p>
          <a:p>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9291</TotalTime>
  <Words>3893</Words>
  <Application>Microsoft Office PowerPoint</Application>
  <PresentationFormat>Apresentação na tela (4:3)</PresentationFormat>
  <Paragraphs>396</Paragraphs>
  <Slides>61</Slides>
  <Notes>1</Notes>
  <HiddenSlides>0</HiddenSlides>
  <MMClips>0</MMClips>
  <ScaleCrop>false</ScaleCrop>
  <HeadingPairs>
    <vt:vector size="4" baseType="variant">
      <vt:variant>
        <vt:lpstr>Tema</vt:lpstr>
      </vt:variant>
      <vt:variant>
        <vt:i4>1</vt:i4>
      </vt:variant>
      <vt:variant>
        <vt:lpstr>Títulos de slides</vt:lpstr>
      </vt:variant>
      <vt:variant>
        <vt:i4>61</vt:i4>
      </vt:variant>
    </vt:vector>
  </HeadingPairs>
  <TitlesOfParts>
    <vt:vector size="62" baseType="lpstr">
      <vt:lpstr>Tema do Office</vt:lpstr>
      <vt:lpstr>Lei Geral de Proteção de Dados e os Impactos na sua Empresa</vt:lpstr>
      <vt:lpstr>http://e-qr.me/362a5a</vt:lpstr>
      <vt:lpstr>CENÁRIO DE CRIAÇÃO DA LEI</vt:lpstr>
      <vt:lpstr>OBJETIVOS DA LEI</vt:lpstr>
      <vt:lpstr>OBJETIVOS</vt:lpstr>
      <vt:lpstr>TRIPÉ PRINCIPAL DO CONCEITO DE PROTEÇÃO DE DADOS</vt:lpstr>
      <vt:lpstr>BASES LEGAIS</vt:lpstr>
      <vt:lpstr>ESCOPO DA LEI</vt:lpstr>
      <vt:lpstr>ESCOPO DA LEI</vt:lpstr>
      <vt:lpstr>ESCOPO DA LEI</vt:lpstr>
      <vt:lpstr>VIGÊNCIA</vt:lpstr>
      <vt:lpstr>VIGÊNCIA</vt:lpstr>
      <vt:lpstr>VIGÊNCIA</vt:lpstr>
      <vt:lpstr>PRINCIPAIS CONCEITOS</vt:lpstr>
      <vt:lpstr>PRINCIPAIS CONCEITOS</vt:lpstr>
      <vt:lpstr>PRINCIPAIS CONCEITOS</vt:lpstr>
      <vt:lpstr>PRINCIPAIS CONCEITOS</vt:lpstr>
      <vt:lpstr>CONSENTIMENTO</vt:lpstr>
      <vt:lpstr>CONSENTIMENTO</vt:lpstr>
      <vt:lpstr>PRINCÍPIOS PARA O TRATAMENTO</vt:lpstr>
      <vt:lpstr>PRINCÍPIOS PARA O TRATAMENTO</vt:lpstr>
      <vt:lpstr>PRINCÍPIOS PARA O TRATAMENTO</vt:lpstr>
      <vt:lpstr>PRINCÍPIOS PARA O TRATAMENTO</vt:lpstr>
      <vt:lpstr>REQUISITOS PARA O TRATAMENTO – Art 7º</vt:lpstr>
      <vt:lpstr>REQUISITOS PARA O TRATAMENTO – Art 7º</vt:lpstr>
      <vt:lpstr>REQUISITOS PARA O TRATAMENTO – Art 7º</vt:lpstr>
      <vt:lpstr>IMPORTANTE FAZER 3 PERGUNTAS: </vt:lpstr>
      <vt:lpstr>REQUISITOS PARA O TRATAMENTO – Art 7º</vt:lpstr>
      <vt:lpstr>CADASTRO POSITIVO</vt:lpstr>
      <vt:lpstr>TRATAMENTO</vt:lpstr>
      <vt:lpstr>PARTICULARIDADES NO TRATAMENTO</vt:lpstr>
      <vt:lpstr>TERMINO DO TRATAMENTO</vt:lpstr>
      <vt:lpstr>Slide 33</vt:lpstr>
      <vt:lpstr>DIREITOS DOS TITULARES</vt:lpstr>
      <vt:lpstr>DIREITOS DOS TITULARES</vt:lpstr>
      <vt:lpstr>TRANSFERÊNCIA INTERNACIONAL DE DADOS</vt:lpstr>
      <vt:lpstr>TRANSFERÊNCIA INTERNACIONAL DE DADOS</vt:lpstr>
      <vt:lpstr>AGENTES</vt:lpstr>
      <vt:lpstr>AGENTES</vt:lpstr>
      <vt:lpstr>RESPONSABILIDADE</vt:lpstr>
      <vt:lpstr>FISCALIZAÇÃO E CRIAÇÃO DA ANPD</vt:lpstr>
      <vt:lpstr>ATRIBUIÇÕES DA ANPD –  16 NO TOTAL</vt:lpstr>
      <vt:lpstr>ATRIBUIÇÕES DA ANPD</vt:lpstr>
      <vt:lpstr>ATRIBUIÇÕES DA ANPD</vt:lpstr>
      <vt:lpstr>SEGURANÇA</vt:lpstr>
      <vt:lpstr>SANÇÕES</vt:lpstr>
      <vt:lpstr>SANÇÕES *</vt:lpstr>
      <vt:lpstr>SANÇÕES</vt:lpstr>
      <vt:lpstr>SEGURANÇA E BOAS PRÁTICAS</vt:lpstr>
      <vt:lpstr>SEGURANÇA E BOAS PRÁTICAS</vt:lpstr>
      <vt:lpstr>SEGURANÇA E BOAS PRÁTICAS – Conceitos GDPR – Art. 25</vt:lpstr>
      <vt:lpstr>SEGURANÇA E BOAS PRÁTICAS – Conceito GDPR – Art. 30</vt:lpstr>
      <vt:lpstr>SEGURANÇA E BOAS PRÁTICAS</vt:lpstr>
      <vt:lpstr>CONCLUSÃO</vt:lpstr>
      <vt:lpstr>CONCLUSÃO</vt:lpstr>
      <vt:lpstr>### DICAS ###</vt:lpstr>
      <vt:lpstr>### DICAS ###</vt:lpstr>
      <vt:lpstr>### DICAS ###</vt:lpstr>
      <vt:lpstr>### DICAS ###</vt:lpstr>
      <vt:lpstr>### DICAS ###</vt:lpstr>
      <vt:lpstr>CONTATOS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Roberto Crespo</dc:creator>
  <cp:lastModifiedBy>Roberto Crespo</cp:lastModifiedBy>
  <cp:revision>76</cp:revision>
  <dcterms:created xsi:type="dcterms:W3CDTF">2019-04-11T17:34:10Z</dcterms:created>
  <dcterms:modified xsi:type="dcterms:W3CDTF">2019-05-15T20:01:28Z</dcterms:modified>
</cp:coreProperties>
</file>