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57480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4532692" y="5825666"/>
            <a:ext cx="6682617" cy="36968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4532692" y="4369250"/>
            <a:ext cx="6682617" cy="674481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34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sz="half" idx="13"/>
          </p:nvPr>
        </p:nvSpPr>
        <p:spPr>
          <a:xfrm>
            <a:off x="3721695" y="1762571"/>
            <a:ext cx="8304611" cy="622845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quarter" idx="13"/>
          </p:nvPr>
        </p:nvSpPr>
        <p:spPr>
          <a:xfrm>
            <a:off x="4747606" y="2168069"/>
            <a:ext cx="6244678" cy="37792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4532692" y="6052745"/>
            <a:ext cx="6682617" cy="90831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4532692" y="6993501"/>
            <a:ext cx="6682617" cy="72178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7732298" y="7666629"/>
            <a:ext cx="275294" cy="28078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4532692" y="3822503"/>
            <a:ext cx="6682617" cy="2108594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quarter" idx="13"/>
          </p:nvPr>
        </p:nvSpPr>
        <p:spPr>
          <a:xfrm>
            <a:off x="8011869" y="2168069"/>
            <a:ext cx="3406189" cy="52552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329943" y="2168069"/>
            <a:ext cx="3406188" cy="2546532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329943" y="4803810"/>
            <a:ext cx="3406188" cy="261952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4329943" y="2046420"/>
            <a:ext cx="7088115" cy="137869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4329943" y="2046420"/>
            <a:ext cx="7088115" cy="137869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quarter" idx="1"/>
          </p:nvPr>
        </p:nvSpPr>
        <p:spPr>
          <a:xfrm>
            <a:off x="4329943" y="3425115"/>
            <a:ext cx="7088115" cy="4014436"/>
          </a:xfrm>
          <a:prstGeom prst="rect">
            <a:avLst/>
          </a:prstGeom>
        </p:spPr>
        <p:txBody>
          <a:bodyPr anchor="ctr"/>
          <a:lstStyle>
            <a:lvl1pPr marL="395111" indent="-395111" algn="l">
              <a:spcBef>
                <a:spcPts val="4200"/>
              </a:spcBef>
              <a:buSzPct val="75000"/>
              <a:buChar char="•"/>
              <a:defRPr sz="3200"/>
            </a:lvl1pPr>
            <a:lvl2pPr marL="839611" indent="-395111" algn="l">
              <a:spcBef>
                <a:spcPts val="4200"/>
              </a:spcBef>
              <a:buSzPct val="75000"/>
              <a:buChar char="•"/>
              <a:defRPr sz="3200"/>
            </a:lvl2pPr>
            <a:lvl3pPr marL="1284111" indent="-395111" algn="l">
              <a:spcBef>
                <a:spcPts val="4200"/>
              </a:spcBef>
              <a:buSzPct val="75000"/>
              <a:buChar char="•"/>
              <a:defRPr sz="3200"/>
            </a:lvl3pPr>
            <a:lvl4pPr marL="1728611" indent="-395111" algn="l">
              <a:spcBef>
                <a:spcPts val="4200"/>
              </a:spcBef>
              <a:buSzPct val="75000"/>
              <a:buChar char="•"/>
              <a:defRPr sz="3200"/>
            </a:lvl4pPr>
            <a:lvl5pPr marL="2173111" indent="-395111" algn="l">
              <a:spcBef>
                <a:spcPts val="4200"/>
              </a:spcBef>
              <a:buSzPct val="75000"/>
              <a:buChar char="•"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8011869" y="3425115"/>
            <a:ext cx="3406189" cy="401443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4329943" y="2046420"/>
            <a:ext cx="7088115" cy="137869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4329943" y="3425115"/>
            <a:ext cx="3406188" cy="4014436"/>
          </a:xfrm>
          <a:prstGeom prst="rect">
            <a:avLst/>
          </a:prstGeom>
        </p:spPr>
        <p:txBody>
          <a:bodyPr anchor="ctr"/>
          <a:lstStyle>
            <a:lvl1pPr marL="293914" indent="-293914" algn="l">
              <a:spcBef>
                <a:spcPts val="3200"/>
              </a:spcBef>
              <a:buSzPct val="75000"/>
              <a:buChar char="•"/>
              <a:defRPr sz="2400"/>
            </a:lvl1pPr>
            <a:lvl2pPr marL="636814" indent="-293914" algn="l">
              <a:spcBef>
                <a:spcPts val="3200"/>
              </a:spcBef>
              <a:buSzPct val="75000"/>
              <a:buChar char="•"/>
              <a:defRPr sz="2400"/>
            </a:lvl2pPr>
            <a:lvl3pPr marL="979714" indent="-293914" algn="l">
              <a:spcBef>
                <a:spcPts val="3200"/>
              </a:spcBef>
              <a:buSzPct val="75000"/>
              <a:buChar char="•"/>
              <a:defRPr sz="2400"/>
            </a:lvl3pPr>
            <a:lvl4pPr marL="1322614" indent="-293914" algn="l">
              <a:spcBef>
                <a:spcPts val="3200"/>
              </a:spcBef>
              <a:buSzPct val="75000"/>
              <a:buChar char="•"/>
              <a:defRPr sz="2400"/>
            </a:lvl4pPr>
            <a:lvl5pPr marL="1665514" indent="-293914" algn="l">
              <a:spcBef>
                <a:spcPts val="3200"/>
              </a:spcBef>
              <a:buSzPct val="75000"/>
              <a:buChar char="•"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sz="half" idx="1"/>
          </p:nvPr>
        </p:nvSpPr>
        <p:spPr>
          <a:xfrm>
            <a:off x="4329943" y="2573568"/>
            <a:ext cx="7088115" cy="4606464"/>
          </a:xfrm>
          <a:prstGeom prst="rect">
            <a:avLst/>
          </a:prstGeom>
        </p:spPr>
        <p:txBody>
          <a:bodyPr anchor="ctr"/>
          <a:lstStyle>
            <a:lvl1pPr marL="395111" indent="-395111" algn="l">
              <a:spcBef>
                <a:spcPts val="4200"/>
              </a:spcBef>
              <a:buSzPct val="75000"/>
              <a:buChar char="•"/>
              <a:defRPr sz="3200"/>
            </a:lvl1pPr>
            <a:lvl2pPr marL="839611" indent="-395111" algn="l">
              <a:spcBef>
                <a:spcPts val="4200"/>
              </a:spcBef>
              <a:buSzPct val="75000"/>
              <a:buChar char="•"/>
              <a:defRPr sz="3200"/>
            </a:lvl2pPr>
            <a:lvl3pPr marL="1284111" indent="-395111" algn="l">
              <a:spcBef>
                <a:spcPts val="4200"/>
              </a:spcBef>
              <a:buSzPct val="75000"/>
              <a:buChar char="•"/>
              <a:defRPr sz="3200"/>
            </a:lvl3pPr>
            <a:lvl4pPr marL="1728611" indent="-395111" algn="l">
              <a:spcBef>
                <a:spcPts val="4200"/>
              </a:spcBef>
              <a:buSzPct val="75000"/>
              <a:buChar char="•"/>
              <a:defRPr sz="3200"/>
            </a:lvl4pPr>
            <a:lvl5pPr marL="2173111" indent="-395111" algn="l">
              <a:spcBef>
                <a:spcPts val="4200"/>
              </a:spcBef>
              <a:buSzPct val="75000"/>
              <a:buChar char="•"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8011869" y="5014669"/>
            <a:ext cx="3406189" cy="24086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8015840" y="2330269"/>
            <a:ext cx="3406189" cy="24086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4329943" y="2330269"/>
            <a:ext cx="3406188" cy="50930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32692" y="2808757"/>
            <a:ext cx="6682617" cy="210859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439" tIns="32439" rIns="32439" bIns="32439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32692" y="4974119"/>
            <a:ext cx="6682617" cy="7217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439" tIns="32439" rIns="32439" bIns="3243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7732298" y="7670684"/>
            <a:ext cx="275294" cy="280781"/>
          </a:xfrm>
          <a:prstGeom prst="rect">
            <a:avLst/>
          </a:prstGeom>
          <a:ln w="3175">
            <a:miter lim="400000"/>
          </a:ln>
        </p:spPr>
        <p:txBody>
          <a:bodyPr wrap="none" lIns="32439" tIns="32439" rIns="32439" bIns="32439">
            <a:spAutoFit/>
          </a:bodyPr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HTML元素分类"/>
          <p:cNvSpPr txBox="1"/>
          <p:nvPr>
            <p:ph type="ctrTitle"/>
          </p:nvPr>
        </p:nvSpPr>
        <p:spPr>
          <a:xfrm>
            <a:off x="4532692" y="4390157"/>
            <a:ext cx="6682617" cy="527193"/>
          </a:xfrm>
          <a:prstGeom prst="rect">
            <a:avLst/>
          </a:prstGeom>
        </p:spPr>
        <p:txBody>
          <a:bodyPr/>
          <a:lstStyle>
            <a:lvl1pPr defTabSz="473201">
              <a:defRPr sz="3725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/>
            <a:r>
              <a:t>HTML元素分类</a:t>
            </a:r>
          </a:p>
        </p:txBody>
      </p:sp>
      <p:pic>
        <p:nvPicPr>
          <p:cNvPr id="120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内联与块元素：…"/>
          <p:cNvSpPr txBox="1"/>
          <p:nvPr>
            <p:ph type="ctrTitle"/>
          </p:nvPr>
        </p:nvSpPr>
        <p:spPr>
          <a:xfrm>
            <a:off x="2968752" y="2939570"/>
            <a:ext cx="9810495" cy="4709131"/>
          </a:xfrm>
          <a:prstGeom prst="rect">
            <a:avLst/>
          </a:prstGeom>
        </p:spPr>
        <p:txBody>
          <a:bodyPr anchor="t"/>
          <a:lstStyle/>
          <a:p>
            <a:pPr algn="l">
              <a:defRPr sz="26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内联与块元素：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块元素和内联元素的主要差异是块元素是从新的一行开始。而内联元素一般显示在一行上。但是可以通过css的display属性将内联元素改变为块元素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内联元素的特点：</a:t>
            </a:r>
          </a:p>
          <a:p>
            <a:pPr lvl="2"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1.和其他的元素显示在一行上；</a:t>
            </a:r>
          </a:p>
          <a:p>
            <a:pPr lvl="2"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2.内边距和外边距、高度，宽度都是不可改变的，他的宽度是根据他的显示文本和图像的宽度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块元素的特点：</a:t>
            </a:r>
          </a:p>
          <a:p>
            <a:pPr lvl="2"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1.总是在新的一行上显示；</a:t>
            </a:r>
          </a:p>
          <a:p>
            <a:pPr lvl="2"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2.高度、行高、宽度、内边距、外边距等都是可控制的；</a:t>
            </a:r>
          </a:p>
        </p:txBody>
      </p:sp>
      <p:pic>
        <p:nvPicPr>
          <p:cNvPr id="123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内联(行内)元素：…"/>
          <p:cNvSpPr txBox="1"/>
          <p:nvPr>
            <p:ph type="ctrTitle"/>
          </p:nvPr>
        </p:nvSpPr>
        <p:spPr>
          <a:xfrm>
            <a:off x="2968752" y="2939570"/>
            <a:ext cx="9810495" cy="4709131"/>
          </a:xfrm>
          <a:prstGeom prst="rect">
            <a:avLst/>
          </a:prstGeom>
        </p:spPr>
        <p:txBody>
          <a:bodyPr anchor="t"/>
          <a:lstStyle/>
          <a:p>
            <a:pPr algn="l">
              <a:defRPr sz="26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内联(行内)元素：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常用内联元素：</a:t>
            </a:r>
          </a:p>
          <a:p>
            <a:pPr lvl="2"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a、b、em、span、i、img、input、code、label、strong</a:t>
            </a:r>
          </a:p>
        </p:txBody>
      </p:sp>
      <p:pic>
        <p:nvPicPr>
          <p:cNvPr id="126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块元素：…"/>
          <p:cNvSpPr txBox="1"/>
          <p:nvPr>
            <p:ph type="ctrTitle"/>
          </p:nvPr>
        </p:nvSpPr>
        <p:spPr>
          <a:xfrm>
            <a:off x="2968752" y="2939570"/>
            <a:ext cx="9810495" cy="4709131"/>
          </a:xfrm>
          <a:prstGeom prst="rect">
            <a:avLst/>
          </a:prstGeom>
        </p:spPr>
        <p:txBody>
          <a:bodyPr anchor="t"/>
          <a:lstStyle/>
          <a:p>
            <a:pPr algn="l">
              <a:defRPr sz="26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块元素：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常用块元素：</a:t>
            </a:r>
          </a:p>
          <a:p>
            <a:pPr lvl="2"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div、form、h1~h6、p、ul、ol、table、hr</a:t>
            </a:r>
          </a:p>
        </p:txBody>
      </p:sp>
      <p:pic>
        <p:nvPicPr>
          <p:cNvPr id="129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谢谢您的观看"/>
          <p:cNvSpPr txBox="1"/>
          <p:nvPr>
            <p:ph type="ctrTitle"/>
          </p:nvPr>
        </p:nvSpPr>
        <p:spPr>
          <a:xfrm>
            <a:off x="4532692" y="4390157"/>
            <a:ext cx="6682617" cy="527193"/>
          </a:xfrm>
          <a:prstGeom prst="rect">
            <a:avLst/>
          </a:prstGeom>
        </p:spPr>
        <p:txBody>
          <a:bodyPr/>
          <a:lstStyle>
            <a:lvl1pPr defTabSz="473201">
              <a:defRPr sz="3725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/>
            <a:r>
              <a:t>谢谢您的观看</a:t>
            </a:r>
          </a:p>
        </p:txBody>
      </p:sp>
      <p:pic>
        <p:nvPicPr>
          <p:cNvPr id="132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0" dist="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0" dist="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