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10"/>
  </p:notesMasterIdLst>
  <p:sldIdLst>
    <p:sldId id="274" r:id="rId4"/>
    <p:sldId id="282" r:id="rId5"/>
    <p:sldId id="342" r:id="rId6"/>
    <p:sldId id="321" r:id="rId7"/>
    <p:sldId id="343" r:id="rId8"/>
    <p:sldId id="344" r:id="rId9"/>
    <p:sldId id="348" r:id="rId11"/>
    <p:sldId id="345" r:id="rId12"/>
    <p:sldId id="30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9AB"/>
    <a:srgbClr val="34C5CA"/>
    <a:srgbClr val="ECF3F4"/>
    <a:srgbClr val="1C8388"/>
    <a:srgbClr val="309FA2"/>
    <a:srgbClr val="1A7B80"/>
    <a:srgbClr val="156569"/>
    <a:srgbClr val="092B2D"/>
    <a:srgbClr val="145E6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85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C7AD4-5339-4DDB-A3C1-303C9006B2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E0CF0-5F19-4FE6-8359-0F4142F566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开始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0" y="0"/>
            <a:ext cx="4572000" cy="1476102"/>
          </a:xfrm>
          <a:custGeom>
            <a:avLst/>
            <a:gdLst/>
            <a:ahLst/>
            <a:cxnLst/>
            <a:rect l="0" t="0" r="0" b="0"/>
            <a:pathLst>
              <a:path w="1596000" h="516800">
                <a:moveTo>
                  <a:pt x="0" y="244510"/>
                </a:moveTo>
                <a:lnTo>
                  <a:pt x="0" y="0"/>
                </a:lnTo>
                <a:lnTo>
                  <a:pt x="1596000" y="0"/>
                </a:lnTo>
                <a:cubicBezTo>
                  <a:pt x="1596000" y="0"/>
                  <a:pt x="1291430" y="516800"/>
                  <a:pt x="765768" y="516800"/>
                </a:cubicBezTo>
                <a:cubicBezTo>
                  <a:pt x="240098" y="516800"/>
                  <a:pt x="3638" y="244510"/>
                  <a:pt x="0" y="244510"/>
                </a:cubicBezTo>
                <a:close/>
              </a:path>
            </a:pathLst>
          </a:custGeom>
          <a:solidFill>
            <a:srgbClr val="1A7B80"/>
          </a:solidFill>
          <a:ln w="7600" cap="flat">
            <a:solidFill>
              <a:srgbClr val="1C8388"/>
            </a:solidFill>
            <a:bevel/>
          </a:ln>
        </p:spPr>
      </p:sp>
      <p:sp>
        <p:nvSpPr>
          <p:cNvPr id="12" name="任意多边形: 形状 11"/>
          <p:cNvSpPr/>
          <p:nvPr userDrawn="1"/>
        </p:nvSpPr>
        <p:spPr>
          <a:xfrm>
            <a:off x="10062756" y="4716351"/>
            <a:ext cx="2129244" cy="2141649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rgbClr val="1C8388"/>
          </a:solidFill>
          <a:ln w="7600" cap="flat">
            <a:solidFill>
              <a:srgbClr val="1C8388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/>
        </p:nvSpPr>
        <p:spPr>
          <a:xfrm flipH="1">
            <a:off x="-1" y="1562999"/>
            <a:ext cx="5264331" cy="5295001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rgbClr val="33A9AB"/>
          </a:solidFill>
          <a:ln w="7600" cap="flat">
            <a:solidFill>
              <a:srgbClr val="33A9AB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1" y="4643845"/>
            <a:ext cx="4428309" cy="2214155"/>
          </a:xfrm>
          <a:custGeom>
            <a:avLst/>
            <a:gdLst>
              <a:gd name="connsiteX0" fmla="*/ 0 w 1064000"/>
              <a:gd name="connsiteY0" fmla="*/ 266000 h 532000"/>
              <a:gd name="connsiteX1" fmla="*/ 532000 w 1064000"/>
              <a:gd name="connsiteY1" fmla="*/ 0 h 532000"/>
              <a:gd name="connsiteX2" fmla="*/ 1064000 w 1064000"/>
              <a:gd name="connsiteY2" fmla="*/ 266000 h 532000"/>
              <a:gd name="connsiteX3" fmla="*/ 532000 w 1064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64000" h="532000">
                <a:moveTo>
                  <a:pt x="0" y="532000"/>
                </a:moveTo>
                <a:cubicBezTo>
                  <a:pt x="0" y="238185"/>
                  <a:pt x="238185" y="0"/>
                  <a:pt x="532000" y="0"/>
                </a:cubicBezTo>
                <a:cubicBezTo>
                  <a:pt x="825816" y="0"/>
                  <a:pt x="1064000" y="238185"/>
                  <a:pt x="1064000" y="532000"/>
                </a:cubicBezTo>
                <a:cubicBezTo>
                  <a:pt x="1064000" y="532000"/>
                  <a:pt x="0" y="532000"/>
                  <a:pt x="0" y="532000"/>
                </a:cubicBezTo>
                <a:close/>
              </a:path>
            </a:pathLst>
          </a:custGeom>
          <a:ln>
            <a:solidFill>
              <a:srgbClr val="ECF3F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8" name="任意多边形: 形状 7"/>
          <p:cNvSpPr/>
          <p:nvPr userDrawn="1"/>
        </p:nvSpPr>
        <p:spPr>
          <a:xfrm>
            <a:off x="0" y="0"/>
            <a:ext cx="3605349" cy="966651"/>
          </a:xfrm>
          <a:custGeom>
            <a:avLst/>
            <a:gdLst/>
            <a:ahLst/>
            <a:cxnLst/>
            <a:rect l="0" t="0" r="0" b="0"/>
            <a:pathLst>
              <a:path w="1596000" h="516800">
                <a:moveTo>
                  <a:pt x="0" y="244510"/>
                </a:moveTo>
                <a:lnTo>
                  <a:pt x="0" y="0"/>
                </a:lnTo>
                <a:lnTo>
                  <a:pt x="1596000" y="0"/>
                </a:lnTo>
                <a:cubicBezTo>
                  <a:pt x="1596000" y="0"/>
                  <a:pt x="1291430" y="516800"/>
                  <a:pt x="765768" y="516800"/>
                </a:cubicBezTo>
                <a:cubicBezTo>
                  <a:pt x="240098" y="516800"/>
                  <a:pt x="3638" y="244510"/>
                  <a:pt x="0" y="244510"/>
                </a:cubicBezTo>
                <a:close/>
              </a:path>
            </a:pathLst>
          </a:custGeom>
          <a:solidFill>
            <a:schemeClr val="bg1"/>
          </a:solidFill>
          <a:ln w="7600" cap="flat">
            <a:solidFill>
              <a:srgbClr val="ECF3F4"/>
            </a:solidFill>
            <a:bevel/>
          </a:ln>
        </p:spPr>
      </p:sp>
      <p:sp>
        <p:nvSpPr>
          <p:cNvPr id="9" name="任意多边形: 形状 8"/>
          <p:cNvSpPr/>
          <p:nvPr userDrawn="1"/>
        </p:nvSpPr>
        <p:spPr>
          <a:xfrm>
            <a:off x="10062756" y="4716351"/>
            <a:ext cx="2129244" cy="2141649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chemeClr val="bg1"/>
          </a:solidFill>
          <a:ln w="7600" cap="flat">
            <a:solidFill>
              <a:srgbClr val="ECF3F4"/>
            </a:solidFill>
            <a:bevel/>
          </a:ln>
        </p:spPr>
      </p:sp>
      <p:sp>
        <p:nvSpPr>
          <p:cNvPr id="18" name="任意多边形: 形状 17"/>
          <p:cNvSpPr/>
          <p:nvPr userDrawn="1"/>
        </p:nvSpPr>
        <p:spPr>
          <a:xfrm rot="5400000" flipV="1">
            <a:off x="5789022" y="-993882"/>
            <a:ext cx="613956" cy="2601720"/>
          </a:xfrm>
          <a:custGeom>
            <a:avLst/>
            <a:gdLst>
              <a:gd name="connsiteX0" fmla="*/ 0 w 613956"/>
              <a:gd name="connsiteY0" fmla="*/ 0 h 2601720"/>
              <a:gd name="connsiteX1" fmla="*/ 733 w 613956"/>
              <a:gd name="connsiteY1" fmla="*/ 548 h 2601720"/>
              <a:gd name="connsiteX2" fmla="*/ 613956 w 613956"/>
              <a:gd name="connsiteY2" fmla="*/ 1300860 h 2601720"/>
              <a:gd name="connsiteX3" fmla="*/ 733 w 613956"/>
              <a:gd name="connsiteY3" fmla="*/ 2601172 h 2601720"/>
              <a:gd name="connsiteX4" fmla="*/ 0 w 613956"/>
              <a:gd name="connsiteY4" fmla="*/ 2601720 h 2601720"/>
              <a:gd name="connsiteX5" fmla="*/ 0 w 613956"/>
              <a:gd name="connsiteY5" fmla="*/ 0 h 26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956" h="2601720">
                <a:moveTo>
                  <a:pt x="0" y="0"/>
                </a:moveTo>
                <a:lnTo>
                  <a:pt x="733" y="548"/>
                </a:lnTo>
                <a:cubicBezTo>
                  <a:pt x="375244" y="309622"/>
                  <a:pt x="613956" y="777364"/>
                  <a:pt x="613956" y="1300860"/>
                </a:cubicBezTo>
                <a:cubicBezTo>
                  <a:pt x="613956" y="1824356"/>
                  <a:pt x="375244" y="2292098"/>
                  <a:pt x="733" y="2601172"/>
                </a:cubicBezTo>
                <a:lnTo>
                  <a:pt x="0" y="2601720"/>
                </a:lnTo>
                <a:lnTo>
                  <a:pt x="0" y="0"/>
                </a:lnTo>
                <a:close/>
              </a:path>
            </a:pathLst>
          </a:custGeom>
          <a:solidFill>
            <a:srgbClr val="1C838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9435738" y="209333"/>
            <a:ext cx="2756262" cy="3370218"/>
          </a:xfrm>
          <a:custGeom>
            <a:avLst/>
            <a:gdLst>
              <a:gd name="connsiteX0" fmla="*/ 1685109 w 2756262"/>
              <a:gd name="connsiteY0" fmla="*/ 0 h 3370218"/>
              <a:gd name="connsiteX1" fmla="*/ 2627269 w 2756262"/>
              <a:gd name="connsiteY1" fmla="*/ 287790 h 3370218"/>
              <a:gd name="connsiteX2" fmla="*/ 2756262 w 2756262"/>
              <a:gd name="connsiteY2" fmla="*/ 384249 h 3370218"/>
              <a:gd name="connsiteX3" fmla="*/ 2756262 w 2756262"/>
              <a:gd name="connsiteY3" fmla="*/ 2985969 h 3370218"/>
              <a:gd name="connsiteX4" fmla="*/ 2627269 w 2756262"/>
              <a:gd name="connsiteY4" fmla="*/ 3082428 h 3370218"/>
              <a:gd name="connsiteX5" fmla="*/ 1685109 w 2756262"/>
              <a:gd name="connsiteY5" fmla="*/ 3370218 h 3370218"/>
              <a:gd name="connsiteX6" fmla="*/ 0 w 2756262"/>
              <a:gd name="connsiteY6" fmla="*/ 1685109 h 3370218"/>
              <a:gd name="connsiteX7" fmla="*/ 1685109 w 2756262"/>
              <a:gd name="connsiteY7" fmla="*/ 0 h 337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6262" h="3370218">
                <a:moveTo>
                  <a:pt x="1685109" y="0"/>
                </a:moveTo>
                <a:cubicBezTo>
                  <a:pt x="2034106" y="0"/>
                  <a:pt x="2358324" y="106094"/>
                  <a:pt x="2627269" y="287790"/>
                </a:cubicBezTo>
                <a:lnTo>
                  <a:pt x="2756262" y="384249"/>
                </a:lnTo>
                <a:lnTo>
                  <a:pt x="2756262" y="2985969"/>
                </a:lnTo>
                <a:lnTo>
                  <a:pt x="2627269" y="3082428"/>
                </a:lnTo>
                <a:cubicBezTo>
                  <a:pt x="2358324" y="3264124"/>
                  <a:pt x="2034106" y="3370218"/>
                  <a:pt x="1685109" y="3370218"/>
                </a:cubicBezTo>
                <a:cubicBezTo>
                  <a:pt x="754449" y="3370218"/>
                  <a:pt x="0" y="2615769"/>
                  <a:pt x="0" y="1685109"/>
                </a:cubicBezTo>
                <a:cubicBezTo>
                  <a:pt x="0" y="754449"/>
                  <a:pt x="754449" y="0"/>
                  <a:pt x="168510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ECF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情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>
          <a:xfrm>
            <a:off x="364985" y="547102"/>
            <a:ext cx="388360" cy="194180"/>
          </a:xfrm>
          <a:custGeom>
            <a:avLst/>
            <a:gdLst/>
            <a:ahLst/>
            <a:cxnLst/>
            <a:rect l="0" t="0" r="0" b="0"/>
            <a:pathLst>
              <a:path w="388360" h="194180">
                <a:moveTo>
                  <a:pt x="0" y="-19418"/>
                </a:moveTo>
                <a:lnTo>
                  <a:pt x="77672" y="-19418"/>
                </a:lnTo>
                <a:lnTo>
                  <a:pt x="77672" y="77672"/>
                </a:lnTo>
                <a:lnTo>
                  <a:pt x="271852" y="77672"/>
                </a:lnTo>
                <a:lnTo>
                  <a:pt x="271852" y="31069"/>
                </a:lnTo>
                <a:lnTo>
                  <a:pt x="388360" y="116508"/>
                </a:lnTo>
                <a:lnTo>
                  <a:pt x="271852" y="201947"/>
                </a:lnTo>
                <a:lnTo>
                  <a:pt x="271852" y="155344"/>
                </a:lnTo>
                <a:lnTo>
                  <a:pt x="0" y="155344"/>
                </a:lnTo>
                <a:lnTo>
                  <a:pt x="0" y="38836"/>
                </a:lnTo>
                <a:lnTo>
                  <a:pt x="0" y="-19418"/>
                </a:lnTo>
                <a:close/>
              </a:path>
            </a:pathLst>
          </a:custGeom>
          <a:solidFill>
            <a:srgbClr val="1C8388"/>
          </a:solidFill>
          <a:ln w="7600" cap="flat">
            <a:solidFill>
              <a:srgbClr val="1C8388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板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55110" y="2136775"/>
            <a:ext cx="43897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200" dirty="0">
                <a:solidFill>
                  <a:srgbClr val="1A7B80"/>
                </a:solidFill>
                <a:latin typeface="华文琥珀" panose="02010800040101010101" charset="-122"/>
                <a:ea typeface="华文琥珀" panose="02010800040101010101" charset="-122"/>
              </a:rPr>
              <a:t>理解张量</a:t>
            </a:r>
            <a:endParaRPr lang="zh-CN" altLang="en-US" sz="7200" dirty="0">
              <a:solidFill>
                <a:srgbClr val="1A7B80"/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5555" y="476504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陈云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头像"/>
          <p:cNvSpPr/>
          <p:nvPr/>
        </p:nvSpPr>
        <p:spPr bwMode="auto">
          <a:xfrm>
            <a:off x="6155055" y="4838065"/>
            <a:ext cx="190500" cy="1905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rgbClr val="33A9A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35545" y="4765040"/>
            <a:ext cx="13563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2020/01/01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时钟"/>
          <p:cNvSpPr/>
          <p:nvPr/>
        </p:nvSpPr>
        <p:spPr>
          <a:xfrm>
            <a:off x="7357745" y="4838065"/>
            <a:ext cx="177800" cy="177800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33A9A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906000" y="462280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https://yunp.top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69845" y="1316355"/>
            <a:ext cx="7052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标量即</a:t>
            </a:r>
            <a:r>
              <a:rPr lang="en-US" altLang="zh-CN" sz="6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</a:t>
            </a:r>
            <a:r>
              <a:rPr lang="zh-CN" altLang="en-US" sz="6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阶张量</a:t>
            </a:r>
            <a:endParaRPr lang="zh-CN" altLang="en-US" sz="6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15160" y="3435350"/>
            <a:ext cx="8361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如：速率、温度、重量、质量、年龄、房价、汇率等</a:t>
            </a:r>
            <a:endParaRPr lang="zh-CN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915160" y="412940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特点：无方向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6185" y="1146175"/>
            <a:ext cx="7200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矢量即</a:t>
            </a:r>
            <a:r>
              <a:rPr lang="en-US" altLang="zh-CN" sz="6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sz="6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阶张量</a:t>
            </a:r>
            <a:endParaRPr lang="zh-CN" altLang="en-US" sz="6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82595" y="2931160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如：速度、加速度、位移、力、动量等</a:t>
            </a:r>
            <a:endParaRPr lang="zh-CN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2982595" y="345313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特点：有一个方向</a:t>
            </a:r>
            <a:endParaRPr lang="zh-CN" altLang="en-US" sz="2800"/>
          </a:p>
        </p:txBody>
      </p:sp>
      <p:grpSp>
        <p:nvGrpSpPr>
          <p:cNvPr id="7" name="Group 6"/>
          <p:cNvGrpSpPr/>
          <p:nvPr/>
        </p:nvGrpSpPr>
        <p:grpSpPr>
          <a:xfrm>
            <a:off x="1332865" y="4278630"/>
            <a:ext cx="2435860" cy="2177415"/>
            <a:chOff x="2099" y="6738"/>
            <a:chExt cx="3836" cy="342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099" y="10167"/>
              <a:ext cx="38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122" y="6738"/>
              <a:ext cx="0" cy="34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78070" y="4278630"/>
            <a:ext cx="2435860" cy="2177415"/>
            <a:chOff x="2099" y="6738"/>
            <a:chExt cx="3836" cy="342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99" y="10167"/>
              <a:ext cx="38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122" y="6738"/>
              <a:ext cx="0" cy="34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 flipV="1">
            <a:off x="1346200" y="5986780"/>
            <a:ext cx="816610" cy="462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1823085" y="552386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v(2,1)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897755" y="5374640"/>
            <a:ext cx="1741805" cy="1075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261100" y="5618480"/>
            <a:ext cx="1052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F(4,3)=5</a:t>
            </a:r>
            <a:endParaRPr lang="en-US"/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 flipV="1">
            <a:off x="10225405" y="4356735"/>
            <a:ext cx="635" cy="2407920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10184454" y="4558745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0" name="Line 31"/>
          <p:cNvSpPr>
            <a:spLocks noChangeShapeType="1"/>
          </p:cNvSpPr>
          <p:nvPr/>
        </p:nvSpPr>
        <p:spPr bwMode="auto">
          <a:xfrm>
            <a:off x="10184454" y="493583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2" name="Line 33"/>
          <p:cNvSpPr>
            <a:spLocks noChangeShapeType="1"/>
          </p:cNvSpPr>
          <p:nvPr/>
        </p:nvSpPr>
        <p:spPr bwMode="auto">
          <a:xfrm>
            <a:off x="10184454" y="532190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3" name="Line 34"/>
          <p:cNvSpPr>
            <a:spLocks noChangeShapeType="1"/>
          </p:cNvSpPr>
          <p:nvPr/>
        </p:nvSpPr>
        <p:spPr bwMode="auto">
          <a:xfrm>
            <a:off x="10184454" y="570797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5" name="Line 36"/>
          <p:cNvSpPr>
            <a:spLocks noChangeShapeType="1"/>
          </p:cNvSpPr>
          <p:nvPr/>
        </p:nvSpPr>
        <p:spPr bwMode="auto">
          <a:xfrm>
            <a:off x="10184454" y="609404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6" name="Line 37"/>
          <p:cNvSpPr>
            <a:spLocks noChangeShapeType="1"/>
          </p:cNvSpPr>
          <p:nvPr/>
        </p:nvSpPr>
        <p:spPr bwMode="auto">
          <a:xfrm>
            <a:off x="10184454" y="648011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6" name="Line 47"/>
          <p:cNvSpPr>
            <a:spLocks noChangeShapeType="1"/>
          </p:cNvSpPr>
          <p:nvPr/>
        </p:nvSpPr>
        <p:spPr bwMode="auto">
          <a:xfrm>
            <a:off x="8298815" y="6480175"/>
            <a:ext cx="3672205" cy="635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0" name="Line 51"/>
          <p:cNvSpPr>
            <a:spLocks noChangeShapeType="1"/>
          </p:cNvSpPr>
          <p:nvPr/>
        </p:nvSpPr>
        <p:spPr bwMode="auto">
          <a:xfrm>
            <a:off x="8676087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1" name="Rectangle 52"/>
          <p:cNvSpPr>
            <a:spLocks noChangeArrowheads="1"/>
          </p:cNvSpPr>
          <p:nvPr/>
        </p:nvSpPr>
        <p:spPr bwMode="auto">
          <a:xfrm>
            <a:off x="8640173" y="6542966"/>
            <a:ext cx="134676" cy="1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-2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272" name="Line 53"/>
          <p:cNvSpPr>
            <a:spLocks noChangeShapeType="1"/>
          </p:cNvSpPr>
          <p:nvPr/>
        </p:nvSpPr>
        <p:spPr bwMode="auto">
          <a:xfrm>
            <a:off x="9062157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3" name="Line 54"/>
          <p:cNvSpPr>
            <a:spLocks noChangeShapeType="1"/>
          </p:cNvSpPr>
          <p:nvPr/>
        </p:nvSpPr>
        <p:spPr bwMode="auto">
          <a:xfrm>
            <a:off x="9448227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4" name="Line 55"/>
          <p:cNvSpPr>
            <a:spLocks noChangeShapeType="1"/>
          </p:cNvSpPr>
          <p:nvPr/>
        </p:nvSpPr>
        <p:spPr bwMode="auto">
          <a:xfrm>
            <a:off x="9834297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5" name="Line 56"/>
          <p:cNvSpPr>
            <a:spLocks noChangeShapeType="1"/>
          </p:cNvSpPr>
          <p:nvPr/>
        </p:nvSpPr>
        <p:spPr bwMode="auto">
          <a:xfrm>
            <a:off x="10220368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6" name="Line 57"/>
          <p:cNvSpPr>
            <a:spLocks noChangeShapeType="1"/>
          </p:cNvSpPr>
          <p:nvPr/>
        </p:nvSpPr>
        <p:spPr bwMode="auto">
          <a:xfrm>
            <a:off x="10606438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8" name="Line 59"/>
          <p:cNvSpPr>
            <a:spLocks noChangeShapeType="1"/>
          </p:cNvSpPr>
          <p:nvPr/>
        </p:nvSpPr>
        <p:spPr bwMode="auto">
          <a:xfrm>
            <a:off x="11378578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9" name="Line 60"/>
          <p:cNvSpPr>
            <a:spLocks noChangeShapeType="1"/>
          </p:cNvSpPr>
          <p:nvPr/>
        </p:nvSpPr>
        <p:spPr bwMode="auto">
          <a:xfrm>
            <a:off x="11764648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4" name="Oval 75"/>
          <p:cNvSpPr>
            <a:spLocks noChangeArrowheads="1"/>
          </p:cNvSpPr>
          <p:nvPr/>
        </p:nvSpPr>
        <p:spPr bwMode="auto">
          <a:xfrm>
            <a:off x="10202411" y="6462160"/>
            <a:ext cx="44892" cy="44892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64" name="Object 7"/>
          <p:cNvGraphicFramePr/>
          <p:nvPr/>
        </p:nvGraphicFramePr>
        <p:xfrm>
          <a:off x="9874222" y="6552703"/>
          <a:ext cx="292275" cy="34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" r:id="rId1" imgW="152400" imgH="177800" progId="Equation.DSMT4">
                  <p:embed/>
                </p:oleObj>
              </mc:Choice>
              <mc:Fallback>
                <p:oleObj name="" r:id="rId1" imgW="152400" imgH="1778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22" y="6552703"/>
                        <a:ext cx="292275" cy="340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7" name="Line 58"/>
          <p:cNvSpPr>
            <a:spLocks noChangeShapeType="1"/>
          </p:cNvSpPr>
          <p:nvPr/>
        </p:nvSpPr>
        <p:spPr bwMode="auto">
          <a:xfrm>
            <a:off x="10992508" y="644420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5" name="Oval 76"/>
          <p:cNvSpPr>
            <a:spLocks noChangeArrowheads="1"/>
          </p:cNvSpPr>
          <p:nvPr/>
        </p:nvSpPr>
        <p:spPr bwMode="auto">
          <a:xfrm>
            <a:off x="10974551" y="6462160"/>
            <a:ext cx="44892" cy="44892"/>
          </a:xfrm>
          <a:prstGeom prst="ellipse">
            <a:avLst/>
          </a:prstGeom>
          <a:solidFill>
            <a:schemeClr val="accent1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9954466" y="4335489"/>
            <a:ext cx="298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503050405090304" pitchFamily="18" charset="0"/>
                <a:ea typeface="SimSun" pitchFamily="2" charset="-122"/>
              </a:rPr>
              <a:t>y</a:t>
            </a:r>
            <a:endParaRPr lang="zh-CN" alt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9922510" y="4976495"/>
            <a:ext cx="1781810" cy="1797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11378565" y="475615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z</a:t>
            </a:r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0220960" y="570547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0204450" y="4938395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9442450" y="4926965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8528685" y="4585335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P(-2,1,2)</a:t>
            </a:r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8677910" y="571182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8653780" y="6484620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0992485" y="492442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9442450" y="5694680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0204450" y="5721350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677910" y="5708015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448165" y="492442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676005" y="4926965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11591290" y="64433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9445625" y="4924425"/>
            <a:ext cx="777875" cy="1576705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734425" y="5723255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865" y="36322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张量</a:t>
            </a:r>
            <a:endParaRPr lang="zh-CN" altLang="en-US" sz="28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97400" y="1659890"/>
            <a:ext cx="299720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3200"/>
              <a:t>0</a:t>
            </a:r>
            <a:r>
              <a:rPr lang="zh-CN" altLang="en-US" sz="3200"/>
              <a:t>阶张量</a:t>
            </a:r>
            <a:r>
              <a:rPr lang="en-US" altLang="zh-CN" sz="3200"/>
              <a:t>(</a:t>
            </a:r>
            <a:r>
              <a:rPr lang="zh-CN" altLang="en-US" sz="3200"/>
              <a:t>标量</a:t>
            </a:r>
            <a:r>
              <a:rPr lang="en-US" altLang="zh-CN" sz="3200"/>
              <a:t>)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3200"/>
              <a:t>1</a:t>
            </a:r>
            <a:r>
              <a:rPr lang="zh-CN" altLang="en-US" sz="3200"/>
              <a:t>阶张量</a:t>
            </a:r>
            <a:r>
              <a:rPr lang="en-US" altLang="zh-CN" sz="3200"/>
              <a:t>(</a:t>
            </a:r>
            <a:r>
              <a:rPr lang="zh-CN" altLang="en-US" sz="3200"/>
              <a:t>矢量</a:t>
            </a:r>
            <a:r>
              <a:rPr lang="en-US" altLang="zh-CN" sz="3200"/>
              <a:t>)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3200"/>
              <a:t>2</a:t>
            </a:r>
            <a:r>
              <a:rPr lang="zh-CN" altLang="en-US" sz="3200"/>
              <a:t>阶张量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3200"/>
              <a:t>3</a:t>
            </a:r>
            <a:r>
              <a:rPr lang="zh-CN" altLang="en-US" sz="3200"/>
              <a:t>阶张量</a:t>
            </a:r>
            <a:endParaRPr lang="zh-CN" altLang="en-US" sz="3200"/>
          </a:p>
          <a:p>
            <a:r>
              <a:rPr lang="en-US" altLang="zh-CN" sz="3200"/>
              <a:t>...</a:t>
            </a:r>
            <a:endParaRPr lang="en-US" altLang="zh-CN" sz="3200"/>
          </a:p>
          <a:p>
            <a:r>
              <a:rPr lang="en-US" altLang="zh-CN" sz="3200"/>
              <a:t>...</a:t>
            </a:r>
            <a:endParaRPr lang="en-US" altLang="zh-CN" sz="3200"/>
          </a:p>
          <a:p>
            <a:r>
              <a:rPr lang="en-US" altLang="zh-CN" sz="3200"/>
              <a:t>...</a:t>
            </a:r>
            <a:endParaRPr lang="en-US" altLang="zh-CN" sz="3200"/>
          </a:p>
        </p:txBody>
      </p:sp>
      <p:sp>
        <p:nvSpPr>
          <p:cNvPr id="35" name="Left Brace 34"/>
          <p:cNvSpPr/>
          <p:nvPr/>
        </p:nvSpPr>
        <p:spPr>
          <a:xfrm>
            <a:off x="3872230" y="1878330"/>
            <a:ext cx="429260" cy="3101340"/>
          </a:xfrm>
          <a:prstGeom prst="leftBrace">
            <a:avLst>
              <a:gd name="adj1" fmla="val 520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865" y="363220"/>
            <a:ext cx="1471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阶张量</a:t>
            </a:r>
            <a:endParaRPr lang="zh-CN" altLang="en-US" sz="28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4865" y="1863725"/>
            <a:ext cx="1059180" cy="1476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/>
              <a:t>(</a:t>
            </a:r>
            <a:endParaRPr lang="en-US"/>
          </a:p>
          <a:p>
            <a:r>
              <a:rPr lang="en-US"/>
              <a:t>    (3,4),</a:t>
            </a:r>
            <a:endParaRPr lang="en-US"/>
          </a:p>
          <a:p>
            <a:r>
              <a:rPr lang="en-US"/>
              <a:t>    (1,2),</a:t>
            </a:r>
            <a:endParaRPr lang="en-US"/>
          </a:p>
          <a:p>
            <a:r>
              <a:rPr lang="en-US"/>
              <a:t>    (-2,-2)</a:t>
            </a:r>
            <a:endParaRPr lang="en-US"/>
          </a:p>
          <a:p>
            <a:r>
              <a:rPr lang="en-US"/>
              <a:t>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24865" y="4139565"/>
            <a:ext cx="1033780" cy="1476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/>
              <a:t>[</a:t>
            </a:r>
            <a:endParaRPr lang="en-US"/>
          </a:p>
          <a:p>
            <a:r>
              <a:rPr lang="en-US"/>
              <a:t>    [3,4],</a:t>
            </a:r>
            <a:endParaRPr lang="en-US"/>
          </a:p>
          <a:p>
            <a:r>
              <a:rPr lang="en-US"/>
              <a:t>    [1,2],</a:t>
            </a:r>
            <a:endParaRPr lang="en-US"/>
          </a:p>
          <a:p>
            <a:r>
              <a:rPr lang="en-US"/>
              <a:t>    [-2,-2]</a:t>
            </a:r>
            <a:endParaRPr lang="en-US"/>
          </a:p>
          <a:p>
            <a:r>
              <a:rPr lang="en-US"/>
              <a:t>]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1341755" y="3340100"/>
            <a:ext cx="12700" cy="799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3"/>
          <p:cNvSpPr>
            <a:spLocks noChangeAspect="1" noChangeArrowheads="1" noTextEdit="1"/>
          </p:cNvSpPr>
          <p:nvPr/>
        </p:nvSpPr>
        <p:spPr bwMode="auto">
          <a:xfrm>
            <a:off x="2576637" y="1070536"/>
            <a:ext cx="8709025" cy="585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0301"/>
          <p:cNvGrpSpPr/>
          <p:nvPr/>
        </p:nvGrpSpPr>
        <p:grpSpPr>
          <a:xfrm>
            <a:off x="2585615" y="1079514"/>
            <a:ext cx="8691068" cy="5219429"/>
            <a:chOff x="1356890" y="1334149"/>
            <a:chExt cx="8691068" cy="5219429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1967420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730582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3502722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4274863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5047003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5819143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6582305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7354446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8126586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8898726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9670867" y="1334149"/>
              <a:ext cx="0" cy="521942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1356890" y="1666349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1356890" y="2438490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1356890" y="3201652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1356890" y="3973792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1356890" y="4745932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1356890" y="5518072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356890" y="6290213"/>
              <a:ext cx="8691068" cy="0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Line 24"/>
          <p:cNvSpPr>
            <a:spLocks noChangeShapeType="1"/>
          </p:cNvSpPr>
          <p:nvPr/>
        </p:nvSpPr>
        <p:spPr bwMode="auto">
          <a:xfrm flipV="1">
            <a:off x="5503588" y="1079514"/>
            <a:ext cx="0" cy="4956063"/>
          </a:xfrm>
          <a:prstGeom prst="line">
            <a:avLst/>
          </a:prstGeom>
          <a:noFill/>
          <a:ln w="2857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>
            <a:off x="5467674" y="1411714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5467674" y="1797784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>
            <a:off x="5467674" y="2183855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5467674" y="2569925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0" name="Line 31"/>
          <p:cNvSpPr>
            <a:spLocks noChangeShapeType="1"/>
          </p:cNvSpPr>
          <p:nvPr/>
        </p:nvSpPr>
        <p:spPr bwMode="auto">
          <a:xfrm>
            <a:off x="5467674" y="294701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2" name="Line 33"/>
          <p:cNvSpPr>
            <a:spLocks noChangeShapeType="1"/>
          </p:cNvSpPr>
          <p:nvPr/>
        </p:nvSpPr>
        <p:spPr bwMode="auto">
          <a:xfrm>
            <a:off x="5467674" y="333308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3" name="Line 34"/>
          <p:cNvSpPr>
            <a:spLocks noChangeShapeType="1"/>
          </p:cNvSpPr>
          <p:nvPr/>
        </p:nvSpPr>
        <p:spPr bwMode="auto">
          <a:xfrm>
            <a:off x="5467674" y="371915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5" name="Line 36"/>
          <p:cNvSpPr>
            <a:spLocks noChangeShapeType="1"/>
          </p:cNvSpPr>
          <p:nvPr/>
        </p:nvSpPr>
        <p:spPr bwMode="auto">
          <a:xfrm>
            <a:off x="5467674" y="410522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6" name="Line 37"/>
          <p:cNvSpPr>
            <a:spLocks noChangeShapeType="1"/>
          </p:cNvSpPr>
          <p:nvPr/>
        </p:nvSpPr>
        <p:spPr bwMode="auto">
          <a:xfrm>
            <a:off x="5467674" y="449129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7" name="Line 38"/>
          <p:cNvSpPr>
            <a:spLocks noChangeShapeType="1"/>
          </p:cNvSpPr>
          <p:nvPr/>
        </p:nvSpPr>
        <p:spPr bwMode="auto">
          <a:xfrm>
            <a:off x="5467674" y="487736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8" name="Line 39"/>
          <p:cNvSpPr>
            <a:spLocks noChangeShapeType="1"/>
          </p:cNvSpPr>
          <p:nvPr/>
        </p:nvSpPr>
        <p:spPr bwMode="auto">
          <a:xfrm>
            <a:off x="5467674" y="526343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9" name="Rectangle 40"/>
          <p:cNvSpPr>
            <a:spLocks noChangeArrowheads="1"/>
          </p:cNvSpPr>
          <p:nvPr/>
        </p:nvSpPr>
        <p:spPr bwMode="auto">
          <a:xfrm>
            <a:off x="5368912" y="5209567"/>
            <a:ext cx="134676" cy="1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-1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250" name="Line 41"/>
          <p:cNvSpPr>
            <a:spLocks noChangeShapeType="1"/>
          </p:cNvSpPr>
          <p:nvPr/>
        </p:nvSpPr>
        <p:spPr bwMode="auto">
          <a:xfrm>
            <a:off x="5467674" y="5649508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6" name="Line 47"/>
          <p:cNvSpPr>
            <a:spLocks noChangeShapeType="1"/>
          </p:cNvSpPr>
          <p:nvPr/>
        </p:nvSpPr>
        <p:spPr bwMode="auto">
          <a:xfrm>
            <a:off x="3582215" y="4491297"/>
            <a:ext cx="6545236" cy="0"/>
          </a:xfrm>
          <a:prstGeom prst="line">
            <a:avLst/>
          </a:prstGeom>
          <a:noFill/>
          <a:ln w="2857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0" name="Line 51"/>
          <p:cNvSpPr>
            <a:spLocks noChangeShapeType="1"/>
          </p:cNvSpPr>
          <p:nvPr/>
        </p:nvSpPr>
        <p:spPr bwMode="auto">
          <a:xfrm>
            <a:off x="395930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1" name="Rectangle 52"/>
          <p:cNvSpPr>
            <a:spLocks noChangeArrowheads="1"/>
          </p:cNvSpPr>
          <p:nvPr/>
        </p:nvSpPr>
        <p:spPr bwMode="auto">
          <a:xfrm>
            <a:off x="3923393" y="4554146"/>
            <a:ext cx="134676" cy="1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-2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272" name="Line 53"/>
          <p:cNvSpPr>
            <a:spLocks noChangeShapeType="1"/>
          </p:cNvSpPr>
          <p:nvPr/>
        </p:nvSpPr>
        <p:spPr bwMode="auto">
          <a:xfrm>
            <a:off x="434537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3" name="Line 54"/>
          <p:cNvSpPr>
            <a:spLocks noChangeShapeType="1"/>
          </p:cNvSpPr>
          <p:nvPr/>
        </p:nvSpPr>
        <p:spPr bwMode="auto">
          <a:xfrm>
            <a:off x="473144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4" name="Line 55"/>
          <p:cNvSpPr>
            <a:spLocks noChangeShapeType="1"/>
          </p:cNvSpPr>
          <p:nvPr/>
        </p:nvSpPr>
        <p:spPr bwMode="auto">
          <a:xfrm>
            <a:off x="511751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5" name="Line 56"/>
          <p:cNvSpPr>
            <a:spLocks noChangeShapeType="1"/>
          </p:cNvSpPr>
          <p:nvPr/>
        </p:nvSpPr>
        <p:spPr bwMode="auto">
          <a:xfrm>
            <a:off x="550358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6" name="Line 57"/>
          <p:cNvSpPr>
            <a:spLocks noChangeShapeType="1"/>
          </p:cNvSpPr>
          <p:nvPr/>
        </p:nvSpPr>
        <p:spPr bwMode="auto">
          <a:xfrm>
            <a:off x="588965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8" name="Line 59"/>
          <p:cNvSpPr>
            <a:spLocks noChangeShapeType="1"/>
          </p:cNvSpPr>
          <p:nvPr/>
        </p:nvSpPr>
        <p:spPr bwMode="auto">
          <a:xfrm>
            <a:off x="666179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9" name="Line 60"/>
          <p:cNvSpPr>
            <a:spLocks noChangeShapeType="1"/>
          </p:cNvSpPr>
          <p:nvPr/>
        </p:nvSpPr>
        <p:spPr bwMode="auto">
          <a:xfrm>
            <a:off x="704786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1" name="Line 62"/>
          <p:cNvSpPr>
            <a:spLocks noChangeShapeType="1"/>
          </p:cNvSpPr>
          <p:nvPr/>
        </p:nvSpPr>
        <p:spPr bwMode="auto">
          <a:xfrm>
            <a:off x="7424960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2" name="Line 63"/>
          <p:cNvSpPr>
            <a:spLocks noChangeShapeType="1"/>
          </p:cNvSpPr>
          <p:nvPr/>
        </p:nvSpPr>
        <p:spPr bwMode="auto">
          <a:xfrm>
            <a:off x="7811030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3" name="Line 64"/>
          <p:cNvSpPr>
            <a:spLocks noChangeShapeType="1"/>
          </p:cNvSpPr>
          <p:nvPr/>
        </p:nvSpPr>
        <p:spPr bwMode="auto">
          <a:xfrm>
            <a:off x="819710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4" name="Line 65"/>
          <p:cNvSpPr>
            <a:spLocks noChangeShapeType="1"/>
          </p:cNvSpPr>
          <p:nvPr/>
        </p:nvSpPr>
        <p:spPr bwMode="auto">
          <a:xfrm>
            <a:off x="858317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6" name="Line 67"/>
          <p:cNvSpPr>
            <a:spLocks noChangeShapeType="1"/>
          </p:cNvSpPr>
          <p:nvPr/>
        </p:nvSpPr>
        <p:spPr bwMode="auto">
          <a:xfrm>
            <a:off x="896924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7" name="Line 68"/>
          <p:cNvSpPr>
            <a:spLocks noChangeShapeType="1"/>
          </p:cNvSpPr>
          <p:nvPr/>
        </p:nvSpPr>
        <p:spPr bwMode="auto">
          <a:xfrm>
            <a:off x="935531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8" name="Line 69"/>
          <p:cNvSpPr>
            <a:spLocks noChangeShapeType="1"/>
          </p:cNvSpPr>
          <p:nvPr/>
        </p:nvSpPr>
        <p:spPr bwMode="auto">
          <a:xfrm>
            <a:off x="974138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4" name="Oval 75"/>
          <p:cNvSpPr>
            <a:spLocks noChangeArrowheads="1"/>
          </p:cNvSpPr>
          <p:nvPr/>
        </p:nvSpPr>
        <p:spPr bwMode="auto">
          <a:xfrm>
            <a:off x="5485631" y="4473340"/>
            <a:ext cx="44892" cy="44892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303" name="组合 10302"/>
          <p:cNvGrpSpPr/>
          <p:nvPr/>
        </p:nvGrpSpPr>
        <p:grpSpPr>
          <a:xfrm>
            <a:off x="5309845" y="2063302"/>
            <a:ext cx="89784" cy="1750784"/>
            <a:chOff x="4167122" y="2384619"/>
            <a:chExt cx="98762" cy="1750784"/>
          </a:xfrm>
        </p:grpSpPr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4167122" y="2384619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3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41" name="Rectangle 32"/>
            <p:cNvSpPr>
              <a:spLocks noChangeArrowheads="1"/>
            </p:cNvSpPr>
            <p:nvPr/>
          </p:nvSpPr>
          <p:spPr bwMode="auto">
            <a:xfrm>
              <a:off x="4167122" y="3147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2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44" name="Rectangle 35"/>
            <p:cNvSpPr>
              <a:spLocks noChangeArrowheads="1"/>
            </p:cNvSpPr>
            <p:nvPr/>
          </p:nvSpPr>
          <p:spPr bwMode="auto">
            <a:xfrm>
              <a:off x="4167122" y="3919922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1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</p:grpSp>
      <p:graphicFrame>
        <p:nvGraphicFramePr>
          <p:cNvPr id="64" name="Object 7"/>
          <p:cNvGraphicFramePr/>
          <p:nvPr/>
        </p:nvGraphicFramePr>
        <p:xfrm>
          <a:off x="5157442" y="4563883"/>
          <a:ext cx="292275" cy="34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" r:id="rId1" imgW="152400" imgH="177800" progId="Equation.DSMT4">
                  <p:embed/>
                </p:oleObj>
              </mc:Choice>
              <mc:Fallback>
                <p:oleObj name="" r:id="rId1" imgW="152400" imgH="1778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442" y="4563883"/>
                        <a:ext cx="292275" cy="340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" name="组合 130"/>
          <p:cNvGrpSpPr/>
          <p:nvPr/>
        </p:nvGrpSpPr>
        <p:grpSpPr>
          <a:xfrm>
            <a:off x="6223649" y="4569386"/>
            <a:ext cx="3173449" cy="215481"/>
            <a:chOff x="5010164" y="4808781"/>
            <a:chExt cx="3173449" cy="215481"/>
          </a:xfrm>
        </p:grpSpPr>
        <p:sp>
          <p:nvSpPr>
            <p:cNvPr id="10280" name="Rectangle 61"/>
            <p:cNvSpPr>
              <a:spLocks noChangeArrowheads="1"/>
            </p:cNvSpPr>
            <p:nvPr/>
          </p:nvSpPr>
          <p:spPr bwMode="auto">
            <a:xfrm>
              <a:off x="5792208" y="4808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</a:rPr>
                <a:t>2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85" name="Rectangle 66"/>
            <p:cNvSpPr>
              <a:spLocks noChangeArrowheads="1"/>
            </p:cNvSpPr>
            <p:nvPr/>
          </p:nvSpPr>
          <p:spPr bwMode="auto">
            <a:xfrm>
              <a:off x="7327511" y="4808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4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28" name="Rectangle 61"/>
            <p:cNvSpPr>
              <a:spLocks noChangeArrowheads="1"/>
            </p:cNvSpPr>
            <p:nvPr/>
          </p:nvSpPr>
          <p:spPr bwMode="auto">
            <a:xfrm>
              <a:off x="5010164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1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29" name="Rectangle 61"/>
            <p:cNvSpPr>
              <a:spLocks noChangeArrowheads="1"/>
            </p:cNvSpPr>
            <p:nvPr/>
          </p:nvSpPr>
          <p:spPr bwMode="auto">
            <a:xfrm>
              <a:off x="6548349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3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30" name="Rectangle 61"/>
            <p:cNvSpPr>
              <a:spLocks noChangeArrowheads="1"/>
            </p:cNvSpPr>
            <p:nvPr/>
          </p:nvSpPr>
          <p:spPr bwMode="auto">
            <a:xfrm>
              <a:off x="8084227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5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</p:grpSp>
      <p:sp>
        <p:nvSpPr>
          <p:cNvPr id="74" name="Line 6"/>
          <p:cNvSpPr>
            <a:spLocks noChangeShapeType="1"/>
          </p:cNvSpPr>
          <p:nvPr/>
        </p:nvSpPr>
        <p:spPr bwMode="auto">
          <a:xfrm flipV="1">
            <a:off x="5492115" y="1410970"/>
            <a:ext cx="2295525" cy="307848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7" name="Line 58"/>
          <p:cNvSpPr>
            <a:spLocks noChangeShapeType="1"/>
          </p:cNvSpPr>
          <p:nvPr/>
        </p:nvSpPr>
        <p:spPr bwMode="auto">
          <a:xfrm>
            <a:off x="627572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5" name="Oval 76"/>
          <p:cNvSpPr>
            <a:spLocks noChangeArrowheads="1"/>
          </p:cNvSpPr>
          <p:nvPr/>
        </p:nvSpPr>
        <p:spPr bwMode="auto">
          <a:xfrm>
            <a:off x="6257771" y="4473340"/>
            <a:ext cx="44892" cy="44892"/>
          </a:xfrm>
          <a:prstGeom prst="ellipse">
            <a:avLst/>
          </a:prstGeom>
          <a:solidFill>
            <a:schemeClr val="accent1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9603576" y="4488634"/>
            <a:ext cx="771525" cy="0"/>
          </a:xfrm>
          <a:prstGeom prst="straightConnector1">
            <a:avLst/>
          </a:prstGeom>
          <a:ln w="25400"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V="1">
            <a:off x="5503990" y="972201"/>
            <a:ext cx="0" cy="707416"/>
          </a:xfrm>
          <a:prstGeom prst="straightConnector1">
            <a:avLst/>
          </a:prstGeom>
          <a:ln w="25400"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5201491" y="883629"/>
            <a:ext cx="298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503050405090304" pitchFamily="18" charset="0"/>
                <a:ea typeface="SimSun" pitchFamily="2" charset="-122"/>
              </a:rPr>
              <a:t>y</a:t>
            </a:r>
            <a:endParaRPr lang="zh-CN" altLang="en-US" sz="2000" b="1" dirty="0"/>
          </a:p>
        </p:txBody>
      </p:sp>
      <p:sp>
        <p:nvSpPr>
          <p:cNvPr id="140" name="矩形 139"/>
          <p:cNvSpPr/>
          <p:nvPr/>
        </p:nvSpPr>
        <p:spPr>
          <a:xfrm>
            <a:off x="10127451" y="446007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503050405090304" pitchFamily="18" charset="0"/>
                <a:ea typeface="SimSun" pitchFamily="2" charset="-122"/>
              </a:rPr>
              <a:t>x</a:t>
            </a:r>
            <a:endParaRPr lang="zh-CN" altLang="en-US" sz="2000" b="1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5492115" y="2964815"/>
            <a:ext cx="777875" cy="1524635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0294" idx="4"/>
          </p:cNvCxnSpPr>
          <p:nvPr/>
        </p:nvCxnSpPr>
        <p:spPr>
          <a:xfrm flipH="1" flipV="1">
            <a:off x="3960495" y="2951480"/>
            <a:ext cx="1548130" cy="1567180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865" y="363220"/>
            <a:ext cx="45377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维坐标系中表示</a:t>
            </a:r>
            <a:r>
              <a:rPr lang="en-US" altLang="zh-CN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阶张量</a:t>
            </a:r>
            <a:endParaRPr lang="zh-CN" altLang="en-US" sz="28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4865" y="2278380"/>
            <a:ext cx="1148080" cy="1198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/>
              <a:t>[</a:t>
            </a:r>
            <a:endParaRPr lang="en-US"/>
          </a:p>
          <a:p>
            <a:r>
              <a:rPr lang="en-US"/>
              <a:t>    [3,2,2],</a:t>
            </a:r>
            <a:endParaRPr lang="en-US"/>
          </a:p>
          <a:p>
            <a:r>
              <a:rPr lang="en-US"/>
              <a:t>    [-2,1,2]</a:t>
            </a:r>
            <a:endParaRPr lang="en-US"/>
          </a:p>
          <a:p>
            <a:r>
              <a:rPr lang="en-US"/>
              <a:t>]</a:t>
            </a:r>
            <a:endParaRPr lang="en-US"/>
          </a:p>
        </p:txBody>
      </p:sp>
      <p:sp>
        <p:nvSpPr>
          <p:cNvPr id="17" name="AutoShape 3"/>
          <p:cNvSpPr>
            <a:spLocks noChangeAspect="1" noChangeArrowheads="1" noTextEdit="1"/>
          </p:cNvSpPr>
          <p:nvPr/>
        </p:nvSpPr>
        <p:spPr bwMode="auto">
          <a:xfrm>
            <a:off x="2576637" y="1070536"/>
            <a:ext cx="8709025" cy="585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 flipV="1">
            <a:off x="5503588" y="1079514"/>
            <a:ext cx="0" cy="4956063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>
            <a:off x="5467674" y="1411714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5467674" y="1797784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>
            <a:off x="5467674" y="2183855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5467674" y="2569925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0" name="Line 31"/>
          <p:cNvSpPr>
            <a:spLocks noChangeShapeType="1"/>
          </p:cNvSpPr>
          <p:nvPr/>
        </p:nvSpPr>
        <p:spPr bwMode="auto">
          <a:xfrm>
            <a:off x="5467674" y="294701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2" name="Line 33"/>
          <p:cNvSpPr>
            <a:spLocks noChangeShapeType="1"/>
          </p:cNvSpPr>
          <p:nvPr/>
        </p:nvSpPr>
        <p:spPr bwMode="auto">
          <a:xfrm>
            <a:off x="5467674" y="333308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3" name="Line 34"/>
          <p:cNvSpPr>
            <a:spLocks noChangeShapeType="1"/>
          </p:cNvSpPr>
          <p:nvPr/>
        </p:nvSpPr>
        <p:spPr bwMode="auto">
          <a:xfrm>
            <a:off x="5467674" y="371915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5" name="Line 36"/>
          <p:cNvSpPr>
            <a:spLocks noChangeShapeType="1"/>
          </p:cNvSpPr>
          <p:nvPr/>
        </p:nvSpPr>
        <p:spPr bwMode="auto">
          <a:xfrm>
            <a:off x="5467674" y="410522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6" name="Line 37"/>
          <p:cNvSpPr>
            <a:spLocks noChangeShapeType="1"/>
          </p:cNvSpPr>
          <p:nvPr/>
        </p:nvSpPr>
        <p:spPr bwMode="auto">
          <a:xfrm>
            <a:off x="5467674" y="449129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7" name="Line 38"/>
          <p:cNvSpPr>
            <a:spLocks noChangeShapeType="1"/>
          </p:cNvSpPr>
          <p:nvPr/>
        </p:nvSpPr>
        <p:spPr bwMode="auto">
          <a:xfrm>
            <a:off x="5467674" y="487736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8" name="Line 39"/>
          <p:cNvSpPr>
            <a:spLocks noChangeShapeType="1"/>
          </p:cNvSpPr>
          <p:nvPr/>
        </p:nvSpPr>
        <p:spPr bwMode="auto">
          <a:xfrm>
            <a:off x="5467674" y="5263437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9" name="Rectangle 40"/>
          <p:cNvSpPr>
            <a:spLocks noChangeArrowheads="1"/>
          </p:cNvSpPr>
          <p:nvPr/>
        </p:nvSpPr>
        <p:spPr bwMode="auto">
          <a:xfrm>
            <a:off x="5368912" y="5209567"/>
            <a:ext cx="134676" cy="1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-1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250" name="Line 41"/>
          <p:cNvSpPr>
            <a:spLocks noChangeShapeType="1"/>
          </p:cNvSpPr>
          <p:nvPr/>
        </p:nvSpPr>
        <p:spPr bwMode="auto">
          <a:xfrm>
            <a:off x="5467674" y="5649508"/>
            <a:ext cx="80805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6" name="Line 47"/>
          <p:cNvSpPr>
            <a:spLocks noChangeShapeType="1"/>
          </p:cNvSpPr>
          <p:nvPr/>
        </p:nvSpPr>
        <p:spPr bwMode="auto">
          <a:xfrm>
            <a:off x="3582215" y="4491297"/>
            <a:ext cx="6545236" cy="0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0" name="Line 51"/>
          <p:cNvSpPr>
            <a:spLocks noChangeShapeType="1"/>
          </p:cNvSpPr>
          <p:nvPr/>
        </p:nvSpPr>
        <p:spPr bwMode="auto">
          <a:xfrm>
            <a:off x="395930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1" name="Rectangle 52"/>
          <p:cNvSpPr>
            <a:spLocks noChangeArrowheads="1"/>
          </p:cNvSpPr>
          <p:nvPr/>
        </p:nvSpPr>
        <p:spPr bwMode="auto">
          <a:xfrm>
            <a:off x="3923393" y="4554146"/>
            <a:ext cx="134676" cy="1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-2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272" name="Line 53"/>
          <p:cNvSpPr>
            <a:spLocks noChangeShapeType="1"/>
          </p:cNvSpPr>
          <p:nvPr/>
        </p:nvSpPr>
        <p:spPr bwMode="auto">
          <a:xfrm>
            <a:off x="434537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3" name="Line 54"/>
          <p:cNvSpPr>
            <a:spLocks noChangeShapeType="1"/>
          </p:cNvSpPr>
          <p:nvPr/>
        </p:nvSpPr>
        <p:spPr bwMode="auto">
          <a:xfrm>
            <a:off x="473144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4" name="Line 55"/>
          <p:cNvSpPr>
            <a:spLocks noChangeShapeType="1"/>
          </p:cNvSpPr>
          <p:nvPr/>
        </p:nvSpPr>
        <p:spPr bwMode="auto">
          <a:xfrm>
            <a:off x="5117517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5" name="Line 56"/>
          <p:cNvSpPr>
            <a:spLocks noChangeShapeType="1"/>
          </p:cNvSpPr>
          <p:nvPr/>
        </p:nvSpPr>
        <p:spPr bwMode="auto">
          <a:xfrm>
            <a:off x="550358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6" name="Line 57"/>
          <p:cNvSpPr>
            <a:spLocks noChangeShapeType="1"/>
          </p:cNvSpPr>
          <p:nvPr/>
        </p:nvSpPr>
        <p:spPr bwMode="auto">
          <a:xfrm>
            <a:off x="588965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8" name="Line 59"/>
          <p:cNvSpPr>
            <a:spLocks noChangeShapeType="1"/>
          </p:cNvSpPr>
          <p:nvPr/>
        </p:nvSpPr>
        <p:spPr bwMode="auto">
          <a:xfrm>
            <a:off x="666179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9" name="Line 60"/>
          <p:cNvSpPr>
            <a:spLocks noChangeShapeType="1"/>
          </p:cNvSpPr>
          <p:nvPr/>
        </p:nvSpPr>
        <p:spPr bwMode="auto">
          <a:xfrm>
            <a:off x="704786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1" name="Line 62"/>
          <p:cNvSpPr>
            <a:spLocks noChangeShapeType="1"/>
          </p:cNvSpPr>
          <p:nvPr/>
        </p:nvSpPr>
        <p:spPr bwMode="auto">
          <a:xfrm>
            <a:off x="7424960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2" name="Line 63"/>
          <p:cNvSpPr>
            <a:spLocks noChangeShapeType="1"/>
          </p:cNvSpPr>
          <p:nvPr/>
        </p:nvSpPr>
        <p:spPr bwMode="auto">
          <a:xfrm>
            <a:off x="7811030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3" name="Line 64"/>
          <p:cNvSpPr>
            <a:spLocks noChangeShapeType="1"/>
          </p:cNvSpPr>
          <p:nvPr/>
        </p:nvSpPr>
        <p:spPr bwMode="auto">
          <a:xfrm>
            <a:off x="819710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4" name="Line 65"/>
          <p:cNvSpPr>
            <a:spLocks noChangeShapeType="1"/>
          </p:cNvSpPr>
          <p:nvPr/>
        </p:nvSpPr>
        <p:spPr bwMode="auto">
          <a:xfrm>
            <a:off x="858317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6" name="Line 67"/>
          <p:cNvSpPr>
            <a:spLocks noChangeShapeType="1"/>
          </p:cNvSpPr>
          <p:nvPr/>
        </p:nvSpPr>
        <p:spPr bwMode="auto">
          <a:xfrm>
            <a:off x="896924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7" name="Line 68"/>
          <p:cNvSpPr>
            <a:spLocks noChangeShapeType="1"/>
          </p:cNvSpPr>
          <p:nvPr/>
        </p:nvSpPr>
        <p:spPr bwMode="auto">
          <a:xfrm>
            <a:off x="935531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8" name="Line 69"/>
          <p:cNvSpPr>
            <a:spLocks noChangeShapeType="1"/>
          </p:cNvSpPr>
          <p:nvPr/>
        </p:nvSpPr>
        <p:spPr bwMode="auto">
          <a:xfrm>
            <a:off x="9741381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4" name="Oval 75"/>
          <p:cNvSpPr>
            <a:spLocks noChangeArrowheads="1"/>
          </p:cNvSpPr>
          <p:nvPr/>
        </p:nvSpPr>
        <p:spPr bwMode="auto">
          <a:xfrm>
            <a:off x="5485631" y="4473340"/>
            <a:ext cx="44892" cy="44892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303" name="组合 10302"/>
          <p:cNvGrpSpPr/>
          <p:nvPr/>
        </p:nvGrpSpPr>
        <p:grpSpPr>
          <a:xfrm>
            <a:off x="5309845" y="2063302"/>
            <a:ext cx="89784" cy="1750784"/>
            <a:chOff x="4167122" y="2384619"/>
            <a:chExt cx="98762" cy="1750784"/>
          </a:xfrm>
        </p:grpSpPr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4167122" y="2384619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3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41" name="Rectangle 32"/>
            <p:cNvSpPr>
              <a:spLocks noChangeArrowheads="1"/>
            </p:cNvSpPr>
            <p:nvPr/>
          </p:nvSpPr>
          <p:spPr bwMode="auto">
            <a:xfrm>
              <a:off x="4167122" y="3147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2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44" name="Rectangle 35"/>
            <p:cNvSpPr>
              <a:spLocks noChangeArrowheads="1"/>
            </p:cNvSpPr>
            <p:nvPr/>
          </p:nvSpPr>
          <p:spPr bwMode="auto">
            <a:xfrm>
              <a:off x="4167122" y="3919922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1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</p:grpSp>
      <p:graphicFrame>
        <p:nvGraphicFramePr>
          <p:cNvPr id="64" name="Object 7"/>
          <p:cNvGraphicFramePr/>
          <p:nvPr/>
        </p:nvGraphicFramePr>
        <p:xfrm>
          <a:off x="5157442" y="4563883"/>
          <a:ext cx="292275" cy="34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" r:id="rId1" imgW="152400" imgH="177800" progId="Equation.DSMT4">
                  <p:embed/>
                </p:oleObj>
              </mc:Choice>
              <mc:Fallback>
                <p:oleObj name="" r:id="rId1" imgW="152400" imgH="1778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442" y="4563883"/>
                        <a:ext cx="292275" cy="340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" name="组合 130"/>
          <p:cNvGrpSpPr/>
          <p:nvPr/>
        </p:nvGrpSpPr>
        <p:grpSpPr>
          <a:xfrm>
            <a:off x="6223649" y="4569386"/>
            <a:ext cx="3173449" cy="215481"/>
            <a:chOff x="5010164" y="4808781"/>
            <a:chExt cx="3173449" cy="215481"/>
          </a:xfrm>
        </p:grpSpPr>
        <p:sp>
          <p:nvSpPr>
            <p:cNvPr id="10280" name="Rectangle 61"/>
            <p:cNvSpPr>
              <a:spLocks noChangeArrowheads="1"/>
            </p:cNvSpPr>
            <p:nvPr/>
          </p:nvSpPr>
          <p:spPr bwMode="auto">
            <a:xfrm>
              <a:off x="5792208" y="4808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</a:rPr>
                <a:t>2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285" name="Rectangle 66"/>
            <p:cNvSpPr>
              <a:spLocks noChangeArrowheads="1"/>
            </p:cNvSpPr>
            <p:nvPr/>
          </p:nvSpPr>
          <p:spPr bwMode="auto">
            <a:xfrm>
              <a:off x="7327511" y="4808781"/>
              <a:ext cx="98762" cy="21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4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28" name="Rectangle 61"/>
            <p:cNvSpPr>
              <a:spLocks noChangeArrowheads="1"/>
            </p:cNvSpPr>
            <p:nvPr/>
          </p:nvSpPr>
          <p:spPr bwMode="auto">
            <a:xfrm>
              <a:off x="5010164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1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29" name="Rectangle 61"/>
            <p:cNvSpPr>
              <a:spLocks noChangeArrowheads="1"/>
            </p:cNvSpPr>
            <p:nvPr/>
          </p:nvSpPr>
          <p:spPr bwMode="auto">
            <a:xfrm>
              <a:off x="6548349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3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30" name="Rectangle 61"/>
            <p:cNvSpPr>
              <a:spLocks noChangeArrowheads="1"/>
            </p:cNvSpPr>
            <p:nvPr/>
          </p:nvSpPr>
          <p:spPr bwMode="auto">
            <a:xfrm>
              <a:off x="8084227" y="4808781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80"/>
                  </a:solidFill>
                </a:rPr>
                <a:t>5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</p:grpSp>
      <p:sp>
        <p:nvSpPr>
          <p:cNvPr id="10277" name="Line 58"/>
          <p:cNvSpPr>
            <a:spLocks noChangeShapeType="1"/>
          </p:cNvSpPr>
          <p:nvPr/>
        </p:nvSpPr>
        <p:spPr bwMode="auto">
          <a:xfrm>
            <a:off x="6275728" y="4455384"/>
            <a:ext cx="0" cy="80805"/>
          </a:xfrm>
          <a:prstGeom prst="line">
            <a:avLst/>
          </a:prstGeom>
          <a:noFill/>
          <a:ln w="9525">
            <a:solidFill>
              <a:srgbClr val="00008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5" name="Oval 76"/>
          <p:cNvSpPr>
            <a:spLocks noChangeArrowheads="1"/>
          </p:cNvSpPr>
          <p:nvPr/>
        </p:nvSpPr>
        <p:spPr bwMode="auto">
          <a:xfrm>
            <a:off x="6257771" y="4473340"/>
            <a:ext cx="44892" cy="44892"/>
          </a:xfrm>
          <a:prstGeom prst="ellipse">
            <a:avLst/>
          </a:prstGeom>
          <a:solidFill>
            <a:schemeClr val="accent1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9603576" y="4488634"/>
            <a:ext cx="7715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V="1">
            <a:off x="5503990" y="972201"/>
            <a:ext cx="0" cy="7074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5201491" y="883629"/>
            <a:ext cx="298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503050405090304" pitchFamily="18" charset="0"/>
                <a:ea typeface="SimSun" pitchFamily="2" charset="-122"/>
              </a:rPr>
              <a:t>y</a:t>
            </a:r>
            <a:endParaRPr lang="zh-CN" altLang="en-US" sz="2000" b="1" dirty="0"/>
          </a:p>
        </p:txBody>
      </p:sp>
      <p:sp>
        <p:nvSpPr>
          <p:cNvPr id="140" name="矩形 139"/>
          <p:cNvSpPr/>
          <p:nvPr/>
        </p:nvSpPr>
        <p:spPr>
          <a:xfrm>
            <a:off x="10127451" y="446007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503050405090304" pitchFamily="18" charset="0"/>
                <a:ea typeface="SimSun" pitchFamily="2" charset="-122"/>
              </a:rPr>
              <a:t>x</a:t>
            </a:r>
            <a:endParaRPr lang="zh-CN" altLang="en-US" sz="20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961130" y="1474470"/>
            <a:ext cx="4551045" cy="4546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048625" y="11061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z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566150" y="2141855"/>
            <a:ext cx="0" cy="1584325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00370" y="4495165"/>
            <a:ext cx="2363470" cy="0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840980" y="3703320"/>
            <a:ext cx="725170" cy="792480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04180" y="2159000"/>
            <a:ext cx="3061970" cy="2336800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502525" y="1694815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(3,2,2)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504180" y="371665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243" idx="0"/>
          </p:cNvCxnSpPr>
          <p:nvPr/>
        </p:nvCxnSpPr>
        <p:spPr>
          <a:xfrm flipV="1">
            <a:off x="5467985" y="2951480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725670" y="2938145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3811905" y="259651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(-2,1,2)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961130" y="372300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937000" y="4495800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75705" y="293560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725670" y="3705860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87670" y="3732530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961130" y="3719195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731385" y="2935605"/>
            <a:ext cx="0" cy="76517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961130" y="2947035"/>
            <a:ext cx="815340" cy="76771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728845" y="2935605"/>
            <a:ext cx="777875" cy="1576705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017645" y="3734435"/>
            <a:ext cx="1530985" cy="2667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865" y="363220"/>
            <a:ext cx="1471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阶张量</a:t>
            </a:r>
            <a:endParaRPr lang="zh-CN" altLang="en-US" sz="28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5" name="Picture 124" descr="Screen Shot 2019-12-15 at 8.49.57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675" y="2806700"/>
            <a:ext cx="2603500" cy="124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6" name="Picture 125" descr="Screen Shot 2019-12-15 at 8.50.54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0" y="2451100"/>
            <a:ext cx="2603500" cy="195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7" name="Picture 126" descr="Screen Shot 2019-12-15 at 8.51.49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910" y="2127250"/>
            <a:ext cx="2578100" cy="2603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865" y="36322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张量、矩阵、数组</a:t>
            </a:r>
            <a:endParaRPr lang="zh-CN" altLang="en-US" sz="28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828800" y="1356360"/>
          <a:ext cx="85344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解析几何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线性代数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程序员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一阶张量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一维矩阵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一维数组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二阶张量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二维矩阵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二维数组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三阶张量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三维矩阵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三维数组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...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N</a:t>
                      </a:r>
                      <a:r>
                        <a:rPr lang="zh-CN" altLang="en-US" sz="2800">
                          <a:sym typeface="+mn-ea"/>
                        </a:rPr>
                        <a:t>阶张量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N</a:t>
                      </a:r>
                      <a:r>
                        <a:rPr lang="zh-CN" altLang="en-US" sz="2800">
                          <a:sym typeface="+mn-ea"/>
                        </a:rPr>
                        <a:t>维矩阵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N</a:t>
                      </a:r>
                      <a:r>
                        <a:rPr lang="zh-CN" altLang="en-US" sz="2800">
                          <a:sym typeface="+mn-ea"/>
                        </a:rPr>
                        <a:t>维数组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91560" y="2099945"/>
            <a:ext cx="50095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0" b="1" dirty="0">
                <a:solidFill>
                  <a:srgbClr val="1A7B80"/>
                </a:solidFill>
                <a:latin typeface="Agency FB" panose="020B0503020202020204" pitchFamily="34" charset="0"/>
                <a:ea typeface="华文琥珀" panose="02010800040101010101" charset="-122"/>
              </a:rPr>
              <a:t>谢谢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华文琥珀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Presentation</Application>
  <PresentationFormat>宽屏</PresentationFormat>
  <Paragraphs>173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34" baseType="lpstr">
      <vt:lpstr>Arial</vt:lpstr>
      <vt:lpstr>SimSun</vt:lpstr>
      <vt:lpstr>Wingdings</vt:lpstr>
      <vt:lpstr>华文琥珀</vt:lpstr>
      <vt:lpstr>Songti SC</vt:lpstr>
      <vt:lpstr>微软雅黑</vt:lpstr>
      <vt:lpstr>Calibri</vt:lpstr>
      <vt:lpstr>Agency FB</vt:lpstr>
      <vt:lpstr>PingFang SC</vt:lpstr>
      <vt:lpstr>微软雅黑 Light</vt:lpstr>
      <vt:lpstr>HYQiHeiKW</vt:lpstr>
      <vt:lpstr>Times New Roman</vt:lpstr>
      <vt:lpstr>Helvetica Neue</vt:lpstr>
      <vt:lpstr>Arial Unicode MS</vt:lpstr>
      <vt:lpstr>HYShuSongErKW</vt:lpstr>
      <vt:lpstr>等线</vt:lpstr>
      <vt:lpstr>HYZhongDengXianKW</vt:lpstr>
      <vt:lpstr>黑体</vt:lpstr>
      <vt:lpstr>HYZhongHeiKW</vt:lpstr>
      <vt:lpstr>等线 Light</vt:lpstr>
      <vt:lpstr>Office 主题</vt:lpstr>
      <vt:lpstr>自定义设计方案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topyunp</cp:lastModifiedBy>
  <cp:revision>231</cp:revision>
  <dcterms:created xsi:type="dcterms:W3CDTF">2019-12-15T02:11:51Z</dcterms:created>
  <dcterms:modified xsi:type="dcterms:W3CDTF">2019-12-15T02:11:51Z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1033-1.8.1.2821</vt:lpwstr>
  </property>
</Properties>
</file>