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325" r:id="rId5"/>
    <p:sldId id="340" r:id="rId6"/>
    <p:sldId id="341" r:id="rId7"/>
    <p:sldId id="336" r:id="rId8"/>
    <p:sldId id="338" r:id="rId9"/>
    <p:sldId id="339" r:id="rId10"/>
    <p:sldId id="342" r:id="rId11"/>
  </p:sldIdLst>
  <p:sldSz cx="12192000" cy="6858000"/>
  <p:notesSz cx="6858000" cy="9144000"/>
  <p:embeddedFontLst>
    <p:embeddedFont>
      <p:font typeface="Calibri" panose="020F0502020204030204" charset="0"/>
      <p:regular r:id="rId15"/>
      <p:bold r:id="rId16"/>
      <p:italic r:id="rId17"/>
      <p:boldItalic r:id="rId18"/>
    </p:embeddedFont>
    <p:embeddedFont>
      <p:font typeface="Calibri Light" panose="020F0302020204030204" charset="0"/>
      <p:regular r:id="rId19"/>
      <p:italic r:id="rId20"/>
      <p:bold r:id="rId21"/>
    </p:embeddedFont>
    <p:embeddedFont>
      <p:font typeface="Liorah BT Std Regular" panose="02010600010101010101" charset="-122"/>
      <p:regular r:id="rId22"/>
    </p:embeddedFont>
    <p:embeddedFont>
      <p:font typeface="Aa-Xmas Script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201F"/>
    <a:srgbClr val="AA742A"/>
    <a:srgbClr val="B33C28"/>
    <a:srgbClr val="E1861D"/>
    <a:srgbClr val="864538"/>
    <a:srgbClr val="E52C2E"/>
    <a:srgbClr val="F28788"/>
    <a:srgbClr val="F3A70F"/>
    <a:srgbClr val="FEEBD2"/>
    <a:srgbClr val="FF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27138" y="1541463"/>
            <a:ext cx="7121525" cy="3724275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06463" y="971550"/>
            <a:ext cx="2954337" cy="4911725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9558338" y="2127250"/>
            <a:ext cx="2633662" cy="2633663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262063"/>
            <a:ext cx="1963738" cy="4424362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542338" y="1694922"/>
            <a:ext cx="2219325" cy="2219325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739900" y="2560638"/>
            <a:ext cx="8712200" cy="33782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239000" y="1871663"/>
            <a:ext cx="3208338" cy="3208337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708400" y="971550"/>
            <a:ext cx="2582863" cy="2581275"/>
          </a:xfrm>
        </p:spPr>
        <p:txBody>
          <a:bodyPr/>
          <a:lstStyle/>
          <a:p>
            <a:endParaRPr lang="en-GB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392863" y="1420813"/>
            <a:ext cx="2428875" cy="4265612"/>
          </a:xfrm>
        </p:spPr>
        <p:txBody>
          <a:bodyPr/>
          <a:lstStyle/>
          <a:p>
            <a:endParaRPr lang="en-GB"/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8923338" y="246063"/>
            <a:ext cx="2387600" cy="3562350"/>
          </a:xfrm>
        </p:spPr>
        <p:txBody>
          <a:bodyPr/>
          <a:lstStyle/>
          <a:p>
            <a:endParaRPr lang="en-GB"/>
          </a:p>
        </p:txBody>
      </p:sp>
      <p:sp>
        <p:nvSpPr>
          <p:cNvPr id="21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8923338" y="3944938"/>
            <a:ext cx="2387600" cy="23876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571129" y="1236663"/>
            <a:ext cx="4581525" cy="4581525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65800" y="787400"/>
            <a:ext cx="3251200" cy="5519738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01863" y="1574800"/>
            <a:ext cx="3775075" cy="5283200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578600" y="1574800"/>
            <a:ext cx="2624138" cy="31242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650288" y="896938"/>
            <a:ext cx="3013075" cy="5162550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460500" y="896938"/>
            <a:ext cx="3335338" cy="31559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973138"/>
            <a:ext cx="5554663" cy="4962525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884863" y="973138"/>
            <a:ext cx="2936875" cy="1922462"/>
          </a:xfrm>
        </p:spPr>
        <p:txBody>
          <a:bodyPr/>
          <a:lstStyle/>
          <a:p>
            <a:endParaRPr lang="en-GB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5883803" y="3259139"/>
            <a:ext cx="2936875" cy="1922462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397750" y="641350"/>
            <a:ext cx="3817938" cy="2068513"/>
          </a:xfrm>
        </p:spPr>
        <p:txBody>
          <a:bodyPr/>
          <a:lstStyle/>
          <a:p>
            <a:endParaRPr lang="en-GB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635500" y="641350"/>
            <a:ext cx="2008188" cy="3767138"/>
          </a:xfrm>
        </p:spPr>
        <p:txBody>
          <a:bodyPr/>
          <a:lstStyle/>
          <a:p>
            <a:endParaRPr lang="en-GB"/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6007100" y="2406650"/>
            <a:ext cx="2968625" cy="3587750"/>
          </a:xfrm>
        </p:spPr>
        <p:txBody>
          <a:bodyPr/>
          <a:lstStyle/>
          <a:p>
            <a:endParaRPr lang="en-GB"/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2197100" y="3786188"/>
            <a:ext cx="2668588" cy="2668587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23925" y="1008063"/>
            <a:ext cx="2854325" cy="5019675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2350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7915275" y="2211388"/>
            <a:ext cx="2463800" cy="2463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423988" y="2330450"/>
            <a:ext cx="9424987" cy="3489325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22375" y="1389063"/>
            <a:ext cx="5670550" cy="2541587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83300" y="731838"/>
            <a:ext cx="3657600" cy="5394325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24788" y="822325"/>
            <a:ext cx="3529012" cy="52133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016250" y="738188"/>
            <a:ext cx="3411538" cy="5284787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309688" y="1458913"/>
            <a:ext cx="4211637" cy="4211637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675563" y="1177925"/>
            <a:ext cx="3217862" cy="45275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100263" y="1516063"/>
            <a:ext cx="2217737" cy="2217737"/>
          </a:xfrm>
        </p:spPr>
        <p:txBody>
          <a:bodyPr/>
          <a:lstStyle/>
          <a:p>
            <a:endParaRPr lang="en-GB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100263" y="3954463"/>
            <a:ext cx="2217737" cy="2217737"/>
          </a:xfrm>
        </p:spPr>
        <p:txBody>
          <a:bodyPr/>
          <a:lstStyle/>
          <a:p>
            <a:endParaRPr lang="en-GB"/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4529138" y="728663"/>
            <a:ext cx="2405062" cy="4978400"/>
          </a:xfrm>
        </p:spPr>
        <p:txBody>
          <a:bodyPr/>
          <a:lstStyle/>
          <a:p>
            <a:endParaRPr lang="en-GB"/>
          </a:p>
        </p:txBody>
      </p:sp>
      <p:sp>
        <p:nvSpPr>
          <p:cNvPr id="21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7145338" y="2387600"/>
            <a:ext cx="3217862" cy="2049463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017588"/>
            <a:ext cx="3648075" cy="48704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2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31938" y="487363"/>
            <a:ext cx="5562600" cy="1828800"/>
          </a:xfrm>
        </p:spPr>
        <p:txBody>
          <a:bodyPr/>
          <a:lstStyle/>
          <a:p>
            <a:endParaRPr lang="en-GB"/>
          </a:p>
        </p:txBody>
      </p:sp>
      <p:sp>
        <p:nvSpPr>
          <p:cNvPr id="2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2166938" y="2557463"/>
            <a:ext cx="2549525" cy="2547937"/>
          </a:xfrm>
        </p:spPr>
        <p:txBody>
          <a:bodyPr/>
          <a:lstStyle/>
          <a:p>
            <a:endParaRPr lang="en-GB"/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744538" y="4598988"/>
            <a:ext cx="3403600" cy="1809750"/>
          </a:xfrm>
        </p:spPr>
        <p:txBody>
          <a:bodyPr/>
          <a:lstStyle/>
          <a:p>
            <a:endParaRPr lang="en-GB"/>
          </a:p>
        </p:txBody>
      </p:sp>
      <p:sp>
        <p:nvSpPr>
          <p:cNvPr id="27" name="Picture Placeholder 18"/>
          <p:cNvSpPr>
            <a:spLocks noGrp="1"/>
          </p:cNvSpPr>
          <p:nvPr>
            <p:ph type="pic" sz="quarter" idx="16"/>
          </p:nvPr>
        </p:nvSpPr>
        <p:spPr>
          <a:xfrm>
            <a:off x="4986338" y="2557463"/>
            <a:ext cx="3022600" cy="3022600"/>
          </a:xfrm>
        </p:spPr>
        <p:txBody>
          <a:bodyPr/>
          <a:lstStyle/>
          <a:p>
            <a:endParaRPr lang="en-GB"/>
          </a:p>
        </p:txBody>
      </p:sp>
      <p:sp>
        <p:nvSpPr>
          <p:cNvPr id="28" name="Picture Placeholder 20"/>
          <p:cNvSpPr>
            <a:spLocks noGrp="1"/>
          </p:cNvSpPr>
          <p:nvPr>
            <p:ph type="pic" sz="quarter" idx="17"/>
          </p:nvPr>
        </p:nvSpPr>
        <p:spPr>
          <a:xfrm>
            <a:off x="7573963" y="487363"/>
            <a:ext cx="1887537" cy="426085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7747000" y="5037138"/>
            <a:ext cx="3606800" cy="1439862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93697" y="1517650"/>
            <a:ext cx="3649015" cy="4370388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2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66738" y="2713038"/>
            <a:ext cx="3394075" cy="3394075"/>
          </a:xfrm>
        </p:spPr>
        <p:txBody>
          <a:bodyPr/>
          <a:lstStyle/>
          <a:p>
            <a:endParaRPr lang="en-GB"/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762375" y="298450"/>
            <a:ext cx="2216150" cy="4308475"/>
          </a:xfrm>
        </p:spPr>
        <p:txBody>
          <a:bodyPr/>
          <a:lstStyle/>
          <a:p>
            <a:endParaRPr lang="en-GB"/>
          </a:p>
        </p:txBody>
      </p:sp>
      <p:sp>
        <p:nvSpPr>
          <p:cNvPr id="23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5495925" y="4281488"/>
            <a:ext cx="5635625" cy="2189162"/>
          </a:xfrm>
        </p:spPr>
        <p:txBody>
          <a:bodyPr/>
          <a:lstStyle/>
          <a:p>
            <a:endParaRPr lang="en-GB"/>
          </a:p>
        </p:txBody>
      </p:sp>
      <p:sp>
        <p:nvSpPr>
          <p:cNvPr id="24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9961563" y="1187450"/>
            <a:ext cx="1687512" cy="3613150"/>
          </a:xfrm>
        </p:spPr>
        <p:txBody>
          <a:bodyPr/>
          <a:lstStyle/>
          <a:p>
            <a:endParaRPr lang="en-GB"/>
          </a:p>
        </p:txBody>
      </p:sp>
      <p:sp>
        <p:nvSpPr>
          <p:cNvPr id="25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6418263" y="298450"/>
            <a:ext cx="3024187" cy="1776413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879600" y="1465263"/>
            <a:ext cx="2573338" cy="3902075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387600" y="715963"/>
            <a:ext cx="3700463" cy="5426075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318500" y="1570038"/>
            <a:ext cx="1643063" cy="3717925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2" Type="http://schemas.openxmlformats.org/officeDocument/2006/relationships/theme" Target="../theme/theme1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533B7-BF02-4E1D-AFB4-1E4AFFEE9516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70648" y="1808543"/>
            <a:ext cx="725070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600" dirty="0">
                <a:solidFill>
                  <a:schemeClr val="bg1"/>
                </a:solidFill>
                <a:latin typeface="Quentin" panose="02000506000000020002" pitchFamily="2" charset="77"/>
              </a:rPr>
              <a:t>Elliette</a:t>
            </a:r>
            <a:endParaRPr lang="en-GB" sz="16600" dirty="0">
              <a:solidFill>
                <a:schemeClr val="bg1"/>
              </a:solidFill>
              <a:latin typeface="Quentin" panose="02000506000000020002" pitchFamily="2" charset="7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7521" y="3624131"/>
            <a:ext cx="2787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100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PERSENTATION TEMPLATE</a:t>
            </a:r>
            <a:endParaRPr lang="en-GB" sz="1100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图片占位符 1" descr="02-artisan-modernconcept-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-45085" y="-8255"/>
            <a:ext cx="12281535" cy="687514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038985" y="1229995"/>
            <a:ext cx="7099935" cy="34848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88900" dist="127000" dir="2700000" algn="tl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252980" y="1454785"/>
            <a:ext cx="5534025" cy="460375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B33C28"/>
                </a:solidFill>
                <a:latin typeface="Aharoni" panose="02010803020104030203" charset="0"/>
                <a:cs typeface="Aharoni" panose="02010803020104030203" charset="0"/>
              </a:rPr>
              <a:t>陈云</a:t>
            </a:r>
            <a:endParaRPr lang="zh-CN" altLang="en-US" sz="2400">
              <a:solidFill>
                <a:srgbClr val="B33C28"/>
              </a:solidFill>
              <a:latin typeface="Aharoni" panose="02010803020104030203" charset="0"/>
              <a:cs typeface="Aharoni" panose="02010803020104030203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264650" y="118745"/>
            <a:ext cx="28428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Aharoni" panose="02010803020104030203" charset="0"/>
                <a:cs typeface="Aharoni" panose="02010803020104030203" charset="0"/>
              </a:rPr>
              <a:t>https://yunp.top</a:t>
            </a:r>
            <a:endParaRPr lang="en-US" altLang="zh-CN" sz="2400">
              <a:solidFill>
                <a:schemeClr val="bg1"/>
              </a:solidFill>
              <a:latin typeface="Aharoni" panose="02010803020104030203" charset="0"/>
              <a:cs typeface="Aharoni" panose="02010803020104030203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59635" y="2388235"/>
            <a:ext cx="688530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80000"/>
              </a:lnSpc>
            </a:pPr>
            <a:r>
              <a:rPr lang="en-US" altLang="zh-CN" sz="8000">
                <a:solidFill>
                  <a:srgbClr val="B33C28"/>
                </a:solidFill>
                <a:latin typeface="Aharoni" panose="02010803020104030203" charset="0"/>
                <a:cs typeface="Aharoni" panose="02010803020104030203" charset="0"/>
              </a:rPr>
              <a:t>TensorFlow.js</a:t>
            </a:r>
            <a:endParaRPr lang="en-US" altLang="zh-CN" sz="8000">
              <a:solidFill>
                <a:srgbClr val="B33C28"/>
              </a:solidFill>
              <a:latin typeface="Aharoni" panose="02010803020104030203" charset="0"/>
              <a:cs typeface="Aharoni" panose="0201080302010403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rgbClr val="E18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/>
          <p:cNvSpPr/>
          <p:nvPr/>
        </p:nvSpPr>
        <p:spPr>
          <a:xfrm flipH="1">
            <a:off x="1587" y="0"/>
            <a:ext cx="95758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rgbClr val="95201F"/>
              </a:solidFill>
              <a:latin typeface="+mj-ea"/>
              <a:ea typeface="+mj-ea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592402" y="505620"/>
            <a:ext cx="22586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rgbClr val="95201F"/>
                </a:solidFill>
                <a:latin typeface="+mj-ea"/>
                <a:ea typeface="+mj-ea"/>
                <a:cs typeface="Lato" panose="020F0502020204030203" pitchFamily="34" charset="0"/>
              </a:rPr>
              <a:t>TensorFlow</a:t>
            </a:r>
            <a:endParaRPr lang="en-US" altLang="zh-CN" sz="3600" dirty="0">
              <a:solidFill>
                <a:srgbClr val="95201F"/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  <p:pic>
        <p:nvPicPr>
          <p:cNvPr id="3" name="Picture 2" descr="6283d5b0824aaca3aeef74994b710cc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55" y="1276350"/>
            <a:ext cx="9206865" cy="4855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rgbClr val="E18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/>
          <p:cNvSpPr/>
          <p:nvPr/>
        </p:nvSpPr>
        <p:spPr>
          <a:xfrm flipH="1">
            <a:off x="1587" y="0"/>
            <a:ext cx="95758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rgbClr val="95201F"/>
                </a:solidFill>
                <a:latin typeface="+mj-ea"/>
                <a:ea typeface="+mj-ea"/>
              </a:rPr>
              <a:t>t</a:t>
            </a:r>
            <a:endParaRPr lang="en-US" sz="900">
              <a:solidFill>
                <a:srgbClr val="95201F"/>
              </a:solidFill>
              <a:latin typeface="+mj-ea"/>
              <a:ea typeface="+mj-ea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592402" y="50562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dirty="0">
                <a:solidFill>
                  <a:srgbClr val="95201F"/>
                </a:solidFill>
                <a:latin typeface="+mj-ea"/>
                <a:ea typeface="+mj-ea"/>
                <a:cs typeface="Lato" panose="020F0502020204030203" pitchFamily="34" charset="0"/>
              </a:rPr>
              <a:t>课程目标</a:t>
            </a:r>
            <a:endParaRPr lang="zh-CN" altLang="en-US" sz="3600" dirty="0">
              <a:solidFill>
                <a:srgbClr val="95201F"/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92455" y="1659890"/>
            <a:ext cx="5531485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AutoNum type="arabicPeriod"/>
            </a:pPr>
            <a:r>
              <a:rPr lang="zh-CN" altLang="en-US" sz="3200"/>
              <a:t>学会配置</a:t>
            </a:r>
            <a:r>
              <a:rPr lang="en-US" altLang="zh-CN" sz="3200"/>
              <a:t>tfjs</a:t>
            </a:r>
            <a:r>
              <a:rPr lang="zh-CN" altLang="en-US" sz="3200"/>
              <a:t>环境</a:t>
            </a:r>
            <a:endParaRPr lang="zh-CN" altLang="en-US" sz="3200"/>
          </a:p>
          <a:p>
            <a:pPr marL="342900" indent="-342900">
              <a:buAutoNum type="arabicPeriod"/>
            </a:pPr>
            <a:r>
              <a:rPr lang="zh-CN" altLang="en-US" sz="3200"/>
              <a:t>学会设计模型</a:t>
            </a:r>
            <a:endParaRPr lang="zh-CN" altLang="en-US" sz="3200"/>
          </a:p>
          <a:p>
            <a:pPr marL="342900" indent="-342900">
              <a:buAutoNum type="arabicPeriod"/>
            </a:pPr>
            <a:r>
              <a:rPr lang="zh-CN" altLang="en-US" sz="3200"/>
              <a:t>学会训练模型</a:t>
            </a:r>
            <a:endParaRPr lang="zh-CN" altLang="en-US" sz="3200"/>
          </a:p>
          <a:p>
            <a:pPr marL="342900" indent="-342900">
              <a:buAutoNum type="arabicPeriod"/>
            </a:pPr>
            <a:r>
              <a:rPr lang="zh-CN" altLang="en-US" sz="3200"/>
              <a:t>学会使用模型进行预测</a:t>
            </a:r>
            <a:endParaRPr lang="zh-CN" altLang="en-US" sz="3200"/>
          </a:p>
          <a:p>
            <a:pPr marL="342900" indent="-342900">
              <a:buAutoNum type="arabicPeriod"/>
            </a:pPr>
            <a:r>
              <a:rPr lang="zh-CN" altLang="en-US" sz="3200"/>
              <a:t>学会保存训练的模型</a:t>
            </a:r>
            <a:endParaRPr lang="zh-CN" altLang="en-US" sz="3200"/>
          </a:p>
          <a:p>
            <a:pPr marL="342900" indent="-342900">
              <a:buAutoNum type="arabicPeriod"/>
            </a:pPr>
            <a:r>
              <a:rPr lang="zh-CN" altLang="en-US" sz="3200"/>
              <a:t>学会使用保存的模型</a:t>
            </a:r>
            <a:endParaRPr lang="zh-CN" altLang="en-US" sz="3200"/>
          </a:p>
          <a:p>
            <a:pPr marL="342900" indent="-342900">
              <a:buAutoNum type="arabicPeriod"/>
            </a:pPr>
            <a:r>
              <a:rPr lang="zh-CN" altLang="en-US" sz="3200"/>
              <a:t>学会使用</a:t>
            </a:r>
            <a:r>
              <a:rPr lang="en-US" altLang="zh-CN" sz="3200"/>
              <a:t>tfhub</a:t>
            </a:r>
            <a:r>
              <a:rPr lang="zh-CN" altLang="en-US" sz="3200"/>
              <a:t>上的公开模型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rgbClr val="E18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/>
          <p:cNvSpPr/>
          <p:nvPr/>
        </p:nvSpPr>
        <p:spPr>
          <a:xfrm flipH="1">
            <a:off x="1587" y="0"/>
            <a:ext cx="95758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rgbClr val="95201F"/>
              </a:solidFill>
              <a:latin typeface="+mj-ea"/>
              <a:ea typeface="+mj-ea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592402" y="505620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dirty="0">
                <a:solidFill>
                  <a:srgbClr val="95201F"/>
                </a:solidFill>
                <a:latin typeface="+mj-ea"/>
                <a:ea typeface="+mj-ea"/>
                <a:cs typeface="Lato" panose="020F0502020204030203" pitchFamily="34" charset="0"/>
              </a:rPr>
              <a:t>课程配套源码</a:t>
            </a:r>
            <a:endParaRPr lang="zh-CN" altLang="en-US" sz="3600" dirty="0">
              <a:solidFill>
                <a:srgbClr val="95201F"/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92455" y="2732405"/>
            <a:ext cx="87001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zh-CN" altLang="en-US" sz="2800"/>
              <a:t>https://github.com/plter/tfjs_quick_start_course_2020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rgbClr val="E18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/>
          <p:cNvSpPr/>
          <p:nvPr/>
        </p:nvSpPr>
        <p:spPr>
          <a:xfrm flipH="1">
            <a:off x="1587" y="0"/>
            <a:ext cx="95758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rgbClr val="95201F"/>
              </a:solidFill>
              <a:latin typeface="+mj-ea"/>
              <a:ea typeface="+mj-ea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592402" y="505620"/>
            <a:ext cx="54590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rgbClr val="95201F"/>
                </a:solidFill>
                <a:latin typeface="+mj-ea"/>
                <a:ea typeface="+mj-ea"/>
                <a:cs typeface="Lato" panose="020F0502020204030203" pitchFamily="34" charset="0"/>
              </a:rPr>
              <a:t>TensorFlow</a:t>
            </a:r>
            <a:r>
              <a:rPr lang="zh-CN" altLang="en-US" sz="3600" dirty="0">
                <a:solidFill>
                  <a:srgbClr val="95201F"/>
                </a:solidFill>
                <a:latin typeface="+mj-ea"/>
                <a:ea typeface="+mj-ea"/>
                <a:cs typeface="Lato" panose="020F0502020204030203" pitchFamily="34" charset="0"/>
              </a:rPr>
              <a:t>支持的编程语言</a:t>
            </a:r>
            <a:endParaRPr lang="zh-CN" altLang="en-US" sz="3600" dirty="0">
              <a:solidFill>
                <a:srgbClr val="95201F"/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92455" y="3496310"/>
            <a:ext cx="2515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TensorFlow</a:t>
            </a:r>
            <a:r>
              <a:rPr lang="zh-CN" altLang="en-US"/>
              <a:t>支持的语言</a:t>
            </a:r>
            <a:endParaRPr lang="zh-CN" altLang="en-US"/>
          </a:p>
        </p:txBody>
      </p:sp>
      <p:sp>
        <p:nvSpPr>
          <p:cNvPr id="5" name="Left Brace 4"/>
          <p:cNvSpPr/>
          <p:nvPr/>
        </p:nvSpPr>
        <p:spPr>
          <a:xfrm>
            <a:off x="3166110" y="1824990"/>
            <a:ext cx="318135" cy="37109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602355" y="215836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官方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3567430" y="50361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第三方</a:t>
            </a:r>
            <a:endParaRPr lang="zh-CN" altLang="en-US"/>
          </a:p>
        </p:txBody>
      </p:sp>
      <p:sp>
        <p:nvSpPr>
          <p:cNvPr id="9" name="Left Brace 8"/>
          <p:cNvSpPr/>
          <p:nvPr/>
        </p:nvSpPr>
        <p:spPr>
          <a:xfrm>
            <a:off x="4516755" y="1350010"/>
            <a:ext cx="290195" cy="19964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018405" y="1337945"/>
            <a:ext cx="173037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AutoNum type="arabicPeriod"/>
            </a:pPr>
            <a:r>
              <a:rPr lang="en-US" sz="2000"/>
              <a:t>Python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>
                <a:solidFill>
                  <a:srgbClr val="C00000"/>
                </a:solidFill>
              </a:rPr>
              <a:t>JavaScript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C++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Java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Go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Swift</a:t>
            </a:r>
            <a:endParaRPr lang="en-US" sz="2000"/>
          </a:p>
        </p:txBody>
      </p:sp>
      <p:sp>
        <p:nvSpPr>
          <p:cNvPr id="11" name="Left Brace 10"/>
          <p:cNvSpPr/>
          <p:nvPr/>
        </p:nvSpPr>
        <p:spPr>
          <a:xfrm>
            <a:off x="4547870" y="4249420"/>
            <a:ext cx="290195" cy="19964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049520" y="4097655"/>
            <a:ext cx="153670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AutoNum type="arabicPeriod"/>
            </a:pPr>
            <a:r>
              <a:rPr lang="en-US" sz="2000"/>
              <a:t>C#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Haskell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Julia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MATLAB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Ruby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Rust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Scala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rgbClr val="E18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/>
          <p:cNvSpPr/>
          <p:nvPr/>
        </p:nvSpPr>
        <p:spPr>
          <a:xfrm flipH="1">
            <a:off x="1587" y="0"/>
            <a:ext cx="95758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rgbClr val="95201F"/>
              </a:solidFill>
              <a:latin typeface="+mj-ea"/>
              <a:ea typeface="+mj-ea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592402" y="505620"/>
            <a:ext cx="45446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rgbClr val="95201F"/>
                </a:solidFill>
                <a:latin typeface="+mj-ea"/>
                <a:ea typeface="+mj-ea"/>
                <a:cs typeface="Lato" panose="020F0502020204030203" pitchFamily="34" charset="0"/>
              </a:rPr>
              <a:t>TensorFlow</a:t>
            </a:r>
            <a:r>
              <a:rPr lang="zh-CN" altLang="en-US" sz="3600" dirty="0">
                <a:solidFill>
                  <a:srgbClr val="95201F"/>
                </a:solidFill>
                <a:latin typeface="+mj-ea"/>
                <a:ea typeface="+mj-ea"/>
                <a:cs typeface="Lato" panose="020F0502020204030203" pitchFamily="34" charset="0"/>
              </a:rPr>
              <a:t>支持的平台</a:t>
            </a:r>
            <a:endParaRPr lang="zh-CN" altLang="en-US" sz="3600" dirty="0">
              <a:solidFill>
                <a:srgbClr val="95201F"/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92455" y="3496310"/>
            <a:ext cx="2515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TensorFlow</a:t>
            </a:r>
            <a:r>
              <a:rPr lang="zh-CN" altLang="en-US"/>
              <a:t>支持的平台</a:t>
            </a:r>
            <a:endParaRPr lang="zh-CN" altLang="en-US"/>
          </a:p>
        </p:txBody>
      </p:sp>
      <p:sp>
        <p:nvSpPr>
          <p:cNvPr id="5" name="Left Brace 4"/>
          <p:cNvSpPr/>
          <p:nvPr/>
        </p:nvSpPr>
        <p:spPr>
          <a:xfrm>
            <a:off x="3434715" y="2404745"/>
            <a:ext cx="274955" cy="2551430"/>
          </a:xfrm>
          <a:prstGeom prst="leftBrace">
            <a:avLst>
              <a:gd name="adj1" fmla="val 2654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036695" y="2557780"/>
            <a:ext cx="230378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AutoNum type="arabicPeriod"/>
            </a:pPr>
            <a:r>
              <a:rPr lang="zh-CN" altLang="en-US" sz="2800"/>
              <a:t>后端</a:t>
            </a:r>
            <a:endParaRPr lang="zh-CN" altLang="en-US" sz="2800"/>
          </a:p>
          <a:p>
            <a:pPr marL="342900" indent="-342900">
              <a:buAutoNum type="arabicPeriod"/>
            </a:pPr>
            <a:r>
              <a:rPr lang="zh-CN" altLang="en-US" sz="2800"/>
              <a:t>前端</a:t>
            </a:r>
            <a:endParaRPr lang="zh-CN" altLang="en-US" sz="2800"/>
          </a:p>
          <a:p>
            <a:pPr marL="342900" indent="-342900">
              <a:buAutoNum type="arabicPeriod"/>
            </a:pPr>
            <a:r>
              <a:rPr lang="zh-CN" altLang="en-US" sz="2800"/>
              <a:t>客户端</a:t>
            </a:r>
            <a:endParaRPr lang="zh-CN" altLang="en-US" sz="2800"/>
          </a:p>
          <a:p>
            <a:pPr marL="342900" indent="-342900">
              <a:buAutoNum type="arabicPeriod"/>
            </a:pPr>
            <a:r>
              <a:rPr lang="zh-CN" altLang="en-US" sz="2800"/>
              <a:t>移动端</a:t>
            </a:r>
            <a:endParaRPr lang="zh-CN" altLang="en-US" sz="2800"/>
          </a:p>
          <a:p>
            <a:pPr marL="342900" indent="-342900">
              <a:buAutoNum type="arabicPeriod"/>
            </a:pPr>
            <a:r>
              <a:rPr lang="zh-CN" altLang="en-US" sz="2800"/>
              <a:t>嵌入式设备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rgbClr val="E18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/>
          <p:cNvSpPr/>
          <p:nvPr/>
        </p:nvSpPr>
        <p:spPr>
          <a:xfrm flipH="1">
            <a:off x="1587" y="0"/>
            <a:ext cx="95758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rgbClr val="95201F"/>
              </a:solidFill>
              <a:latin typeface="+mj-ea"/>
              <a:ea typeface="+mj-ea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3450537" y="1683545"/>
            <a:ext cx="26765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rgbClr val="95201F"/>
                </a:solidFill>
                <a:latin typeface="+mj-ea"/>
                <a:ea typeface="+mj-ea"/>
                <a:cs typeface="Lato" panose="020F0502020204030203" pitchFamily="34" charset="0"/>
              </a:rPr>
              <a:t>TensorFlow.js</a:t>
            </a:r>
            <a:endParaRPr lang="zh-CN" altLang="en-US" sz="3600" dirty="0">
              <a:solidFill>
                <a:srgbClr val="95201F"/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616835" y="3435350"/>
            <a:ext cx="4344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本套课程示例代码使用</a:t>
            </a:r>
            <a:r>
              <a:rPr lang="en-US" altLang="zh-CN"/>
              <a:t>TensorFlow.js</a:t>
            </a:r>
            <a:r>
              <a:rPr lang="zh-CN" altLang="en-US"/>
              <a:t>实现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rgbClr val="E18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/>
          <p:cNvSpPr/>
          <p:nvPr/>
        </p:nvSpPr>
        <p:spPr>
          <a:xfrm flipH="1">
            <a:off x="1587" y="0"/>
            <a:ext cx="95758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rgbClr val="95201F"/>
              </a:solidFill>
              <a:latin typeface="+mj-ea"/>
              <a:ea typeface="+mj-ea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4240477" y="31065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dirty="0">
                <a:solidFill>
                  <a:srgbClr val="95201F"/>
                </a:solidFill>
                <a:latin typeface="+mj-ea"/>
                <a:ea typeface="+mj-ea"/>
                <a:cs typeface="Lato" panose="020F0502020204030203" pitchFamily="34" charset="0"/>
              </a:rPr>
              <a:t>谢谢</a:t>
            </a:r>
            <a:endParaRPr lang="zh-CN" altLang="en-US" sz="3600" dirty="0">
              <a:solidFill>
                <a:srgbClr val="95201F"/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WPS Presentation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SimSun</vt:lpstr>
      <vt:lpstr>Wingdings</vt:lpstr>
      <vt:lpstr>Quentin</vt:lpstr>
      <vt:lpstr>Helvetica Neue</vt:lpstr>
      <vt:lpstr>Lato</vt:lpstr>
      <vt:lpstr>Aharoni</vt:lpstr>
      <vt:lpstr>PingFang SC</vt:lpstr>
      <vt:lpstr>Calibri</vt:lpstr>
      <vt:lpstr>SimSun</vt:lpstr>
      <vt:lpstr>HYShuSongErKW</vt:lpstr>
      <vt:lpstr>微软雅黑</vt:lpstr>
      <vt:lpstr>HYQiHeiKW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Adek_Wi</dc:creator>
  <cp:lastModifiedBy>topyunp</cp:lastModifiedBy>
  <cp:revision>108</cp:revision>
  <dcterms:created xsi:type="dcterms:W3CDTF">2019-12-15T05:38:25Z</dcterms:created>
  <dcterms:modified xsi:type="dcterms:W3CDTF">2019-12-15T05:38:25Z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1033-1.8.1.2821</vt:lpwstr>
  </property>
</Properties>
</file>