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9"/>
  </p:notesMasterIdLst>
  <p:sldIdLst>
    <p:sldId id="291" r:id="rId3"/>
    <p:sldId id="261" r:id="rId4"/>
    <p:sldId id="262" r:id="rId5"/>
    <p:sldId id="281" r:id="rId6"/>
    <p:sldId id="282" r:id="rId7"/>
    <p:sldId id="270" r:id="rId8"/>
    <p:sldId id="269" r:id="rId9"/>
    <p:sldId id="297" r:id="rId10"/>
    <p:sldId id="292" r:id="rId11"/>
    <p:sldId id="294" r:id="rId12"/>
    <p:sldId id="293" r:id="rId13"/>
    <p:sldId id="300" r:id="rId14"/>
    <p:sldId id="301" r:id="rId15"/>
    <p:sldId id="299" r:id="rId16"/>
    <p:sldId id="283" r:id="rId17"/>
    <p:sldId id="296" r:id="rId18"/>
    <p:sldId id="295" r:id="rId19"/>
    <p:sldId id="290" r:id="rId20"/>
    <p:sldId id="264" r:id="rId21"/>
    <p:sldId id="298" r:id="rId22"/>
    <p:sldId id="263" r:id="rId23"/>
    <p:sldId id="284" r:id="rId24"/>
    <p:sldId id="285" r:id="rId25"/>
    <p:sldId id="286" r:id="rId26"/>
    <p:sldId id="287" r:id="rId27"/>
    <p:sldId id="266" r:id="rId28"/>
    <p:sldId id="279" r:id="rId29"/>
    <p:sldId id="276" r:id="rId30"/>
    <p:sldId id="277" r:id="rId31"/>
    <p:sldId id="302" r:id="rId32"/>
    <p:sldId id="265" r:id="rId33"/>
    <p:sldId id="267" r:id="rId34"/>
    <p:sldId id="272" r:id="rId35"/>
    <p:sldId id="289" r:id="rId36"/>
    <p:sldId id="273" r:id="rId37"/>
    <p:sldId id="27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708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56741-1F44-4706-BE99-3435335B97C7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E6837-392D-494B-A493-7F2B62E4F0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9058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E6837-392D-494B-A493-7F2B62E4F00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571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231B-AAB3-4C04-A0CD-6820B2F77DA8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2A23-4B93-452E-B043-FFD1B0D0B1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5091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231B-AAB3-4C04-A0CD-6820B2F77DA8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2A23-4B93-452E-B043-FFD1B0D0B1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6815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231B-AAB3-4C04-A0CD-6820B2F77DA8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2A23-4B93-452E-B043-FFD1B0D0B1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4046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755A00F-2A9E-F441-B5E1-49C22BA762B0}" type="datetimeFigureOut">
              <a:rPr lang="en-US" smtClean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F57CD89-757B-0440-8DF1-F633E909878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0673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A00F-2A9E-F441-B5E1-49C22BA762B0}" type="datetimeFigureOut">
              <a:rPr lang="en-US" smtClean="0">
                <a:solidFill>
                  <a:srgbClr val="1CADE4"/>
                </a:solidFill>
              </a:rPr>
              <a:pPr/>
              <a:t>4/7/2018</a:t>
            </a:fld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CD89-757B-0440-8DF1-F633E9098789}" type="slidenum">
              <a:rPr lang="en-US" smtClean="0">
                <a:solidFill>
                  <a:srgbClr val="1CADE4"/>
                </a:solidFill>
              </a:rPr>
              <a:pPr/>
              <a:t>‹#›</a:t>
            </a:fld>
            <a:endParaRPr lang="en-US" dirty="0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2490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A00F-2A9E-F441-B5E1-49C22BA762B0}" type="datetimeFigureOut">
              <a:rPr lang="en-US" smtClean="0">
                <a:solidFill>
                  <a:srgbClr val="1CADE4"/>
                </a:solidFill>
              </a:rPr>
              <a:pPr/>
              <a:t>4/7/2018</a:t>
            </a:fld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CD89-757B-0440-8DF1-F633E9098789}" type="slidenum">
              <a:rPr lang="en-US" smtClean="0">
                <a:solidFill>
                  <a:srgbClr val="1CADE4"/>
                </a:solidFill>
              </a:rPr>
              <a:pPr/>
              <a:t>‹#›</a:t>
            </a:fld>
            <a:endParaRPr lang="en-US" dirty="0">
              <a:solidFill>
                <a:srgbClr val="1CADE4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2672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A00F-2A9E-F441-B5E1-49C22BA762B0}" type="datetimeFigureOut">
              <a:rPr lang="en-US" smtClean="0">
                <a:solidFill>
                  <a:srgbClr val="1CADE4"/>
                </a:solidFill>
              </a:rPr>
              <a:pPr/>
              <a:t>4/7/2018</a:t>
            </a:fld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CD89-757B-0440-8DF1-F633E9098789}" type="slidenum">
              <a:rPr lang="en-US" smtClean="0">
                <a:solidFill>
                  <a:srgbClr val="1CADE4"/>
                </a:solidFill>
              </a:rPr>
              <a:pPr/>
              <a:t>‹#›</a:t>
            </a:fld>
            <a:endParaRPr lang="en-US" dirty="0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949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A00F-2A9E-F441-B5E1-49C22BA762B0}" type="datetimeFigureOut">
              <a:rPr lang="en-US" smtClean="0">
                <a:solidFill>
                  <a:srgbClr val="1CADE4"/>
                </a:solidFill>
              </a:rPr>
              <a:pPr/>
              <a:t>4/7/2018</a:t>
            </a:fld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CD89-757B-0440-8DF1-F633E9098789}" type="slidenum">
              <a:rPr lang="en-US" smtClean="0">
                <a:solidFill>
                  <a:srgbClr val="1CADE4"/>
                </a:solidFill>
              </a:rPr>
              <a:pPr/>
              <a:t>‹#›</a:t>
            </a:fld>
            <a:endParaRPr lang="en-US" dirty="0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0162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A00F-2A9E-F441-B5E1-49C22BA762B0}" type="datetimeFigureOut">
              <a:rPr lang="en-US" smtClean="0">
                <a:solidFill>
                  <a:srgbClr val="1CADE4"/>
                </a:solidFill>
              </a:rPr>
              <a:pPr/>
              <a:t>4/7/2018</a:t>
            </a:fld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CD89-757B-0440-8DF1-F633E9098789}" type="slidenum">
              <a:rPr lang="en-US" smtClean="0">
                <a:solidFill>
                  <a:srgbClr val="1CADE4"/>
                </a:solidFill>
              </a:rPr>
              <a:pPr/>
              <a:t>‹#›</a:t>
            </a:fld>
            <a:endParaRPr lang="en-US" dirty="0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5528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A00F-2A9E-F441-B5E1-49C22BA762B0}" type="datetimeFigureOut">
              <a:rPr lang="en-US" smtClean="0">
                <a:solidFill>
                  <a:srgbClr val="1CADE4"/>
                </a:solidFill>
              </a:rPr>
              <a:pPr/>
              <a:t>4/7/2018</a:t>
            </a:fld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CD89-757B-0440-8DF1-F633E9098789}" type="slidenum">
              <a:rPr lang="en-US" smtClean="0">
                <a:solidFill>
                  <a:srgbClr val="1CADE4"/>
                </a:solidFill>
              </a:rPr>
              <a:pPr/>
              <a:t>‹#›</a:t>
            </a:fld>
            <a:endParaRPr lang="en-US" dirty="0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8591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A00F-2A9E-F441-B5E1-49C22BA762B0}" type="datetimeFigureOut">
              <a:rPr lang="en-US" smtClean="0">
                <a:solidFill>
                  <a:srgbClr val="1CADE4"/>
                </a:solidFill>
              </a:rPr>
              <a:pPr/>
              <a:t>4/7/2018</a:t>
            </a:fld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CD89-757B-0440-8DF1-F633E9098789}" type="slidenum">
              <a:rPr lang="en-US" smtClean="0">
                <a:solidFill>
                  <a:srgbClr val="1CADE4"/>
                </a:solidFill>
              </a:rPr>
              <a:pPr/>
              <a:t>‹#›</a:t>
            </a:fld>
            <a:endParaRPr lang="en-US" dirty="0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710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231B-AAB3-4C04-A0CD-6820B2F77DA8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2A23-4B93-452E-B043-FFD1B0D0B1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80681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A00F-2A9E-F441-B5E1-49C22BA762B0}" type="datetimeFigureOut">
              <a:rPr lang="en-US" smtClean="0">
                <a:solidFill>
                  <a:srgbClr val="1CADE4"/>
                </a:solidFill>
              </a:rPr>
              <a:pPr/>
              <a:t>4/7/2018</a:t>
            </a:fld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CD89-757B-0440-8DF1-F633E9098789}" type="slidenum">
              <a:rPr lang="en-US" smtClean="0">
                <a:solidFill>
                  <a:srgbClr val="1CADE4"/>
                </a:solidFill>
              </a:rPr>
              <a:pPr/>
              <a:t>‹#›</a:t>
            </a:fld>
            <a:endParaRPr lang="en-US" dirty="0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22453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A00F-2A9E-F441-B5E1-49C22BA762B0}" type="datetimeFigureOut">
              <a:rPr lang="en-US" smtClean="0">
                <a:solidFill>
                  <a:srgbClr val="1CADE4"/>
                </a:solidFill>
              </a:rPr>
              <a:pPr/>
              <a:t>4/7/2018</a:t>
            </a:fld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CD89-757B-0440-8DF1-F633E9098789}" type="slidenum">
              <a:rPr lang="en-US" smtClean="0">
                <a:solidFill>
                  <a:srgbClr val="1CADE4"/>
                </a:solidFill>
              </a:rPr>
              <a:pPr/>
              <a:t>‹#›</a:t>
            </a:fld>
            <a:endParaRPr lang="en-US" dirty="0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93249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A00F-2A9E-F441-B5E1-49C22BA762B0}" type="datetimeFigureOut">
              <a:rPr lang="en-US" smtClean="0">
                <a:solidFill>
                  <a:srgbClr val="1CADE4"/>
                </a:solidFill>
              </a:rPr>
              <a:pPr/>
              <a:t>4/7/2018</a:t>
            </a:fld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CD89-757B-0440-8DF1-F633E9098789}" type="slidenum">
              <a:rPr lang="en-US" smtClean="0">
                <a:solidFill>
                  <a:srgbClr val="1CADE4"/>
                </a:solidFill>
              </a:rPr>
              <a:pPr/>
              <a:t>‹#›</a:t>
            </a:fld>
            <a:endParaRPr lang="en-US" dirty="0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026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231B-AAB3-4C04-A0CD-6820B2F77DA8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2A23-4B93-452E-B043-FFD1B0D0B1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291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231B-AAB3-4C04-A0CD-6820B2F77DA8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2A23-4B93-452E-B043-FFD1B0D0B1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1176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231B-AAB3-4C04-A0CD-6820B2F77DA8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2A23-4B93-452E-B043-FFD1B0D0B1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12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231B-AAB3-4C04-A0CD-6820B2F77DA8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2A23-4B93-452E-B043-FFD1B0D0B1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090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231B-AAB3-4C04-A0CD-6820B2F77DA8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2A23-4B93-452E-B043-FFD1B0D0B1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473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231B-AAB3-4C04-A0CD-6820B2F77DA8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2A23-4B93-452E-B043-FFD1B0D0B1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827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231B-AAB3-4C04-A0CD-6820B2F77DA8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2A23-4B93-452E-B043-FFD1B0D0B1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787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0231B-AAB3-4C04-A0CD-6820B2F77DA8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B2A23-4B93-452E-B043-FFD1B0D0B1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4267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755A00F-2A9E-F441-B5E1-49C22BA762B0}" type="datetimeFigureOut">
              <a:rPr lang="en-US" smtClean="0">
                <a:solidFill>
                  <a:srgbClr val="1CADE4"/>
                </a:solidFill>
              </a:rPr>
              <a:pPr/>
              <a:t>4/7/2018</a:t>
            </a:fld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F57CD89-757B-0440-8DF1-F633E9098789}" type="slidenum">
              <a:rPr lang="en-US" smtClean="0">
                <a:solidFill>
                  <a:srgbClr val="1CADE4"/>
                </a:solidFill>
              </a:rPr>
              <a:pPr/>
              <a:t>‹#›</a:t>
            </a:fld>
            <a:endParaRPr lang="en-US" dirty="0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206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2.1.0/api/java/org/apache/spark/sql/Row.html" TargetMode="Externa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5149828" y="6313549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US" sz="1200" dirty="0">
                <a:solidFill>
                  <a:srgbClr val="8B8B8B"/>
                </a:solidFill>
                <a:latin typeface="Calibri"/>
              </a:rPr>
              <a:t>INCEPTEZ TECHNOLOGIES</a:t>
            </a:r>
            <a:endParaRPr dirty="0">
              <a:solidFill>
                <a:prstClr val="black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701" y="1103051"/>
            <a:ext cx="4689856" cy="2639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197969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8349" y="346436"/>
            <a:ext cx="5050755" cy="6200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</a:pPr>
            <a:r>
              <a:rPr lang="en-US" sz="2400" b="1" dirty="0" err="1" smtClean="0">
                <a:solidFill>
                  <a:srgbClr val="1CADE4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Calibri" panose="020F0502020204030204" pitchFamily="34" charset="0"/>
              </a:rPr>
              <a:t>DataFrames</a:t>
            </a:r>
            <a:endParaRPr lang="en-US" sz="2400" b="1" dirty="0">
              <a:solidFill>
                <a:srgbClr val="1CADE4"/>
              </a:solidFill>
              <a:latin typeface="Calibri" panose="020F0502020204030204" pitchFamily="34" charset="0"/>
              <a:ea typeface="Arial Unicode MS" panose="020B0604020202020204" pitchFamily="34" charset="-122"/>
              <a:cs typeface="Calibri" panose="020F0502020204030204" pitchFamily="34" charset="0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5149828" y="6313549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US" sz="1200" dirty="0">
                <a:solidFill>
                  <a:srgbClr val="8B8B8B"/>
                </a:solidFill>
                <a:latin typeface="Calibri"/>
              </a:rPr>
              <a:t>INCEPTEZ TECHNOLOGIES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5944" y="1159358"/>
            <a:ext cx="6786302" cy="39395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845820" lvl="1" indent="-34290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</a:pPr>
            <a:r>
              <a:rPr lang="en-US" sz="2000" u="sng" dirty="0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Creating a Spark Dataframe</a:t>
            </a:r>
          </a:p>
          <a:p>
            <a:pPr marL="845820" lvl="1" indent="-34290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</a:pPr>
            <a:r>
              <a:rPr lang="en-US" sz="2000" dirty="0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1. Creating Dataframe from RDD</a:t>
            </a:r>
          </a:p>
          <a:p>
            <a:pPr marL="845820" lvl="1" indent="-34290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</a:pPr>
            <a:r>
              <a:rPr lang="en-US" sz="2000" dirty="0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2. Creating Dataframe from data source</a:t>
            </a:r>
          </a:p>
          <a:p>
            <a:pPr marL="845820" lvl="1" indent="-34290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</a:pPr>
            <a:r>
              <a:rPr lang="en-US" sz="2000" dirty="0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3. Programmatically Specifying Schema</a:t>
            </a:r>
          </a:p>
          <a:p>
            <a:pPr marL="845820" lvl="1" indent="-34290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</a:pPr>
            <a:r>
              <a:rPr lang="en-US" sz="2000" dirty="0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4. From another Dataframe</a:t>
            </a:r>
          </a:p>
          <a:p>
            <a:pPr marL="845820" lvl="1" indent="-34290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</a:pPr>
            <a:endParaRPr lang="en-US" sz="2000" dirty="0" smtClean="0">
              <a:solidFill>
                <a:srgbClr val="1CADE4"/>
              </a:solidFill>
              <a:latin typeface="Calibri Light" pitchFamily="34" charset="0"/>
              <a:ea typeface="Arial Unicode MS" panose="020B0604020202020204" pitchFamily="34" charset="-122"/>
              <a:cs typeface="Calibri Ligh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2227" y="1219637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845820" lvl="1" indent="-34290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</a:pPr>
            <a:r>
              <a:rPr lang="en-US" sz="2000" u="sng" dirty="0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Dataframe Features:</a:t>
            </a:r>
          </a:p>
          <a:p>
            <a:pPr marL="845820" lvl="1" indent="-34290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</a:pPr>
            <a:r>
              <a:rPr lang="en-US" sz="2000" dirty="0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Distributed collection of Row Object </a:t>
            </a:r>
          </a:p>
          <a:p>
            <a:pPr marL="845820" lvl="1" indent="-34290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</a:pPr>
            <a:r>
              <a:rPr lang="en-US" sz="2000" dirty="0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Data Processing</a:t>
            </a:r>
          </a:p>
          <a:p>
            <a:pPr marL="845820" lvl="1" indent="-34290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</a:pPr>
            <a:r>
              <a:rPr lang="en-US" sz="2000" dirty="0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Optimization using catalyst optimizer</a:t>
            </a:r>
          </a:p>
          <a:p>
            <a:pPr marL="845820" lvl="1" indent="-34290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</a:pPr>
            <a:r>
              <a:rPr lang="en-US" sz="2000" dirty="0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Hive Compatibility</a:t>
            </a:r>
          </a:p>
          <a:p>
            <a:pPr marL="845820" lvl="1" indent="-34290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</a:pPr>
            <a:r>
              <a:rPr lang="en-US" sz="2000" dirty="0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Tungsten</a:t>
            </a:r>
          </a:p>
          <a:p>
            <a:pPr marL="845820" lvl="1" indent="-34290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</a:pPr>
            <a:r>
              <a:rPr lang="en-US" sz="2000" dirty="0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Programming Languages supported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34102" y="4521156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u="sng" dirty="0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Dataframe Limitations</a:t>
            </a:r>
          </a:p>
          <a:p>
            <a:endParaRPr lang="en-US" sz="2000" u="sng" dirty="0" smtClean="0">
              <a:solidFill>
                <a:srgbClr val="1CADE4"/>
              </a:solidFill>
              <a:latin typeface="Calibri Light" pitchFamily="34" charset="0"/>
              <a:ea typeface="Arial Unicode MS" panose="020B0604020202020204" pitchFamily="34" charset="-122"/>
              <a:cs typeface="Calibri Light" pitchFamily="34" charset="0"/>
            </a:endParaRPr>
          </a:p>
          <a:p>
            <a:r>
              <a:rPr lang="en-US" sz="2000" dirty="0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Compile-time type safety</a:t>
            </a:r>
          </a:p>
          <a:p>
            <a:endParaRPr lang="en-US" sz="2000" dirty="0" smtClean="0">
              <a:solidFill>
                <a:srgbClr val="1CADE4"/>
              </a:solidFill>
              <a:latin typeface="Calibri Light" pitchFamily="34" charset="0"/>
              <a:ea typeface="Arial Unicode MS" panose="020B0604020202020204" pitchFamily="34" charset="-122"/>
              <a:cs typeface="Calibri Light" pitchFamily="34" charset="0"/>
            </a:endParaRPr>
          </a:p>
          <a:p>
            <a:r>
              <a:rPr lang="en-US" sz="2000" dirty="0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Cannot operate on domain Object</a:t>
            </a:r>
          </a:p>
        </p:txBody>
      </p:sp>
    </p:spTree>
    <p:extLst>
      <p:ext uri="{BB962C8B-B14F-4D97-AF65-F5344CB8AC3E}">
        <p14:creationId xmlns="" xmlns:p14="http://schemas.microsoft.com/office/powerpoint/2010/main" val="1117843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8349" y="346436"/>
            <a:ext cx="5050755" cy="6200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</a:pPr>
            <a:r>
              <a:rPr lang="en-US" sz="2400" b="1" dirty="0" err="1" smtClean="0">
                <a:solidFill>
                  <a:srgbClr val="1CADE4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Calibri" panose="020F0502020204030204" pitchFamily="34" charset="0"/>
              </a:rPr>
              <a:t>DataSet</a:t>
            </a:r>
            <a:endParaRPr lang="en-US" sz="2400" b="1" dirty="0">
              <a:solidFill>
                <a:srgbClr val="1CADE4"/>
              </a:solidFill>
              <a:latin typeface="Calibri" panose="020F0502020204030204" pitchFamily="34" charset="0"/>
              <a:ea typeface="Arial Unicode MS" panose="020B0604020202020204" pitchFamily="34" charset="-122"/>
              <a:cs typeface="Calibri" panose="020F0502020204030204" pitchFamily="34" charset="0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5149828" y="6313549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US" sz="1200" dirty="0">
                <a:solidFill>
                  <a:srgbClr val="8B8B8B"/>
                </a:solidFill>
                <a:latin typeface="Calibri"/>
              </a:rPr>
              <a:t>INCEPTEZ TECHNOLOGIES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5050" y="1986719"/>
            <a:ext cx="1085906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 </a:t>
            </a:r>
            <a:r>
              <a:rPr lang="en-US" sz="2000" dirty="0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A Dataset is a strongly typed collection of domain-specific objects that can be transformed in parallel using functional or relational operations. Each Dataset also has an </a:t>
            </a:r>
            <a:r>
              <a:rPr lang="en-US" sz="2000" dirty="0" err="1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untyped</a:t>
            </a:r>
            <a:r>
              <a:rPr lang="en-US" sz="2000" dirty="0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 view called a </a:t>
            </a:r>
            <a:r>
              <a:rPr lang="en-US" sz="2000" dirty="0" err="1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DataFrame</a:t>
            </a:r>
            <a:r>
              <a:rPr lang="en-US" sz="2000" dirty="0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, which is a Dataset of </a:t>
            </a:r>
            <a:r>
              <a:rPr lang="en-US" sz="2000" dirty="0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  <a:hlinkClick r:id="rId2" tooltip="interface in org.apache.spark.sql"/>
              </a:rPr>
              <a:t>Row</a:t>
            </a:r>
            <a:r>
              <a:rPr lang="en-US" sz="2000" dirty="0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.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rgbClr val="1CADE4"/>
              </a:solidFill>
              <a:latin typeface="Calibri Light" pitchFamily="34" charset="0"/>
              <a:ea typeface="Arial Unicode MS" panose="020B0604020202020204" pitchFamily="34" charset="-122"/>
              <a:cs typeface="Calibri Light" pitchFamily="34" charset="0"/>
            </a:endParaRPr>
          </a:p>
          <a:p>
            <a:r>
              <a:rPr lang="en-US" sz="2000" dirty="0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Datasets provide static-type and runtime-type safety.</a:t>
            </a:r>
          </a:p>
          <a:p>
            <a:endParaRPr lang="en-US" sz="2000" dirty="0" smtClean="0">
              <a:solidFill>
                <a:srgbClr val="1CADE4"/>
              </a:solidFill>
              <a:latin typeface="Calibri Light" pitchFamily="34" charset="0"/>
              <a:ea typeface="Arial Unicode MS" panose="020B0604020202020204" pitchFamily="34" charset="-122"/>
              <a:cs typeface="Calibri Light" pitchFamily="34" charset="0"/>
            </a:endParaRPr>
          </a:p>
          <a:p>
            <a:r>
              <a:rPr lang="en-US" sz="2000" dirty="0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Datasets acquire two discrete APIs characteristics; namely, strongly typed and </a:t>
            </a:r>
            <a:r>
              <a:rPr lang="en-US" sz="2000" dirty="0" err="1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untyped</a:t>
            </a:r>
            <a:r>
              <a:rPr lang="en-US" sz="2000" dirty="0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. A </a:t>
            </a:r>
            <a:r>
              <a:rPr lang="en-US" sz="2000" dirty="0" err="1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DataFrame</a:t>
            </a:r>
            <a:r>
              <a:rPr lang="en-US" sz="2000" dirty="0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 can be seen as a collection of generic type Dataset [Row], where the Row can be a generic and </a:t>
            </a:r>
            <a:r>
              <a:rPr lang="en-US" sz="2000" dirty="0" err="1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untyped</a:t>
            </a:r>
            <a:r>
              <a:rPr lang="en-US" sz="2000" dirty="0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 JVM object.</a:t>
            </a:r>
          </a:p>
        </p:txBody>
      </p:sp>
    </p:spTree>
    <p:extLst>
      <p:ext uri="{BB962C8B-B14F-4D97-AF65-F5344CB8AC3E}">
        <p14:creationId xmlns="" xmlns:p14="http://schemas.microsoft.com/office/powerpoint/2010/main" val="1117843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8349" y="346436"/>
            <a:ext cx="5050755" cy="6200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</a:pPr>
            <a:r>
              <a:rPr lang="en-US" sz="2400" b="1" dirty="0" smtClean="0">
                <a:solidFill>
                  <a:srgbClr val="1CADE4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Calibri" panose="020F0502020204030204" pitchFamily="34" charset="0"/>
              </a:rPr>
              <a:t>Creating </a:t>
            </a:r>
            <a:r>
              <a:rPr lang="en-US" sz="2400" b="1" dirty="0" err="1" smtClean="0">
                <a:solidFill>
                  <a:srgbClr val="1CADE4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Calibri" panose="020F0502020204030204" pitchFamily="34" charset="0"/>
              </a:rPr>
              <a:t>DataSet</a:t>
            </a:r>
            <a:endParaRPr lang="en-US" sz="2400" b="1" dirty="0">
              <a:solidFill>
                <a:srgbClr val="1CADE4"/>
              </a:solidFill>
              <a:latin typeface="Calibri" panose="020F0502020204030204" pitchFamily="34" charset="0"/>
              <a:ea typeface="Arial Unicode MS" panose="020B0604020202020204" pitchFamily="34" charset="-122"/>
              <a:cs typeface="Calibri" panose="020F0502020204030204" pitchFamily="34" charset="0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5149828" y="6313549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US" sz="1200" dirty="0">
                <a:solidFill>
                  <a:srgbClr val="8B8B8B"/>
                </a:solidFill>
                <a:latin typeface="Calibri"/>
              </a:rPr>
              <a:t>INCEPTEZ TECHNOLOGIES</a:t>
            </a:r>
            <a:endParaRPr dirty="0">
              <a:solidFill>
                <a:prstClr val="black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458" y="1441829"/>
            <a:ext cx="10158626" cy="4221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17843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8349" y="346436"/>
            <a:ext cx="5050755" cy="6200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</a:pPr>
            <a:r>
              <a:rPr lang="en-US" sz="2400" b="1" dirty="0" smtClean="0">
                <a:solidFill>
                  <a:srgbClr val="1CADE4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Calibri" panose="020F0502020204030204" pitchFamily="34" charset="0"/>
              </a:rPr>
              <a:t>Creating </a:t>
            </a:r>
            <a:r>
              <a:rPr lang="en-US" sz="2400" b="1" dirty="0" err="1" smtClean="0">
                <a:solidFill>
                  <a:srgbClr val="1CADE4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Calibri" panose="020F0502020204030204" pitchFamily="34" charset="0"/>
              </a:rPr>
              <a:t>DataSet</a:t>
            </a:r>
            <a:endParaRPr lang="en-US" sz="2400" b="1" dirty="0">
              <a:solidFill>
                <a:srgbClr val="1CADE4"/>
              </a:solidFill>
              <a:latin typeface="Calibri" panose="020F0502020204030204" pitchFamily="34" charset="0"/>
              <a:ea typeface="Arial Unicode MS" panose="020B0604020202020204" pitchFamily="34" charset="-122"/>
              <a:cs typeface="Calibri" panose="020F0502020204030204" pitchFamily="34" charset="0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5149828" y="6313549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US" sz="1200" dirty="0">
                <a:solidFill>
                  <a:srgbClr val="8B8B8B"/>
                </a:solidFill>
                <a:latin typeface="Calibri"/>
              </a:rPr>
              <a:t>INCEPTEZ TECHNOLOGIES</a:t>
            </a:r>
            <a:endParaRPr dirty="0">
              <a:solidFill>
                <a:prstClr val="black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0039" y="1220125"/>
            <a:ext cx="9392217" cy="4552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17843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8349" y="346436"/>
            <a:ext cx="5050755" cy="6200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</a:pPr>
            <a:r>
              <a:rPr lang="en-US" sz="2400" b="1" dirty="0" err="1" smtClean="0">
                <a:solidFill>
                  <a:srgbClr val="1CADE4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Calibri" panose="020F0502020204030204" pitchFamily="34" charset="0"/>
              </a:rPr>
              <a:t>DataSet</a:t>
            </a:r>
            <a:endParaRPr lang="en-US" sz="2400" b="1" dirty="0">
              <a:solidFill>
                <a:srgbClr val="1CADE4"/>
              </a:solidFill>
              <a:latin typeface="Calibri" panose="020F0502020204030204" pitchFamily="34" charset="0"/>
              <a:ea typeface="Arial Unicode MS" panose="020B0604020202020204" pitchFamily="34" charset="-122"/>
              <a:cs typeface="Calibri" panose="020F0502020204030204" pitchFamily="34" charset="0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5149828" y="6313549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US" sz="1200" dirty="0">
                <a:solidFill>
                  <a:srgbClr val="8B8B8B"/>
                </a:solidFill>
                <a:latin typeface="Calibri"/>
              </a:rPr>
              <a:t>INCEPTEZ TECHNOLOGIES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5944" y="1159358"/>
            <a:ext cx="6786302" cy="39395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845820" lvl="1" indent="-34290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</a:pPr>
            <a:r>
              <a:rPr lang="en-US" sz="2000" b="1" dirty="0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Datasets API</a:t>
            </a:r>
          </a:p>
          <a:p>
            <a:pPr marL="845820" lvl="1" indent="-34290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</a:pPr>
            <a:r>
              <a:rPr lang="en-US" sz="2000" u="sng" dirty="0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Creating a Dataset</a:t>
            </a:r>
          </a:p>
          <a:p>
            <a:pPr marL="845820" lvl="1" indent="-34290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</a:pPr>
            <a:r>
              <a:rPr lang="en-US" sz="2000" dirty="0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1. Creating Dataset from JVM object collection</a:t>
            </a:r>
          </a:p>
          <a:p>
            <a:pPr marL="845820" lvl="1" indent="-34290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</a:pPr>
            <a:r>
              <a:rPr lang="en-US" sz="2000" dirty="0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2. Creating Dataset from </a:t>
            </a:r>
            <a:r>
              <a:rPr lang="en-US" sz="2000" dirty="0" err="1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datasource</a:t>
            </a:r>
            <a:endParaRPr lang="en-US" sz="2000" dirty="0" smtClean="0">
              <a:solidFill>
                <a:srgbClr val="1CADE4"/>
              </a:solidFill>
              <a:latin typeface="Calibri Light" pitchFamily="34" charset="0"/>
              <a:ea typeface="Arial Unicode MS" panose="020B0604020202020204" pitchFamily="34" charset="-122"/>
              <a:cs typeface="Calibri Light" pitchFamily="34" charset="0"/>
            </a:endParaRPr>
          </a:p>
          <a:p>
            <a:pPr marL="845820" lvl="1" indent="-34290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</a:pPr>
            <a:r>
              <a:rPr lang="en-US" sz="2000" u="sng" dirty="0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Dataset Features</a:t>
            </a:r>
          </a:p>
          <a:p>
            <a:pPr marL="845820" lvl="1" indent="-34290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</a:pPr>
            <a:r>
              <a:rPr lang="en-US" sz="2000" dirty="0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Provides best of both RDD and Dataframe</a:t>
            </a:r>
          </a:p>
          <a:p>
            <a:pPr marL="845820" lvl="1" indent="-34290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</a:pPr>
            <a:r>
              <a:rPr lang="en-US" sz="2000" dirty="0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Encoders</a:t>
            </a:r>
          </a:p>
          <a:p>
            <a:pPr marL="845820" lvl="1" indent="-34290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</a:pPr>
            <a:r>
              <a:rPr lang="en-US" sz="2000" dirty="0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Programming Languages supported</a:t>
            </a:r>
          </a:p>
          <a:p>
            <a:pPr marL="845820" lvl="1" indent="-34290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</a:pPr>
            <a:r>
              <a:rPr lang="en-US" sz="2000" dirty="0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Type Safety</a:t>
            </a:r>
          </a:p>
          <a:p>
            <a:pPr marL="845820" lvl="1" indent="-34290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</a:pPr>
            <a:r>
              <a:rPr lang="en-US" sz="2000" dirty="0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Interoperable</a:t>
            </a:r>
          </a:p>
          <a:p>
            <a:pPr marL="845820" lvl="1" indent="-34290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</a:pPr>
            <a:endParaRPr lang="en-US" sz="2000" dirty="0" smtClean="0">
              <a:solidFill>
                <a:srgbClr val="1CADE4"/>
              </a:solidFill>
              <a:latin typeface="Calibri Light" pitchFamily="34" charset="0"/>
              <a:ea typeface="Arial Unicode MS" panose="020B0604020202020204" pitchFamily="34" charset="-122"/>
              <a:cs typeface="Calibri Light" pitchFamily="34" charset="0"/>
            </a:endParaRPr>
          </a:p>
          <a:p>
            <a:pPr marL="845820" lvl="1" indent="-34290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</a:pPr>
            <a:endParaRPr lang="en-US" sz="2000" dirty="0" smtClean="0">
              <a:solidFill>
                <a:srgbClr val="1CADE4"/>
              </a:solidFill>
              <a:latin typeface="Calibri Light" pitchFamily="34" charset="0"/>
              <a:ea typeface="Arial Unicode MS" panose="020B0604020202020204" pitchFamily="34" charset="-122"/>
              <a:cs typeface="Calibri Ligh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0" y="1697309"/>
            <a:ext cx="6096000" cy="17389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845820" lvl="1" indent="-34290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</a:pPr>
            <a:r>
              <a:rPr lang="en-US" sz="2000" u="sng" dirty="0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Datasets API Limitation:</a:t>
            </a:r>
          </a:p>
          <a:p>
            <a:pPr marL="845820" lvl="1" indent="-34290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</a:pPr>
            <a:r>
              <a:rPr lang="en-US" sz="2000" dirty="0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Requires type casting to String</a:t>
            </a:r>
          </a:p>
          <a:p>
            <a:pPr marL="845820" lvl="1" indent="-34290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</a:pPr>
            <a:r>
              <a:rPr lang="en-US" sz="2000" dirty="0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No support for Python and R</a:t>
            </a:r>
          </a:p>
          <a:p>
            <a:pPr marL="845820" lvl="1" indent="-34290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</a:pPr>
            <a:endParaRPr lang="en-US" sz="2000" dirty="0" smtClean="0">
              <a:solidFill>
                <a:srgbClr val="1CADE4"/>
              </a:solidFill>
              <a:latin typeface="Calibri Light" pitchFamily="34" charset="0"/>
              <a:ea typeface="Arial Unicode MS" panose="020B0604020202020204" pitchFamily="34" charset="-122"/>
              <a:cs typeface="Calibri Light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7843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5149828" y="6313549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US" sz="1200" dirty="0">
                <a:solidFill>
                  <a:srgbClr val="8B8B8B"/>
                </a:solidFill>
                <a:latin typeface="Calibri"/>
              </a:rPr>
              <a:t>INCEPTEZ TECHNOLOGIES</a:t>
            </a:r>
            <a:endParaRPr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8215" y="365007"/>
            <a:ext cx="10870370" cy="5990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65297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5149828" y="6313549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US" sz="1200" dirty="0">
                <a:solidFill>
                  <a:srgbClr val="8B8B8B"/>
                </a:solidFill>
                <a:latin typeface="Calibri"/>
              </a:rPr>
              <a:t>INCEPTEZ TECHNOLOGIES</a:t>
            </a:r>
            <a:endParaRPr dirty="0">
              <a:solidFill>
                <a:prstClr val="black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0173" y="272955"/>
            <a:ext cx="8734425" cy="6240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65297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8349" y="346436"/>
            <a:ext cx="3211151" cy="6200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</a:pPr>
            <a:r>
              <a:rPr lang="en-US" sz="2400" b="1" dirty="0" err="1">
                <a:solidFill>
                  <a:srgbClr val="1CADE4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Calibri" panose="020F0502020204030204" pitchFamily="34" charset="0"/>
              </a:rPr>
              <a:t>DataFrames</a:t>
            </a:r>
            <a:endParaRPr lang="en-US" sz="2400" b="1" dirty="0">
              <a:solidFill>
                <a:srgbClr val="1CADE4"/>
              </a:solidFill>
              <a:latin typeface="Calibri" panose="020F0502020204030204" pitchFamily="34" charset="0"/>
              <a:ea typeface="Arial Unicode MS" panose="020B0604020202020204" pitchFamily="34" charset="-122"/>
              <a:cs typeface="Calibri" panose="020F0502020204030204" pitchFamily="34" charset="0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5149828" y="6313549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US" sz="1200" dirty="0">
                <a:solidFill>
                  <a:srgbClr val="8B8B8B"/>
                </a:solidFill>
                <a:latin typeface="Calibri"/>
              </a:rPr>
              <a:t>INCEPTEZ TECHNOLOGIES</a:t>
            </a:r>
            <a:endParaRPr dirty="0">
              <a:solidFill>
                <a:prstClr val="black"/>
              </a:solidFill>
            </a:endParaRPr>
          </a:p>
        </p:txBody>
      </p:sp>
      <p:pic>
        <p:nvPicPr>
          <p:cNvPr id="9218" name="Picture 2" descr="https://www.analyticsvidhya.com/wp-content/uploads/2016/10/DataFrame-in-Spa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94" y="3021893"/>
            <a:ext cx="4032034" cy="25257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976694" y="1109592"/>
            <a:ext cx="3725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DataFrame</a:t>
            </a:r>
            <a:r>
              <a:rPr lang="en-US" b="1" dirty="0"/>
              <a:t> can be created </a:t>
            </a:r>
            <a:r>
              <a:rPr lang="en-US" b="1" dirty="0" smtClean="0"/>
              <a:t>using</a:t>
            </a:r>
          </a:p>
          <a:p>
            <a:pPr lvl="1" algn="just"/>
            <a:endParaRPr lang="en-US" b="1" dirty="0"/>
          </a:p>
          <a:p>
            <a:pPr marL="742950" lvl="1" indent="-285750" algn="just">
              <a:buFont typeface="Wingdings" pitchFamily="2" charset="2"/>
              <a:buChar char="ü"/>
            </a:pPr>
            <a:r>
              <a:rPr lang="en-US" dirty="0"/>
              <a:t>Raw Data</a:t>
            </a:r>
          </a:p>
          <a:p>
            <a:pPr marL="742950" lvl="1" indent="-285750" algn="just">
              <a:buFont typeface="Wingdings" pitchFamily="2" charset="2"/>
              <a:buChar char="ü"/>
            </a:pPr>
            <a:r>
              <a:rPr lang="en-US" dirty="0"/>
              <a:t>SQL over JDBC</a:t>
            </a:r>
          </a:p>
          <a:p>
            <a:pPr marL="742950" lvl="1" indent="-285750" algn="just">
              <a:buFont typeface="Wingdings" pitchFamily="2" charset="2"/>
              <a:buChar char="ü"/>
            </a:pPr>
            <a:r>
              <a:rPr lang="en-US" dirty="0"/>
              <a:t>Hive tables</a:t>
            </a:r>
          </a:p>
        </p:txBody>
      </p:sp>
      <p:pic>
        <p:nvPicPr>
          <p:cNvPr id="7" name="Picture 6"/>
          <p:cNvPicPr/>
          <p:nvPr/>
        </p:nvPicPr>
        <p:blipFill>
          <a:blip r:embed="rId3">
            <a:extLst/>
          </a:blip>
          <a:srcRect/>
          <a:stretch>
            <a:fillRect/>
          </a:stretch>
        </p:blipFill>
        <p:spPr bwMode="auto">
          <a:xfrm>
            <a:off x="5789513" y="2925563"/>
            <a:ext cx="5708550" cy="296407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7826224" y="2437678"/>
            <a:ext cx="1812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Writing less code</a:t>
            </a:r>
          </a:p>
        </p:txBody>
      </p:sp>
    </p:spTree>
    <p:extLst>
      <p:ext uri="{BB962C8B-B14F-4D97-AF65-F5344CB8AC3E}">
        <p14:creationId xmlns="" xmlns:p14="http://schemas.microsoft.com/office/powerpoint/2010/main" val="1465297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5149828" y="6313549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US" sz="1200" dirty="0">
                <a:solidFill>
                  <a:srgbClr val="8B8B8B"/>
                </a:solidFill>
                <a:latin typeface="Calibri"/>
              </a:rPr>
              <a:t>INCEPTEZ TECHNOLOGIES</a:t>
            </a:r>
            <a:endParaRPr dirty="0">
              <a:solidFill>
                <a:prstClr val="black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156" y="729018"/>
            <a:ext cx="840105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791020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8349" y="294974"/>
            <a:ext cx="3592151" cy="859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1CADE4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Spark SQL Architecture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49" y="1205862"/>
            <a:ext cx="100774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8361528" y="923750"/>
            <a:ext cx="38304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r>
              <a:rPr lang="en-US" sz="1400" b="1" dirty="0"/>
              <a:t>Catalyst uses the special feature of </a:t>
            </a:r>
            <a:r>
              <a:rPr lang="en-US" sz="1400" b="1" dirty="0" err="1"/>
              <a:t>Scala</a:t>
            </a:r>
            <a:r>
              <a:rPr lang="en-US" sz="1400" b="1" dirty="0"/>
              <a:t> language, “</a:t>
            </a:r>
            <a:r>
              <a:rPr lang="en-US" sz="1400" b="1" dirty="0" err="1"/>
              <a:t>Quasiquotes</a:t>
            </a:r>
            <a:r>
              <a:rPr lang="en-US" sz="1400" b="1" dirty="0"/>
              <a:t>” to make code generation easier because it is very tough to build code generation engines</a:t>
            </a:r>
          </a:p>
        </p:txBody>
      </p:sp>
    </p:spTree>
    <p:extLst>
      <p:ext uri="{BB962C8B-B14F-4D97-AF65-F5344CB8AC3E}">
        <p14:creationId xmlns="" xmlns:p14="http://schemas.microsoft.com/office/powerpoint/2010/main" val="415950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5149828" y="6313549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US" sz="1200" dirty="0">
                <a:solidFill>
                  <a:srgbClr val="8B8B8B"/>
                </a:solidFill>
                <a:latin typeface="Calibri"/>
              </a:rPr>
              <a:t>INCEPTEZ TECHNOLOGIES</a:t>
            </a:r>
            <a:endParaRPr dirty="0">
              <a:solidFill>
                <a:prstClr val="black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95" y="689755"/>
            <a:ext cx="9541829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78589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8349" y="294974"/>
            <a:ext cx="3592151" cy="859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1CADE4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Spark SQL Architecture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49" y="1205862"/>
            <a:ext cx="100774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15950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5149828" y="6313549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US" sz="1200" dirty="0">
                <a:solidFill>
                  <a:srgbClr val="8B8B8B"/>
                </a:solidFill>
                <a:latin typeface="Calibri"/>
              </a:rPr>
              <a:t>INCEPTEZ TECHNOLOGIES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4836" y="343763"/>
            <a:ext cx="2874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1CADE4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CATALYST OPTIMIZER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82974" y="13023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74281" y="953225"/>
            <a:ext cx="675109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latin typeface="Calibri Light" pitchFamily="34" charset="0"/>
                <a:cs typeface="Calibri Light" pitchFamily="34" charset="0"/>
              </a:rPr>
              <a:t>Goal: convert logical plan to physical plans</a:t>
            </a:r>
          </a:p>
          <a:p>
            <a:pPr marL="285750" lvl="0" indent="-285750">
              <a:buFont typeface="Wingdings" pitchFamily="2" charset="2"/>
              <a:buChar char="v"/>
            </a:pPr>
            <a:endParaRPr lang="en-US" sz="2000" dirty="0" smtClean="0">
              <a:latin typeface="Calibri Light" pitchFamily="34" charset="0"/>
              <a:cs typeface="Calibri Light" pitchFamily="34" charset="0"/>
            </a:endParaRPr>
          </a:p>
          <a:p>
            <a:pPr marL="285750" lvl="0" indent="-285750">
              <a:buFont typeface="Wingdings" pitchFamily="2" charset="2"/>
              <a:buChar char="v"/>
            </a:pPr>
            <a:r>
              <a:rPr lang="en-US" sz="2000" dirty="0" smtClean="0">
                <a:latin typeface="Calibri Light" pitchFamily="34" charset="0"/>
                <a:cs typeface="Calibri Light" pitchFamily="34" charset="0"/>
              </a:rPr>
              <a:t>Process</a:t>
            </a:r>
            <a:r>
              <a:rPr lang="en-US" sz="2000" dirty="0">
                <a:latin typeface="Calibri Light" pitchFamily="34" charset="0"/>
                <a:cs typeface="Calibri Light" pitchFamily="34" charset="0"/>
              </a:rPr>
              <a:t>:</a:t>
            </a:r>
          </a:p>
          <a:p>
            <a:r>
              <a:rPr lang="en-US" sz="2000" dirty="0">
                <a:latin typeface="Calibri Light" pitchFamily="34" charset="0"/>
                <a:cs typeface="Calibri Light" pitchFamily="34" charset="0"/>
              </a:rPr>
              <a:t> 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2000" dirty="0">
                <a:latin typeface="Calibri Light" pitchFamily="34" charset="0"/>
                <a:cs typeface="Calibri Light" pitchFamily="34" charset="0"/>
              </a:rPr>
              <a:t>Logical plan is a tree representing data and schema</a:t>
            </a:r>
          </a:p>
          <a:p>
            <a:r>
              <a:rPr lang="en-US" sz="2000" dirty="0">
                <a:latin typeface="Calibri Light" pitchFamily="34" charset="0"/>
                <a:cs typeface="Calibri Light" pitchFamily="34" charset="0"/>
              </a:rPr>
              <a:t> 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2000" dirty="0" smtClean="0">
                <a:latin typeface="Calibri Light" pitchFamily="34" charset="0"/>
                <a:cs typeface="Calibri Light" pitchFamily="34" charset="0"/>
              </a:rPr>
              <a:t>The </a:t>
            </a:r>
            <a:r>
              <a:rPr lang="en-US" sz="2000" dirty="0">
                <a:latin typeface="Calibri Light" pitchFamily="34" charset="0"/>
                <a:cs typeface="Calibri Light" pitchFamily="34" charset="0"/>
              </a:rPr>
              <a:t>tree is manipulated and optimized by catalyst </a:t>
            </a:r>
            <a:r>
              <a:rPr lang="en-US" sz="2000" dirty="0" smtClean="0">
                <a:latin typeface="Calibri Light" pitchFamily="34" charset="0"/>
                <a:cs typeface="Calibri Light" pitchFamily="34" charset="0"/>
              </a:rPr>
              <a:t>rules</a:t>
            </a:r>
          </a:p>
          <a:p>
            <a:pPr lvl="1"/>
            <a:endParaRPr lang="en-US" sz="2000" dirty="0" smtClean="0">
              <a:latin typeface="Calibri Light" pitchFamily="34" charset="0"/>
              <a:cs typeface="Calibri Light" pitchFamily="34" charset="0"/>
            </a:endParaRPr>
          </a:p>
          <a:p>
            <a:pPr lvl="1"/>
            <a:endParaRPr lang="en-US" sz="2000" dirty="0" smtClean="0">
              <a:latin typeface="Calibri Light" pitchFamily="34" charset="0"/>
              <a:cs typeface="Calibri Light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latin typeface="Calibri Light" pitchFamily="34" charset="0"/>
                <a:cs typeface="Calibri Light" pitchFamily="34" charset="0"/>
              </a:rPr>
              <a:t>Optimizing </a:t>
            </a:r>
            <a:r>
              <a:rPr lang="en-US" sz="2000" dirty="0" smtClean="0">
                <a:latin typeface="Calibri Light" pitchFamily="34" charset="0"/>
                <a:cs typeface="Calibri Light" pitchFamily="34" charset="0"/>
              </a:rPr>
              <a:t>rules</a:t>
            </a:r>
            <a:endParaRPr lang="en-US" sz="2000" dirty="0">
              <a:latin typeface="Calibri Light" pitchFamily="34" charset="0"/>
              <a:cs typeface="Calibri Light" pitchFamily="34" charset="0"/>
            </a:endParaRPr>
          </a:p>
          <a:p>
            <a:pPr marL="742950" lvl="1" indent="-285750">
              <a:buFont typeface="Wingdings" pitchFamily="2" charset="2"/>
              <a:buChar char="ü"/>
            </a:pPr>
            <a:endParaRPr lang="en-US" sz="2000" dirty="0">
              <a:latin typeface="Calibri Light" pitchFamily="34" charset="0"/>
              <a:cs typeface="Calibri Light" pitchFamily="34" charset="0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2000" dirty="0" smtClean="0">
                <a:latin typeface="Calibri Light" pitchFamily="34" charset="0"/>
                <a:cs typeface="Calibri Light" pitchFamily="34" charset="0"/>
              </a:rPr>
              <a:t>Constant folding</a:t>
            </a:r>
            <a:endParaRPr lang="en-US" sz="2000" dirty="0">
              <a:latin typeface="Calibri Light" pitchFamily="34" charset="0"/>
              <a:cs typeface="Calibri Light" pitchFamily="34" charset="0"/>
            </a:endParaRPr>
          </a:p>
          <a:p>
            <a:pPr marL="742950" lvl="1" indent="-285750">
              <a:buFont typeface="Wingdings" pitchFamily="2" charset="2"/>
              <a:buChar char="ü"/>
            </a:pPr>
            <a:endParaRPr lang="en-US" sz="2000" dirty="0">
              <a:latin typeface="Calibri Light" pitchFamily="34" charset="0"/>
              <a:cs typeface="Calibri Light" pitchFamily="34" charset="0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2000" dirty="0" smtClean="0">
                <a:latin typeface="Calibri Light" pitchFamily="34" charset="0"/>
                <a:cs typeface="Calibri Light" pitchFamily="34" charset="0"/>
              </a:rPr>
              <a:t>Push Predicate through filter</a:t>
            </a:r>
          </a:p>
          <a:p>
            <a:pPr marL="742950" lvl="1" indent="-285750">
              <a:buFont typeface="Wingdings" pitchFamily="2" charset="2"/>
              <a:buChar char="ü"/>
            </a:pPr>
            <a:endParaRPr lang="en-US" sz="2000" dirty="0">
              <a:latin typeface="Calibri Light" pitchFamily="34" charset="0"/>
              <a:cs typeface="Calibri Light" pitchFamily="34" charset="0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lang="en-US" sz="2000" dirty="0" smtClean="0">
                <a:latin typeface="Calibri Light" pitchFamily="34" charset="0"/>
                <a:cs typeface="Calibri Light" pitchFamily="34" charset="0"/>
              </a:rPr>
              <a:t>Project </a:t>
            </a:r>
            <a:r>
              <a:rPr lang="en-US" sz="2000" dirty="0">
                <a:latin typeface="Calibri Light" pitchFamily="34" charset="0"/>
                <a:cs typeface="Calibri Light" pitchFamily="34" charset="0"/>
              </a:rPr>
              <a:t>collapsing</a:t>
            </a:r>
          </a:p>
          <a:p>
            <a:pPr lvl="1"/>
            <a:endParaRPr lang="en-US" sz="2000" dirty="0">
              <a:latin typeface="Calibri Light" pitchFamily="34" charset="0"/>
              <a:cs typeface="Calibri Light" pitchFamily="34" charset="0"/>
            </a:endParaRPr>
          </a:p>
          <a:p>
            <a:pPr lvl="1"/>
            <a:endParaRPr lang="en-US" sz="2000" dirty="0">
              <a:latin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2284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5149828" y="6313549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US" sz="1200" dirty="0">
                <a:solidFill>
                  <a:srgbClr val="8B8B8B"/>
                </a:solidFill>
                <a:latin typeface="Calibri"/>
              </a:rPr>
              <a:t>INCEPTEZ TECHNOLOGIES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4836" y="384707"/>
            <a:ext cx="2874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1CADE4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CATALYST OPTIMIZER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82974" y="13023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958945" y="1309975"/>
            <a:ext cx="9728200" cy="4729230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958945" y="848310"/>
            <a:ext cx="24518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>
                <a:latin typeface="Calibri Light" pitchFamily="34" charset="0"/>
                <a:cs typeface="Calibri Light" pitchFamily="34" charset="0"/>
              </a:rPr>
              <a:t>An example </a:t>
            </a:r>
            <a:r>
              <a:rPr lang="en-US" sz="2400" b="1" dirty="0" smtClean="0">
                <a:latin typeface="Calibri Light" pitchFamily="34" charset="0"/>
                <a:cs typeface="Calibri Light" pitchFamily="34" charset="0"/>
              </a:rPr>
              <a:t>query:</a:t>
            </a:r>
            <a:endParaRPr lang="en-US" sz="2400" b="1" dirty="0">
              <a:latin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31302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5149828" y="6313549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US" sz="1200" dirty="0">
                <a:solidFill>
                  <a:srgbClr val="8B8B8B"/>
                </a:solidFill>
                <a:latin typeface="Calibri"/>
              </a:rPr>
              <a:t>INCEPTEZ TECHNOLOGIES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4836" y="384707"/>
            <a:ext cx="2874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1CADE4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CATALYST OPTIMIZER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82974" y="13023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</p:txBody>
      </p:sp>
      <p:sp>
        <p:nvSpPr>
          <p:cNvPr id="2" name="Rectangle 1"/>
          <p:cNvSpPr/>
          <p:nvPr/>
        </p:nvSpPr>
        <p:spPr>
          <a:xfrm>
            <a:off x="764836" y="848310"/>
            <a:ext cx="2969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 smtClean="0">
                <a:latin typeface="Calibri Light" pitchFamily="34" charset="0"/>
                <a:cs typeface="Calibri Light" pitchFamily="34" charset="0"/>
              </a:rPr>
              <a:t>Native Query Planning:</a:t>
            </a:r>
            <a:endParaRPr lang="en-US" sz="2400" b="1" dirty="0">
              <a:latin typeface="Calibri Light" pitchFamily="34" charset="0"/>
              <a:cs typeface="Calibri Light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268406" y="1473748"/>
            <a:ext cx="11569700" cy="45389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868983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5149828" y="6313549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US" sz="1200" dirty="0">
                <a:solidFill>
                  <a:srgbClr val="8B8B8B"/>
                </a:solidFill>
                <a:latin typeface="Calibri"/>
              </a:rPr>
              <a:t>INCEPTEZ TECHNOLOGIES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4836" y="384707"/>
            <a:ext cx="2874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1CADE4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CATALYST OPTIMIZER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82974" y="13023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</p:txBody>
      </p:sp>
      <p:sp>
        <p:nvSpPr>
          <p:cNvPr id="2" name="Rectangle 1"/>
          <p:cNvSpPr/>
          <p:nvPr/>
        </p:nvSpPr>
        <p:spPr>
          <a:xfrm>
            <a:off x="764836" y="848310"/>
            <a:ext cx="35183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 smtClean="0">
                <a:latin typeface="Calibri Light" pitchFamily="34" charset="0"/>
                <a:cs typeface="Calibri Light" pitchFamily="34" charset="0"/>
              </a:rPr>
              <a:t>Optimization Rule Example:</a:t>
            </a:r>
            <a:endParaRPr lang="en-US" sz="2400" b="1" dirty="0">
              <a:latin typeface="Calibri Light" pitchFamily="34" charset="0"/>
              <a:cs typeface="Calibri Light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342900" y="1740738"/>
            <a:ext cx="11506200" cy="45728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80024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5149828" y="6313549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US" sz="1200" dirty="0">
                <a:solidFill>
                  <a:srgbClr val="8B8B8B"/>
                </a:solidFill>
                <a:latin typeface="Calibri"/>
              </a:rPr>
              <a:t>INCEPTEZ TECHNOLOGIES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4836" y="384707"/>
            <a:ext cx="2874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1CADE4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CATALYST OPTIMIZER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82974" y="13023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</p:txBody>
      </p:sp>
      <p:sp>
        <p:nvSpPr>
          <p:cNvPr id="2" name="Rectangle 1"/>
          <p:cNvSpPr/>
          <p:nvPr/>
        </p:nvSpPr>
        <p:spPr>
          <a:xfrm>
            <a:off x="764836" y="848310"/>
            <a:ext cx="35183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 smtClean="0">
                <a:latin typeface="Calibri Light" pitchFamily="34" charset="0"/>
                <a:cs typeface="Calibri Light" pitchFamily="34" charset="0"/>
              </a:rPr>
              <a:t>Optimization Rule Example:</a:t>
            </a:r>
            <a:endParaRPr lang="en-US" sz="2400" b="1" dirty="0">
              <a:latin typeface="Calibri Light" pitchFamily="34" charset="0"/>
              <a:cs typeface="Calibri Light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309341" y="1948639"/>
            <a:ext cx="11515678" cy="40014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0258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5499" y="295136"/>
            <a:ext cx="4163651" cy="859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1CADE4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  History &amp; Comparison</a:t>
            </a:r>
          </a:p>
        </p:txBody>
      </p:sp>
      <p:sp>
        <p:nvSpPr>
          <p:cNvPr id="4" name="CustomShape 1"/>
          <p:cNvSpPr/>
          <p:nvPr/>
        </p:nvSpPr>
        <p:spPr>
          <a:xfrm>
            <a:off x="5149828" y="6313549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US" sz="1200" dirty="0">
                <a:solidFill>
                  <a:srgbClr val="8B8B8B"/>
                </a:solidFill>
                <a:latin typeface="Calibri"/>
              </a:rPr>
              <a:t>INCEPTEZ TECHNOLOGIES</a:t>
            </a:r>
            <a:endParaRPr dirty="0">
              <a:solidFill>
                <a:prstClr val="black"/>
              </a:solidFill>
            </a:endParaRPr>
          </a:p>
        </p:txBody>
      </p:sp>
      <p:pic>
        <p:nvPicPr>
          <p:cNvPr id="5122" name="Picture 2" descr="https://i.stack.imgur.com/9p8v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559" y="3308726"/>
            <a:ext cx="6673851" cy="27968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067" y="1004620"/>
            <a:ext cx="5762625" cy="18383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1364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5499" y="295137"/>
            <a:ext cx="4870776" cy="646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1CADE4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RDDs vs DataFrames vs DataSets</a:t>
            </a:r>
            <a:endParaRPr lang="en-US" sz="2400" b="1" dirty="0">
              <a:solidFill>
                <a:srgbClr val="1CADE4">
                  <a:lumMod val="7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5149828" y="6313549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US" sz="1200" dirty="0">
                <a:solidFill>
                  <a:srgbClr val="8B8B8B"/>
                </a:solidFill>
                <a:latin typeface="Calibri"/>
              </a:rPr>
              <a:t>INCEPTEZ TECHNOLOGIES</a:t>
            </a:r>
            <a:endParaRPr dirty="0">
              <a:solidFill>
                <a:prstClr val="black"/>
              </a:solidFill>
            </a:endParaRPr>
          </a:p>
        </p:txBody>
      </p:sp>
      <p:pic>
        <p:nvPicPr>
          <p:cNvPr id="5122" name="Picture 2" descr="https://media.licdn.com/mpr/mpr/shrinknp_800_800/AAEAAQAAAAAAAAgSAAAAJDIwOTE5ZmNiLTBjYjItNDFhMS1hMjE2LTNiOTdhYjE3NjE0Y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050" y="941697"/>
            <a:ext cx="8459265" cy="9007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media.licdn.com/mpr/mpr/shrinknp_800_800/AAEAAQAAAAAAAAeoAAAAJGQwNWMwNGE3LWI1YzYtNGI3Mi1hZTJkLWI1NjNmZDZiMGRhZ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051" y="1985108"/>
            <a:ext cx="8459265" cy="208192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s://media.licdn.com/mpr/mpr/shrinknp_800_800/AAEAAQAAAAAAAAebAAAAJGQ4ZTQ4MGQ1LWJkZTctNDlmYi05ZTY2LTlkMzJiNmM4ODEwY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050" y="4196068"/>
            <a:ext cx="8459265" cy="21631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43427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5499" y="254193"/>
            <a:ext cx="4870776" cy="646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1CADE4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RDDs and DataSets Performance</a:t>
            </a:r>
            <a:endParaRPr lang="en-US" sz="2400" b="1" dirty="0">
              <a:solidFill>
                <a:srgbClr val="1CADE4">
                  <a:lumMod val="7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5149828" y="6313549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US" sz="1200" dirty="0">
                <a:solidFill>
                  <a:srgbClr val="8B8B8B"/>
                </a:solidFill>
                <a:latin typeface="Calibri"/>
              </a:rPr>
              <a:t>INCEPTEZ TECHNOLOGIES</a:t>
            </a:r>
            <a:endParaRPr dirty="0">
              <a:solidFill>
                <a:prstClr val="black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89362506"/>
              </p:ext>
            </p:extLst>
          </p:nvPr>
        </p:nvGraphicFramePr>
        <p:xfrm>
          <a:off x="7465326" y="1787857"/>
          <a:ext cx="3848668" cy="2657738"/>
        </p:xfrm>
        <a:graphic>
          <a:graphicData uri="http://schemas.openxmlformats.org/drawingml/2006/table">
            <a:tbl>
              <a:tblPr/>
              <a:tblGrid>
                <a:gridCol w="3848668"/>
              </a:tblGrid>
              <a:tr h="1651898"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RDDs</a:t>
                      </a:r>
                      <a:endParaRPr lang="en-US" sz="120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fontAlgn="t"/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val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lines =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sc.textFile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18369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"/</a:t>
                      </a:r>
                      <a:r>
                        <a:rPr lang="en-US" sz="1200" b="1" dirty="0" err="1">
                          <a:solidFill>
                            <a:srgbClr val="18369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wikipedia</a:t>
                      </a:r>
                      <a:r>
                        <a:rPr lang="en-US" sz="1200" b="1" dirty="0">
                          <a:solidFill>
                            <a:srgbClr val="18369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"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r>
                        <a:rPr lang="en-US" sz="1200" b="1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/>
                      </a:r>
                      <a:br>
                        <a:rPr lang="en-US" sz="1200" b="1" dirty="0">
                          <a:effectLst/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val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words = lines</a:t>
                      </a:r>
                      <a:r>
                        <a:rPr lang="en-US" sz="1200" b="1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/>
                      </a:r>
                      <a:br>
                        <a:rPr lang="en-US" sz="1200" b="1" dirty="0">
                          <a:effectLst/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.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flatMap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(_.split(</a:t>
                      </a:r>
                      <a:r>
                        <a:rPr lang="en-US" sz="1200" b="1" dirty="0">
                          <a:solidFill>
                            <a:srgbClr val="18369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" "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))</a:t>
                      </a:r>
                      <a:r>
                        <a:rPr lang="en-US" sz="1200" b="1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/>
                      </a:r>
                      <a:br>
                        <a:rPr lang="en-US" sz="1200" b="1" dirty="0">
                          <a:effectLst/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.filter(_ != </a:t>
                      </a:r>
                      <a:r>
                        <a:rPr lang="en-US" sz="1200" b="1" dirty="0">
                          <a:solidFill>
                            <a:srgbClr val="18369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""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r>
                        <a:rPr lang="en-US" sz="1200" b="1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/>
                      </a:r>
                      <a:br>
                        <a:rPr lang="en-US" sz="1200" b="1" dirty="0">
                          <a:effectLst/>
                          <a:latin typeface="Calibri" pitchFamily="34" charset="0"/>
                          <a:cs typeface="Calibri" pitchFamily="34" charset="0"/>
                        </a:rPr>
                      </a:br>
                      <a:endParaRPr lang="en-US" sz="1200" b="1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76200" marR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7545"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Datasets</a:t>
                      </a:r>
                      <a:endParaRPr lang="en-US" sz="120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fontAlgn="t"/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val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lines = 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sqlContext.read.text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18369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"/</a:t>
                      </a:r>
                      <a:r>
                        <a:rPr lang="en-US" sz="1200" b="1" dirty="0" err="1">
                          <a:solidFill>
                            <a:srgbClr val="18369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wikipedia</a:t>
                      </a:r>
                      <a:r>
                        <a:rPr lang="en-US" sz="1200" b="1" dirty="0">
                          <a:solidFill>
                            <a:srgbClr val="18369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"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).</a:t>
                      </a:r>
                      <a:r>
                        <a:rPr lang="en-US" sz="1200" b="1" dirty="0">
                          <a:solidFill>
                            <a:srgbClr val="A71D5D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as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[</a:t>
                      </a:r>
                      <a:r>
                        <a:rPr lang="en-US" sz="1200" b="1" dirty="0">
                          <a:solidFill>
                            <a:srgbClr val="0086B3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String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]</a:t>
                      </a:r>
                      <a:r>
                        <a:rPr lang="en-US" sz="1200" b="1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/>
                      </a:r>
                      <a:br>
                        <a:rPr lang="en-US" sz="1200" b="1" dirty="0">
                          <a:effectLst/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val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words = lines</a:t>
                      </a:r>
                      <a:r>
                        <a:rPr lang="en-US" sz="1200" b="1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/>
                      </a:r>
                      <a:br>
                        <a:rPr lang="en-US" sz="1200" b="1" dirty="0">
                          <a:effectLst/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.</a:t>
                      </a:r>
                      <a:r>
                        <a:rPr lang="en-US" sz="1200" b="1" dirty="0" err="1"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flatMap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(_.split(</a:t>
                      </a:r>
                      <a:r>
                        <a:rPr lang="en-US" sz="1200" b="1" dirty="0">
                          <a:solidFill>
                            <a:srgbClr val="18369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" "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))</a:t>
                      </a:r>
                      <a:r>
                        <a:rPr lang="en-US" sz="1200" b="1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/>
                      </a:r>
                      <a:br>
                        <a:rPr lang="en-US" sz="1200" b="1" dirty="0">
                          <a:effectLst/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.filter(_ != </a:t>
                      </a:r>
                      <a:r>
                        <a:rPr lang="en-US" sz="1200" b="1" dirty="0">
                          <a:solidFill>
                            <a:srgbClr val="18369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""</a:t>
                      </a:r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en-US" sz="1200" b="1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76200" marR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  <p:pic>
        <p:nvPicPr>
          <p:cNvPr id="3076" name="Picture 4" descr="Distributed-Wordcount-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82" y="887738"/>
            <a:ext cx="6081490" cy="18827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emory-Usage-when-Caching-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82" y="2780251"/>
            <a:ext cx="6368093" cy="180539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erialization-Deserialization-Performance-Ch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58" y="4682569"/>
            <a:ext cx="6769217" cy="181313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12433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5499" y="254193"/>
            <a:ext cx="4870776" cy="646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1CADE4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RDDs vs DataFrames vs DataSets</a:t>
            </a:r>
            <a:endParaRPr lang="en-US" sz="2400" b="1" dirty="0">
              <a:solidFill>
                <a:srgbClr val="1CADE4">
                  <a:lumMod val="7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5149828" y="6313549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US" sz="1200" dirty="0">
                <a:solidFill>
                  <a:srgbClr val="8B8B8B"/>
                </a:solidFill>
                <a:latin typeface="Calibri"/>
              </a:rPr>
              <a:t>INCEPTEZ TECHNOLOGIES</a:t>
            </a:r>
            <a:endParaRPr dirty="0">
              <a:solidFill>
                <a:prstClr val="black"/>
              </a:solidFill>
            </a:endParaRPr>
          </a:p>
        </p:txBody>
      </p:sp>
      <p:pic>
        <p:nvPicPr>
          <p:cNvPr id="5124" name="Picture 4" descr="Image result for rdd vs dataframe vs datas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742" y="372758"/>
            <a:ext cx="5049671" cy="28617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37057" y="716239"/>
            <a:ext cx="736524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RDDs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>
                <a:latin typeface="Calibri" pitchFamily="34" charset="0"/>
                <a:cs typeface="Calibri" pitchFamily="34" charset="0"/>
              </a:rPr>
              <a:t>	Final Computation on RDDs	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>
                <a:latin typeface="Calibri" pitchFamily="34" charset="0"/>
                <a:cs typeface="Calibri" pitchFamily="34" charset="0"/>
              </a:rPr>
              <a:t>	Compile Time Safety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>
                <a:latin typeface="Calibri" pitchFamily="34" charset="0"/>
                <a:cs typeface="Calibri" pitchFamily="34" charset="0"/>
              </a:rPr>
              <a:t>	Downside of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RDD: </a:t>
            </a:r>
            <a:r>
              <a:rPr lang="en-US" dirty="0">
                <a:latin typeface="Calibri" pitchFamily="34" charset="0"/>
                <a:cs typeface="Calibri" pitchFamily="34" charset="0"/>
              </a:rPr>
              <a:t>performance limitations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 err="1">
                <a:latin typeface="Calibri" pitchFamily="34" charset="0"/>
                <a:cs typeface="Calibri" pitchFamily="34" charset="0"/>
              </a:rPr>
              <a:t>DataFrame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>
                <a:latin typeface="Calibri" pitchFamily="34" charset="0"/>
                <a:cs typeface="Calibri" pitchFamily="34" charset="0"/>
              </a:rPr>
              <a:t>	Relational Model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>
                <a:latin typeface="Calibri" pitchFamily="34" charset="0"/>
                <a:cs typeface="Calibri" pitchFamily="34" charset="0"/>
              </a:rPr>
              <a:t>	offers huge performance improvement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		Custom Memory management (aka Project Tungsten)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		Optimized Execution Plans (aka Catalyst Optimizer)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>
                <a:latin typeface="Calibri" pitchFamily="34" charset="0"/>
                <a:cs typeface="Calibri" pitchFamily="34" charset="0"/>
              </a:rPr>
              <a:t>	Downside of Dataframe : Lack of Type Safety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DataSet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>
                <a:latin typeface="Calibri" pitchFamily="34" charset="0"/>
                <a:cs typeface="Calibri" pitchFamily="34" charset="0"/>
              </a:rPr>
              <a:t>	Latest Abstraction - extension of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DataFrame</a:t>
            </a:r>
            <a:r>
              <a:rPr lang="en-US" dirty="0">
                <a:latin typeface="Calibri" pitchFamily="34" charset="0"/>
                <a:cs typeface="Calibri" pitchFamily="34" charset="0"/>
              </a:rPr>
              <a:t> API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>
                <a:latin typeface="Calibri" pitchFamily="34" charset="0"/>
                <a:cs typeface="Calibri" pitchFamily="34" charset="0"/>
              </a:rPr>
              <a:t>	Developer friendly compile time safety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>
                <a:latin typeface="Calibri" pitchFamily="34" charset="0"/>
                <a:cs typeface="Calibri" pitchFamily="34" charset="0"/>
              </a:rPr>
              <a:t>	It uses Encoders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>
                <a:latin typeface="Calibri" pitchFamily="34" charset="0"/>
                <a:cs typeface="Calibri" pitchFamily="34" charset="0"/>
              </a:rPr>
              <a:t>	Convert DataSet to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DataFrame</a:t>
            </a:r>
            <a:r>
              <a:rPr lang="en-US" dirty="0">
                <a:latin typeface="Calibri" pitchFamily="34" charset="0"/>
                <a:cs typeface="Calibri" pitchFamily="34" charset="0"/>
              </a:rPr>
              <a:t> at any point of time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	objects.DataFrame=Dataset[Row]</a:t>
            </a:r>
          </a:p>
        </p:txBody>
      </p:sp>
    </p:spTree>
    <p:extLst>
      <p:ext uri="{BB962C8B-B14F-4D97-AF65-F5344CB8AC3E}">
        <p14:creationId xmlns="" xmlns:p14="http://schemas.microsoft.com/office/powerpoint/2010/main" val="916754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60749" y="301867"/>
            <a:ext cx="10526237" cy="859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1CADE4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Spark SQL</a:t>
            </a:r>
          </a:p>
        </p:txBody>
      </p:sp>
      <p:sp>
        <p:nvSpPr>
          <p:cNvPr id="4" name="CustomShape 1"/>
          <p:cNvSpPr/>
          <p:nvPr/>
        </p:nvSpPr>
        <p:spPr>
          <a:xfrm>
            <a:off x="5149828" y="6313549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US" sz="1200" dirty="0">
                <a:solidFill>
                  <a:srgbClr val="8B8B8B"/>
                </a:solidFill>
                <a:latin typeface="Calibri"/>
              </a:rPr>
              <a:t>INCEPTEZ TECHNOLOGIES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20808" y="1176540"/>
            <a:ext cx="84582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>
              <a:lnSpc>
                <a:spcPct val="15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b="1">
                <a:solidFill>
                  <a:schemeClr val="accent1"/>
                </a:solidFill>
              </a:defRPr>
            </a:lvl1pPr>
            <a:lvl2pPr lvl="1" indent="-182880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>
                <a:solidFill>
                  <a:schemeClr val="accent1"/>
                </a:solidFill>
              </a:defRPr>
            </a:lvl2pPr>
            <a:lvl3pPr marL="731520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>
                <a:solidFill>
                  <a:schemeClr val="accent1"/>
                </a:solidFill>
              </a:defRPr>
            </a:lvl3pPr>
            <a:lvl4pPr marL="1005840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4pPr>
            <a:lvl5pPr marL="1280160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5pPr>
            <a:lvl6pPr marL="16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6pPr>
            <a:lvl7pPr marL="19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7pPr>
            <a:lvl8pPr marL="22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8pPr>
            <a:lvl9pPr marL="2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buClr>
                <a:srgbClr val="1CADE4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1CADE4"/>
                </a:solidFill>
                <a:latin typeface="Calibri Light" pitchFamily="34" charset="0"/>
                <a:cs typeface="Calibri Light" pitchFamily="34" charset="0"/>
              </a:rPr>
              <a:t>Coding Complexity is less</a:t>
            </a:r>
          </a:p>
          <a:p>
            <a:pPr>
              <a:lnSpc>
                <a:spcPct val="100000"/>
              </a:lnSpc>
              <a:spcAft>
                <a:spcPts val="600"/>
              </a:spcAft>
              <a:buClr>
                <a:srgbClr val="1CADE4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1CADE4"/>
                </a:solidFill>
                <a:latin typeface="Calibri Light" pitchFamily="34" charset="0"/>
                <a:cs typeface="Calibri Light" pitchFamily="34" charset="0"/>
              </a:rPr>
              <a:t>Scalability</a:t>
            </a:r>
          </a:p>
          <a:p>
            <a:pPr>
              <a:lnSpc>
                <a:spcPct val="100000"/>
              </a:lnSpc>
              <a:spcAft>
                <a:spcPts val="600"/>
              </a:spcAft>
              <a:buClr>
                <a:srgbClr val="1CADE4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1CADE4"/>
                </a:solidFill>
                <a:latin typeface="Calibri Light" pitchFamily="34" charset="0"/>
                <a:cs typeface="Calibri Light" pitchFamily="34" charset="0"/>
              </a:rPr>
              <a:t>Let </a:t>
            </a:r>
            <a:r>
              <a:rPr lang="en-US" sz="2000" dirty="0">
                <a:solidFill>
                  <a:srgbClr val="1CADE4"/>
                </a:solidFill>
                <a:latin typeface="Calibri Light" pitchFamily="34" charset="0"/>
                <a:cs typeface="Calibri Light" pitchFamily="34" charset="0"/>
              </a:rPr>
              <a:t>optimizer do the hard work</a:t>
            </a:r>
          </a:p>
          <a:p>
            <a:pPr>
              <a:lnSpc>
                <a:spcPct val="100000"/>
              </a:lnSpc>
              <a:spcAft>
                <a:spcPts val="600"/>
              </a:spcAft>
              <a:buClr>
                <a:srgbClr val="1CADE4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1CADE4"/>
                </a:solidFill>
                <a:latin typeface="Calibri Light" pitchFamily="34" charset="0"/>
                <a:cs typeface="Calibri Light" pitchFamily="34" charset="0"/>
              </a:rPr>
              <a:t>Integrated 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Clr>
                <a:srgbClr val="1CADE4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CADE4"/>
                </a:solidFill>
                <a:latin typeface="Calibri Light" pitchFamily="34" charset="0"/>
                <a:cs typeface="Calibri Light" pitchFamily="34" charset="0"/>
              </a:rPr>
              <a:t>Seamlessly mix SQL queries with Spark programs.</a:t>
            </a:r>
          </a:p>
          <a:p>
            <a:pPr>
              <a:lnSpc>
                <a:spcPct val="100000"/>
              </a:lnSpc>
              <a:spcAft>
                <a:spcPts val="600"/>
              </a:spcAft>
              <a:buClr>
                <a:srgbClr val="1CADE4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1CADE4"/>
                </a:solidFill>
                <a:latin typeface="Calibri Light" pitchFamily="34" charset="0"/>
                <a:cs typeface="Calibri Light" pitchFamily="34" charset="0"/>
              </a:rPr>
              <a:t>Unified Data Access 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Clr>
                <a:srgbClr val="1CADE4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CADE4"/>
                </a:solidFill>
                <a:latin typeface="Calibri Light" pitchFamily="34" charset="0"/>
                <a:cs typeface="Calibri Light" pitchFamily="34" charset="0"/>
              </a:rPr>
              <a:t>Connect to any data source the same way.</a:t>
            </a:r>
          </a:p>
          <a:p>
            <a:pPr>
              <a:lnSpc>
                <a:spcPct val="100000"/>
              </a:lnSpc>
              <a:spcAft>
                <a:spcPts val="600"/>
              </a:spcAft>
              <a:buClr>
                <a:srgbClr val="1CADE4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1CADE4"/>
                </a:solidFill>
                <a:latin typeface="Calibri Light" pitchFamily="34" charset="0"/>
                <a:cs typeface="Calibri Light" pitchFamily="34" charset="0"/>
              </a:rPr>
              <a:t>Hive Compatibility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Clr>
                <a:srgbClr val="1CADE4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CADE4"/>
                </a:solidFill>
                <a:latin typeface="Calibri Light" pitchFamily="34" charset="0"/>
                <a:cs typeface="Calibri Light" pitchFamily="34" charset="0"/>
              </a:rPr>
              <a:t>Run unmodified Hive queries on existing data.</a:t>
            </a:r>
          </a:p>
          <a:p>
            <a:pPr>
              <a:lnSpc>
                <a:spcPct val="100000"/>
              </a:lnSpc>
              <a:spcAft>
                <a:spcPts val="600"/>
              </a:spcAft>
              <a:buClr>
                <a:srgbClr val="1CADE4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1CADE4"/>
                </a:solidFill>
                <a:latin typeface="Calibri Light" pitchFamily="34" charset="0"/>
                <a:cs typeface="Calibri Light" pitchFamily="34" charset="0"/>
              </a:rPr>
              <a:t>Standard Connectivity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Clr>
                <a:srgbClr val="1CADE4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CADE4"/>
                </a:solidFill>
                <a:latin typeface="Calibri Light" pitchFamily="34" charset="0"/>
                <a:cs typeface="Calibri Light" pitchFamily="34" charset="0"/>
              </a:rPr>
              <a:t>Connect through JDBC or ODBC.</a:t>
            </a:r>
          </a:p>
        </p:txBody>
      </p:sp>
    </p:spTree>
    <p:extLst>
      <p:ext uri="{BB962C8B-B14F-4D97-AF65-F5344CB8AC3E}">
        <p14:creationId xmlns="" xmlns:p14="http://schemas.microsoft.com/office/powerpoint/2010/main" val="746811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5499" y="240546"/>
            <a:ext cx="4870776" cy="646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1CADE4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to Use and What</a:t>
            </a:r>
            <a:endParaRPr lang="en-US" sz="2400" b="1" dirty="0">
              <a:solidFill>
                <a:srgbClr val="1CADE4">
                  <a:lumMod val="7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5149828" y="6313549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US" sz="1200" dirty="0">
                <a:solidFill>
                  <a:srgbClr val="8B8B8B"/>
                </a:solidFill>
                <a:latin typeface="Calibri"/>
              </a:rPr>
              <a:t>INCEPTEZ TECHNOLOGIES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5046" y="750090"/>
            <a:ext cx="1103649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RDD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: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Data is unstructured, for example, binary (media) streams or text streams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Want to control your dataset and use low-level transformations and actions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Data types cannot be serialized with Encoders (an optimized approach that uses runtime code generation to build custom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bytecode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for serialization and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deserialization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ok to miss optimizations for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DataFrames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and Datasets for structured and semi-structured data that are available out of the box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Don’t care about the schema, columnar format and ready to use functional programming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constructs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DataFrame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: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Data is structured (RDBMS input) or semi-structured (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json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csv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Want to get the best performance gained from SQL’s optimized execution engine (Catalyst optimizer and Tungsten’s efficient code generation)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Need to run hive queries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Appreciate domain specific language API (.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groupBy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.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agg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.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orderBy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Using R or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Python</a:t>
            </a:r>
          </a:p>
          <a:p>
            <a:pPr marL="0" lvl="1" indent="-285750"/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DataSet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: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Data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is structured or 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semi-structured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Appreciate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type-safety at a compile time and a strong-typed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API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Need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good performance (mostly greater than RDD), but not the best one (usually lower than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DataFrames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0265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08349" y="428325"/>
            <a:ext cx="3592151" cy="4289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1CADE4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Spark SQL Datatypes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096" y="299184"/>
            <a:ext cx="7779295" cy="6217188"/>
          </a:xfrm>
          <a:prstGeom prst="rect">
            <a:avLst/>
          </a:prstGeom>
        </p:spPr>
      </p:pic>
      <p:sp>
        <p:nvSpPr>
          <p:cNvPr id="4" name="CustomShape 1"/>
          <p:cNvSpPr/>
          <p:nvPr/>
        </p:nvSpPr>
        <p:spPr>
          <a:xfrm>
            <a:off x="5149828" y="6313549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US" sz="1200" dirty="0">
                <a:solidFill>
                  <a:srgbClr val="8B8B8B"/>
                </a:solidFill>
                <a:latin typeface="Calibri"/>
              </a:rPr>
              <a:t>INCEPTEZ TECHNOLOGIES</a:t>
            </a:r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8670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5149828" y="6313549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US" sz="1200" dirty="0">
                <a:solidFill>
                  <a:srgbClr val="8B8B8B"/>
                </a:solidFill>
                <a:latin typeface="Calibri"/>
              </a:rPr>
              <a:t>INCEPTEZ TECHNOLOGIES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6162" y="820910"/>
            <a:ext cx="7826268" cy="859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1CADE4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SPARK SQL Artifacts - MAVEN</a:t>
            </a:r>
            <a:endParaRPr lang="en-US" sz="2400" b="1" dirty="0">
              <a:solidFill>
                <a:srgbClr val="1CADE4">
                  <a:lumMod val="7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1720840"/>
            <a:ext cx="552279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&lt;dependency&gt;</a:t>
            </a:r>
          </a:p>
          <a:p>
            <a:r>
              <a:rPr lang="en-US" b="1" dirty="0"/>
              <a:t>    &lt;</a:t>
            </a:r>
            <a:r>
              <a:rPr lang="en-US" b="1" dirty="0" err="1"/>
              <a:t>groupId</a:t>
            </a:r>
            <a:r>
              <a:rPr lang="en-US" b="1" dirty="0"/>
              <a:t>&gt;</a:t>
            </a:r>
            <a:r>
              <a:rPr lang="en-US" b="1" dirty="0" err="1"/>
              <a:t>org.apache.spark</a:t>
            </a:r>
            <a:r>
              <a:rPr lang="en-US" b="1" dirty="0"/>
              <a:t>&lt;/</a:t>
            </a:r>
            <a:r>
              <a:rPr lang="en-US" b="1" dirty="0" err="1"/>
              <a:t>groupId</a:t>
            </a:r>
            <a:r>
              <a:rPr lang="en-US" b="1" dirty="0"/>
              <a:t>&gt;</a:t>
            </a:r>
          </a:p>
          <a:p>
            <a:r>
              <a:rPr lang="en-US" b="1" dirty="0"/>
              <a:t>    &lt;</a:t>
            </a:r>
            <a:r>
              <a:rPr lang="en-US" b="1" dirty="0" err="1"/>
              <a:t>artifactId</a:t>
            </a:r>
            <a:r>
              <a:rPr lang="en-US" b="1" dirty="0"/>
              <a:t>&gt;spark-sql_2.11&lt;/</a:t>
            </a:r>
            <a:r>
              <a:rPr lang="en-US" b="1" dirty="0" err="1"/>
              <a:t>artifactId</a:t>
            </a:r>
            <a:r>
              <a:rPr lang="en-US" b="1" dirty="0"/>
              <a:t>&gt;</a:t>
            </a:r>
          </a:p>
          <a:p>
            <a:r>
              <a:rPr lang="en-US" b="1" dirty="0"/>
              <a:t>    &lt;</a:t>
            </a:r>
            <a:r>
              <a:rPr lang="en-US" b="1" dirty="0" smtClean="0"/>
              <a:t>version&gt;2.2.0&lt;/</a:t>
            </a:r>
            <a:r>
              <a:rPr lang="en-US" b="1" dirty="0"/>
              <a:t>version&gt;</a:t>
            </a:r>
          </a:p>
          <a:p>
            <a:r>
              <a:rPr lang="en-US" b="1" dirty="0"/>
              <a:t>    &lt;scope&gt;provided&lt;/scope&gt;</a:t>
            </a:r>
          </a:p>
          <a:p>
            <a:r>
              <a:rPr lang="en-US" b="1" dirty="0"/>
              <a:t>&lt;/dependency</a:t>
            </a:r>
            <a:r>
              <a:rPr lang="en-US" b="1" dirty="0" smtClean="0"/>
              <a:t>&gt;</a:t>
            </a:r>
          </a:p>
          <a:p>
            <a:endParaRPr lang="en-US" b="1" dirty="0"/>
          </a:p>
          <a:p>
            <a:r>
              <a:rPr lang="en-US" b="1" dirty="0"/>
              <a:t>&lt;dependency&gt;</a:t>
            </a:r>
          </a:p>
          <a:p>
            <a:r>
              <a:rPr lang="en-US" b="1" dirty="0"/>
              <a:t>    &lt;</a:t>
            </a:r>
            <a:r>
              <a:rPr lang="en-US" b="1" dirty="0" err="1"/>
              <a:t>groupId</a:t>
            </a:r>
            <a:r>
              <a:rPr lang="en-US" b="1" dirty="0"/>
              <a:t>&gt;</a:t>
            </a:r>
            <a:r>
              <a:rPr lang="en-US" b="1" dirty="0" err="1"/>
              <a:t>org.apache.spark</a:t>
            </a:r>
            <a:r>
              <a:rPr lang="en-US" b="1" dirty="0"/>
              <a:t>&lt;/</a:t>
            </a:r>
            <a:r>
              <a:rPr lang="en-US" b="1" dirty="0" err="1"/>
              <a:t>groupId</a:t>
            </a:r>
            <a:r>
              <a:rPr lang="en-US" b="1" dirty="0"/>
              <a:t>&gt;</a:t>
            </a:r>
          </a:p>
          <a:p>
            <a:r>
              <a:rPr lang="en-US" b="1" dirty="0"/>
              <a:t>    &lt;</a:t>
            </a:r>
            <a:r>
              <a:rPr lang="en-US" b="1" dirty="0" err="1"/>
              <a:t>artifactId</a:t>
            </a:r>
            <a:r>
              <a:rPr lang="en-US" b="1" dirty="0"/>
              <a:t>&gt;spark-hive_2.11&lt;/</a:t>
            </a:r>
            <a:r>
              <a:rPr lang="en-US" b="1" dirty="0" err="1"/>
              <a:t>artifactId</a:t>
            </a:r>
            <a:r>
              <a:rPr lang="en-US" b="1" dirty="0"/>
              <a:t>&gt;</a:t>
            </a:r>
          </a:p>
          <a:p>
            <a:r>
              <a:rPr lang="en-US" b="1" dirty="0"/>
              <a:t>    &lt;</a:t>
            </a:r>
            <a:r>
              <a:rPr lang="en-US" b="1" dirty="0" smtClean="0"/>
              <a:t>version&gt;2.2.0&lt;/</a:t>
            </a:r>
            <a:r>
              <a:rPr lang="en-US" b="1" dirty="0"/>
              <a:t>version&gt;</a:t>
            </a:r>
          </a:p>
          <a:p>
            <a:r>
              <a:rPr lang="en-US" b="1" dirty="0"/>
              <a:t>    &lt;scope&gt;provided&lt;/scope&gt;</a:t>
            </a:r>
          </a:p>
          <a:p>
            <a:r>
              <a:rPr lang="en-US" b="1" dirty="0"/>
              <a:t>&lt;/dependency&gt;</a:t>
            </a:r>
          </a:p>
        </p:txBody>
      </p:sp>
    </p:spTree>
    <p:extLst>
      <p:ext uri="{BB962C8B-B14F-4D97-AF65-F5344CB8AC3E}">
        <p14:creationId xmlns="" xmlns:p14="http://schemas.microsoft.com/office/powerpoint/2010/main" val="2328038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5149828" y="6313549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US" sz="1200" dirty="0">
                <a:solidFill>
                  <a:srgbClr val="8B8B8B"/>
                </a:solidFill>
                <a:latin typeface="Calibri"/>
              </a:rPr>
              <a:t>INCEPTEZ TECHNOLOGIES</a:t>
            </a:r>
            <a:endParaRPr dirty="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476" y="3466530"/>
            <a:ext cx="8107244" cy="25794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69994" y="900751"/>
            <a:ext cx="7642746" cy="23474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08349" y="250900"/>
            <a:ext cx="6964001" cy="7044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1CADE4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 Performance </a:t>
            </a:r>
            <a:r>
              <a:rPr lang="en-US" sz="2400" b="1" dirty="0" smtClean="0">
                <a:solidFill>
                  <a:srgbClr val="1CADE4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Caching</a:t>
            </a:r>
            <a:endParaRPr lang="en-US" sz="2400" b="1" dirty="0">
              <a:solidFill>
                <a:srgbClr val="1CADE4">
                  <a:lumMod val="7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8960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5149828" y="6313549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US" sz="1200" dirty="0">
                <a:solidFill>
                  <a:srgbClr val="8B8B8B"/>
                </a:solidFill>
                <a:latin typeface="Calibri"/>
              </a:rPr>
              <a:t>INCEPTEZ TECHNOLOGIES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349" y="250900"/>
            <a:ext cx="6964001" cy="7044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1CADE4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HiveContext</a:t>
            </a:r>
            <a:endParaRPr lang="en-US" sz="2400" b="1" dirty="0">
              <a:solidFill>
                <a:srgbClr val="1CADE4">
                  <a:lumMod val="7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2344" y="1085461"/>
            <a:ext cx="1049058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rgbClr val="1CADE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HiveContext is an alternative entry point into the Spark SQL library</a:t>
            </a:r>
          </a:p>
          <a:p>
            <a:endParaRPr lang="en-US" dirty="0" smtClean="0">
              <a:solidFill>
                <a:srgbClr val="1CADE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rgbClr val="1CADE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HiveContext </a:t>
            </a:r>
            <a:r>
              <a:rPr lang="en-US" dirty="0">
                <a:solidFill>
                  <a:srgbClr val="1CADE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do all that SQLContext can do and, on top of that, it can read from Hive meta store and tables, and can access Hive user-defined functions as well.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solidFill>
                <a:srgbClr val="1CADE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rgbClr val="1CADE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only requirement to use HiveContext is obviously that there should be an already existing Hive setup readily available. In this way, Spark SQL can easily co-exist with Hive.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solidFill>
                <a:srgbClr val="1CADE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rgbClr val="1CADE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Spark SQL can process the data from Hive tables faster than Hive using its Hive Query Language.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solidFill>
                <a:srgbClr val="1CADE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rgbClr val="1CADE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Spark SQL from different versions of Hive, which is a great feature enabling data source consolidation for data processing.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45461" y="4943396"/>
            <a:ext cx="68584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scala</a:t>
            </a:r>
            <a:r>
              <a:rPr lang="en-US" b="1" dirty="0"/>
              <a:t>&gt; import </a:t>
            </a:r>
            <a:r>
              <a:rPr lang="en-US" b="1" dirty="0" err="1"/>
              <a:t>org.apache.spark.sql.hive</a:t>
            </a:r>
            <a:r>
              <a:rPr lang="en-US" b="1" dirty="0"/>
              <a:t>._</a:t>
            </a:r>
            <a:br>
              <a:rPr lang="en-US" b="1" dirty="0"/>
            </a:br>
            <a:r>
              <a:rPr lang="en-US" b="1" dirty="0" err="1"/>
              <a:t>scala</a:t>
            </a:r>
            <a:r>
              <a:rPr lang="en-US" b="1" dirty="0"/>
              <a:t>&gt; </a:t>
            </a: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hc</a:t>
            </a:r>
            <a:r>
              <a:rPr lang="en-US" b="1" dirty="0"/>
              <a:t> = new </a:t>
            </a:r>
            <a:r>
              <a:rPr lang="en-US" b="1" dirty="0" err="1"/>
              <a:t>HiveContext</a:t>
            </a:r>
            <a:r>
              <a:rPr lang="en-US" b="1" dirty="0"/>
              <a:t>(</a:t>
            </a:r>
            <a:r>
              <a:rPr lang="en-US" b="1" dirty="0" err="1"/>
              <a:t>sc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3704377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8349" y="514705"/>
            <a:ext cx="6964001" cy="2616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1CADE4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Hive Features -  Supported and Un Supported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4700" y="4838166"/>
            <a:ext cx="11286698" cy="15670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23767" tIns="0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rgbClr val="1CADE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Unsupported Hive Functionality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en-US" sz="1600" dirty="0">
              <a:solidFill>
                <a:srgbClr val="1CADE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rgbClr val="1CADE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Tables with buckets: bucket is the hash partitioning within a Hive table partition. Spark SQL doesn’t support buckets yet.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rgbClr val="1CADE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Column statistics collecting: Spark SQL does not scans to collect column statistics at the moment.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rgbClr val="1CADE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format for CLI: For results showing back to the CLI, Spark SQL only supports </a:t>
            </a:r>
            <a:r>
              <a:rPr lang="en-US" altLang="en-US" sz="1600" dirty="0" err="1">
                <a:solidFill>
                  <a:srgbClr val="1CADE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TextOutputFormat</a:t>
            </a:r>
            <a:r>
              <a:rPr lang="en-US" altLang="en-US" sz="1600" dirty="0">
                <a:solidFill>
                  <a:srgbClr val="1CADE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en-US" sz="1600" b="1" dirty="0">
              <a:solidFill>
                <a:srgbClr val="1CADE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5149828" y="6313549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US" sz="1200" dirty="0">
                <a:solidFill>
                  <a:srgbClr val="8B8B8B"/>
                </a:solidFill>
                <a:latin typeface="Calibri"/>
              </a:rPr>
              <a:t>INCEPTEZ TECHNOLOGIES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1997" y="872697"/>
            <a:ext cx="11449388" cy="37830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23767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rgbClr val="1CADE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Spark SQL supports the vast majority of Hive features, such as: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1600" b="1" dirty="0">
              <a:solidFill>
                <a:srgbClr val="1CADE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rgbClr val="1CADE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Hive query statements, including: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rgbClr val="1CADE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SELECT, GROUP BY, ORDER BY, CLUSTER BY, SORT BY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rgbClr val="1CADE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Hive operators, including: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rgbClr val="1CADE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Relational operators, Arithmetic operators, Logical operators, Mathematical functions , String functions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rgbClr val="1CADE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defined functions (UDF)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rgbClr val="1CADE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defined aggregation functions (UDAF)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rgbClr val="1CADE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defined serialization formats (</a:t>
            </a:r>
            <a:r>
              <a:rPr lang="en-US" altLang="en-US" sz="1600" b="1" dirty="0" err="1">
                <a:solidFill>
                  <a:srgbClr val="1CADE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SerDes</a:t>
            </a:r>
            <a:r>
              <a:rPr lang="en-US" altLang="en-US" sz="1600" b="1" dirty="0">
                <a:solidFill>
                  <a:srgbClr val="1CADE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rgbClr val="1CADE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Window functions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rgbClr val="1CADE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Joins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rgbClr val="1CADE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JOIN, {LEFT|RIGHT|FULL} OUTER JOIN, LEFT SEMI JOIN, CROSS JOIN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rgbClr val="1CADE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Unions, Sub-queries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rgbClr val="1CADE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Partitioned tables including dynamic partition insertion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rgbClr val="1CADE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Hive DDL Functions, including:</a:t>
            </a:r>
          </a:p>
        </p:txBody>
      </p:sp>
    </p:spTree>
    <p:extLst>
      <p:ext uri="{BB962C8B-B14F-4D97-AF65-F5344CB8AC3E}">
        <p14:creationId xmlns="" xmlns:p14="http://schemas.microsoft.com/office/powerpoint/2010/main" val="2855737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1850" y="5921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prstClr val="black"/>
                </a:solidFill>
              </a:rPr>
              <a:t>Demo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8849" y="2613401"/>
            <a:ext cx="10526237" cy="859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>
                <a:solidFill>
                  <a:srgbClr val="1CADE4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  <a:r>
              <a:rPr lang="en-US" sz="4800" smtClean="0">
                <a:solidFill>
                  <a:srgbClr val="1CAD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</a:t>
            </a:r>
            <a:r>
              <a:rPr lang="en-US" sz="4800" dirty="0">
                <a:solidFill>
                  <a:srgbClr val="1CAD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Workouts</a:t>
            </a:r>
          </a:p>
        </p:txBody>
      </p:sp>
      <p:sp>
        <p:nvSpPr>
          <p:cNvPr id="6" name="CustomShape 1"/>
          <p:cNvSpPr/>
          <p:nvPr/>
        </p:nvSpPr>
        <p:spPr>
          <a:xfrm>
            <a:off x="5149828" y="6313549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US" sz="1200" dirty="0">
                <a:solidFill>
                  <a:srgbClr val="8B8B8B"/>
                </a:solidFill>
                <a:latin typeface="Calibri"/>
              </a:rPr>
              <a:t>INCEPTEZ TECHNOLOGIES</a:t>
            </a:r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018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60749" y="301867"/>
            <a:ext cx="10526237" cy="859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1CADE4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Source API</a:t>
            </a:r>
            <a:endParaRPr lang="en-US" sz="2400" b="1" dirty="0">
              <a:solidFill>
                <a:srgbClr val="1CADE4">
                  <a:lumMod val="7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5149828" y="6313549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US" sz="1200" dirty="0">
                <a:solidFill>
                  <a:srgbClr val="8B8B8B"/>
                </a:solidFill>
                <a:latin typeface="Calibri"/>
              </a:rPr>
              <a:t>INCEPTEZ TECHNOLOGIES</a:t>
            </a:r>
            <a:endParaRPr dirty="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94" y="2080705"/>
            <a:ext cx="9473345" cy="30226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91959" y="1001689"/>
            <a:ext cx="3985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Read and write with a variety of formats</a:t>
            </a:r>
          </a:p>
        </p:txBody>
      </p:sp>
    </p:spTree>
    <p:extLst>
      <p:ext uri="{BB962C8B-B14F-4D97-AF65-F5344CB8AC3E}">
        <p14:creationId xmlns="" xmlns:p14="http://schemas.microsoft.com/office/powerpoint/2010/main" val="2715093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60749" y="414035"/>
            <a:ext cx="10526237" cy="859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1CADE4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Source API</a:t>
            </a:r>
            <a:endParaRPr lang="en-US" sz="2400" b="1" dirty="0">
              <a:solidFill>
                <a:srgbClr val="1CADE4">
                  <a:lumMod val="75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5149828" y="6313549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US" sz="1200" dirty="0">
                <a:solidFill>
                  <a:srgbClr val="8B8B8B"/>
                </a:solidFill>
                <a:latin typeface="Calibri"/>
              </a:rPr>
              <a:t>INCEPTEZ TECHNOLOGIES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01141" y="1219895"/>
            <a:ext cx="6141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Unified interface to reading/writing data in a variety of formats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746952" y="1927874"/>
            <a:ext cx="8014602" cy="310815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242" y="2146238"/>
            <a:ext cx="5034625" cy="31959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62035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4286" y="359988"/>
            <a:ext cx="2715851" cy="859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1CADE4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Spark SQL APIs</a:t>
            </a:r>
          </a:p>
        </p:txBody>
      </p:sp>
      <p:sp>
        <p:nvSpPr>
          <p:cNvPr id="4" name="CustomShape 1"/>
          <p:cNvSpPr/>
          <p:nvPr/>
        </p:nvSpPr>
        <p:spPr>
          <a:xfrm>
            <a:off x="5149828" y="6313549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US" sz="1200" dirty="0">
                <a:solidFill>
                  <a:srgbClr val="8B8B8B"/>
                </a:solidFill>
                <a:latin typeface="Calibri"/>
              </a:rPr>
              <a:t>INCEPTEZ TECHNOLOGIES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1508" y="3461245"/>
            <a:ext cx="11775241" cy="21133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b="1" dirty="0" err="1" smtClean="0">
                <a:solidFill>
                  <a:srgbClr val="1CADE4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Calibri" panose="020F0502020204030204" pitchFamily="34" charset="0"/>
              </a:rPr>
              <a:t>SparkSession</a:t>
            </a:r>
            <a:endParaRPr lang="en-US" b="1" dirty="0" smtClean="0">
              <a:solidFill>
                <a:srgbClr val="1CADE4"/>
              </a:solidFill>
              <a:latin typeface="Calibri" panose="020F0502020204030204" pitchFamily="34" charset="0"/>
              <a:ea typeface="Arial Unicode MS" panose="020B0604020202020204" pitchFamily="34" charset="-122"/>
              <a:cs typeface="Calibri" panose="020F0502020204030204" pitchFamily="34" charset="0"/>
            </a:endParaRPr>
          </a:p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</a:pPr>
            <a:r>
              <a:rPr lang="en-US" dirty="0" smtClean="0">
                <a:solidFill>
                  <a:srgbClr val="1CADE4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Calibri" panose="020F0502020204030204" pitchFamily="34" charset="0"/>
              </a:rPr>
              <a:t>		A new entry point that supersedes </a:t>
            </a:r>
            <a:r>
              <a:rPr lang="en-US" dirty="0" err="1" smtClean="0">
                <a:solidFill>
                  <a:srgbClr val="1CADE4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Calibri" panose="020F0502020204030204" pitchFamily="34" charset="0"/>
              </a:rPr>
              <a:t>SQLContext</a:t>
            </a:r>
            <a:r>
              <a:rPr lang="en-US" dirty="0" smtClean="0">
                <a:solidFill>
                  <a:srgbClr val="1CADE4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Calibri" panose="020F0502020204030204" pitchFamily="34" charset="0"/>
              </a:rPr>
              <a:t> and </a:t>
            </a:r>
            <a:r>
              <a:rPr lang="en-US" dirty="0" err="1" smtClean="0">
                <a:solidFill>
                  <a:srgbClr val="1CADE4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Calibri" panose="020F0502020204030204" pitchFamily="34" charset="0"/>
              </a:rPr>
              <a:t>HiveContext</a:t>
            </a:r>
            <a:r>
              <a:rPr lang="en-US" dirty="0" smtClean="0">
                <a:solidFill>
                  <a:srgbClr val="1CADE4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Calibri" panose="020F0502020204030204" pitchFamily="34" charset="0"/>
              </a:rPr>
              <a:t>. For users of the </a:t>
            </a:r>
            <a:r>
              <a:rPr lang="en-US" dirty="0" err="1" smtClean="0">
                <a:solidFill>
                  <a:srgbClr val="1CADE4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Calibri" panose="020F0502020204030204" pitchFamily="34" charset="0"/>
              </a:rPr>
              <a:t>DataFrame</a:t>
            </a:r>
            <a:r>
              <a:rPr lang="en-US" dirty="0" smtClean="0">
                <a:solidFill>
                  <a:srgbClr val="1CADE4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Calibri" panose="020F0502020204030204" pitchFamily="34" charset="0"/>
              </a:rPr>
              <a:t> API, a common source 	of confusion for Spark is which “context” to use. Now you can use </a:t>
            </a:r>
            <a:r>
              <a:rPr lang="en-US" dirty="0" err="1" smtClean="0">
                <a:solidFill>
                  <a:srgbClr val="1CADE4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Calibri" panose="020F0502020204030204" pitchFamily="34" charset="0"/>
              </a:rPr>
              <a:t>SparkSession</a:t>
            </a:r>
            <a:r>
              <a:rPr lang="en-US" dirty="0" smtClean="0">
                <a:solidFill>
                  <a:srgbClr val="1CADE4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Calibri" panose="020F0502020204030204" pitchFamily="34" charset="0"/>
              </a:rPr>
              <a:t>, which subsumes both, as a single 	entry point, as demonstrated in this notebook. Note that the old </a:t>
            </a:r>
            <a:r>
              <a:rPr lang="en-US" dirty="0" err="1" smtClean="0">
                <a:solidFill>
                  <a:srgbClr val="1CADE4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Calibri" panose="020F0502020204030204" pitchFamily="34" charset="0"/>
              </a:rPr>
              <a:t>SQLContext</a:t>
            </a:r>
            <a:r>
              <a:rPr lang="en-US" dirty="0" smtClean="0">
                <a:solidFill>
                  <a:srgbClr val="1CADE4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Calibri" panose="020F0502020204030204" pitchFamily="34" charset="0"/>
              </a:rPr>
              <a:t> and </a:t>
            </a:r>
            <a:r>
              <a:rPr lang="en-US" dirty="0" err="1" smtClean="0">
                <a:solidFill>
                  <a:srgbClr val="1CADE4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Calibri" panose="020F0502020204030204" pitchFamily="34" charset="0"/>
              </a:rPr>
              <a:t>HiveContext</a:t>
            </a:r>
            <a:r>
              <a:rPr lang="en-US" dirty="0" smtClean="0">
                <a:solidFill>
                  <a:srgbClr val="1CADE4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Calibri" panose="020F0502020204030204" pitchFamily="34" charset="0"/>
              </a:rPr>
              <a:t> classes are still kept 	for backward compatibility.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1508" y="1109546"/>
            <a:ext cx="11478851" cy="1102866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1CADE4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Calibri" panose="020F0502020204030204" pitchFamily="34" charset="0"/>
              </a:rPr>
              <a:t>SQLContext</a:t>
            </a:r>
          </a:p>
          <a:p>
            <a:pPr marL="685800" lvl="1" indent="-18288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CADE4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Calibri" panose="020F0502020204030204" pitchFamily="34" charset="0"/>
              </a:rPr>
              <a:t>It’s the entry point for working along structured data (rows and columns) in Spark. Allows the creation of Data Frame objects as well as the execution of SQL queries.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3098" y="2201164"/>
            <a:ext cx="12317052" cy="1559401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b="1" dirty="0" err="1" smtClean="0">
                <a:solidFill>
                  <a:srgbClr val="1CADE4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Calibri" panose="020F0502020204030204" pitchFamily="34" charset="0"/>
              </a:rPr>
              <a:t>HiveContext</a:t>
            </a:r>
            <a:endParaRPr lang="en-US" b="1" dirty="0">
              <a:solidFill>
                <a:srgbClr val="1CADE4"/>
              </a:solidFill>
              <a:latin typeface="Calibri" panose="020F0502020204030204" pitchFamily="34" charset="0"/>
              <a:ea typeface="Arial Unicode MS" panose="020B0604020202020204" pitchFamily="34" charset="-122"/>
              <a:cs typeface="Calibri" panose="020F0502020204030204" pitchFamily="34" charset="0"/>
            </a:endParaRPr>
          </a:p>
          <a:p>
            <a:pPr marL="685800" lvl="1" indent="-18288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CADE4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Calibri" panose="020F0502020204030204" pitchFamily="34" charset="0"/>
              </a:rPr>
              <a:t>Working with Hive tables, a descendant of SQLContext. </a:t>
            </a:r>
          </a:p>
          <a:p>
            <a:pPr marL="685800" lvl="1" indent="-18288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CADE4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Calibri" panose="020F0502020204030204" pitchFamily="34" charset="0"/>
              </a:rPr>
              <a:t>Hive Context is optimized and provides a richer functionality than SQLContext accesses unified </a:t>
            </a:r>
            <a:r>
              <a:rPr lang="en-US" dirty="0" err="1">
                <a:solidFill>
                  <a:srgbClr val="1CADE4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Calibri" panose="020F0502020204030204" pitchFamily="34" charset="0"/>
              </a:rPr>
              <a:t>metastore</a:t>
            </a:r>
            <a:r>
              <a:rPr lang="en-US" dirty="0">
                <a:solidFill>
                  <a:srgbClr val="1CADE4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4286" y="5170452"/>
            <a:ext cx="11298993" cy="137986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18288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1CADE4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Calibri" panose="020F0502020204030204" pitchFamily="34" charset="0"/>
              </a:rPr>
              <a:t>JDBC </a:t>
            </a:r>
            <a:r>
              <a:rPr lang="en-US" b="1" dirty="0" err="1">
                <a:solidFill>
                  <a:srgbClr val="1CADE4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Calibri" panose="020F0502020204030204" pitchFamily="34" charset="0"/>
              </a:rPr>
              <a:t>Datasource</a:t>
            </a:r>
            <a:endParaRPr lang="en-US" b="1" dirty="0">
              <a:solidFill>
                <a:srgbClr val="1CADE4"/>
              </a:solidFill>
              <a:latin typeface="Calibri" panose="020F0502020204030204" pitchFamily="34" charset="0"/>
              <a:ea typeface="Arial Unicode MS" panose="020B0604020202020204" pitchFamily="34" charset="-122"/>
              <a:cs typeface="Calibri" panose="020F0502020204030204" pitchFamily="34" charset="0"/>
            </a:endParaRPr>
          </a:p>
          <a:p>
            <a:pPr marL="685800" lvl="1" indent="-18288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CADE4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Calibri" panose="020F0502020204030204" pitchFamily="34" charset="0"/>
              </a:rPr>
              <a:t>JDBC data source can be used to read data from relational databases using JDBC API. This is preferred over using the RDD because the data source returns the results as a </a:t>
            </a:r>
            <a:r>
              <a:rPr lang="en-US" dirty="0" err="1">
                <a:solidFill>
                  <a:srgbClr val="1CADE4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Calibri" panose="020F0502020204030204" pitchFamily="34" charset="0"/>
              </a:rPr>
              <a:t>DataFrame</a:t>
            </a:r>
            <a:r>
              <a:rPr lang="en-US" dirty="0">
                <a:solidFill>
                  <a:srgbClr val="1CADE4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Calibri" panose="020F0502020204030204" pitchFamily="34" charset="0"/>
              </a:rPr>
              <a:t> can be handled in Spark SQL or joined beside other data sources.</a:t>
            </a:r>
          </a:p>
        </p:txBody>
      </p:sp>
    </p:spTree>
    <p:extLst>
      <p:ext uri="{BB962C8B-B14F-4D97-AF65-F5344CB8AC3E}">
        <p14:creationId xmlns="" xmlns:p14="http://schemas.microsoft.com/office/powerpoint/2010/main" val="3751759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8349" y="346436"/>
            <a:ext cx="3211151" cy="6200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</a:pPr>
            <a:r>
              <a:rPr lang="en-US" sz="2400" b="1" dirty="0" err="1">
                <a:solidFill>
                  <a:srgbClr val="1CADE4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Calibri" panose="020F0502020204030204" pitchFamily="34" charset="0"/>
              </a:rPr>
              <a:t>DataFrames</a:t>
            </a:r>
            <a:endParaRPr lang="en-US" sz="2400" b="1" dirty="0">
              <a:solidFill>
                <a:srgbClr val="1CADE4"/>
              </a:solidFill>
              <a:latin typeface="Calibri" panose="020F0502020204030204" pitchFamily="34" charset="0"/>
              <a:ea typeface="Arial Unicode MS" panose="020B0604020202020204" pitchFamily="34" charset="-122"/>
              <a:cs typeface="Calibri" panose="020F0502020204030204" pitchFamily="34" charset="0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5149828" y="6313549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US" sz="1200" dirty="0">
                <a:solidFill>
                  <a:srgbClr val="8B8B8B"/>
                </a:solidFill>
                <a:latin typeface="Calibri"/>
              </a:rPr>
              <a:t>INCEPTEZ TECHNOLOGIES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5943" y="1159358"/>
            <a:ext cx="11936057" cy="39395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845820" lvl="1" indent="-34290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  <a:buFont typeface="Wingdings" pitchFamily="2" charset="2"/>
              <a:buChar char="q"/>
            </a:pPr>
            <a:r>
              <a:rPr lang="en-US" sz="2000" dirty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Spark SQL uses a programming abstraction called </a:t>
            </a:r>
            <a:r>
              <a:rPr lang="en-US" sz="2000" dirty="0" err="1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DataFrame</a:t>
            </a:r>
            <a:r>
              <a:rPr lang="en-US" sz="2000" dirty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. It is a distributed collection of </a:t>
            </a:r>
            <a:r>
              <a:rPr lang="en-US" sz="2000" dirty="0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  </a:t>
            </a:r>
            <a:r>
              <a:rPr lang="en-US" sz="2000" dirty="0" err="1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data,organized</a:t>
            </a:r>
            <a:r>
              <a:rPr lang="en-US" sz="2000" dirty="0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 </a:t>
            </a:r>
            <a:r>
              <a:rPr lang="en-US" sz="2000" dirty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in named columns. </a:t>
            </a:r>
            <a:endParaRPr lang="en-US" sz="2000" dirty="0" smtClean="0">
              <a:solidFill>
                <a:srgbClr val="1CADE4"/>
              </a:solidFill>
              <a:latin typeface="Calibri Light" pitchFamily="34" charset="0"/>
              <a:ea typeface="Arial Unicode MS" panose="020B0604020202020204" pitchFamily="34" charset="-122"/>
              <a:cs typeface="Calibri Light" pitchFamily="34" charset="0"/>
            </a:endParaRPr>
          </a:p>
          <a:p>
            <a:pPr marL="845820" lvl="1" indent="-34290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  <a:buFont typeface="Wingdings" pitchFamily="2" charset="2"/>
              <a:buChar char="q"/>
            </a:pPr>
            <a:r>
              <a:rPr lang="en-US" sz="2000" dirty="0" err="1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DataFrame</a:t>
            </a:r>
            <a:r>
              <a:rPr lang="en-US" sz="2000" dirty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 is equivalent to a database table but provides a much finer level of optimization.</a:t>
            </a:r>
          </a:p>
          <a:p>
            <a:pPr marL="845820" lvl="1" indent="-34290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Spark </a:t>
            </a:r>
            <a:r>
              <a:rPr lang="en-US" sz="2000" dirty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Dataframe are lazily evaluated like Transformations in Apache Spark. </a:t>
            </a:r>
          </a:p>
          <a:p>
            <a:pPr marL="845820" lvl="1" indent="-34290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A </a:t>
            </a:r>
            <a:r>
              <a:rPr lang="en-US" sz="2000" dirty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Data Frame is similar to a table in a relational database with richer optimization. </a:t>
            </a:r>
          </a:p>
          <a:p>
            <a:pPr marL="845820" lvl="1" indent="-34290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  <a:buFont typeface="Wingdings" pitchFamily="2" charset="2"/>
              <a:buChar char="q"/>
            </a:pPr>
            <a:r>
              <a:rPr lang="en-US" sz="2000" dirty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It is a data abstraction and domain specific language (DSL) applicable on structured and semi structured data. </a:t>
            </a:r>
          </a:p>
          <a:p>
            <a:pPr marL="845820" lvl="1" indent="-34290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  <a:buFont typeface="Wingdings" pitchFamily="2" charset="2"/>
              <a:buChar char="q"/>
            </a:pPr>
            <a:r>
              <a:rPr lang="en-US" sz="2000" dirty="0"/>
              <a:t> </a:t>
            </a:r>
            <a:r>
              <a:rPr lang="en-US" sz="2000" dirty="0" err="1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DataFrame</a:t>
            </a:r>
            <a:r>
              <a:rPr lang="en-US" sz="2000" dirty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 contains rows with Schema. The schema is the illustration of the structure of data. </a:t>
            </a:r>
          </a:p>
          <a:p>
            <a:pPr marL="845820" lvl="1" indent="-34290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  <a:buFont typeface="Wingdings" pitchFamily="2" charset="2"/>
              <a:buChar char="q"/>
            </a:pPr>
            <a:r>
              <a:rPr lang="en-US" sz="2000" dirty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For accessing data frames either SQL Context or Hive Context is needed.</a:t>
            </a:r>
          </a:p>
          <a:p>
            <a:pPr marL="845820" lvl="1" indent="-34290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  <a:buFont typeface="Wingdings" pitchFamily="2" charset="2"/>
              <a:buChar char="q"/>
            </a:pPr>
            <a:r>
              <a:rPr lang="en-US" sz="2000" dirty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DataFrames can be used to easily filter data, select column, count, average, and join data together from different sources.</a:t>
            </a:r>
          </a:p>
        </p:txBody>
      </p:sp>
    </p:spTree>
    <p:extLst>
      <p:ext uri="{BB962C8B-B14F-4D97-AF65-F5344CB8AC3E}">
        <p14:creationId xmlns="" xmlns:p14="http://schemas.microsoft.com/office/powerpoint/2010/main" val="1117843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8349" y="346436"/>
            <a:ext cx="3211151" cy="6200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</a:pPr>
            <a:endParaRPr lang="en-US" sz="2400" b="1" dirty="0">
              <a:solidFill>
                <a:srgbClr val="1CADE4"/>
              </a:solidFill>
              <a:latin typeface="Calibri" panose="020F0502020204030204" pitchFamily="34" charset="0"/>
              <a:ea typeface="Arial Unicode MS" panose="020B0604020202020204" pitchFamily="34" charset="-122"/>
              <a:cs typeface="Calibri" panose="020F0502020204030204" pitchFamily="34" charset="0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5149828" y="6313549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US" sz="1200" dirty="0">
                <a:solidFill>
                  <a:srgbClr val="8B8B8B"/>
                </a:solidFill>
                <a:latin typeface="Calibri"/>
              </a:rPr>
              <a:t>INCEPTEZ TECHNOLOGIES</a:t>
            </a:r>
            <a:endParaRPr dirty="0">
              <a:solidFill>
                <a:prstClr val="black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5458" y="252414"/>
            <a:ext cx="9115425" cy="618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17843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6462" y="346436"/>
            <a:ext cx="5050755" cy="6200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</a:pPr>
            <a:r>
              <a:rPr lang="en-US" sz="2400" b="1" dirty="0" smtClean="0">
                <a:solidFill>
                  <a:srgbClr val="1CADE4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Calibri" panose="020F0502020204030204" pitchFamily="34" charset="0"/>
              </a:rPr>
              <a:t>RDD</a:t>
            </a:r>
            <a:endParaRPr lang="en-US" sz="2400" b="1" dirty="0">
              <a:solidFill>
                <a:srgbClr val="1CADE4"/>
              </a:solidFill>
              <a:latin typeface="Calibri" panose="020F0502020204030204" pitchFamily="34" charset="0"/>
              <a:ea typeface="Arial Unicode MS" panose="020B0604020202020204" pitchFamily="34" charset="-122"/>
              <a:cs typeface="Calibri" panose="020F0502020204030204" pitchFamily="34" charset="0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5149828" y="6313549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US" sz="1200" dirty="0">
                <a:solidFill>
                  <a:srgbClr val="8B8B8B"/>
                </a:solidFill>
                <a:latin typeface="Calibri"/>
              </a:rPr>
              <a:t>INCEPTEZ TECHNOLOGIES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5944" y="1159358"/>
            <a:ext cx="6786302" cy="39395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845820" lvl="1" indent="-34290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</a:pPr>
            <a:r>
              <a:rPr lang="en-US" sz="2000" b="1" dirty="0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RDD(Resilient Distributed Dataset)</a:t>
            </a:r>
          </a:p>
          <a:p>
            <a:pPr marL="845820" lvl="1" indent="-34290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</a:pPr>
            <a:r>
              <a:rPr lang="en-US" sz="2000" u="sng" dirty="0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Creating an RDD</a:t>
            </a:r>
          </a:p>
          <a:p>
            <a:pPr marL="845820" lvl="1" indent="-34290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</a:pPr>
            <a:r>
              <a:rPr lang="en-US" sz="2000" dirty="0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1. Parallelized Collections</a:t>
            </a:r>
          </a:p>
          <a:p>
            <a:pPr marL="845820" lvl="1" indent="-34290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</a:pPr>
            <a:r>
              <a:rPr lang="en-US" sz="2000" dirty="0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2.External Datasets</a:t>
            </a:r>
          </a:p>
          <a:p>
            <a:pPr marL="845820" lvl="1" indent="-34290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</a:pPr>
            <a:r>
              <a:rPr lang="en-US" sz="2000" u="sng" dirty="0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RDD Features:</a:t>
            </a:r>
          </a:p>
          <a:p>
            <a:pPr marL="845820" lvl="1" indent="-34290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</a:pPr>
            <a:r>
              <a:rPr lang="en-US" sz="2000" dirty="0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Distributed collection of JVM objects</a:t>
            </a:r>
          </a:p>
          <a:p>
            <a:pPr marL="845820" lvl="1" indent="-34290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</a:pPr>
            <a:r>
              <a:rPr lang="en-US" sz="2000" dirty="0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Immutable</a:t>
            </a:r>
          </a:p>
          <a:p>
            <a:pPr marL="845820" lvl="1" indent="-34290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</a:pPr>
            <a:r>
              <a:rPr lang="en-US" sz="2000" dirty="0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Fault tolerant</a:t>
            </a:r>
          </a:p>
          <a:p>
            <a:pPr marL="845820" lvl="1" indent="-34290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</a:pPr>
            <a:r>
              <a:rPr lang="en-US" sz="2000" dirty="0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Lazy evaluations</a:t>
            </a:r>
          </a:p>
          <a:p>
            <a:pPr marL="845820" lvl="1" indent="-34290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</a:pPr>
            <a:r>
              <a:rPr lang="en-US" sz="2000" dirty="0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Functional transformations</a:t>
            </a:r>
          </a:p>
          <a:p>
            <a:pPr marL="845820" lvl="1" indent="-34290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</a:pPr>
            <a:r>
              <a:rPr lang="en-US" sz="2000" dirty="0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Data processing formats</a:t>
            </a:r>
          </a:p>
          <a:p>
            <a:pPr marL="845820" lvl="1" indent="-34290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</a:pPr>
            <a:r>
              <a:rPr lang="en-US" sz="2000" dirty="0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Programming Languages supported</a:t>
            </a:r>
          </a:p>
          <a:p>
            <a:pPr marL="845820" lvl="1" indent="-34290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  <a:buFont typeface="Wingdings" pitchFamily="2" charset="2"/>
              <a:buChar char="q"/>
            </a:pPr>
            <a:endParaRPr lang="en-US" sz="2000" dirty="0" smtClean="0">
              <a:solidFill>
                <a:srgbClr val="1CADE4"/>
              </a:solidFill>
              <a:latin typeface="Calibri Light" pitchFamily="34" charset="0"/>
              <a:ea typeface="Arial Unicode MS" panose="020B0604020202020204" pitchFamily="34" charset="-122"/>
              <a:cs typeface="Calibri Ligh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13779" y="1764217"/>
            <a:ext cx="6096000" cy="17389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845820" lvl="1" indent="-34290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</a:pPr>
            <a:r>
              <a:rPr lang="en-US" sz="2000" u="sng" dirty="0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RDD Limitation</a:t>
            </a:r>
          </a:p>
          <a:p>
            <a:pPr marL="845820" lvl="1" indent="-34290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No inbuilt optimization engine</a:t>
            </a:r>
          </a:p>
          <a:p>
            <a:pPr marL="845820" lvl="1" indent="-34290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Handling Structured Data</a:t>
            </a:r>
          </a:p>
          <a:p>
            <a:pPr marL="845820" lvl="1" indent="-342900">
              <a:lnSpc>
                <a:spcPct val="90000"/>
              </a:lnSpc>
              <a:spcBef>
                <a:spcPts val="1400"/>
              </a:spcBef>
              <a:buClr>
                <a:srgbClr val="1CADE4"/>
              </a:buClr>
              <a:buSzPct val="80000"/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1CADE4"/>
                </a:solidFill>
                <a:latin typeface="Calibri Light" pitchFamily="34" charset="0"/>
                <a:ea typeface="Arial Unicode MS" panose="020B0604020202020204" pitchFamily="34" charset="-122"/>
                <a:cs typeface="Calibri Light" pitchFamily="34" charset="0"/>
              </a:rPr>
              <a:t>Garbage Collection Overhead</a:t>
            </a:r>
            <a:endParaRPr lang="en-US" sz="2000" dirty="0">
              <a:solidFill>
                <a:srgbClr val="1CADE4"/>
              </a:solidFill>
              <a:latin typeface="Calibri Light" pitchFamily="34" charset="0"/>
              <a:ea typeface="Arial Unicode MS" panose="020B0604020202020204" pitchFamily="34" charset="-122"/>
              <a:cs typeface="Calibri Light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7843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sis" id="{5665723A-49BA-4B57-8411-A56F8F207965}" vid="{D9D01AC2-EE7D-4E49-99EE-8E62E4E7E8A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16922</TotalTime>
  <Words>1101</Words>
  <Application>Microsoft Office PowerPoint</Application>
  <PresentationFormat>Custom</PresentationFormat>
  <Paragraphs>267</Paragraphs>
  <Slides>36</Slides>
  <Notes>1</Notes>
  <HiddenSlides>4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Office Theme</vt:lpstr>
      <vt:lpstr>Basis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Shared variables</dc:title>
  <dc:creator>IRFAN</dc:creator>
  <cp:lastModifiedBy>Windows User</cp:lastModifiedBy>
  <cp:revision>138</cp:revision>
  <dcterms:created xsi:type="dcterms:W3CDTF">2017-03-07T19:02:26Z</dcterms:created>
  <dcterms:modified xsi:type="dcterms:W3CDTF">2018-04-07T05:26:28Z</dcterms:modified>
</cp:coreProperties>
</file>