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3" r:id="rId7"/>
    <p:sldId id="265" r:id="rId8"/>
    <p:sldId id="269" r:id="rId9"/>
    <p:sldId id="261" r:id="rId10"/>
    <p:sldId id="262" r:id="rId11"/>
    <p:sldId id="266" r:id="rId12"/>
    <p:sldId id="267"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F34116-9D05-43D1-83B7-4017A8098150}" type="datetimeFigureOut">
              <a:rPr lang="en-IN" smtClean="0"/>
              <a:t>25-07-2016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331071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25-07-2016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62309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25-07-2016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797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25-07-2016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3389024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25-07-2016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875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25-07-2016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807525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34116-9D05-43D1-83B7-4017A8098150}" type="datetimeFigureOut">
              <a:rPr lang="en-IN" smtClean="0"/>
              <a:t>25-07-2016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519385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34116-9D05-43D1-83B7-4017A8098150}" type="datetimeFigureOut">
              <a:rPr lang="en-IN" smtClean="0"/>
              <a:t>25-07-2016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170965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34116-9D05-43D1-83B7-4017A8098150}" type="datetimeFigureOut">
              <a:rPr lang="en-IN" smtClean="0"/>
              <a:t>25-07-2016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224017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F34116-9D05-43D1-83B7-4017A8098150}" type="datetimeFigureOut">
              <a:rPr lang="en-IN" smtClean="0"/>
              <a:t>25-07-2016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367412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34116-9D05-43D1-83B7-4017A8098150}" type="datetimeFigureOut">
              <a:rPr lang="en-IN" smtClean="0"/>
              <a:t>25-07-2016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168541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F34116-9D05-43D1-83B7-4017A8098150}" type="datetimeFigureOut">
              <a:rPr lang="en-IN" smtClean="0"/>
              <a:t>25-07-2016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267120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F34116-9D05-43D1-83B7-4017A8098150}" type="datetimeFigureOut">
              <a:rPr lang="en-IN" smtClean="0"/>
              <a:t>25-07-2016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368298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34116-9D05-43D1-83B7-4017A8098150}" type="datetimeFigureOut">
              <a:rPr lang="en-IN" smtClean="0"/>
              <a:t>25-07-2016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18096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F34116-9D05-43D1-83B7-4017A8098150}" type="datetimeFigureOut">
              <a:rPr lang="en-IN" smtClean="0"/>
              <a:t>25-07-2016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29892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F34116-9D05-43D1-83B7-4017A8098150}" type="datetimeFigureOut">
              <a:rPr lang="en-IN" smtClean="0"/>
              <a:t>25-07-2016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49F53-2D1C-4690-8D20-98322D72FBC4}" type="slidenum">
              <a:rPr lang="en-IN" smtClean="0"/>
              <a:t>‹#›</a:t>
            </a:fld>
            <a:endParaRPr lang="en-IN"/>
          </a:p>
        </p:txBody>
      </p:sp>
    </p:spTree>
    <p:extLst>
      <p:ext uri="{BB962C8B-B14F-4D97-AF65-F5344CB8AC3E}">
        <p14:creationId xmlns:p14="http://schemas.microsoft.com/office/powerpoint/2010/main" val="151835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F34116-9D05-43D1-83B7-4017A8098150}" type="datetimeFigureOut">
              <a:rPr lang="en-IN" smtClean="0"/>
              <a:t>25-07-2016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949F53-2D1C-4690-8D20-98322D72FBC4}" type="slidenum">
              <a:rPr lang="en-IN" smtClean="0"/>
              <a:t>‹#›</a:t>
            </a:fld>
            <a:endParaRPr lang="en-IN"/>
          </a:p>
        </p:txBody>
      </p:sp>
    </p:spTree>
    <p:extLst>
      <p:ext uri="{BB962C8B-B14F-4D97-AF65-F5344CB8AC3E}">
        <p14:creationId xmlns:p14="http://schemas.microsoft.com/office/powerpoint/2010/main" val="78289158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ools.ietf.org/html/rfc658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dirty="0"/>
              <a:t>Twitter Mining on Shark Attacks</a:t>
            </a:r>
            <a:r>
              <a:rPr lang="en-IN" sz="5320" dirty="0"/>
              <a:t>  </a:t>
            </a:r>
          </a:p>
        </p:txBody>
      </p:sp>
      <p:sp>
        <p:nvSpPr>
          <p:cNvPr id="3" name="Subtitle 2"/>
          <p:cNvSpPr>
            <a:spLocks noGrp="1"/>
          </p:cNvSpPr>
          <p:nvPr>
            <p:ph type="subTitle" idx="1"/>
          </p:nvPr>
        </p:nvSpPr>
        <p:spPr/>
        <p:txBody>
          <a:bodyPr/>
          <a:lstStyle/>
          <a:p>
            <a:r>
              <a:rPr lang="en-IN" dirty="0"/>
              <a:t>North Carolina and South Carolina </a:t>
            </a:r>
          </a:p>
        </p:txBody>
      </p:sp>
    </p:spTree>
    <p:extLst>
      <p:ext uri="{BB962C8B-B14F-4D97-AF65-F5344CB8AC3E}">
        <p14:creationId xmlns:p14="http://schemas.microsoft.com/office/powerpoint/2010/main" val="176069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9711"/>
          </a:xfrm>
        </p:spPr>
        <p:txBody>
          <a:bodyPr/>
          <a:lstStyle/>
          <a:p>
            <a:pPr algn="ctr"/>
            <a:r>
              <a:rPr lang="en-IN" dirty="0"/>
              <a:t>MINING OTHER SOCIAL NETWORKS</a:t>
            </a:r>
          </a:p>
        </p:txBody>
      </p:sp>
      <p:sp>
        <p:nvSpPr>
          <p:cNvPr id="3" name="Content Placeholder 2"/>
          <p:cNvSpPr>
            <a:spLocks noGrp="1"/>
          </p:cNvSpPr>
          <p:nvPr>
            <p:ph idx="1"/>
          </p:nvPr>
        </p:nvSpPr>
        <p:spPr>
          <a:xfrm>
            <a:off x="677334" y="1519311"/>
            <a:ext cx="8596668" cy="4522051"/>
          </a:xfrm>
        </p:spPr>
        <p:txBody>
          <a:bodyPr>
            <a:normAutofit fontScale="85000" lnSpcReduction="20000"/>
          </a:bodyPr>
          <a:lstStyle/>
          <a:p>
            <a:pPr marL="0" indent="0">
              <a:buNone/>
            </a:pPr>
            <a:r>
              <a:rPr lang="en-IN" sz="2000" b="1" dirty="0"/>
              <a:t> Facebook</a:t>
            </a:r>
            <a:r>
              <a:rPr lang="en-IN" dirty="0"/>
              <a:t>:</a:t>
            </a:r>
          </a:p>
          <a:p>
            <a:pPr algn="just"/>
            <a:r>
              <a:rPr lang="en-IN" dirty="0"/>
              <a:t>Like Twitter, First we have to create an App on the Facebook platform. We will use this app to connect to the Facebook API.</a:t>
            </a:r>
          </a:p>
          <a:p>
            <a:pPr algn="just"/>
            <a:r>
              <a:rPr lang="en-IN" dirty="0"/>
              <a:t>Install the packages </a:t>
            </a:r>
            <a:r>
              <a:rPr lang="en-IN" dirty="0" err="1"/>
              <a:t>devtools</a:t>
            </a:r>
            <a:r>
              <a:rPr lang="en-IN" dirty="0"/>
              <a:t> and </a:t>
            </a:r>
            <a:r>
              <a:rPr lang="en-IN" dirty="0" err="1"/>
              <a:t>Rfacebook</a:t>
            </a:r>
            <a:r>
              <a:rPr lang="en-IN" dirty="0"/>
              <a:t>  in “R”</a:t>
            </a:r>
          </a:p>
          <a:p>
            <a:pPr algn="just"/>
            <a:r>
              <a:rPr lang="en-IN" dirty="0"/>
              <a:t>The </a:t>
            </a:r>
            <a:r>
              <a:rPr lang="en-IN" dirty="0" err="1"/>
              <a:t>getUsers</a:t>
            </a:r>
            <a:r>
              <a:rPr lang="en-IN" dirty="0"/>
              <a:t> function returns public information about one or more Facebook user. If we use “me” as the username argument, it will return our own profile info.</a:t>
            </a:r>
          </a:p>
          <a:p>
            <a:pPr marL="0" indent="0" algn="just">
              <a:buNone/>
            </a:pPr>
            <a:r>
              <a:rPr lang="en-IN" sz="2000" b="1" dirty="0"/>
              <a:t>Instagram:</a:t>
            </a:r>
          </a:p>
          <a:p>
            <a:pPr algn="just">
              <a:buFont typeface="Wingdings" panose="05000000000000000000" pitchFamily="2" charset="2"/>
              <a:buChar char="Ø"/>
            </a:pPr>
            <a:r>
              <a:rPr lang="en-IN" dirty="0"/>
              <a:t>There is no R package for this yet so we have to configure the authentication and data download process on our own</a:t>
            </a:r>
          </a:p>
          <a:p>
            <a:pPr algn="just">
              <a:buFont typeface="Wingdings" panose="05000000000000000000" pitchFamily="2" charset="2"/>
              <a:buChar char="Ø"/>
            </a:pPr>
            <a:r>
              <a:rPr lang="en-IN" dirty="0"/>
              <a:t>Instagram  uses </a:t>
            </a:r>
            <a:r>
              <a:rPr lang="en-IN" dirty="0" err="1"/>
              <a:t>oAuth</a:t>
            </a:r>
            <a:r>
              <a:rPr lang="en-IN" dirty="0"/>
              <a:t> 2 which makes it easy to use with R and the </a:t>
            </a:r>
            <a:r>
              <a:rPr lang="en-IN" dirty="0" err="1"/>
              <a:t>httr</a:t>
            </a:r>
            <a:r>
              <a:rPr lang="en-IN" dirty="0"/>
              <a:t> package for example.</a:t>
            </a:r>
          </a:p>
          <a:p>
            <a:pPr algn="just">
              <a:buFont typeface="Wingdings" panose="05000000000000000000" pitchFamily="2" charset="2"/>
              <a:buChar char="Ø"/>
            </a:pPr>
            <a:r>
              <a:rPr lang="en-IN" dirty="0"/>
              <a:t>we create our Instagram in R for the </a:t>
            </a:r>
            <a:r>
              <a:rPr lang="en-IN" dirty="0" err="1"/>
              <a:t>httr</a:t>
            </a:r>
            <a:r>
              <a:rPr lang="en-IN" dirty="0"/>
              <a:t> package. This is the app we will use to connect to the API</a:t>
            </a:r>
          </a:p>
          <a:p>
            <a:pPr>
              <a:buFont typeface="Wingdings" panose="05000000000000000000" pitchFamily="2" charset="2"/>
              <a:buChar char="Ø"/>
            </a:pPr>
            <a:endParaRPr lang="en-IN" sz="2000" b="1" dirty="0"/>
          </a:p>
          <a:p>
            <a:pPr marL="0" indent="0">
              <a:buNone/>
            </a:pPr>
            <a:endParaRPr lang="en-IN" sz="2000" b="1" dirty="0"/>
          </a:p>
          <a:p>
            <a:pPr marL="0" indent="0">
              <a:buNone/>
            </a:pPr>
            <a:r>
              <a:rPr lang="en-IN" dirty="0"/>
              <a:t>     </a:t>
            </a:r>
          </a:p>
        </p:txBody>
      </p:sp>
      <p:pic>
        <p:nvPicPr>
          <p:cNvPr id="4" name="Picture 3"/>
          <p:cNvPicPr>
            <a:picLocks noChangeAspect="1"/>
          </p:cNvPicPr>
          <p:nvPr/>
        </p:nvPicPr>
        <p:blipFill>
          <a:blip r:embed="rId2"/>
          <a:stretch>
            <a:fillRect/>
          </a:stretch>
        </p:blipFill>
        <p:spPr>
          <a:xfrm>
            <a:off x="2347291" y="5041210"/>
            <a:ext cx="4343400" cy="857250"/>
          </a:xfrm>
          <a:prstGeom prst="rect">
            <a:avLst/>
          </a:prstGeom>
        </p:spPr>
      </p:pic>
    </p:spTree>
    <p:extLst>
      <p:ext uri="{BB962C8B-B14F-4D97-AF65-F5344CB8AC3E}">
        <p14:creationId xmlns:p14="http://schemas.microsoft.com/office/powerpoint/2010/main" val="313196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122"/>
          </a:xfrm>
        </p:spPr>
        <p:txBody>
          <a:bodyPr/>
          <a:lstStyle/>
          <a:p>
            <a:pPr algn="ctr"/>
            <a:r>
              <a:rPr lang="en-IN" dirty="0"/>
              <a:t>MORE RESOURCES</a:t>
            </a:r>
          </a:p>
        </p:txBody>
      </p:sp>
      <p:sp>
        <p:nvSpPr>
          <p:cNvPr id="3" name="Content Placeholder 2"/>
          <p:cNvSpPr>
            <a:spLocks noGrp="1"/>
          </p:cNvSpPr>
          <p:nvPr>
            <p:ph idx="1"/>
          </p:nvPr>
        </p:nvSpPr>
        <p:spPr>
          <a:xfrm>
            <a:off x="677334" y="1470991"/>
            <a:ext cx="8596668" cy="4837044"/>
          </a:xfrm>
        </p:spPr>
        <p:txBody>
          <a:bodyPr/>
          <a:lstStyle/>
          <a:p>
            <a:pPr algn="just"/>
            <a:r>
              <a:rPr lang="en-IN" sz="1700" b="1" dirty="0"/>
              <a:t>Dorsal</a:t>
            </a:r>
            <a:r>
              <a:rPr lang="en-IN" sz="1600" dirty="0"/>
              <a:t>: </a:t>
            </a:r>
            <a:r>
              <a:rPr lang="en-IN" sz="1500" dirty="0"/>
              <a:t>The world’s most advanced shark reporting and alerts solution. It is a free  community based shark alert solution that allows beachgoers and authorities to immediately alert others to shark sightings or attacks in their area – they use #</a:t>
            </a:r>
            <a:r>
              <a:rPr lang="en-IN" sz="1500" dirty="0" err="1"/>
              <a:t>sharkreport</a:t>
            </a:r>
            <a:r>
              <a:rPr lang="en-IN" sz="1500" dirty="0"/>
              <a:t> on Twitter</a:t>
            </a:r>
          </a:p>
          <a:p>
            <a:endParaRPr lang="en-IN" sz="1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044" y="2305879"/>
            <a:ext cx="3082895" cy="41214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649" y="2305879"/>
            <a:ext cx="3243393" cy="4171122"/>
          </a:xfrm>
          <a:prstGeom prst="rect">
            <a:avLst/>
          </a:prstGeom>
        </p:spPr>
      </p:pic>
    </p:spTree>
    <p:extLst>
      <p:ext uri="{BB962C8B-B14F-4D97-AF65-F5344CB8AC3E}">
        <p14:creationId xmlns:p14="http://schemas.microsoft.com/office/powerpoint/2010/main" val="141631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626"/>
          </a:xfrm>
        </p:spPr>
        <p:txBody>
          <a:bodyPr>
            <a:normAutofit fontScale="90000"/>
          </a:bodyPr>
          <a:lstStyle/>
          <a:p>
            <a:pPr algn="ctr"/>
            <a:r>
              <a:rPr lang="en-IN" dirty="0"/>
              <a:t>…Continued</a:t>
            </a:r>
            <a:br>
              <a:rPr lang="en-IN" dirty="0"/>
            </a:br>
            <a:endParaRPr lang="en-IN" dirty="0"/>
          </a:p>
        </p:txBody>
      </p:sp>
      <p:sp>
        <p:nvSpPr>
          <p:cNvPr id="3" name="Content Placeholder 2"/>
          <p:cNvSpPr>
            <a:spLocks noGrp="1"/>
          </p:cNvSpPr>
          <p:nvPr>
            <p:ph idx="1"/>
          </p:nvPr>
        </p:nvSpPr>
        <p:spPr>
          <a:xfrm>
            <a:off x="677334" y="1537253"/>
            <a:ext cx="8596668" cy="4504110"/>
          </a:xfrm>
        </p:spPr>
        <p:txBody>
          <a:bodyPr/>
          <a:lstStyle/>
          <a:p>
            <a:pPr algn="just"/>
            <a:r>
              <a:rPr lang="en-IN" sz="1700" b="1" dirty="0" err="1"/>
              <a:t>Sharktivity</a:t>
            </a:r>
            <a:r>
              <a:rPr lang="en-IN" dirty="0"/>
              <a:t>: </a:t>
            </a:r>
            <a:r>
              <a:rPr lang="en-IN" sz="1500" dirty="0"/>
              <a:t>The application lets users report their own shark encounters, track the movements of previously tagged apex predators, and view recent visual sightings by experts.</a:t>
            </a:r>
          </a:p>
          <a:p>
            <a:pPr algn="just"/>
            <a:r>
              <a:rPr lang="en-IN" sz="1500" dirty="0"/>
              <a:t>“This app will be yet another tool to raise awareness and provide the public with information on white shark activity across the East Coast,” conservancy president Cynthia </a:t>
            </a:r>
            <a:r>
              <a:rPr lang="en-IN" sz="1500" dirty="0" err="1"/>
              <a:t>Wigren</a:t>
            </a:r>
            <a:r>
              <a:rPr lang="en-IN" sz="1500" dirty="0"/>
              <a:t> said in a statement.</a:t>
            </a:r>
          </a:p>
          <a:p>
            <a:endParaRPr lang="en-IN" sz="1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961859"/>
            <a:ext cx="3656127" cy="36443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0861" y="2961859"/>
            <a:ext cx="3493208" cy="3644349"/>
          </a:xfrm>
          <a:prstGeom prst="rect">
            <a:avLst/>
          </a:prstGeom>
        </p:spPr>
      </p:pic>
    </p:spTree>
    <p:extLst>
      <p:ext uri="{BB962C8B-B14F-4D97-AF65-F5344CB8AC3E}">
        <p14:creationId xmlns:p14="http://schemas.microsoft.com/office/powerpoint/2010/main" val="228598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9113"/>
          </a:xfrm>
        </p:spPr>
        <p:txBody>
          <a:bodyPr/>
          <a:lstStyle/>
          <a:p>
            <a:pPr algn="ctr"/>
            <a:r>
              <a:rPr lang="en-IN" dirty="0"/>
              <a:t>…Continued</a:t>
            </a:r>
          </a:p>
        </p:txBody>
      </p:sp>
      <p:sp>
        <p:nvSpPr>
          <p:cNvPr id="3" name="Content Placeholder 2"/>
          <p:cNvSpPr>
            <a:spLocks noGrp="1"/>
          </p:cNvSpPr>
          <p:nvPr>
            <p:ph idx="1"/>
          </p:nvPr>
        </p:nvSpPr>
        <p:spPr>
          <a:xfrm>
            <a:off x="677334" y="1524001"/>
            <a:ext cx="8596668" cy="4517362"/>
          </a:xfrm>
        </p:spPr>
        <p:txBody>
          <a:bodyPr/>
          <a:lstStyle/>
          <a:p>
            <a:pPr algn="just"/>
            <a:r>
              <a:rPr lang="en-IN" sz="1700" b="1" dirty="0"/>
              <a:t>Ocearch</a:t>
            </a:r>
            <a:r>
              <a:rPr lang="en-IN" dirty="0"/>
              <a:t>: </a:t>
            </a:r>
            <a:r>
              <a:rPr lang="en-IN" sz="1500" dirty="0"/>
              <a:t>Ocearch is a recognized world leader in generating critical scientific data related to tracking (telemetry) and biological studies of keystone marine species such as great white sharks, in conjunction with conservation outreach and education at a measurable global scale.</a:t>
            </a:r>
          </a:p>
          <a:p>
            <a:pPr algn="just"/>
            <a:r>
              <a:rPr lang="en-IN" sz="1500" dirty="0"/>
              <a:t>Ocearch shares real-time data through OCEARCH’s Global Shark Tracker, inspires current and future generations of explorers, scientists, and stewards of the ocean, and enables leading researchers and institutions to generate previously unattainable data.</a:t>
            </a:r>
          </a:p>
          <a:p>
            <a:pPr algn="just"/>
            <a:r>
              <a:rPr lang="en-IN" sz="1500" dirty="0"/>
              <a:t>Ocearch has completed 22 expeditions as of September 2015; by 2016, a total of 26 will be completed.</a:t>
            </a:r>
          </a:p>
          <a:p>
            <a:endParaRPr lang="en-IN" sz="1500" dirty="0"/>
          </a:p>
        </p:txBody>
      </p:sp>
      <p:pic>
        <p:nvPicPr>
          <p:cNvPr id="4" name="Picture 3"/>
          <p:cNvPicPr>
            <a:picLocks noChangeAspect="1"/>
          </p:cNvPicPr>
          <p:nvPr/>
        </p:nvPicPr>
        <p:blipFill>
          <a:blip r:embed="rId2"/>
          <a:stretch>
            <a:fillRect/>
          </a:stretch>
        </p:blipFill>
        <p:spPr>
          <a:xfrm>
            <a:off x="915873" y="4002157"/>
            <a:ext cx="7262191" cy="2370512"/>
          </a:xfrm>
          <a:prstGeom prst="rect">
            <a:avLst/>
          </a:prstGeom>
        </p:spPr>
      </p:pic>
    </p:spTree>
    <p:extLst>
      <p:ext uri="{BB962C8B-B14F-4D97-AF65-F5344CB8AC3E}">
        <p14:creationId xmlns:p14="http://schemas.microsoft.com/office/powerpoint/2010/main" val="350817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3096"/>
          </a:xfrm>
        </p:spPr>
        <p:txBody>
          <a:bodyPr>
            <a:normAutofit fontScale="90000"/>
          </a:bodyPr>
          <a:lstStyle/>
          <a:p>
            <a:pPr algn="ctr"/>
            <a:r>
              <a:rPr lang="en-IN" dirty="0"/>
              <a:t>HASHTAG STANDARDIZATION</a:t>
            </a:r>
          </a:p>
        </p:txBody>
      </p:sp>
      <p:sp>
        <p:nvSpPr>
          <p:cNvPr id="3" name="Content Placeholder 2"/>
          <p:cNvSpPr>
            <a:spLocks noGrp="1"/>
          </p:cNvSpPr>
          <p:nvPr>
            <p:ph idx="1"/>
          </p:nvPr>
        </p:nvSpPr>
        <p:spPr>
          <a:xfrm>
            <a:off x="558064" y="1378225"/>
            <a:ext cx="8596668" cy="5287617"/>
          </a:xfrm>
        </p:spPr>
        <p:txBody>
          <a:bodyPr>
            <a:normAutofit fontScale="85000" lnSpcReduction="20000"/>
          </a:bodyPr>
          <a:lstStyle/>
          <a:p>
            <a:pPr algn="just"/>
            <a:r>
              <a:rPr lang="en-IN" dirty="0"/>
              <a:t>Hashtags allow researchers, emergency responders and affected community members to easily identify twitter conversations related to a given topic.</a:t>
            </a:r>
          </a:p>
          <a:p>
            <a:pPr algn="just"/>
            <a:endParaRPr lang="en-IN" sz="1500" dirty="0"/>
          </a:p>
          <a:p>
            <a:pPr algn="just"/>
            <a:endParaRPr lang="en-IN" sz="1500" dirty="0"/>
          </a:p>
          <a:p>
            <a:pPr algn="just"/>
            <a:endParaRPr lang="en-IN" sz="1500" dirty="0"/>
          </a:p>
          <a:p>
            <a:pPr algn="just"/>
            <a:endParaRPr lang="en-IN" sz="1500" dirty="0"/>
          </a:p>
          <a:p>
            <a:pPr algn="just"/>
            <a:endParaRPr lang="en-IN" sz="1500" dirty="0"/>
          </a:p>
          <a:p>
            <a:pPr algn="just"/>
            <a:endParaRPr lang="en-IN" sz="1500" b="1" dirty="0"/>
          </a:p>
          <a:p>
            <a:pPr algn="just"/>
            <a:r>
              <a:rPr lang="en-IN" sz="2000" b="1" dirty="0"/>
              <a:t>Challenges: </a:t>
            </a:r>
          </a:p>
          <a:p>
            <a:pPr marL="0" indent="0" algn="just">
              <a:buNone/>
            </a:pPr>
            <a:r>
              <a:rPr lang="en-IN" sz="1500" dirty="0"/>
              <a:t>     </a:t>
            </a:r>
            <a:r>
              <a:rPr lang="en-IN" sz="1600" dirty="0"/>
              <a:t> </a:t>
            </a:r>
            <a:r>
              <a:rPr lang="en-IN" dirty="0"/>
              <a:t>a. No uniformity in the system</a:t>
            </a:r>
          </a:p>
          <a:p>
            <a:pPr marL="0" indent="0" algn="just">
              <a:buNone/>
            </a:pPr>
            <a:r>
              <a:rPr lang="en-IN" dirty="0"/>
              <a:t>      b. Large number of similarly written retweets may become confusing, especially when it     	 	  comes to verifying the original author and validity of the message. </a:t>
            </a:r>
          </a:p>
          <a:p>
            <a:pPr algn="just">
              <a:buFont typeface="Wingdings" panose="05000000000000000000" pitchFamily="2" charset="2"/>
              <a:buChar char="Ø"/>
            </a:pPr>
            <a:r>
              <a:rPr lang="en-IN" sz="2100" b="1" dirty="0"/>
              <a:t>Proposed standards:</a:t>
            </a:r>
          </a:p>
          <a:p>
            <a:pPr marL="0" indent="0" algn="just">
              <a:buNone/>
            </a:pPr>
            <a:r>
              <a:rPr lang="en-IN" dirty="0"/>
              <a:t>      a. Encourage geo-location of tweets</a:t>
            </a:r>
          </a:p>
          <a:p>
            <a:pPr marL="0" indent="0" algn="just">
              <a:buNone/>
            </a:pPr>
            <a:r>
              <a:rPr lang="en-IN" dirty="0"/>
              <a:t>      b. Use of Infographics: The use of Infographics allow Twitter users to easily retweet the 		  important  information without the 140-character limitation.</a:t>
            </a:r>
          </a:p>
          <a:p>
            <a:pPr marL="0" indent="0">
              <a:buNone/>
            </a:pPr>
            <a:r>
              <a:rPr lang="en-IN" dirty="0"/>
              <a:t>     </a:t>
            </a:r>
          </a:p>
          <a:p>
            <a:pPr marL="0" indent="0">
              <a:buNone/>
            </a:pPr>
            <a:r>
              <a:rPr lang="en-IN" sz="1500" dirty="0"/>
              <a:t>     </a:t>
            </a:r>
          </a:p>
          <a:p>
            <a:pPr marL="0" indent="0">
              <a:buNone/>
            </a:pPr>
            <a:endParaRPr lang="en-IN" sz="1500" dirty="0"/>
          </a:p>
        </p:txBody>
      </p:sp>
      <p:pic>
        <p:nvPicPr>
          <p:cNvPr id="6" name="Picture 5"/>
          <p:cNvPicPr>
            <a:picLocks noChangeAspect="1"/>
          </p:cNvPicPr>
          <p:nvPr/>
        </p:nvPicPr>
        <p:blipFill>
          <a:blip r:embed="rId2"/>
          <a:stretch>
            <a:fillRect/>
          </a:stretch>
        </p:blipFill>
        <p:spPr>
          <a:xfrm>
            <a:off x="3255895" y="1802297"/>
            <a:ext cx="2552700" cy="1622563"/>
          </a:xfrm>
          <a:prstGeom prst="rect">
            <a:avLst/>
          </a:prstGeom>
        </p:spPr>
      </p:pic>
    </p:spTree>
    <p:extLst>
      <p:ext uri="{BB962C8B-B14F-4D97-AF65-F5344CB8AC3E}">
        <p14:creationId xmlns:p14="http://schemas.microsoft.com/office/powerpoint/2010/main" val="147631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1391"/>
          </a:xfrm>
        </p:spPr>
        <p:txBody>
          <a:bodyPr/>
          <a:lstStyle/>
          <a:p>
            <a:pPr algn="ctr"/>
            <a:r>
              <a:rPr lang="en-IN" dirty="0"/>
              <a:t>…Continued</a:t>
            </a:r>
          </a:p>
        </p:txBody>
      </p:sp>
      <p:sp>
        <p:nvSpPr>
          <p:cNvPr id="3" name="Content Placeholder 2"/>
          <p:cNvSpPr>
            <a:spLocks noGrp="1"/>
          </p:cNvSpPr>
          <p:nvPr>
            <p:ph idx="1"/>
          </p:nvPr>
        </p:nvSpPr>
        <p:spPr>
          <a:xfrm>
            <a:off x="677334" y="1470991"/>
            <a:ext cx="8596668" cy="5168348"/>
          </a:xfrm>
        </p:spPr>
        <p:txBody>
          <a:bodyPr/>
          <a:lstStyle/>
          <a:p>
            <a:pPr marL="0" indent="0">
              <a:buNone/>
            </a:pPr>
            <a:r>
              <a:rPr lang="en-IN" sz="1700" b="1" dirty="0"/>
              <a:t>Conclusion and Recommendations: </a:t>
            </a:r>
          </a:p>
          <a:p>
            <a:pPr algn="just"/>
            <a:r>
              <a:rPr lang="en-IN" sz="1400" dirty="0"/>
              <a:t>Although there are many  limitations, we also acknowledge that no monitoring system will be perfect in terms of low-cost, real-time analysis and high accuracy.</a:t>
            </a:r>
          </a:p>
          <a:p>
            <a:pPr algn="just"/>
            <a:r>
              <a:rPr lang="en-IN" sz="1400" dirty="0"/>
              <a:t>Alternative to GPS location,What3Words can also be used. This program exchanges longitude and latitude lines for three words  to help communicate location information.</a:t>
            </a:r>
          </a:p>
          <a:p>
            <a:pPr algn="just"/>
            <a:r>
              <a:rPr lang="en-IN" sz="1400" dirty="0"/>
              <a:t>Easy retrieval of Information: Hashtag must be completely specific, should not mimic a country’s emergency phone system (e.g., #911US)</a:t>
            </a:r>
          </a:p>
          <a:p>
            <a:pPr algn="just"/>
            <a:r>
              <a:rPr lang="en-IN" sz="1400" dirty="0"/>
              <a:t>Grouping of hashtags: unique hashtag must be used for all the tweets conveying  similar information. This will help emergency responders to identify the topic easily</a:t>
            </a:r>
          </a:p>
          <a:p>
            <a:endParaRPr lang="en-IN" sz="1400" dirty="0"/>
          </a:p>
          <a:p>
            <a:pPr marL="0" indent="0">
              <a:buNone/>
            </a:pPr>
            <a:endParaRPr lang="en-IN" sz="1400" dirty="0"/>
          </a:p>
          <a:p>
            <a:endParaRPr lang="en-IN" sz="1400" dirty="0"/>
          </a:p>
        </p:txBody>
      </p:sp>
      <p:pic>
        <p:nvPicPr>
          <p:cNvPr id="4" name="Picture 3"/>
          <p:cNvPicPr>
            <a:picLocks noChangeAspect="1"/>
          </p:cNvPicPr>
          <p:nvPr/>
        </p:nvPicPr>
        <p:blipFill>
          <a:blip r:embed="rId2"/>
          <a:stretch>
            <a:fillRect/>
          </a:stretch>
        </p:blipFill>
        <p:spPr>
          <a:xfrm>
            <a:off x="1166192" y="4293704"/>
            <a:ext cx="6639338" cy="2074781"/>
          </a:xfrm>
          <a:prstGeom prst="rect">
            <a:avLst/>
          </a:prstGeom>
        </p:spPr>
      </p:pic>
    </p:spTree>
    <p:extLst>
      <p:ext uri="{BB962C8B-B14F-4D97-AF65-F5344CB8AC3E}">
        <p14:creationId xmlns:p14="http://schemas.microsoft.com/office/powerpoint/2010/main" val="95374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1237"/>
          </a:xfrm>
        </p:spPr>
        <p:txBody>
          <a:bodyPr/>
          <a:lstStyle/>
          <a:p>
            <a:pPr algn="ctr"/>
            <a:r>
              <a:rPr lang="en-IN" dirty="0"/>
              <a:t>WORD CLOUD- NC </a:t>
            </a:r>
          </a:p>
        </p:txBody>
      </p:sp>
      <p:sp>
        <p:nvSpPr>
          <p:cNvPr id="3" name="Content Placeholder 2"/>
          <p:cNvSpPr>
            <a:spLocks noGrp="1"/>
          </p:cNvSpPr>
          <p:nvPr>
            <p:ph idx="1"/>
          </p:nvPr>
        </p:nvSpPr>
        <p:spPr>
          <a:xfrm>
            <a:off x="677334" y="1589649"/>
            <a:ext cx="8596668" cy="4451714"/>
          </a:xfrm>
        </p:spPr>
        <p:txBody>
          <a:bodyPr/>
          <a:lstStyle/>
          <a:p>
            <a:r>
              <a:rPr lang="en-IN" dirty="0"/>
              <a:t>Word Cloud for the keyword “Shark OR #Shark”</a:t>
            </a:r>
          </a:p>
          <a:p>
            <a:endParaRPr lang="en-IN" dirty="0"/>
          </a:p>
          <a:p>
            <a:pPr marL="0" indent="0">
              <a:buNone/>
            </a:pPr>
            <a:endParaRPr lang="en-IN"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8" y="2252578"/>
            <a:ext cx="4371353" cy="33909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259" y="2385100"/>
            <a:ext cx="5050941" cy="3551874"/>
          </a:xfrm>
          <a:prstGeom prst="rect">
            <a:avLst/>
          </a:prstGeom>
        </p:spPr>
      </p:pic>
    </p:spTree>
    <p:extLst>
      <p:ext uri="{BB962C8B-B14F-4D97-AF65-F5344CB8AC3E}">
        <p14:creationId xmlns:p14="http://schemas.microsoft.com/office/powerpoint/2010/main" val="66957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2536" y="1686493"/>
            <a:ext cx="7666892"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tx1">
                    <a:lumMod val="75000"/>
                    <a:lumOff val="25000"/>
                  </a:schemeClr>
                </a:solidFill>
              </a:rPr>
              <a:t>Word Cloud for the keyword “Turtle OR #Turtle”</a:t>
            </a:r>
          </a:p>
          <a:p>
            <a:endParaRPr lang="en-IN" dirty="0"/>
          </a:p>
        </p:txBody>
      </p:sp>
      <p:sp>
        <p:nvSpPr>
          <p:cNvPr id="5" name="TextBox 4"/>
          <p:cNvSpPr txBox="1"/>
          <p:nvPr/>
        </p:nvSpPr>
        <p:spPr>
          <a:xfrm>
            <a:off x="2941982" y="396702"/>
            <a:ext cx="5035826" cy="646331"/>
          </a:xfrm>
          <a:prstGeom prst="rect">
            <a:avLst/>
          </a:prstGeom>
          <a:noFill/>
        </p:spPr>
        <p:txBody>
          <a:bodyPr wrap="square" rtlCol="0">
            <a:spAutoFit/>
          </a:bodyPr>
          <a:lstStyle/>
          <a:p>
            <a:pPr algn="ctr"/>
            <a:r>
              <a:rPr lang="en-IN" sz="3600" dirty="0">
                <a:solidFill>
                  <a:schemeClr val="accent1"/>
                </a:solidFill>
                <a:latin typeface="+mj-lt"/>
                <a:ea typeface="+mj-ea"/>
                <a:cs typeface="+mj-cs"/>
              </a:rPr>
              <a:t>…Continued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722" y="2517914"/>
            <a:ext cx="5022574" cy="29684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70" y="2332824"/>
            <a:ext cx="3975652" cy="3390900"/>
          </a:xfrm>
          <a:prstGeom prst="rect">
            <a:avLst/>
          </a:prstGeom>
        </p:spPr>
      </p:pic>
    </p:spTree>
    <p:extLst>
      <p:ext uri="{BB962C8B-B14F-4D97-AF65-F5344CB8AC3E}">
        <p14:creationId xmlns:p14="http://schemas.microsoft.com/office/powerpoint/2010/main" val="393416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5305"/>
          </a:xfrm>
        </p:spPr>
        <p:txBody>
          <a:bodyPr/>
          <a:lstStyle/>
          <a:p>
            <a:pPr algn="ctr"/>
            <a:r>
              <a:rPr lang="en-IN" dirty="0"/>
              <a:t>WORD CLOUD- SC </a:t>
            </a:r>
          </a:p>
        </p:txBody>
      </p:sp>
      <p:sp>
        <p:nvSpPr>
          <p:cNvPr id="3" name="Content Placeholder 2"/>
          <p:cNvSpPr>
            <a:spLocks noGrp="1"/>
          </p:cNvSpPr>
          <p:nvPr>
            <p:ph idx="1"/>
          </p:nvPr>
        </p:nvSpPr>
        <p:spPr>
          <a:xfrm>
            <a:off x="677334" y="1631853"/>
            <a:ext cx="8596668" cy="4409510"/>
          </a:xfrm>
        </p:spPr>
        <p:txBody>
          <a:bodyPr/>
          <a:lstStyle/>
          <a:p>
            <a:r>
              <a:rPr lang="en-IN" dirty="0"/>
              <a:t>Word Cloud for the keyword “Shark OR #Shark”</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609" y="2395811"/>
            <a:ext cx="5406940" cy="30508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56" y="2395811"/>
            <a:ext cx="3987431" cy="3050832"/>
          </a:xfrm>
          <a:prstGeom prst="rect">
            <a:avLst/>
          </a:prstGeom>
        </p:spPr>
      </p:pic>
    </p:spTree>
    <p:extLst>
      <p:ext uri="{BB962C8B-B14F-4D97-AF65-F5344CB8AC3E}">
        <p14:creationId xmlns:p14="http://schemas.microsoft.com/office/powerpoint/2010/main" val="400406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7618" y="1278530"/>
            <a:ext cx="694944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tx1">
                    <a:lumMod val="75000"/>
                    <a:lumOff val="25000"/>
                  </a:schemeClr>
                </a:solidFill>
              </a:rPr>
              <a:t>Word Cloud for the keyword “Turtle OR #Turtle”</a:t>
            </a:r>
            <a:endParaRPr lang="en-IN" dirty="0"/>
          </a:p>
        </p:txBody>
      </p:sp>
      <p:sp>
        <p:nvSpPr>
          <p:cNvPr id="5" name="TextBox 4"/>
          <p:cNvSpPr txBox="1"/>
          <p:nvPr/>
        </p:nvSpPr>
        <p:spPr>
          <a:xfrm>
            <a:off x="2941982" y="370197"/>
            <a:ext cx="5035826" cy="646331"/>
          </a:xfrm>
          <a:prstGeom prst="rect">
            <a:avLst/>
          </a:prstGeom>
          <a:noFill/>
        </p:spPr>
        <p:txBody>
          <a:bodyPr wrap="square" rtlCol="0">
            <a:spAutoFit/>
          </a:bodyPr>
          <a:lstStyle/>
          <a:p>
            <a:pPr algn="ctr"/>
            <a:r>
              <a:rPr lang="en-IN" sz="3600" dirty="0">
                <a:solidFill>
                  <a:schemeClr val="accent1"/>
                </a:solidFill>
                <a:latin typeface="+mj-lt"/>
                <a:ea typeface="+mj-ea"/>
                <a:cs typeface="+mj-cs"/>
              </a:rPr>
              <a:t>…Continued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70" y="2104611"/>
            <a:ext cx="4333461" cy="33909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635" y="2104611"/>
            <a:ext cx="5618922" cy="3390900"/>
          </a:xfrm>
          <a:prstGeom prst="rect">
            <a:avLst/>
          </a:prstGeom>
        </p:spPr>
      </p:pic>
    </p:spTree>
    <p:extLst>
      <p:ext uri="{BB962C8B-B14F-4D97-AF65-F5344CB8AC3E}">
        <p14:creationId xmlns:p14="http://schemas.microsoft.com/office/powerpoint/2010/main" val="57149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9034"/>
          </a:xfrm>
        </p:spPr>
        <p:txBody>
          <a:bodyPr/>
          <a:lstStyle/>
          <a:p>
            <a:pPr algn="ctr"/>
            <a:r>
              <a:rPr lang="en-IN" dirty="0"/>
              <a:t>RDATAMINING</a:t>
            </a:r>
          </a:p>
        </p:txBody>
      </p:sp>
      <p:pic>
        <p:nvPicPr>
          <p:cNvPr id="4" name="Content Placeholder 3"/>
          <p:cNvPicPr>
            <a:picLocks noGrp="1" noChangeAspect="1"/>
          </p:cNvPicPr>
          <p:nvPr>
            <p:ph idx="1"/>
          </p:nvPr>
        </p:nvPicPr>
        <p:blipFill>
          <a:blip r:embed="rId2"/>
          <a:stretch>
            <a:fillRect/>
          </a:stretch>
        </p:blipFill>
        <p:spPr>
          <a:xfrm>
            <a:off x="844061" y="2183869"/>
            <a:ext cx="5967556" cy="1632219"/>
          </a:xfrm>
          <a:prstGeom prst="rect">
            <a:avLst/>
          </a:prstGeom>
        </p:spPr>
      </p:pic>
      <p:sp>
        <p:nvSpPr>
          <p:cNvPr id="5" name="TextBox 4"/>
          <p:cNvSpPr txBox="1"/>
          <p:nvPr/>
        </p:nvSpPr>
        <p:spPr>
          <a:xfrm>
            <a:off x="844061" y="1659988"/>
            <a:ext cx="3038825" cy="369332"/>
          </a:xfrm>
          <a:prstGeom prst="rect">
            <a:avLst/>
          </a:prstGeom>
          <a:noFill/>
        </p:spPr>
        <p:txBody>
          <a:bodyPr wrap="square" rtlCol="0">
            <a:spAutoFit/>
          </a:bodyPr>
          <a:lstStyle/>
          <a:p>
            <a:r>
              <a:rPr lang="en-IN" dirty="0"/>
              <a:t>1. Twitter Authentication</a:t>
            </a:r>
          </a:p>
        </p:txBody>
      </p:sp>
      <p:sp>
        <p:nvSpPr>
          <p:cNvPr id="6" name="TextBox 5"/>
          <p:cNvSpPr txBox="1"/>
          <p:nvPr/>
        </p:nvSpPr>
        <p:spPr>
          <a:xfrm>
            <a:off x="844062" y="4164037"/>
            <a:ext cx="2700996" cy="369332"/>
          </a:xfrm>
          <a:prstGeom prst="rect">
            <a:avLst/>
          </a:prstGeom>
          <a:noFill/>
        </p:spPr>
        <p:txBody>
          <a:bodyPr wrap="square" rtlCol="0">
            <a:spAutoFit/>
          </a:bodyPr>
          <a:lstStyle/>
          <a:p>
            <a:r>
              <a:rPr lang="en-IN" dirty="0"/>
              <a:t>2. Extracting Tweets</a:t>
            </a:r>
          </a:p>
        </p:txBody>
      </p:sp>
      <p:sp>
        <p:nvSpPr>
          <p:cNvPr id="7" name="TextBox 6"/>
          <p:cNvSpPr txBox="1"/>
          <p:nvPr/>
        </p:nvSpPr>
        <p:spPr>
          <a:xfrm>
            <a:off x="954156" y="4731026"/>
            <a:ext cx="8136835" cy="523220"/>
          </a:xfrm>
          <a:prstGeom prst="rect">
            <a:avLst/>
          </a:prstGeom>
          <a:noFill/>
        </p:spPr>
        <p:txBody>
          <a:bodyPr wrap="square" rtlCol="0">
            <a:spAutoFit/>
          </a:bodyPr>
          <a:lstStyle/>
          <a:p>
            <a:r>
              <a:rPr lang="en-IN" sz="1400" dirty="0" err="1"/>
              <a:t>NCsharkData</a:t>
            </a:r>
            <a:r>
              <a:rPr lang="en-IN" sz="1400" dirty="0"/>
              <a:t>&lt;- </a:t>
            </a:r>
            <a:r>
              <a:rPr lang="en-IN" sz="1400" dirty="0" err="1"/>
              <a:t>searchTwitter</a:t>
            </a:r>
            <a:r>
              <a:rPr lang="en-IN" sz="1400" dirty="0"/>
              <a:t>(“Shark OR #Shark", n=1000, </a:t>
            </a:r>
            <a:r>
              <a:rPr lang="en-IN" sz="1400" dirty="0" err="1"/>
              <a:t>lang</a:t>
            </a:r>
            <a:r>
              <a:rPr lang="en-IN" sz="1400" dirty="0"/>
              <a:t>="</a:t>
            </a:r>
            <a:r>
              <a:rPr lang="en-IN" sz="1400" dirty="0" err="1"/>
              <a:t>en</a:t>
            </a:r>
            <a:r>
              <a:rPr lang="en-IN" sz="1400" dirty="0"/>
              <a:t>", geocode="35.7596,-79.0193,50mi", since="2009-05-01"))</a:t>
            </a:r>
          </a:p>
        </p:txBody>
      </p:sp>
    </p:spTree>
    <p:extLst>
      <p:ext uri="{BB962C8B-B14F-4D97-AF65-F5344CB8AC3E}">
        <p14:creationId xmlns:p14="http://schemas.microsoft.com/office/powerpoint/2010/main" val="236708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930" y="1232452"/>
            <a:ext cx="3392557" cy="369332"/>
          </a:xfrm>
          <a:prstGeom prst="rect">
            <a:avLst/>
          </a:prstGeom>
          <a:noFill/>
        </p:spPr>
        <p:txBody>
          <a:bodyPr wrap="square" rtlCol="0">
            <a:spAutoFit/>
          </a:bodyPr>
          <a:lstStyle/>
          <a:p>
            <a:r>
              <a:rPr lang="en-IN" dirty="0"/>
              <a:t>3.Text Cleaning</a:t>
            </a:r>
          </a:p>
        </p:txBody>
      </p:sp>
      <p:pic>
        <p:nvPicPr>
          <p:cNvPr id="3" name="Picture 2"/>
          <p:cNvPicPr>
            <a:picLocks noChangeAspect="1"/>
          </p:cNvPicPr>
          <p:nvPr/>
        </p:nvPicPr>
        <p:blipFill>
          <a:blip r:embed="rId2"/>
          <a:stretch>
            <a:fillRect/>
          </a:stretch>
        </p:blipFill>
        <p:spPr>
          <a:xfrm>
            <a:off x="1099929" y="1736655"/>
            <a:ext cx="6016488" cy="2695575"/>
          </a:xfrm>
          <a:prstGeom prst="rect">
            <a:avLst/>
          </a:prstGeom>
        </p:spPr>
      </p:pic>
      <p:sp>
        <p:nvSpPr>
          <p:cNvPr id="4" name="TextBox 3"/>
          <p:cNvSpPr txBox="1"/>
          <p:nvPr/>
        </p:nvSpPr>
        <p:spPr>
          <a:xfrm>
            <a:off x="1099929" y="4890052"/>
            <a:ext cx="3114262" cy="369332"/>
          </a:xfrm>
          <a:prstGeom prst="rect">
            <a:avLst/>
          </a:prstGeom>
          <a:noFill/>
        </p:spPr>
        <p:txBody>
          <a:bodyPr wrap="square" rtlCol="0">
            <a:spAutoFit/>
          </a:bodyPr>
          <a:lstStyle/>
          <a:p>
            <a:r>
              <a:rPr lang="en-IN" dirty="0"/>
              <a:t>4. Word Cloud</a:t>
            </a:r>
          </a:p>
        </p:txBody>
      </p:sp>
      <p:sp>
        <p:nvSpPr>
          <p:cNvPr id="5" name="TextBox 4"/>
          <p:cNvSpPr txBox="1"/>
          <p:nvPr/>
        </p:nvSpPr>
        <p:spPr>
          <a:xfrm>
            <a:off x="1099929" y="5486400"/>
            <a:ext cx="6573080" cy="307777"/>
          </a:xfrm>
          <a:prstGeom prst="rect">
            <a:avLst/>
          </a:prstGeom>
          <a:noFill/>
        </p:spPr>
        <p:txBody>
          <a:bodyPr wrap="square" rtlCol="0">
            <a:spAutoFit/>
          </a:bodyPr>
          <a:lstStyle/>
          <a:p>
            <a:r>
              <a:rPr lang="en-IN" sz="1400" dirty="0"/>
              <a:t>wordcloud(</a:t>
            </a:r>
            <a:r>
              <a:rPr lang="en-IN" sz="1400" dirty="0" err="1"/>
              <a:t>myCorpus</a:t>
            </a:r>
            <a:r>
              <a:rPr lang="en-IN" sz="1400" dirty="0"/>
              <a:t>, </a:t>
            </a:r>
            <a:r>
              <a:rPr lang="en-IN" sz="1400" dirty="0" err="1"/>
              <a:t>max.words</a:t>
            </a:r>
            <a:r>
              <a:rPr lang="en-IN" sz="1400" dirty="0"/>
              <a:t> = 100, random.order = FALSE)</a:t>
            </a:r>
          </a:p>
        </p:txBody>
      </p:sp>
      <p:sp>
        <p:nvSpPr>
          <p:cNvPr id="6" name="TextBox 5"/>
          <p:cNvSpPr txBox="1"/>
          <p:nvPr/>
        </p:nvSpPr>
        <p:spPr>
          <a:xfrm>
            <a:off x="2941982" y="370198"/>
            <a:ext cx="5035826" cy="646331"/>
          </a:xfrm>
          <a:prstGeom prst="rect">
            <a:avLst/>
          </a:prstGeom>
          <a:noFill/>
        </p:spPr>
        <p:txBody>
          <a:bodyPr wrap="square" rtlCol="0">
            <a:spAutoFit/>
          </a:bodyPr>
          <a:lstStyle/>
          <a:p>
            <a:pPr algn="ctr"/>
            <a:r>
              <a:rPr lang="en-IN" sz="3600" dirty="0">
                <a:solidFill>
                  <a:schemeClr val="accent1"/>
                </a:solidFill>
                <a:latin typeface="+mj-lt"/>
                <a:ea typeface="+mj-ea"/>
                <a:cs typeface="+mj-cs"/>
              </a:rPr>
              <a:t>…Continued</a:t>
            </a:r>
          </a:p>
        </p:txBody>
      </p:sp>
    </p:spTree>
    <p:extLst>
      <p:ext uri="{BB962C8B-B14F-4D97-AF65-F5344CB8AC3E}">
        <p14:creationId xmlns:p14="http://schemas.microsoft.com/office/powerpoint/2010/main" val="93152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7409"/>
          </a:xfrm>
        </p:spPr>
        <p:txBody>
          <a:bodyPr/>
          <a:lstStyle/>
          <a:p>
            <a:pPr algn="ctr"/>
            <a:r>
              <a:rPr lang="en-IN" dirty="0"/>
              <a:t>SAMPLE TWEETS</a:t>
            </a:r>
          </a:p>
        </p:txBody>
      </p:sp>
      <p:pic>
        <p:nvPicPr>
          <p:cNvPr id="7" name="Content Placeholder 6"/>
          <p:cNvPicPr>
            <a:picLocks noGrp="1" noChangeAspect="1"/>
          </p:cNvPicPr>
          <p:nvPr>
            <p:ph idx="1"/>
          </p:nvPr>
        </p:nvPicPr>
        <p:blipFill>
          <a:blip r:embed="rId2"/>
          <a:stretch>
            <a:fillRect/>
          </a:stretch>
        </p:blipFill>
        <p:spPr>
          <a:xfrm>
            <a:off x="848140" y="1775791"/>
            <a:ext cx="7982084" cy="3750082"/>
          </a:xfrm>
          <a:prstGeom prst="rect">
            <a:avLst/>
          </a:prstGeom>
        </p:spPr>
      </p:pic>
    </p:spTree>
    <p:extLst>
      <p:ext uri="{BB962C8B-B14F-4D97-AF65-F5344CB8AC3E}">
        <p14:creationId xmlns:p14="http://schemas.microsoft.com/office/powerpoint/2010/main" val="331275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1237"/>
          </a:xfrm>
        </p:spPr>
        <p:txBody>
          <a:bodyPr/>
          <a:lstStyle/>
          <a:p>
            <a:pPr algn="ctr"/>
            <a:r>
              <a:rPr lang="en-IN" dirty="0"/>
              <a:t>LIMITATIONS OF TWITTER ACCESS</a:t>
            </a:r>
          </a:p>
        </p:txBody>
      </p:sp>
      <p:sp>
        <p:nvSpPr>
          <p:cNvPr id="3" name="Content Placeholder 2"/>
          <p:cNvSpPr>
            <a:spLocks noGrp="1"/>
          </p:cNvSpPr>
          <p:nvPr>
            <p:ph idx="1"/>
          </p:nvPr>
        </p:nvSpPr>
        <p:spPr>
          <a:xfrm>
            <a:off x="677334" y="1683026"/>
            <a:ext cx="8596668" cy="4358337"/>
          </a:xfrm>
        </p:spPr>
        <p:txBody>
          <a:bodyPr/>
          <a:lstStyle/>
          <a:p>
            <a:pPr marL="0" indent="0">
              <a:buNone/>
            </a:pPr>
            <a:endParaRPr lang="en-IN" sz="2000" b="1" dirty="0"/>
          </a:p>
          <a:p>
            <a:r>
              <a:rPr lang="en-IN" sz="2000" b="1" dirty="0"/>
              <a:t>Search</a:t>
            </a:r>
          </a:p>
          <a:p>
            <a:pPr marL="0" indent="0" algn="just">
              <a:buNone/>
            </a:pPr>
            <a:r>
              <a:rPr lang="en-IN" dirty="0"/>
              <a:t>    </a:t>
            </a:r>
            <a:r>
              <a:rPr lang="en-IN" sz="1500" dirty="0"/>
              <a:t>Rate limiting of the API is primarily considered on a per-user basis</a:t>
            </a:r>
          </a:p>
          <a:p>
            <a:pPr marL="0" indent="0" algn="just">
              <a:buNone/>
            </a:pPr>
            <a:r>
              <a:rPr lang="en-IN" sz="1500" dirty="0"/>
              <a:t>    Search is rate limited at 180 queries per 15 minute window.</a:t>
            </a:r>
          </a:p>
          <a:p>
            <a:pPr marL="0" indent="0" algn="just">
              <a:buNone/>
            </a:pPr>
            <a:r>
              <a:rPr lang="en-IN" sz="1500" dirty="0"/>
              <a:t>    When an application exceeds the rate limit for a given API endpoint, the</a:t>
            </a:r>
          </a:p>
          <a:p>
            <a:pPr marL="0" indent="0" algn="just">
              <a:buNone/>
            </a:pPr>
            <a:r>
              <a:rPr lang="en-IN" sz="1500" dirty="0"/>
              <a:t>    Twitter API will now return an HTTP 429 </a:t>
            </a:r>
            <a:r>
              <a:rPr lang="en-IN" sz="1500" dirty="0">
                <a:hlinkClick r:id="rId2"/>
              </a:rPr>
              <a:t>“Too Many Requests”</a:t>
            </a:r>
            <a:r>
              <a:rPr lang="en-IN" sz="1500" dirty="0"/>
              <a:t> response code.</a:t>
            </a:r>
          </a:p>
          <a:p>
            <a:endParaRPr lang="en-IN" dirty="0"/>
          </a:p>
        </p:txBody>
      </p:sp>
    </p:spTree>
    <p:extLst>
      <p:ext uri="{BB962C8B-B14F-4D97-AF65-F5344CB8AC3E}">
        <p14:creationId xmlns:p14="http://schemas.microsoft.com/office/powerpoint/2010/main" val="26769981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652</TotalTime>
  <Words>588</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Twitter Mining on Shark Attacks  </vt:lpstr>
      <vt:lpstr>WORD CLOUD- NC </vt:lpstr>
      <vt:lpstr>PowerPoint Presentation</vt:lpstr>
      <vt:lpstr>WORD CLOUD- SC </vt:lpstr>
      <vt:lpstr>PowerPoint Presentation</vt:lpstr>
      <vt:lpstr>RDATAMINING</vt:lpstr>
      <vt:lpstr>PowerPoint Presentation</vt:lpstr>
      <vt:lpstr>SAMPLE TWEETS</vt:lpstr>
      <vt:lpstr>LIMITATIONS OF TWITTER ACCESS</vt:lpstr>
      <vt:lpstr>MINING OTHER SOCIAL NETWORKS</vt:lpstr>
      <vt:lpstr>MORE RESOURCES</vt:lpstr>
      <vt:lpstr>…Continued </vt:lpstr>
      <vt:lpstr>…Continued</vt:lpstr>
      <vt:lpstr>HASHTAG STANDARDIZATION</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Mining Study</dc:title>
  <dc:creator>saileshbh</dc:creator>
  <cp:lastModifiedBy>Pamela Thompson</cp:lastModifiedBy>
  <cp:revision>46</cp:revision>
  <dcterms:created xsi:type="dcterms:W3CDTF">2016-07-21T15:47:05Z</dcterms:created>
  <dcterms:modified xsi:type="dcterms:W3CDTF">2016-07-25T17:11:25Z</dcterms:modified>
</cp:coreProperties>
</file>