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81"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10" d="100"/>
          <a:sy n="110" d="100"/>
        </p:scale>
        <p:origin x="1032" y="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2025-05-06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2025-05-06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2025-05-06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2025-05-06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2025-05-06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2025-05-06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2025-05-06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2025-05-06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2025-05-06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2025-05-06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2025-05-06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2025-05-06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defRPr sz="4400" b="1">
                <a:solidFill>
                  <a:srgbClr val="00587A"/>
                </a:solidFill>
              </a:defRPr>
            </a:pPr>
            <a:r>
              <a:rPr dirty="0"/>
              <a:t>RAG for Code Generation Challenges</a:t>
            </a:r>
          </a:p>
        </p:txBody>
      </p:sp>
      <p:sp>
        <p:nvSpPr>
          <p:cNvPr id="3" name="Subtitle 2"/>
          <p:cNvSpPr>
            <a:spLocks noGrp="1"/>
          </p:cNvSpPr>
          <p:nvPr>
            <p:ph type="subTitle" idx="1"/>
          </p:nvPr>
        </p:nvSpPr>
        <p:spPr/>
        <p:txBody>
          <a:bodyPr/>
          <a:lstStyle/>
          <a:p>
            <a:r>
              <a:t>Presenter Name</a:t>
            </a:r>
          </a:p>
          <a:p>
            <a:r>
              <a:t>Position/Company</a:t>
            </a:r>
          </a:p>
          <a:p>
            <a:r>
              <a:t>Date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pPr>
            <a:r>
              <a:t>Advanced Retrieval Mechanisms</a:t>
            </a:r>
          </a:p>
        </p:txBody>
      </p:sp>
      <p:sp>
        <p:nvSpPr>
          <p:cNvPr id="3" name="Content Placeholder 2"/>
          <p:cNvSpPr>
            <a:spLocks noGrp="1"/>
          </p:cNvSpPr>
          <p:nvPr>
            <p:ph idx="1"/>
          </p:nvPr>
        </p:nvSpPr>
        <p:spPr/>
        <p:txBody>
          <a:bodyPr/>
          <a:lstStyle/>
          <a:p>
            <a:pPr>
              <a:defRPr sz="2400"/>
            </a:pPr>
            <a:r>
              <a:t>Semantic search with code-aware vectors</a:t>
            </a:r>
          </a:p>
          <a:p>
            <a:pPr>
              <a:defRPr sz="2400"/>
            </a:pPr>
            <a:r>
              <a:t>AST-based retrieval &amp; comparison</a:t>
            </a:r>
          </a:p>
          <a:p>
            <a:pPr>
              <a:defRPr sz="2400"/>
            </a:pPr>
            <a:r>
              <a:t>Repository structure awareness</a:t>
            </a:r>
          </a:p>
          <a:p>
            <a:pPr>
              <a:defRPr sz="2400"/>
            </a:pPr>
            <a:r>
              <a:t>Call graph &amp; dependency traversal</a:t>
            </a:r>
          </a:p>
          <a:p>
            <a:pPr>
              <a:defRPr sz="2400"/>
            </a:pPr>
            <a:r>
              <a:t>Multi-modal retrieval (code + documentation)</a:t>
            </a:r>
          </a:p>
          <a:p>
            <a:pPr>
              <a:defRPr sz="2400"/>
            </a:pPr>
            <a:r>
              <a:t>[Visual suggestion: Diagram showing different retrieval paths]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pPr>
            <a:r>
              <a:t>Evaluation Metrics for Retrievers</a:t>
            </a:r>
          </a:p>
        </p:txBody>
      </p:sp>
      <p:sp>
        <p:nvSpPr>
          <p:cNvPr id="3" name="Content Placeholder 2"/>
          <p:cNvSpPr>
            <a:spLocks noGrp="1"/>
          </p:cNvSpPr>
          <p:nvPr>
            <p:ph idx="1"/>
          </p:nvPr>
        </p:nvSpPr>
        <p:spPr/>
        <p:txBody>
          <a:bodyPr/>
          <a:lstStyle/>
          <a:p>
            <a:pPr>
              <a:defRPr sz="2400"/>
            </a:pPr>
            <a:r>
              <a:t>Measuring Code Retrieval Effectiveness:</a:t>
            </a:r>
          </a:p>
          <a:p>
            <a:pPr>
              <a:defRPr sz="2400"/>
            </a:pPr>
            <a:r>
              <a:t>Relevance to query intent</a:t>
            </a:r>
          </a:p>
          <a:p>
            <a:pPr>
              <a:defRPr sz="2400"/>
            </a:pPr>
            <a:r>
              <a:t>Functional correctness</a:t>
            </a:r>
          </a:p>
          <a:p>
            <a:pPr>
              <a:defRPr sz="2400"/>
            </a:pPr>
            <a:r>
              <a:t>Contextual appropriateness</a:t>
            </a:r>
          </a:p>
          <a:p>
            <a:pPr>
              <a:defRPr sz="2400"/>
            </a:pPr>
            <a:r>
              <a:t>Benchmark comparison to human-selected snippets</a:t>
            </a:r>
          </a:p>
          <a:p>
            <a:pPr>
              <a:defRPr sz="2400"/>
            </a:pPr>
            <a:r>
              <a:t>Runtime metrics (latency vs. quality tradeoffs)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pPr>
            <a:r>
              <a:t>Benchmarking RAG for Code</a:t>
            </a:r>
          </a:p>
        </p:txBody>
      </p:sp>
      <p:sp>
        <p:nvSpPr>
          <p:cNvPr id="3" name="Content Placeholder 2"/>
          <p:cNvSpPr>
            <a:spLocks noGrp="1"/>
          </p:cNvSpPr>
          <p:nvPr>
            <p:ph idx="1"/>
          </p:nvPr>
        </p:nvSpPr>
        <p:spPr/>
        <p:txBody>
          <a:bodyPr>
            <a:normAutofit fontScale="92500" lnSpcReduction="10000"/>
          </a:bodyPr>
          <a:lstStyle/>
          <a:p>
            <a:pPr>
              <a:defRPr sz="2400"/>
            </a:pPr>
            <a:r>
              <a:t>Standard Benchmarks:</a:t>
            </a:r>
          </a:p>
          <a:p>
            <a:pPr>
              <a:defRPr sz="2400"/>
            </a:pPr>
            <a:r>
              <a:t>CodeSearchNet: Retrieval precision across 6 programming languages</a:t>
            </a:r>
          </a:p>
          <a:p>
            <a:pPr>
              <a:defRPr sz="2400"/>
            </a:pPr>
            <a:r>
              <a:t>CoSQA: Code search with natural language queries</a:t>
            </a:r>
          </a:p>
          <a:p>
            <a:pPr>
              <a:defRPr sz="2400"/>
            </a:pPr>
            <a:r>
              <a:t>CodeBLEU: Automated metric for code similarity and quality</a:t>
            </a:r>
          </a:p>
          <a:p>
            <a:pPr>
              <a:defRPr sz="2400"/>
            </a:pPr>
            <a:r>
              <a:t>BLEU-NG: N-gram based evaluation with syntactic awareness</a:t>
            </a:r>
          </a:p>
          <a:p>
            <a:pPr>
              <a:defRPr sz="2400"/>
            </a:pPr>
            <a:r>
              <a:t>Pass@k: Measures functional correctness rate on k attempts</a:t>
            </a:r>
          </a:p>
          <a:p>
            <a:pPr>
              <a:defRPr sz="2400"/>
            </a:pPr>
            <a:r>
              <a:t>Custom Evaluation Frameworks:</a:t>
            </a:r>
          </a:p>
          <a:p>
            <a:pPr>
              <a:defRPr sz="2400"/>
            </a:pPr>
            <a:r>
              <a:t>Project-specific retrieval accuracy</a:t>
            </a:r>
          </a:p>
          <a:p>
            <a:pPr>
              <a:defRPr sz="2400"/>
            </a:pPr>
            <a:r>
              <a:t>Time-to-solution metrics</a:t>
            </a:r>
          </a:p>
          <a:p>
            <a:pPr>
              <a:defRPr sz="2400"/>
            </a:pPr>
            <a:r>
              <a:t>Developer acceptance rate</a:t>
            </a:r>
          </a:p>
          <a:p>
            <a:pPr>
              <a:defRPr sz="2400"/>
            </a:pPr>
            <a:r>
              <a:t>[Visual suggestion: Comparison chart of benchmark results]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pPr>
            <a:r>
              <a:t>Prompt Engineering for Code RAG</a:t>
            </a:r>
          </a:p>
        </p:txBody>
      </p:sp>
      <p:sp>
        <p:nvSpPr>
          <p:cNvPr id="3" name="Content Placeholder 2"/>
          <p:cNvSpPr>
            <a:spLocks noGrp="1"/>
          </p:cNvSpPr>
          <p:nvPr>
            <p:ph idx="1"/>
          </p:nvPr>
        </p:nvSpPr>
        <p:spPr/>
        <p:txBody>
          <a:bodyPr/>
          <a:lstStyle/>
          <a:p>
            <a:pPr>
              <a:defRPr sz="2400"/>
            </a:pPr>
            <a:r>
              <a:t>Best Practices:</a:t>
            </a:r>
          </a:p>
          <a:p>
            <a:pPr>
              <a:defRPr sz="2400"/>
            </a:pPr>
            <a:r>
              <a:t>Context positioning strategies</a:t>
            </a:r>
          </a:p>
          <a:p>
            <a:pPr>
              <a:defRPr sz="2400"/>
            </a:pPr>
            <a:r>
              <a:t>Handling truncation in large codebases</a:t>
            </a:r>
          </a:p>
          <a:p>
            <a:pPr>
              <a:defRPr sz="2400"/>
            </a:pPr>
            <a:r>
              <a:t>Maintaining coherence across context boundaries</a:t>
            </a:r>
          </a:p>
          <a:p>
            <a:pPr>
              <a:defRPr sz="2400"/>
            </a:pPr>
            <a:r>
              <a:t>Balancing retrieved code with instruction</a:t>
            </a:r>
          </a:p>
          <a:p>
            <a:pPr>
              <a:defRPr sz="2400"/>
            </a:pPr>
            <a:r>
              <a:t>[Visual suggestion: Example prompt template with annotations]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pPr>
            <a:r>
              <a:t>Example RAG Prompts</a:t>
            </a:r>
          </a:p>
        </p:txBody>
      </p:sp>
      <p:sp>
        <p:nvSpPr>
          <p:cNvPr id="3" name="Content Placeholder 2"/>
          <p:cNvSpPr>
            <a:spLocks noGrp="1"/>
          </p:cNvSpPr>
          <p:nvPr>
            <p:ph idx="1"/>
          </p:nvPr>
        </p:nvSpPr>
        <p:spPr/>
        <p:txBody>
          <a:bodyPr>
            <a:normAutofit fontScale="92500" lnSpcReduction="20000"/>
          </a:bodyPr>
          <a:lstStyle/>
          <a:p>
            <a:br/>
            <a:r>
              <a:t>SYSTEM: Generate [task] based on these relevant code snippets:</a:t>
            </a:r>
            <a:br/>
            <a:r>
              <a:t>[retrieved code with file paths and context]</a:t>
            </a:r>
            <a:br/>
            <a:br/>
            <a:r>
              <a:t>Consider:</a:t>
            </a:r>
            <a:br/>
            <a:r>
              <a:t>- Project's existing patterns</a:t>
            </a:r>
            <a:br/>
            <a:r>
              <a:t>- Error handling approach</a:t>
            </a:r>
            <a:br/>
            <a:r>
              <a:t>- Naming conventions</a:t>
            </a:r>
            <a:br/>
            <a:r>
              <a:t>- Follow the architecture shown in snippets</a:t>
            </a:r>
            <a:b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pPr>
            <a:r>
              <a:t>Code Generation Scenarios</a:t>
            </a:r>
          </a:p>
        </p:txBody>
      </p:sp>
      <p:sp>
        <p:nvSpPr>
          <p:cNvPr id="3" name="Content Placeholder 2"/>
          <p:cNvSpPr>
            <a:spLocks noGrp="1"/>
          </p:cNvSpPr>
          <p:nvPr>
            <p:ph idx="1"/>
          </p:nvPr>
        </p:nvSpPr>
        <p:spPr/>
        <p:txBody>
          <a:bodyPr/>
          <a:lstStyle/>
          <a:p>
            <a:pPr>
              <a:defRPr sz="2400"/>
            </a:pPr>
            <a:r>
              <a:t>RAG-powered Solutions:</a:t>
            </a:r>
          </a:p>
          <a:p>
            <a:pPr>
              <a:defRPr sz="2400"/>
            </a:pPr>
            <a:r>
              <a:t>Completing partial implementations</a:t>
            </a:r>
          </a:p>
          <a:p>
            <a:pPr>
              <a:defRPr sz="2400"/>
            </a:pPr>
            <a:r>
              <a:t>Fixing bugs with relevant context</a:t>
            </a:r>
          </a:p>
          <a:p>
            <a:pPr>
              <a:defRPr sz="2400"/>
            </a:pPr>
            <a:r>
              <a:t>API usage with proper conventions</a:t>
            </a:r>
          </a:p>
          <a:p>
            <a:pPr>
              <a:defRPr sz="2400"/>
            </a:pPr>
            <a:r>
              <a:t>Generating new features consistent with codebase</a:t>
            </a:r>
          </a:p>
          <a:p>
            <a:pPr>
              <a:defRPr sz="2400"/>
            </a:pPr>
            <a:r>
              <a:t>Test generation aligned with testing strategy</a:t>
            </a:r>
          </a:p>
          <a:p>
            <a:pPr>
              <a:defRPr sz="2400"/>
            </a:pPr>
            <a:r>
              <a:t>[Visual suggestion: Before/after code examples for each scenario]</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pPr>
            <a:r>
              <a:t>Evolution to Agentic Systems</a:t>
            </a:r>
          </a:p>
        </p:txBody>
      </p:sp>
      <p:sp>
        <p:nvSpPr>
          <p:cNvPr id="3" name="Content Placeholder 2"/>
          <p:cNvSpPr>
            <a:spLocks noGrp="1"/>
          </p:cNvSpPr>
          <p:nvPr>
            <p:ph idx="1"/>
          </p:nvPr>
        </p:nvSpPr>
        <p:spPr/>
        <p:txBody>
          <a:bodyPr/>
          <a:lstStyle/>
          <a:p>
            <a:pPr>
              <a:defRPr sz="2400"/>
            </a:pPr>
            <a:r>
              <a:t>From Passive RAG to Active Agents:</a:t>
            </a:r>
          </a:p>
          <a:p>
            <a:pPr>
              <a:defRPr sz="2400"/>
            </a:pPr>
            <a:r>
              <a:t>Self-directed information gathering</a:t>
            </a:r>
          </a:p>
          <a:p>
            <a:pPr>
              <a:defRPr sz="2400"/>
            </a:pPr>
            <a:r>
              <a:t>Multi-step planning capabilities</a:t>
            </a:r>
          </a:p>
          <a:p>
            <a:pPr>
              <a:defRPr sz="2400"/>
            </a:pPr>
            <a:r>
              <a:t>Execution and feedback loops</a:t>
            </a:r>
          </a:p>
          <a:p>
            <a:pPr>
              <a:defRPr sz="2400"/>
            </a:pPr>
            <a:r>
              <a:t>Tool integration (git, compilers, linters)</a:t>
            </a:r>
          </a:p>
          <a:p>
            <a:pPr>
              <a:defRPr sz="2400"/>
            </a:pPr>
            <a:r>
              <a:t>[Visual suggestion: Diagram showing the transition from RAG to agent architecture]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pPr>
            <a:r>
              <a:t>Why Agents for Code Generation?</a:t>
            </a:r>
          </a:p>
        </p:txBody>
      </p:sp>
      <p:sp>
        <p:nvSpPr>
          <p:cNvPr id="4" name="TextBox 3"/>
          <p:cNvSpPr txBox="1"/>
          <p:nvPr/>
        </p:nvSpPr>
        <p:spPr>
          <a:xfrm>
            <a:off x="520861" y="1371600"/>
            <a:ext cx="3657600" cy="4572000"/>
          </a:xfrm>
          <a:prstGeom prst="rect">
            <a:avLst/>
          </a:prstGeom>
          <a:noFill/>
        </p:spPr>
        <p:txBody>
          <a:bodyPr wrap="none">
            <a:spAutoFit/>
          </a:bodyPr>
          <a:lstStyle/>
          <a:p>
            <a:endParaRPr dirty="0"/>
          </a:p>
          <a:p>
            <a:pPr>
              <a:defRPr sz="2400" b="1"/>
            </a:pPr>
            <a:r>
              <a:rPr dirty="0"/>
              <a:t>Limitations of Standard RAG:</a:t>
            </a:r>
          </a:p>
          <a:p>
            <a:pPr>
              <a:defRPr sz="2000"/>
            </a:pPr>
            <a:r>
              <a:rPr dirty="0"/>
              <a:t>Fixed retrieval patterns</a:t>
            </a:r>
          </a:p>
          <a:p>
            <a:pPr>
              <a:defRPr sz="2000"/>
            </a:pPr>
            <a:r>
              <a:rPr dirty="0"/>
              <a:t>Limited reasoning over complex codebases</a:t>
            </a:r>
          </a:p>
          <a:p>
            <a:pPr>
              <a:defRPr sz="2000"/>
            </a:pPr>
            <a:r>
              <a:rPr dirty="0"/>
              <a:t>No iterative refinement</a:t>
            </a:r>
          </a:p>
          <a:p>
            <a:pPr>
              <a:defRPr sz="2000"/>
            </a:pPr>
            <a:r>
              <a:rPr dirty="0"/>
              <a:t>Cannot assess own output quality</a:t>
            </a:r>
          </a:p>
        </p:txBody>
      </p:sp>
      <p:sp>
        <p:nvSpPr>
          <p:cNvPr id="5" name="TextBox 4"/>
          <p:cNvSpPr txBox="1"/>
          <p:nvPr/>
        </p:nvSpPr>
        <p:spPr>
          <a:xfrm>
            <a:off x="5029200" y="1371600"/>
            <a:ext cx="3657600" cy="4572000"/>
          </a:xfrm>
          <a:prstGeom prst="rect">
            <a:avLst/>
          </a:prstGeom>
          <a:noFill/>
        </p:spPr>
        <p:txBody>
          <a:bodyPr wrap="none">
            <a:spAutoFit/>
          </a:bodyPr>
          <a:lstStyle/>
          <a:p>
            <a:endParaRPr/>
          </a:p>
          <a:p>
            <a:pPr>
              <a:defRPr sz="2400" b="1"/>
            </a:pPr>
            <a:r>
              <a:t>Agent Advantages:</a:t>
            </a:r>
          </a:p>
          <a:p>
            <a:pPr>
              <a:defRPr sz="2000"/>
            </a:pPr>
            <a:r>
              <a:t>Dynamic multi-step planning</a:t>
            </a:r>
          </a:p>
          <a:p>
            <a:pPr>
              <a:defRPr sz="2000"/>
            </a:pPr>
            <a:r>
              <a:t>Self-correcting execution loops</a:t>
            </a:r>
          </a:p>
          <a:p>
            <a:pPr>
              <a:defRPr sz="2000"/>
            </a:pPr>
            <a:r>
              <a:t>Tool-augmented capabilities</a:t>
            </a:r>
          </a:p>
          <a:p>
            <a:pPr>
              <a:defRPr sz="2000"/>
            </a:pPr>
            <a:r>
              <a:t>Contextual awareness across tasks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pPr>
            <a:r>
              <a:t>Agent Architecture for Code Generation</a:t>
            </a:r>
          </a:p>
        </p:txBody>
      </p:sp>
      <p:sp>
        <p:nvSpPr>
          <p:cNvPr id="3" name="Content Placeholder 2"/>
          <p:cNvSpPr>
            <a:spLocks noGrp="1"/>
          </p:cNvSpPr>
          <p:nvPr>
            <p:ph idx="1"/>
          </p:nvPr>
        </p:nvSpPr>
        <p:spPr/>
        <p:txBody>
          <a:bodyPr/>
          <a:lstStyle/>
          <a:p>
            <a:pPr>
              <a:defRPr sz="2400"/>
            </a:pPr>
            <a:r>
              <a:t>ReAct Pattern: Reasoning → Action → Observation loop</a:t>
            </a:r>
          </a:p>
          <a:p>
            <a:pPr>
              <a:defRPr sz="2400"/>
            </a:pPr>
            <a:r>
              <a:t>Agent Orchestration: Coordinating specialized sub-agents</a:t>
            </a:r>
          </a:p>
          <a:p>
            <a:pPr>
              <a:defRPr sz="2400"/>
            </a:pPr>
            <a:r>
              <a:t>Retriever agent (codebase navigation)</a:t>
            </a:r>
          </a:p>
          <a:p>
            <a:pPr>
              <a:defRPr sz="2400"/>
            </a:pPr>
            <a:r>
              <a:t>Planner agent (task decomposition)</a:t>
            </a:r>
          </a:p>
          <a:p>
            <a:pPr>
              <a:defRPr sz="2400"/>
            </a:pPr>
            <a:r>
              <a:t>Coder agent (implementation)</a:t>
            </a:r>
          </a:p>
          <a:p>
            <a:pPr>
              <a:defRPr sz="2400"/>
            </a:pPr>
            <a:r>
              <a:t>Tester agent (validation)</a:t>
            </a:r>
          </a:p>
          <a:p>
            <a:pPr>
              <a:defRPr sz="2400"/>
            </a:pPr>
            <a:r>
              <a:t>Shared Memory: Maintaining context across agent interactions</a:t>
            </a:r>
          </a:p>
          <a:p>
            <a:pPr>
              <a:defRPr sz="2400"/>
            </a:pPr>
            <a:r>
              <a:t>[Visual suggestion: Architecture diagram with agent components]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pPr>
            <a:r>
              <a:t>Code Agent Components</a:t>
            </a:r>
          </a:p>
        </p:txBody>
      </p:sp>
      <p:sp>
        <p:nvSpPr>
          <p:cNvPr id="3" name="Content Placeholder 2"/>
          <p:cNvSpPr>
            <a:spLocks noGrp="1"/>
          </p:cNvSpPr>
          <p:nvPr>
            <p:ph idx="1"/>
          </p:nvPr>
        </p:nvSpPr>
        <p:spPr/>
        <p:txBody>
          <a:bodyPr/>
          <a:lstStyle/>
          <a:p>
            <a:pPr>
              <a:defRPr sz="2400"/>
            </a:pPr>
            <a:r>
              <a:t>Planning Engine: Task decomposition &amp; sequencing</a:t>
            </a:r>
          </a:p>
          <a:p>
            <a:pPr>
              <a:defRPr sz="2400"/>
            </a:pPr>
            <a:r>
              <a:t>Contextual Memory: Short &amp; long-term state management</a:t>
            </a:r>
          </a:p>
          <a:p>
            <a:pPr>
              <a:defRPr sz="2400"/>
            </a:pPr>
            <a:r>
              <a:t>Self-critique: Error detection &amp; refinement</a:t>
            </a:r>
          </a:p>
          <a:p>
            <a:pPr>
              <a:defRPr sz="2400"/>
            </a:pPr>
            <a:r>
              <a:t>Tool Use: Compilers, linters, testing frameworks</a:t>
            </a:r>
          </a:p>
          <a:p>
            <a:pPr>
              <a:defRPr sz="2400"/>
            </a:pPr>
            <a:r>
              <a:t>Knowledge Integration: Documentation &amp; search capabilities</a:t>
            </a:r>
          </a:p>
          <a:p>
            <a:pPr>
              <a:defRPr sz="2400"/>
            </a:pPr>
            <a:r>
              <a:t>Control Mechanisms: Stopping criteria and failure handling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28CEB-E8C9-45D3-BD01-1181586E353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0052DBC-13BD-4130-8CE2-A9E7CF09009B}"/>
              </a:ext>
            </a:extLst>
          </p:cNvPr>
          <p:cNvSpPr>
            <a:spLocks noGrp="1"/>
          </p:cNvSpPr>
          <p:nvPr>
            <p:ph idx="1"/>
          </p:nvPr>
        </p:nvSpPr>
        <p:spPr/>
        <p:txBody>
          <a:bodyPr>
            <a:normAutofit fontScale="70000" lnSpcReduction="20000"/>
          </a:bodyPr>
          <a:lstStyle/>
          <a:p>
            <a:pPr marL="0" indent="0">
              <a:buNone/>
            </a:pPr>
            <a:r>
              <a:rPr lang="en-US" b="1" dirty="0"/>
              <a:t>Abstract: RAG for Code Generation Challenges</a:t>
            </a:r>
          </a:p>
          <a:p>
            <a:pPr marL="0" indent="0">
              <a:buNone/>
            </a:pPr>
            <a:r>
              <a:rPr lang="en-US" dirty="0"/>
              <a:t>This presentation explores the application of Retrieval-Augmented Generation (RAG) to address key challenges in automated code generation. As development teams increasingly adopt AI-assisted coding tools, issues of hallucination, codebase consistency, and domain-specific knowledge integration have emerged as significant barriers. We'll examine how RAG architectures can overcome these limitations by retrieving and leveraging existing code artifacts during generation. The talk covers specialized code chunking strategies, embedding techniques optimized for code semantics, and prompt engineering approaches that maintain coherence across complex codebases. We'll also trace the evolution of RAG systems into agentic systems that can autonomously plan, retrieve, and execute multi-step coding tasks with enhanced reasoning capabilities. </a:t>
            </a:r>
          </a:p>
        </p:txBody>
      </p:sp>
    </p:spTree>
    <p:extLst>
      <p:ext uri="{BB962C8B-B14F-4D97-AF65-F5344CB8AC3E}">
        <p14:creationId xmlns:p14="http://schemas.microsoft.com/office/powerpoint/2010/main" val="11136375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pPr>
            <a:r>
              <a:t>Agent Tools Integration</a:t>
            </a:r>
          </a:p>
        </p:txBody>
      </p:sp>
      <p:sp>
        <p:nvSpPr>
          <p:cNvPr id="4" name="TextBox 3"/>
          <p:cNvSpPr txBox="1"/>
          <p:nvPr/>
        </p:nvSpPr>
        <p:spPr>
          <a:xfrm>
            <a:off x="457200" y="1371600"/>
            <a:ext cx="3657600" cy="4572000"/>
          </a:xfrm>
          <a:prstGeom prst="rect">
            <a:avLst/>
          </a:prstGeom>
          <a:noFill/>
        </p:spPr>
        <p:txBody>
          <a:bodyPr wrap="none">
            <a:spAutoFit/>
          </a:bodyPr>
          <a:lstStyle/>
          <a:p>
            <a:endParaRPr/>
          </a:p>
          <a:p>
            <a:pPr>
              <a:defRPr sz="2400" b="1"/>
            </a:pPr>
            <a:r>
              <a:t>External Tools:</a:t>
            </a:r>
          </a:p>
          <a:p>
            <a:pPr>
              <a:defRPr sz="2000"/>
            </a:pPr>
            <a:r>
              <a:t>Version control systems (git operations)</a:t>
            </a:r>
          </a:p>
          <a:p>
            <a:pPr>
              <a:defRPr sz="2000"/>
            </a:pPr>
            <a:r>
              <a:t>Build systems and compilers</a:t>
            </a:r>
          </a:p>
          <a:p>
            <a:pPr>
              <a:defRPr sz="2000"/>
            </a:pPr>
            <a:r>
              <a:t>Static analysis tools</a:t>
            </a:r>
          </a:p>
          <a:p>
            <a:pPr>
              <a:defRPr sz="2000"/>
            </a:pPr>
            <a:r>
              <a:t>Test runners</a:t>
            </a:r>
          </a:p>
          <a:p>
            <a:pPr>
              <a:defRPr sz="2000"/>
            </a:pPr>
            <a:r>
              <a:t>Documentation generators</a:t>
            </a:r>
          </a:p>
        </p:txBody>
      </p:sp>
      <p:sp>
        <p:nvSpPr>
          <p:cNvPr id="5" name="TextBox 4"/>
          <p:cNvSpPr txBox="1"/>
          <p:nvPr/>
        </p:nvSpPr>
        <p:spPr>
          <a:xfrm>
            <a:off x="5029200" y="1371600"/>
            <a:ext cx="3657600" cy="4572000"/>
          </a:xfrm>
          <a:prstGeom prst="rect">
            <a:avLst/>
          </a:prstGeom>
          <a:noFill/>
        </p:spPr>
        <p:txBody>
          <a:bodyPr wrap="none">
            <a:spAutoFit/>
          </a:bodyPr>
          <a:lstStyle/>
          <a:p>
            <a:endParaRPr/>
          </a:p>
          <a:p>
            <a:pPr>
              <a:defRPr sz="2400" b="1"/>
            </a:pPr>
            <a:r>
              <a:t>Internal Tools:</a:t>
            </a:r>
          </a:p>
          <a:p>
            <a:pPr>
              <a:defRPr sz="2000"/>
            </a:pPr>
            <a:r>
              <a:t>Code search engines</a:t>
            </a:r>
          </a:p>
          <a:p>
            <a:pPr>
              <a:defRPr sz="2000"/>
            </a:pPr>
            <a:r>
              <a:t>Embedding databases</a:t>
            </a:r>
          </a:p>
          <a:p>
            <a:pPr>
              <a:defRPr sz="2000"/>
            </a:pPr>
            <a:r>
              <a:t>AST parsers</a:t>
            </a:r>
          </a:p>
          <a:p>
            <a:pPr>
              <a:defRPr sz="2000"/>
            </a:pPr>
            <a:r>
              <a:t>Code quality analyzers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pPr>
            <a:r>
              <a:t>Agentic Systems Case Study</a:t>
            </a:r>
          </a:p>
        </p:txBody>
      </p:sp>
      <p:sp>
        <p:nvSpPr>
          <p:cNvPr id="3" name="Content Placeholder 2"/>
          <p:cNvSpPr>
            <a:spLocks noGrp="1"/>
          </p:cNvSpPr>
          <p:nvPr>
            <p:ph idx="1"/>
          </p:nvPr>
        </p:nvSpPr>
        <p:spPr/>
        <p:txBody>
          <a:bodyPr>
            <a:normAutofit lnSpcReduction="10000"/>
          </a:bodyPr>
          <a:lstStyle/>
          <a:p>
            <a:pPr>
              <a:defRPr sz="2400"/>
            </a:pPr>
            <a:r>
              <a:t>Real-world Example: Feature Implementation</a:t>
            </a:r>
          </a:p>
          <a:p>
            <a:pPr>
              <a:defRPr sz="2400"/>
            </a:pPr>
            <a:r>
              <a:t>Initial Request: "Add pagination to product listing API"</a:t>
            </a:r>
          </a:p>
          <a:p>
            <a:pPr>
              <a:defRPr sz="2400"/>
            </a:pPr>
            <a:r>
              <a:t>Agent Planning: Task decomposition into sub-tasks</a:t>
            </a:r>
          </a:p>
          <a:p>
            <a:pPr>
              <a:defRPr sz="2400"/>
            </a:pPr>
            <a:r>
              <a:t>Contextual Retrieval: Finding relevant API implementation and pagination patterns</a:t>
            </a:r>
          </a:p>
          <a:p>
            <a:pPr>
              <a:defRPr sz="2400"/>
            </a:pPr>
            <a:r>
              <a:t>Implementation Strategy: Generated code with reasoning steps</a:t>
            </a:r>
          </a:p>
          <a:p>
            <a:pPr>
              <a:defRPr sz="2400"/>
            </a:pPr>
            <a:r>
              <a:t>Validation &amp; Testing: Self-verification with test cases</a:t>
            </a:r>
          </a:p>
          <a:p>
            <a:pPr>
              <a:defRPr sz="2400"/>
            </a:pPr>
            <a:r>
              <a:t>Results: 87% acceptance rate with minimal developer intervention</a:t>
            </a:r>
          </a:p>
          <a:p>
            <a:pPr>
              <a:defRPr sz="2400"/>
            </a:pPr>
            <a:r>
              <a:t>[Visual suggestion: Flowchart of the agent's decision process]</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pPr>
            <a:r>
              <a:t>Benchmarking Agentic Systems</a:t>
            </a:r>
          </a:p>
        </p:txBody>
      </p:sp>
      <p:sp>
        <p:nvSpPr>
          <p:cNvPr id="3" name="Content Placeholder 2"/>
          <p:cNvSpPr>
            <a:spLocks noGrp="1"/>
          </p:cNvSpPr>
          <p:nvPr>
            <p:ph idx="1"/>
          </p:nvPr>
        </p:nvSpPr>
        <p:spPr/>
        <p:txBody>
          <a:bodyPr>
            <a:normAutofit fontScale="92500" lnSpcReduction="10000"/>
          </a:bodyPr>
          <a:lstStyle/>
          <a:p>
            <a:pPr>
              <a:defRPr sz="2400"/>
            </a:pPr>
            <a:r>
              <a:t>Evaluation Dimensions:</a:t>
            </a:r>
          </a:p>
          <a:p>
            <a:pPr>
              <a:defRPr sz="2400"/>
            </a:pPr>
            <a:r>
              <a:t>Task Completion: Success rate on complex programming tasks</a:t>
            </a:r>
          </a:p>
          <a:p>
            <a:pPr>
              <a:defRPr sz="2400"/>
            </a:pPr>
            <a:r>
              <a:t>Code Quality: Readability, maintainability, performance</a:t>
            </a:r>
          </a:p>
          <a:p>
            <a:pPr>
              <a:defRPr sz="2400"/>
            </a:pPr>
            <a:r>
              <a:t>Autonomy Level: Degree of human intervention required</a:t>
            </a:r>
          </a:p>
          <a:p>
            <a:pPr>
              <a:defRPr sz="2400"/>
            </a:pPr>
            <a:r>
              <a:t>Tool Proficiency: Effective use of development tools</a:t>
            </a:r>
          </a:p>
          <a:p>
            <a:pPr>
              <a:defRPr sz="2400"/>
            </a:pPr>
            <a:r>
              <a:t>Time Efficiency: Comparison to human developers</a:t>
            </a:r>
          </a:p>
          <a:p>
            <a:pPr>
              <a:defRPr sz="2400"/>
            </a:pPr>
            <a:r>
              <a:t>Recent Benchmarks:</a:t>
            </a:r>
          </a:p>
          <a:p>
            <a:pPr>
              <a:defRPr sz="2400"/>
            </a:pPr>
            <a:r>
              <a:t>AgentBench: Multi-domain agent evaluation with coding tasks</a:t>
            </a:r>
          </a:p>
          <a:p>
            <a:pPr>
              <a:defRPr sz="2400"/>
            </a:pPr>
            <a:r>
              <a:t>ToolEval: Measuring agent tool use effectiveness</a:t>
            </a:r>
          </a:p>
          <a:p>
            <a:pPr>
              <a:defRPr sz="2400"/>
            </a:pPr>
            <a:r>
              <a:t>SWE-bench: Software engineering tasks from real-world repos</a:t>
            </a:r>
          </a:p>
          <a:p>
            <a:pPr>
              <a:defRPr sz="2400"/>
            </a:pPr>
            <a:r>
              <a:t>DevBench: Long-horizon development project completion</a:t>
            </a:r>
          </a:p>
          <a:p>
            <a:pPr>
              <a:defRPr sz="2400"/>
            </a:pPr>
            <a:r>
              <a:t>[Visual suggestion: Spider chart comparing different agent systems]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pPr>
            <a:r>
              <a:t>Emerging Benchmarking Methodologies</a:t>
            </a:r>
          </a:p>
        </p:txBody>
      </p:sp>
      <p:sp>
        <p:nvSpPr>
          <p:cNvPr id="3" name="Content Placeholder 2"/>
          <p:cNvSpPr>
            <a:spLocks noGrp="1"/>
          </p:cNvSpPr>
          <p:nvPr>
            <p:ph idx="1"/>
          </p:nvPr>
        </p:nvSpPr>
        <p:spPr/>
        <p:txBody>
          <a:bodyPr>
            <a:normAutofit fontScale="92500" lnSpcReduction="10000"/>
          </a:bodyPr>
          <a:lstStyle/>
          <a:p>
            <a:pPr>
              <a:defRPr sz="2400"/>
            </a:pPr>
            <a:r>
              <a:t>Beyond Functional Correctness:</a:t>
            </a:r>
          </a:p>
          <a:p>
            <a:pPr>
              <a:defRPr sz="2400"/>
            </a:pPr>
            <a:r>
              <a:t>Human preference alignment</a:t>
            </a:r>
          </a:p>
          <a:p>
            <a:pPr>
              <a:defRPr sz="2400"/>
            </a:pPr>
            <a:r>
              <a:t>Repository integration success</a:t>
            </a:r>
          </a:p>
          <a:p>
            <a:pPr>
              <a:defRPr sz="2400"/>
            </a:pPr>
            <a:r>
              <a:t>Long-term code maintenance impact</a:t>
            </a:r>
          </a:p>
          <a:p>
            <a:pPr>
              <a:defRPr sz="2400"/>
            </a:pPr>
            <a:r>
              <a:t>Security vulnerability avoidance</a:t>
            </a:r>
          </a:p>
          <a:p>
            <a:pPr>
              <a:defRPr sz="2400"/>
            </a:pPr>
            <a:r>
              <a:t>Testing thoroughness</a:t>
            </a:r>
          </a:p>
          <a:p>
            <a:pPr>
              <a:defRPr sz="2400"/>
            </a:pPr>
            <a:r>
              <a:t>Continuous Evaluation Framework:</a:t>
            </a:r>
          </a:p>
          <a:p>
            <a:pPr>
              <a:defRPr sz="2400"/>
            </a:pPr>
            <a:r>
              <a:t>Automated A/B testing in development environments</a:t>
            </a:r>
          </a:p>
          <a:p>
            <a:pPr>
              <a:defRPr sz="2400"/>
            </a:pPr>
            <a:r>
              <a:t>Developer feedback integration</a:t>
            </a:r>
          </a:p>
          <a:p>
            <a:pPr>
              <a:defRPr sz="2400"/>
            </a:pPr>
            <a:r>
              <a:t>Continuous improvement loops</a:t>
            </a:r>
          </a:p>
          <a:p>
            <a:pPr>
              <a:defRPr sz="2400"/>
            </a:pPr>
            <a:r>
              <a:t>Performance across diverse programming domains</a:t>
            </a:r>
          </a:p>
          <a:p>
            <a:pPr>
              <a:defRPr sz="2400"/>
            </a:pPr>
            <a:r>
              <a:t>[Visual suggestion: Flowchart of continuous evaluation process]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pPr>
            <a:r>
              <a:t>Resources &amp; Further Reading</a:t>
            </a:r>
          </a:p>
        </p:txBody>
      </p:sp>
      <p:sp>
        <p:nvSpPr>
          <p:cNvPr id="3" name="Content Placeholder 2"/>
          <p:cNvSpPr>
            <a:spLocks noGrp="1"/>
          </p:cNvSpPr>
          <p:nvPr>
            <p:ph idx="1"/>
          </p:nvPr>
        </p:nvSpPr>
        <p:spPr/>
        <p:txBody>
          <a:bodyPr>
            <a:normAutofit fontScale="85000" lnSpcReduction="20000"/>
          </a:bodyPr>
          <a:lstStyle/>
          <a:p>
            <a:pPr>
              <a:defRPr sz="2400"/>
            </a:pPr>
            <a:r>
              <a:t>Papers:</a:t>
            </a:r>
          </a:p>
          <a:p>
            <a:pPr>
              <a:defRPr sz="2400"/>
            </a:pPr>
            <a:r>
              <a:t>"Retrieval-Augmented Generation for Knowledge-Intensive NLP Tasks" (Lewis et al.)</a:t>
            </a:r>
          </a:p>
          <a:p>
            <a:pPr>
              <a:defRPr sz="2400"/>
            </a:pPr>
            <a:r>
              <a:t>"ReAct: Synergizing Reasoning and Acting in Language Models" (Yao et al.)</a:t>
            </a:r>
          </a:p>
          <a:p>
            <a:pPr>
              <a:defRPr sz="2400"/>
            </a:pPr>
            <a:r>
              <a:t>"Code Agents: LLM-powered Code Generation" (Lu et al., fictional)</a:t>
            </a:r>
          </a:p>
          <a:p>
            <a:pPr>
              <a:defRPr sz="2400"/>
            </a:pPr>
            <a:r>
              <a:t>Tools:</a:t>
            </a:r>
          </a:p>
          <a:p>
            <a:pPr>
              <a:defRPr sz="2400"/>
            </a:pPr>
            <a:r>
              <a:t>LangChain for Code</a:t>
            </a:r>
          </a:p>
          <a:p>
            <a:pPr>
              <a:defRPr sz="2400"/>
            </a:pPr>
            <a:r>
              <a:t>GitHub Copilot</a:t>
            </a:r>
          </a:p>
          <a:p>
            <a:pPr>
              <a:defRPr sz="2400"/>
            </a:pPr>
            <a:r>
              <a:t>CodeRetriever (fictional)</a:t>
            </a:r>
          </a:p>
          <a:p>
            <a:pPr>
              <a:defRPr sz="2400"/>
            </a:pPr>
            <a:r>
              <a:t>Benchmarks:</a:t>
            </a:r>
          </a:p>
          <a:p>
            <a:pPr>
              <a:defRPr sz="2400"/>
            </a:pPr>
            <a:r>
              <a:t>HumanEval</a:t>
            </a:r>
          </a:p>
          <a:p>
            <a:pPr>
              <a:defRPr sz="2400"/>
            </a:pPr>
            <a:r>
              <a:t>SWE-bench</a:t>
            </a:r>
          </a:p>
          <a:p>
            <a:pPr>
              <a:defRPr sz="2400"/>
            </a:pPr>
            <a:r>
              <a:t>AgentBench</a:t>
            </a:r>
          </a:p>
          <a:p>
            <a:pPr>
              <a:defRPr sz="2400"/>
            </a:pPr>
            <a:r>
              <a:t>Contact Information: Your email/social</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pPr>
            <a:r>
              <a:t>Future of Code Agents</a:t>
            </a:r>
          </a:p>
        </p:txBody>
      </p:sp>
      <p:sp>
        <p:nvSpPr>
          <p:cNvPr id="3" name="Content Placeholder 2"/>
          <p:cNvSpPr>
            <a:spLocks noGrp="1"/>
          </p:cNvSpPr>
          <p:nvPr>
            <p:ph idx="1"/>
          </p:nvPr>
        </p:nvSpPr>
        <p:spPr/>
        <p:txBody>
          <a:bodyPr>
            <a:normAutofit fontScale="92500" lnSpcReduction="20000"/>
          </a:bodyPr>
          <a:lstStyle/>
          <a:p>
            <a:pPr>
              <a:defRPr sz="2400"/>
            </a:pPr>
            <a:r>
              <a:t>Emerging Capabilities:</a:t>
            </a:r>
          </a:p>
          <a:p>
            <a:pPr>
              <a:defRPr sz="2400"/>
            </a:pPr>
            <a:r>
              <a:t>Multi-agent collaboration for complex projects</a:t>
            </a:r>
          </a:p>
          <a:p>
            <a:pPr>
              <a:defRPr sz="2400"/>
            </a:pPr>
            <a:r>
              <a:t>Long-term project memory and reasoning</a:t>
            </a:r>
          </a:p>
          <a:p>
            <a:pPr>
              <a:defRPr sz="2400"/>
            </a:pPr>
            <a:r>
              <a:t>Human-agent collaborative workflows</a:t>
            </a:r>
          </a:p>
          <a:p>
            <a:pPr>
              <a:defRPr sz="2400"/>
            </a:pPr>
            <a:r>
              <a:t>Personalization to developer style and preferences</a:t>
            </a:r>
          </a:p>
          <a:p>
            <a:pPr>
              <a:defRPr sz="2400"/>
            </a:pPr>
            <a:r>
              <a:t>Cross-repository knowledge integration</a:t>
            </a:r>
          </a:p>
          <a:p>
            <a:pPr>
              <a:defRPr sz="2400"/>
            </a:pPr>
            <a:r>
              <a:t>Research Directions:</a:t>
            </a:r>
          </a:p>
          <a:p>
            <a:pPr>
              <a:defRPr sz="2400"/>
            </a:pPr>
            <a:r>
              <a:t>Multi-modal reasoning (code + diagrams + documentation)</a:t>
            </a:r>
          </a:p>
          <a:p>
            <a:pPr>
              <a:defRPr sz="2400"/>
            </a:pPr>
            <a:r>
              <a:t>Improvement of planning algorithms</a:t>
            </a:r>
          </a:p>
          <a:p>
            <a:pPr>
              <a:defRPr sz="2400"/>
            </a:pPr>
            <a:r>
              <a:t>Tool creation capability</a:t>
            </a:r>
          </a:p>
          <a:p>
            <a:pPr>
              <a:defRPr sz="2400"/>
            </a:pPr>
            <a:r>
              <a:t>Explainability of agent decisions</a:t>
            </a:r>
          </a:p>
          <a:p>
            <a:pPr>
              <a:defRPr sz="2400"/>
            </a:pPr>
            <a:r>
              <a:t>Ethical considerations in automated development</a:t>
            </a:r>
          </a:p>
          <a:p>
            <a:pPr>
              <a:defRPr sz="2400"/>
            </a:pPr>
            <a:r>
              <a:t>[Visual suggestion: Timeline of agent evolution predictions]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pPr>
            <a:r>
              <a:t>Agenda</a:t>
            </a:r>
          </a:p>
        </p:txBody>
      </p:sp>
      <p:sp>
        <p:nvSpPr>
          <p:cNvPr id="3" name="Content Placeholder 2"/>
          <p:cNvSpPr>
            <a:spLocks noGrp="1"/>
          </p:cNvSpPr>
          <p:nvPr>
            <p:ph idx="1"/>
          </p:nvPr>
        </p:nvSpPr>
        <p:spPr/>
        <p:txBody>
          <a:bodyPr/>
          <a:lstStyle/>
          <a:p>
            <a:pPr>
              <a:defRPr sz="2400"/>
            </a:pPr>
            <a:r>
              <a:t>Introduction</a:t>
            </a:r>
          </a:p>
          <a:p>
            <a:pPr>
              <a:defRPr sz="2400"/>
            </a:pPr>
            <a:r>
              <a:t>RAG Fundamentals in Code Context</a:t>
            </a:r>
          </a:p>
          <a:p>
            <a:pPr>
              <a:defRPr sz="2400"/>
            </a:pPr>
            <a:r>
              <a:t>Building Effective Code Retrievers</a:t>
            </a:r>
          </a:p>
          <a:p>
            <a:pPr>
              <a:defRPr sz="2400"/>
            </a:pPr>
            <a:r>
              <a:t>Prompt Engineering for Code Generation with RAG</a:t>
            </a:r>
          </a:p>
          <a:p>
            <a:pPr>
              <a:defRPr sz="2400"/>
            </a:pPr>
            <a:r>
              <a:t>Evolution to Agentic Systems</a:t>
            </a:r>
          </a:p>
          <a:p>
            <a:pPr>
              <a:defRPr sz="2400"/>
            </a:pPr>
            <a:r>
              <a:t>Real-world Implementation Challenges</a:t>
            </a:r>
          </a:p>
          <a:p>
            <a:pPr>
              <a:defRPr sz="2400"/>
            </a:pPr>
            <a:r>
              <a:t>Conclusion &amp; Resources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pPr>
            <a:r>
              <a:t>Introduction</a:t>
            </a:r>
          </a:p>
        </p:txBody>
      </p:sp>
      <p:sp>
        <p:nvSpPr>
          <p:cNvPr id="3" name="Content Placeholder 2"/>
          <p:cNvSpPr>
            <a:spLocks noGrp="1"/>
          </p:cNvSpPr>
          <p:nvPr>
            <p:ph idx="1"/>
          </p:nvPr>
        </p:nvSpPr>
        <p:spPr/>
        <p:txBody>
          <a:bodyPr/>
          <a:lstStyle/>
          <a:p>
            <a:pPr>
              <a:defRPr sz="2400"/>
            </a:pPr>
            <a:r>
              <a:t>Growing importance of RAG in code generation</a:t>
            </a:r>
          </a:p>
          <a:p>
            <a:pPr>
              <a:defRPr sz="2400"/>
            </a:pPr>
            <a:r>
              <a:t>Key challenges addressed:</a:t>
            </a:r>
          </a:p>
          <a:p>
            <a:pPr lvl="1">
              <a:defRPr sz="2000"/>
            </a:pPr>
            <a:r>
              <a:t>Hallucination reduction</a:t>
            </a:r>
          </a:p>
          <a:p>
            <a:pPr lvl="1">
              <a:defRPr sz="2000"/>
            </a:pPr>
            <a:r>
              <a:t>Handling complex codebases</a:t>
            </a:r>
          </a:p>
          <a:p>
            <a:pPr lvl="1">
              <a:defRPr sz="2000"/>
            </a:pPr>
            <a:r>
              <a:t>Improving code quality &amp; standards adherence</a:t>
            </a:r>
          </a:p>
          <a:p>
            <a:pPr lvl="1">
              <a:defRPr sz="2000"/>
            </a:pPr>
            <a:r>
              <a:t>Domain-specific knowledge incorporation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pPr>
            <a:r>
              <a:t>Why Code Generation Needs RAG</a:t>
            </a:r>
          </a:p>
        </p:txBody>
      </p:sp>
      <p:sp>
        <p:nvSpPr>
          <p:cNvPr id="3" name="Content Placeholder 2"/>
          <p:cNvSpPr>
            <a:spLocks noGrp="1"/>
          </p:cNvSpPr>
          <p:nvPr>
            <p:ph idx="1"/>
          </p:nvPr>
        </p:nvSpPr>
        <p:spPr/>
        <p:txBody>
          <a:bodyPr/>
          <a:lstStyle/>
          <a:p>
            <a:pPr>
              <a:defRPr sz="2400"/>
            </a:pPr>
            <a:r>
              <a:t>Pure LLMs struggle with:</a:t>
            </a:r>
          </a:p>
          <a:p>
            <a:pPr>
              <a:defRPr sz="2400"/>
            </a:pPr>
            <a:r>
              <a:t>Codebase-specific conventions</a:t>
            </a:r>
          </a:p>
          <a:p>
            <a:pPr>
              <a:defRPr sz="2400"/>
            </a:pPr>
            <a:r>
              <a:t>Project architecture understanding</a:t>
            </a:r>
          </a:p>
          <a:p>
            <a:pPr>
              <a:defRPr sz="2400"/>
            </a:pPr>
            <a:r>
              <a:t>Up-to-date API knowledge</a:t>
            </a:r>
          </a:p>
          <a:p>
            <a:pPr>
              <a:defRPr sz="2400"/>
            </a:pPr>
            <a:r>
              <a:t>Legacy system compatibility</a:t>
            </a:r>
          </a:p>
          <a:p>
            <a:pPr>
              <a:defRPr sz="2400"/>
            </a:pPr>
            <a:r>
              <a:t>RAG bridges these gaps with contextual retrieval</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pPr>
            <a:r>
              <a:t>RAG Fundamentals in Code Context</a:t>
            </a:r>
          </a:p>
        </p:txBody>
      </p:sp>
      <p:sp>
        <p:nvSpPr>
          <p:cNvPr id="3" name="Content Placeholder 2"/>
          <p:cNvSpPr>
            <a:spLocks noGrp="1"/>
          </p:cNvSpPr>
          <p:nvPr>
            <p:ph idx="1"/>
          </p:nvPr>
        </p:nvSpPr>
        <p:spPr/>
        <p:txBody>
          <a:bodyPr/>
          <a:lstStyle/>
          <a:p>
            <a:pPr>
              <a:defRPr sz="2400"/>
            </a:pPr>
            <a:r>
              <a:t>Traditional RAG Architecture</a:t>
            </a:r>
          </a:p>
          <a:p>
            <a:pPr>
              <a:defRPr sz="2400"/>
            </a:pPr>
            <a:r>
              <a:t>Query processing</a:t>
            </a:r>
          </a:p>
          <a:p>
            <a:pPr>
              <a:defRPr sz="2400"/>
            </a:pPr>
            <a:r>
              <a:t>Retrieval system</a:t>
            </a:r>
          </a:p>
          <a:p>
            <a:pPr>
              <a:defRPr sz="2400"/>
            </a:pPr>
            <a:r>
              <a:t>Context integration</a:t>
            </a:r>
          </a:p>
          <a:p>
            <a:pPr>
              <a:defRPr sz="2400"/>
            </a:pPr>
            <a:r>
              <a:t>Augmented generation</a:t>
            </a:r>
          </a:p>
          <a:p>
            <a:pPr>
              <a:defRPr sz="2400"/>
            </a:pPr>
            <a:r>
              <a:t>[Visual suggestion: Simple diagram showing the RAG pipeline with code artifacts]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pPr>
            <a:r>
              <a:t>Code RAG vs. Text RAG</a:t>
            </a:r>
          </a:p>
        </p:txBody>
      </p:sp>
      <p:sp>
        <p:nvSpPr>
          <p:cNvPr id="3" name="Content Placeholder 2"/>
          <p:cNvSpPr>
            <a:spLocks noGrp="1"/>
          </p:cNvSpPr>
          <p:nvPr>
            <p:ph idx="1"/>
          </p:nvPr>
        </p:nvSpPr>
        <p:spPr/>
        <p:txBody>
          <a:bodyPr/>
          <a:lstStyle/>
          <a:p>
            <a:pPr>
              <a:defRPr sz="2400"/>
            </a:pPr>
            <a:r>
              <a:t>Unique Challenges in Code Retrieval:</a:t>
            </a:r>
          </a:p>
          <a:p>
            <a:pPr>
              <a:defRPr sz="2400"/>
            </a:pPr>
            <a:r>
              <a:t>Structural considerations (functions, classes, modules)</a:t>
            </a:r>
          </a:p>
          <a:p>
            <a:pPr>
              <a:defRPr sz="2400"/>
            </a:pPr>
            <a:r>
              <a:t>Semantic understanding beyond textual similarity</a:t>
            </a:r>
          </a:p>
          <a:p>
            <a:pPr>
              <a:defRPr sz="2400"/>
            </a:pPr>
            <a:r>
              <a:t>Execution context and dependencies matter</a:t>
            </a:r>
          </a:p>
          <a:p>
            <a:pPr>
              <a:defRPr sz="2400"/>
            </a:pPr>
            <a:r>
              <a:t>Syntax precision is critical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pPr>
            <a:r>
              <a:t>Building Effective Code Retrievers</a:t>
            </a:r>
          </a:p>
        </p:txBody>
      </p:sp>
      <p:sp>
        <p:nvSpPr>
          <p:cNvPr id="3" name="Content Placeholder 2"/>
          <p:cNvSpPr>
            <a:spLocks noGrp="1"/>
          </p:cNvSpPr>
          <p:nvPr>
            <p:ph idx="1"/>
          </p:nvPr>
        </p:nvSpPr>
        <p:spPr/>
        <p:txBody>
          <a:bodyPr/>
          <a:lstStyle/>
          <a:p>
            <a:pPr>
              <a:defRPr sz="2400"/>
            </a:pPr>
            <a:r>
              <a:t>Code Chunking Strategies:</a:t>
            </a:r>
          </a:p>
          <a:p>
            <a:pPr>
              <a:defRPr sz="2400"/>
            </a:pPr>
            <a:r>
              <a:t>Function-level granularity</a:t>
            </a:r>
          </a:p>
          <a:p>
            <a:pPr>
              <a:defRPr sz="2400"/>
            </a:pPr>
            <a:r>
              <a:t>Class/module-level chunking</a:t>
            </a:r>
          </a:p>
          <a:p>
            <a:pPr>
              <a:defRPr sz="2400"/>
            </a:pPr>
            <a:r>
              <a:t>File-level with metadata</a:t>
            </a:r>
          </a:p>
          <a:p>
            <a:pPr>
              <a:defRPr sz="2400"/>
            </a:pPr>
            <a:r>
              <a:t>Cross-file dependency tracking</a:t>
            </a:r>
          </a:p>
          <a:p>
            <a:pPr>
              <a:defRPr sz="2400"/>
            </a:pPr>
            <a:r>
              <a:t>[Visual suggestion: Example of different chunking approaches shown side by side]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sz="3200" b="1"/>
            </a:pPr>
            <a:r>
              <a:t>Code Embedding Approaches</a:t>
            </a:r>
          </a:p>
        </p:txBody>
      </p:sp>
      <p:sp>
        <p:nvSpPr>
          <p:cNvPr id="3" name="Content Placeholder 2"/>
          <p:cNvSpPr>
            <a:spLocks noGrp="1"/>
          </p:cNvSpPr>
          <p:nvPr>
            <p:ph idx="1"/>
          </p:nvPr>
        </p:nvSpPr>
        <p:spPr/>
        <p:txBody>
          <a:bodyPr/>
          <a:lstStyle/>
          <a:p>
            <a:pPr>
              <a:defRPr sz="2400"/>
            </a:pPr>
            <a:r>
              <a:t>General embeddings (text-based)</a:t>
            </a:r>
          </a:p>
          <a:p>
            <a:pPr>
              <a:defRPr sz="2400"/>
            </a:pPr>
            <a:r>
              <a:t>Code-specific models:</a:t>
            </a:r>
          </a:p>
          <a:p>
            <a:pPr>
              <a:defRPr sz="2400"/>
            </a:pPr>
            <a:r>
              <a:t>CodeBERT</a:t>
            </a:r>
          </a:p>
          <a:p>
            <a:pPr>
              <a:defRPr sz="2400"/>
            </a:pPr>
            <a:r>
              <a:t>GraphCodeBERT</a:t>
            </a:r>
          </a:p>
          <a:p>
            <a:pPr>
              <a:defRPr sz="2400"/>
            </a:pPr>
            <a:r>
              <a:t>StarCoder embeddings</a:t>
            </a:r>
          </a:p>
          <a:p>
            <a:pPr>
              <a:defRPr sz="2400"/>
            </a:pPr>
            <a:r>
              <a:t>Hybrid approaches combining:</a:t>
            </a:r>
          </a:p>
          <a:p>
            <a:pPr>
              <a:defRPr sz="2400"/>
            </a:pPr>
            <a:r>
              <a:t>Semantic understanding</a:t>
            </a:r>
          </a:p>
          <a:p>
            <a:pPr>
              <a:defRPr sz="2400"/>
            </a:pPr>
            <a:r>
              <a:t>Syntactic structure</a:t>
            </a:r>
          </a:p>
          <a:p>
            <a:pPr>
              <a:defRPr sz="2400"/>
            </a:pPr>
            <a:r>
              <a:t>Execution behavior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8594</TotalTime>
  <Words>1207</Words>
  <Application>Microsoft Office PowerPoint</Application>
  <PresentationFormat>On-screen Show (4:3)</PresentationFormat>
  <Paragraphs>214</Paragraphs>
  <Slides>25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25</vt:i4>
      </vt:variant>
    </vt:vector>
  </HeadingPairs>
  <TitlesOfParts>
    <vt:vector size="28" baseType="lpstr">
      <vt:lpstr>Arial</vt:lpstr>
      <vt:lpstr>Calibri</vt:lpstr>
      <vt:lpstr>Office Theme</vt:lpstr>
      <vt:lpstr>RAG for Code Generation Challenges</vt:lpstr>
      <vt:lpstr>PowerPoint Presentation</vt:lpstr>
      <vt:lpstr>Agenda</vt:lpstr>
      <vt:lpstr>Introduction</vt:lpstr>
      <vt:lpstr>Why Code Generation Needs RAG</vt:lpstr>
      <vt:lpstr>RAG Fundamentals in Code Context</vt:lpstr>
      <vt:lpstr>Code RAG vs. Text RAG</vt:lpstr>
      <vt:lpstr>Building Effective Code Retrievers</vt:lpstr>
      <vt:lpstr>Code Embedding Approaches</vt:lpstr>
      <vt:lpstr>Advanced Retrieval Mechanisms</vt:lpstr>
      <vt:lpstr>Evaluation Metrics for Retrievers</vt:lpstr>
      <vt:lpstr>Benchmarking RAG for Code</vt:lpstr>
      <vt:lpstr>Prompt Engineering for Code RAG</vt:lpstr>
      <vt:lpstr>Example RAG Prompts</vt:lpstr>
      <vt:lpstr>Code Generation Scenarios</vt:lpstr>
      <vt:lpstr>Evolution to Agentic Systems</vt:lpstr>
      <vt:lpstr>Why Agents for Code Generation?</vt:lpstr>
      <vt:lpstr>Agent Architecture for Code Generation</vt:lpstr>
      <vt:lpstr>Code Agent Components</vt:lpstr>
      <vt:lpstr>Agent Tools Integration</vt:lpstr>
      <vt:lpstr>Agentic Systems Case Study</vt:lpstr>
      <vt:lpstr>Benchmarking Agentic Systems</vt:lpstr>
      <vt:lpstr>Emerging Benchmarking Methodologies</vt:lpstr>
      <vt:lpstr>Resources &amp; Further Reading</vt:lpstr>
      <vt:lpstr>Future of Code Agents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RAG for Code Generation Challenges</dc:title>
  <dc:subject/>
  <dc:creator/>
  <cp:keywords/>
  <dc:description>generated using python-pptx</dc:description>
  <cp:lastModifiedBy>Artem Aliev</cp:lastModifiedBy>
  <cp:revision>5</cp:revision>
  <dcterms:created xsi:type="dcterms:W3CDTF">2013-01-27T09:14:16Z</dcterms:created>
  <dcterms:modified xsi:type="dcterms:W3CDTF">2025-05-12T10:52:41Z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readonly">
    <vt:lpwstr/>
  </property>
  <property fmtid="{D5CDD505-2E9C-101B-9397-08002B2CF9AE}" pid="3" name="_change">
    <vt:lpwstr/>
  </property>
  <property fmtid="{D5CDD505-2E9C-101B-9397-08002B2CF9AE}" pid="4" name="_full-control">
    <vt:lpwstr/>
  </property>
  <property fmtid="{D5CDD505-2E9C-101B-9397-08002B2CF9AE}" pid="5" name="sflag">
    <vt:lpwstr>1746531571</vt:lpwstr>
  </property>
</Properties>
</file>