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5" r:id="rId1"/>
  </p:sldMasterIdLst>
  <p:sldIdLst>
    <p:sldId id="256" r:id="rId2"/>
    <p:sldId id="271" r:id="rId3"/>
    <p:sldId id="273" r:id="rId4"/>
    <p:sldId id="274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18E39-439E-4AF8-8D88-A2CE567D113F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070E145-1BE7-4865-8BA5-AC93D57C754F}">
      <dgm:prSet phldrT="[Texto]" custT="1"/>
      <dgm:spPr/>
      <dgm:t>
        <a:bodyPr/>
        <a:lstStyle/>
        <a:p>
          <a:r>
            <a:rPr lang="pt-BR" sz="1800" b="1" dirty="0"/>
            <a:t>Importar Dados</a:t>
          </a:r>
        </a:p>
      </dgm:t>
    </dgm:pt>
    <dgm:pt modelId="{6E0D09B1-498E-4979-8636-EE3993EAD0A2}" type="parTrans" cxnId="{1AACCB17-0126-4439-8CE7-A0CDD8107551}">
      <dgm:prSet/>
      <dgm:spPr/>
      <dgm:t>
        <a:bodyPr/>
        <a:lstStyle/>
        <a:p>
          <a:endParaRPr lang="pt-BR"/>
        </a:p>
      </dgm:t>
    </dgm:pt>
    <dgm:pt modelId="{16BC2B08-EF6A-47E7-9110-8C61290C14DD}" type="sibTrans" cxnId="{1AACCB17-0126-4439-8CE7-A0CDD8107551}">
      <dgm:prSet/>
      <dgm:spPr/>
      <dgm:t>
        <a:bodyPr/>
        <a:lstStyle/>
        <a:p>
          <a:endParaRPr lang="pt-BR"/>
        </a:p>
      </dgm:t>
    </dgm:pt>
    <dgm:pt modelId="{14535966-04F2-4C4B-9BFF-78CA44697307}">
      <dgm:prSet phldrT="[Texto]" custT="1"/>
      <dgm:spPr/>
      <dgm:t>
        <a:bodyPr/>
        <a:lstStyle/>
        <a:p>
          <a:r>
            <a:rPr lang="pt-BR" sz="1400" dirty="0"/>
            <a:t>Software: R</a:t>
          </a:r>
        </a:p>
      </dgm:t>
    </dgm:pt>
    <dgm:pt modelId="{18DC0F3F-46B0-4329-9BE0-BA1DE2EBD22C}" type="parTrans" cxnId="{4FA4B328-EF8F-4130-A5A3-44672CC6FB58}">
      <dgm:prSet/>
      <dgm:spPr/>
      <dgm:t>
        <a:bodyPr/>
        <a:lstStyle/>
        <a:p>
          <a:endParaRPr lang="pt-BR"/>
        </a:p>
      </dgm:t>
    </dgm:pt>
    <dgm:pt modelId="{A7D4F86E-0876-4021-96BB-24581D4D9E8C}" type="sibTrans" cxnId="{4FA4B328-EF8F-4130-A5A3-44672CC6FB58}">
      <dgm:prSet/>
      <dgm:spPr/>
      <dgm:t>
        <a:bodyPr/>
        <a:lstStyle/>
        <a:p>
          <a:endParaRPr lang="pt-BR"/>
        </a:p>
      </dgm:t>
    </dgm:pt>
    <dgm:pt modelId="{AFFCE734-DD9F-4ED0-99B8-34746BA7483C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800" b="1" dirty="0"/>
            <a:t>Limpar dados</a:t>
          </a:r>
          <a:endParaRPr lang="pt-BR" sz="1800" dirty="0"/>
        </a:p>
      </dgm:t>
    </dgm:pt>
    <dgm:pt modelId="{77C934A0-AFFC-47FD-A69B-3F636CCD8B0E}" type="parTrans" cxnId="{DFA0F7E3-A172-4BD1-84AD-F9F620751486}">
      <dgm:prSet/>
      <dgm:spPr/>
      <dgm:t>
        <a:bodyPr/>
        <a:lstStyle/>
        <a:p>
          <a:endParaRPr lang="pt-BR"/>
        </a:p>
      </dgm:t>
    </dgm:pt>
    <dgm:pt modelId="{216F71B0-EE4D-4B37-8E7D-9F2B108C9F95}" type="sibTrans" cxnId="{DFA0F7E3-A172-4BD1-84AD-F9F620751486}">
      <dgm:prSet/>
      <dgm:spPr/>
      <dgm:t>
        <a:bodyPr/>
        <a:lstStyle/>
        <a:p>
          <a:endParaRPr lang="pt-BR"/>
        </a:p>
      </dgm:t>
    </dgm:pt>
    <dgm:pt modelId="{2714CC4A-93B3-4669-A432-B272A677DA96}">
      <dgm:prSet phldrT="[Texto]" custT="1"/>
      <dgm:spPr/>
      <dgm:t>
        <a:bodyPr/>
        <a:lstStyle/>
        <a:p>
          <a:r>
            <a:rPr lang="pt-BR" sz="1800" b="1" dirty="0"/>
            <a:t>Est. Descritiva</a:t>
          </a:r>
        </a:p>
      </dgm:t>
    </dgm:pt>
    <dgm:pt modelId="{0FEEA17C-5F8B-49AC-9467-4FC7589D7F60}" type="parTrans" cxnId="{98A274C4-DB3A-4D75-93FB-E8150D20E8F4}">
      <dgm:prSet/>
      <dgm:spPr/>
      <dgm:t>
        <a:bodyPr/>
        <a:lstStyle/>
        <a:p>
          <a:endParaRPr lang="pt-BR"/>
        </a:p>
      </dgm:t>
    </dgm:pt>
    <dgm:pt modelId="{ABC87D7E-44DA-4131-848A-30038A91E9FD}" type="sibTrans" cxnId="{98A274C4-DB3A-4D75-93FB-E8150D20E8F4}">
      <dgm:prSet/>
      <dgm:spPr/>
      <dgm:t>
        <a:bodyPr/>
        <a:lstStyle/>
        <a:p>
          <a:endParaRPr lang="pt-BR"/>
        </a:p>
      </dgm:t>
    </dgm:pt>
    <dgm:pt modelId="{C6BD1BB9-E2AF-44F7-8AED-A8B7800BEB73}">
      <dgm:prSet phldrT="[Texto]" custT="1"/>
      <dgm:spPr/>
      <dgm:t>
        <a:bodyPr/>
        <a:lstStyle/>
        <a:p>
          <a:r>
            <a:rPr lang="pt-BR" sz="1400" dirty="0"/>
            <a:t>medianas da percepção de intenção por grupo</a:t>
          </a:r>
        </a:p>
      </dgm:t>
    </dgm:pt>
    <dgm:pt modelId="{5275A5D8-2D24-40C3-A144-D48EEBED5455}" type="parTrans" cxnId="{B851D3C6-75DB-43DA-B1D0-0AEECC42A1C5}">
      <dgm:prSet/>
      <dgm:spPr/>
      <dgm:t>
        <a:bodyPr/>
        <a:lstStyle/>
        <a:p>
          <a:endParaRPr lang="pt-BR"/>
        </a:p>
      </dgm:t>
    </dgm:pt>
    <dgm:pt modelId="{F701F183-D6F2-41F9-8EA4-774373AFAE4D}" type="sibTrans" cxnId="{B851D3C6-75DB-43DA-B1D0-0AEECC42A1C5}">
      <dgm:prSet/>
      <dgm:spPr/>
      <dgm:t>
        <a:bodyPr/>
        <a:lstStyle/>
        <a:p>
          <a:endParaRPr lang="pt-BR"/>
        </a:p>
      </dgm:t>
    </dgm:pt>
    <dgm:pt modelId="{9602EB4F-46C0-4B5F-A8EA-88473B184680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400" dirty="0"/>
            <a:t>Remoção de linhas com células em branco</a:t>
          </a:r>
        </a:p>
      </dgm:t>
    </dgm:pt>
    <dgm:pt modelId="{F2AFA2F1-F423-4839-B65E-1470AE3F2158}" type="parTrans" cxnId="{B3B26944-2957-4E2B-889D-EBC3895D7953}">
      <dgm:prSet/>
      <dgm:spPr/>
      <dgm:t>
        <a:bodyPr/>
        <a:lstStyle/>
        <a:p>
          <a:endParaRPr lang="pt-BR"/>
        </a:p>
      </dgm:t>
    </dgm:pt>
    <dgm:pt modelId="{D94ECC54-9A8B-4B73-B1F6-5A048A4676F8}" type="sibTrans" cxnId="{B3B26944-2957-4E2B-889D-EBC3895D7953}">
      <dgm:prSet/>
      <dgm:spPr/>
      <dgm:t>
        <a:bodyPr/>
        <a:lstStyle/>
        <a:p>
          <a:endParaRPr lang="pt-BR"/>
        </a:p>
      </dgm:t>
    </dgm:pt>
    <dgm:pt modelId="{614207E6-BCE8-4130-83A3-D7807E0E1774}">
      <dgm:prSet phldrT="[Texto]" custT="1"/>
      <dgm:spPr/>
      <dgm:t>
        <a:bodyPr/>
        <a:lstStyle/>
        <a:p>
          <a:pPr>
            <a:buNone/>
          </a:pPr>
          <a:r>
            <a:rPr lang="pt-BR" sz="1800" b="1" dirty="0"/>
            <a:t>Escolher método estatístico</a:t>
          </a:r>
        </a:p>
      </dgm:t>
    </dgm:pt>
    <dgm:pt modelId="{05ABFC42-8511-46A2-87F9-1C8F55D0FC48}" type="parTrans" cxnId="{EE8578BA-D3BD-4336-8CFE-17EF8B6081D1}">
      <dgm:prSet/>
      <dgm:spPr/>
      <dgm:t>
        <a:bodyPr/>
        <a:lstStyle/>
        <a:p>
          <a:endParaRPr lang="pt-BR"/>
        </a:p>
      </dgm:t>
    </dgm:pt>
    <dgm:pt modelId="{AB408696-11AA-4FEE-BAF0-49ADEC8944F6}" type="sibTrans" cxnId="{EE8578BA-D3BD-4336-8CFE-17EF8B6081D1}">
      <dgm:prSet/>
      <dgm:spPr/>
      <dgm:t>
        <a:bodyPr/>
        <a:lstStyle/>
        <a:p>
          <a:endParaRPr lang="pt-BR"/>
        </a:p>
      </dgm:t>
    </dgm:pt>
    <dgm:pt modelId="{8EF58EC2-0F74-4B24-B6A5-5F1DDF3F0B1A}">
      <dgm:prSet phldrT="[Texto]" custT="1"/>
      <dgm:spPr/>
      <dgm:t>
        <a:bodyPr/>
        <a:lstStyle/>
        <a:p>
          <a:r>
            <a:rPr lang="pt-BR" sz="1800" b="1" dirty="0"/>
            <a:t>Analisar e Apresentar Resultados </a:t>
          </a:r>
        </a:p>
      </dgm:t>
    </dgm:pt>
    <dgm:pt modelId="{6389C0C1-D4A7-41DD-A8B5-806F7461922D}" type="parTrans" cxnId="{F2B46C13-0FD5-4CD8-B45D-7CC0230C8E90}">
      <dgm:prSet/>
      <dgm:spPr/>
      <dgm:t>
        <a:bodyPr/>
        <a:lstStyle/>
        <a:p>
          <a:endParaRPr lang="pt-BR"/>
        </a:p>
      </dgm:t>
    </dgm:pt>
    <dgm:pt modelId="{5CCE3DA3-6417-4AE4-937E-EB2627038E77}" type="sibTrans" cxnId="{F2B46C13-0FD5-4CD8-B45D-7CC0230C8E90}">
      <dgm:prSet/>
      <dgm:spPr/>
      <dgm:t>
        <a:bodyPr/>
        <a:lstStyle/>
        <a:p>
          <a:endParaRPr lang="pt-BR"/>
        </a:p>
      </dgm:t>
    </dgm:pt>
    <dgm:pt modelId="{43FD7586-9C4B-49AE-B18C-BA5CB6CA4910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400" dirty="0"/>
            <a:t>uma variável dependente (percepção), uma variável independente (grupo), 2 tratamentos (novo e antigo) e dados não-paramétricos: </a:t>
          </a:r>
          <a:r>
            <a:rPr lang="pt-BR" sz="1400" b="1" dirty="0" err="1"/>
            <a:t>Wilcoxon</a:t>
          </a:r>
          <a:endParaRPr lang="pt-BR" sz="1400" dirty="0"/>
        </a:p>
      </dgm:t>
    </dgm:pt>
    <dgm:pt modelId="{48EA0E53-EC8A-427D-8965-CA042466E0F9}" type="parTrans" cxnId="{1DB34F4D-552E-4931-9364-84C5B9287D05}">
      <dgm:prSet/>
      <dgm:spPr/>
      <dgm:t>
        <a:bodyPr/>
        <a:lstStyle/>
        <a:p>
          <a:endParaRPr lang="pt-BR"/>
        </a:p>
      </dgm:t>
    </dgm:pt>
    <dgm:pt modelId="{06DE6C5F-1C96-40F8-98D7-7F29B572168F}" type="sibTrans" cxnId="{1DB34F4D-552E-4931-9364-84C5B9287D05}">
      <dgm:prSet/>
      <dgm:spPr/>
      <dgm:t>
        <a:bodyPr/>
        <a:lstStyle/>
        <a:p>
          <a:endParaRPr lang="pt-BR"/>
        </a:p>
      </dgm:t>
    </dgm:pt>
    <dgm:pt modelId="{E43E0F12-9F0C-4EC9-9B6D-744D00D4A57D}" type="pres">
      <dgm:prSet presAssocID="{BB218E39-439E-4AF8-8D88-A2CE567D113F}" presName="Name0" presStyleCnt="0">
        <dgm:presLayoutVars>
          <dgm:dir/>
          <dgm:resizeHandles val="exact"/>
        </dgm:presLayoutVars>
      </dgm:prSet>
      <dgm:spPr/>
    </dgm:pt>
    <dgm:pt modelId="{A705F17B-D4BE-4365-9AEC-F38CAF1E3A4E}" type="pres">
      <dgm:prSet presAssocID="{F070E145-1BE7-4865-8BA5-AC93D57C754F}" presName="node" presStyleLbl="node1" presStyleIdx="0" presStyleCnt="5">
        <dgm:presLayoutVars>
          <dgm:bulletEnabled val="1"/>
        </dgm:presLayoutVars>
      </dgm:prSet>
      <dgm:spPr/>
    </dgm:pt>
    <dgm:pt modelId="{E873F446-2CE6-46A2-980F-EF0320216E69}" type="pres">
      <dgm:prSet presAssocID="{16BC2B08-EF6A-47E7-9110-8C61290C14DD}" presName="sibTrans" presStyleLbl="sibTrans1D1" presStyleIdx="0" presStyleCnt="4"/>
      <dgm:spPr/>
    </dgm:pt>
    <dgm:pt modelId="{1F3E86D7-FA0C-471F-AAA7-4C86436F5FCE}" type="pres">
      <dgm:prSet presAssocID="{16BC2B08-EF6A-47E7-9110-8C61290C14DD}" presName="connectorText" presStyleLbl="sibTrans1D1" presStyleIdx="0" presStyleCnt="4"/>
      <dgm:spPr/>
    </dgm:pt>
    <dgm:pt modelId="{86C2B6FC-CA15-494D-8FA1-33F501E6D7F8}" type="pres">
      <dgm:prSet presAssocID="{AFFCE734-DD9F-4ED0-99B8-34746BA7483C}" presName="node" presStyleLbl="node1" presStyleIdx="1" presStyleCnt="5">
        <dgm:presLayoutVars>
          <dgm:bulletEnabled val="1"/>
        </dgm:presLayoutVars>
      </dgm:prSet>
      <dgm:spPr/>
    </dgm:pt>
    <dgm:pt modelId="{0B9CB990-F468-4785-B890-DC0E98B279FF}" type="pres">
      <dgm:prSet presAssocID="{216F71B0-EE4D-4B37-8E7D-9F2B108C9F95}" presName="sibTrans" presStyleLbl="sibTrans1D1" presStyleIdx="1" presStyleCnt="4"/>
      <dgm:spPr/>
    </dgm:pt>
    <dgm:pt modelId="{E05012B2-A79F-455B-872A-DAA682CC13B9}" type="pres">
      <dgm:prSet presAssocID="{216F71B0-EE4D-4B37-8E7D-9F2B108C9F95}" presName="connectorText" presStyleLbl="sibTrans1D1" presStyleIdx="1" presStyleCnt="4"/>
      <dgm:spPr/>
    </dgm:pt>
    <dgm:pt modelId="{A8257F9B-D7C7-45A5-89B7-673E71807866}" type="pres">
      <dgm:prSet presAssocID="{2714CC4A-93B3-4669-A432-B272A677DA96}" presName="node" presStyleLbl="node1" presStyleIdx="2" presStyleCnt="5">
        <dgm:presLayoutVars>
          <dgm:bulletEnabled val="1"/>
        </dgm:presLayoutVars>
      </dgm:prSet>
      <dgm:spPr/>
    </dgm:pt>
    <dgm:pt modelId="{7089F0B1-1660-4C40-A2D8-5DC2F7F59C85}" type="pres">
      <dgm:prSet presAssocID="{ABC87D7E-44DA-4131-848A-30038A91E9FD}" presName="sibTrans" presStyleLbl="sibTrans1D1" presStyleIdx="2" presStyleCnt="4"/>
      <dgm:spPr/>
    </dgm:pt>
    <dgm:pt modelId="{88E71046-ECFA-4F97-96CC-49F6C1AD1C4F}" type="pres">
      <dgm:prSet presAssocID="{ABC87D7E-44DA-4131-848A-30038A91E9FD}" presName="connectorText" presStyleLbl="sibTrans1D1" presStyleIdx="2" presStyleCnt="4"/>
      <dgm:spPr/>
    </dgm:pt>
    <dgm:pt modelId="{FB0028E5-71A7-47CE-A78F-45C287E033B6}" type="pres">
      <dgm:prSet presAssocID="{614207E6-BCE8-4130-83A3-D7807E0E1774}" presName="node" presStyleLbl="node1" presStyleIdx="3" presStyleCnt="5" custScaleX="224597">
        <dgm:presLayoutVars>
          <dgm:bulletEnabled val="1"/>
        </dgm:presLayoutVars>
      </dgm:prSet>
      <dgm:spPr/>
    </dgm:pt>
    <dgm:pt modelId="{DA4531EB-DAC9-4568-8EB5-AEFFAA3A2DBE}" type="pres">
      <dgm:prSet presAssocID="{AB408696-11AA-4FEE-BAF0-49ADEC8944F6}" presName="sibTrans" presStyleLbl="sibTrans1D1" presStyleIdx="3" presStyleCnt="4"/>
      <dgm:spPr/>
    </dgm:pt>
    <dgm:pt modelId="{426D0B55-041F-4043-B658-588B164C9D25}" type="pres">
      <dgm:prSet presAssocID="{AB408696-11AA-4FEE-BAF0-49ADEC8944F6}" presName="connectorText" presStyleLbl="sibTrans1D1" presStyleIdx="3" presStyleCnt="4"/>
      <dgm:spPr/>
    </dgm:pt>
    <dgm:pt modelId="{0EB4645F-0AD5-49A7-9616-AF4564C3100B}" type="pres">
      <dgm:prSet presAssocID="{8EF58EC2-0F74-4B24-B6A5-5F1DDF3F0B1A}" presName="node" presStyleLbl="node1" presStyleIdx="4" presStyleCnt="5" custLinFactX="21746" custLinFactNeighborX="100000" custLinFactNeighborY="-201">
        <dgm:presLayoutVars>
          <dgm:bulletEnabled val="1"/>
        </dgm:presLayoutVars>
      </dgm:prSet>
      <dgm:spPr/>
    </dgm:pt>
  </dgm:ptLst>
  <dgm:cxnLst>
    <dgm:cxn modelId="{6994452B-9309-42DA-816E-9D5C5AA718B6}" type="presOf" srcId="{8EF58EC2-0F74-4B24-B6A5-5F1DDF3F0B1A}" destId="{0EB4645F-0AD5-49A7-9616-AF4564C3100B}" srcOrd="0" destOrd="0" presId="urn:microsoft.com/office/officeart/2005/8/layout/bProcess3"/>
    <dgm:cxn modelId="{B851D3C6-75DB-43DA-B1D0-0AEECC42A1C5}" srcId="{2714CC4A-93B3-4669-A432-B272A677DA96}" destId="{C6BD1BB9-E2AF-44F7-8AED-A8B7800BEB73}" srcOrd="0" destOrd="0" parTransId="{5275A5D8-2D24-40C3-A144-D48EEBED5455}" sibTransId="{F701F183-D6F2-41F9-8EA4-774373AFAE4D}"/>
    <dgm:cxn modelId="{540F9A96-1494-42AC-AC5D-7D5FA929EC6F}" type="presOf" srcId="{14535966-04F2-4C4B-9BFF-78CA44697307}" destId="{A705F17B-D4BE-4365-9AEC-F38CAF1E3A4E}" srcOrd="0" destOrd="1" presId="urn:microsoft.com/office/officeart/2005/8/layout/bProcess3"/>
    <dgm:cxn modelId="{F4C89753-BC65-4BAE-91EA-7535BF9BDE5F}" type="presOf" srcId="{2714CC4A-93B3-4669-A432-B272A677DA96}" destId="{A8257F9B-D7C7-45A5-89B7-673E71807866}" srcOrd="0" destOrd="0" presId="urn:microsoft.com/office/officeart/2005/8/layout/bProcess3"/>
    <dgm:cxn modelId="{35415D0B-6C72-4EDE-8017-37D3BCA42467}" type="presOf" srcId="{614207E6-BCE8-4130-83A3-D7807E0E1774}" destId="{FB0028E5-71A7-47CE-A78F-45C287E033B6}" srcOrd="0" destOrd="0" presId="urn:microsoft.com/office/officeart/2005/8/layout/bProcess3"/>
    <dgm:cxn modelId="{F2B46C13-0FD5-4CD8-B45D-7CC0230C8E90}" srcId="{BB218E39-439E-4AF8-8D88-A2CE567D113F}" destId="{8EF58EC2-0F74-4B24-B6A5-5F1DDF3F0B1A}" srcOrd="4" destOrd="0" parTransId="{6389C0C1-D4A7-41DD-A8B5-806F7461922D}" sibTransId="{5CCE3DA3-6417-4AE4-937E-EB2627038E77}"/>
    <dgm:cxn modelId="{4FA4B328-EF8F-4130-A5A3-44672CC6FB58}" srcId="{F070E145-1BE7-4865-8BA5-AC93D57C754F}" destId="{14535966-04F2-4C4B-9BFF-78CA44697307}" srcOrd="0" destOrd="0" parTransId="{18DC0F3F-46B0-4329-9BE0-BA1DE2EBD22C}" sibTransId="{A7D4F86E-0876-4021-96BB-24581D4D9E8C}"/>
    <dgm:cxn modelId="{6341B14D-40CA-4AA3-BAA9-7BF106E6BC84}" type="presOf" srcId="{F070E145-1BE7-4865-8BA5-AC93D57C754F}" destId="{A705F17B-D4BE-4365-9AEC-F38CAF1E3A4E}" srcOrd="0" destOrd="0" presId="urn:microsoft.com/office/officeart/2005/8/layout/bProcess3"/>
    <dgm:cxn modelId="{DFA0F7E3-A172-4BD1-84AD-F9F620751486}" srcId="{BB218E39-439E-4AF8-8D88-A2CE567D113F}" destId="{AFFCE734-DD9F-4ED0-99B8-34746BA7483C}" srcOrd="1" destOrd="0" parTransId="{77C934A0-AFFC-47FD-A69B-3F636CCD8B0E}" sibTransId="{216F71B0-EE4D-4B37-8E7D-9F2B108C9F95}"/>
    <dgm:cxn modelId="{1AACCB17-0126-4439-8CE7-A0CDD8107551}" srcId="{BB218E39-439E-4AF8-8D88-A2CE567D113F}" destId="{F070E145-1BE7-4865-8BA5-AC93D57C754F}" srcOrd="0" destOrd="0" parTransId="{6E0D09B1-498E-4979-8636-EE3993EAD0A2}" sibTransId="{16BC2B08-EF6A-47E7-9110-8C61290C14DD}"/>
    <dgm:cxn modelId="{34215C34-E142-4577-B006-9A2756499F5C}" type="presOf" srcId="{16BC2B08-EF6A-47E7-9110-8C61290C14DD}" destId="{E873F446-2CE6-46A2-980F-EF0320216E69}" srcOrd="0" destOrd="0" presId="urn:microsoft.com/office/officeart/2005/8/layout/bProcess3"/>
    <dgm:cxn modelId="{7404854C-9644-4E39-8BB4-2C6A4D02F2F6}" type="presOf" srcId="{AB408696-11AA-4FEE-BAF0-49ADEC8944F6}" destId="{426D0B55-041F-4043-B658-588B164C9D25}" srcOrd="1" destOrd="0" presId="urn:microsoft.com/office/officeart/2005/8/layout/bProcess3"/>
    <dgm:cxn modelId="{22235DCD-A83C-47D6-B42F-6CB89831DA4B}" type="presOf" srcId="{AFFCE734-DD9F-4ED0-99B8-34746BA7483C}" destId="{86C2B6FC-CA15-494D-8FA1-33F501E6D7F8}" srcOrd="0" destOrd="0" presId="urn:microsoft.com/office/officeart/2005/8/layout/bProcess3"/>
    <dgm:cxn modelId="{1DB34F4D-552E-4931-9364-84C5B9287D05}" srcId="{614207E6-BCE8-4130-83A3-D7807E0E1774}" destId="{43FD7586-9C4B-49AE-B18C-BA5CB6CA4910}" srcOrd="0" destOrd="0" parTransId="{48EA0E53-EC8A-427D-8965-CA042466E0F9}" sibTransId="{06DE6C5F-1C96-40F8-98D7-7F29B572168F}"/>
    <dgm:cxn modelId="{5E8C3943-B05C-416B-BBC2-D0EE57C43B09}" type="presOf" srcId="{C6BD1BB9-E2AF-44F7-8AED-A8B7800BEB73}" destId="{A8257F9B-D7C7-45A5-89B7-673E71807866}" srcOrd="0" destOrd="1" presId="urn:microsoft.com/office/officeart/2005/8/layout/bProcess3"/>
    <dgm:cxn modelId="{46537910-0094-4B17-B492-058732C092F0}" type="presOf" srcId="{216F71B0-EE4D-4B37-8E7D-9F2B108C9F95}" destId="{0B9CB990-F468-4785-B890-DC0E98B279FF}" srcOrd="0" destOrd="0" presId="urn:microsoft.com/office/officeart/2005/8/layout/bProcess3"/>
    <dgm:cxn modelId="{4433E85D-4C7D-4C59-81F1-1A5762FA1B9C}" type="presOf" srcId="{BB218E39-439E-4AF8-8D88-A2CE567D113F}" destId="{E43E0F12-9F0C-4EC9-9B6D-744D00D4A57D}" srcOrd="0" destOrd="0" presId="urn:microsoft.com/office/officeart/2005/8/layout/bProcess3"/>
    <dgm:cxn modelId="{C330C9C9-778A-4EB6-A0E0-4A4587A3E3F3}" type="presOf" srcId="{43FD7586-9C4B-49AE-B18C-BA5CB6CA4910}" destId="{FB0028E5-71A7-47CE-A78F-45C287E033B6}" srcOrd="0" destOrd="1" presId="urn:microsoft.com/office/officeart/2005/8/layout/bProcess3"/>
    <dgm:cxn modelId="{02538191-3259-4EF1-B7F4-70B8CC119F3B}" type="presOf" srcId="{216F71B0-EE4D-4B37-8E7D-9F2B108C9F95}" destId="{E05012B2-A79F-455B-872A-DAA682CC13B9}" srcOrd="1" destOrd="0" presId="urn:microsoft.com/office/officeart/2005/8/layout/bProcess3"/>
    <dgm:cxn modelId="{50789715-2865-4D8C-BD83-C0BD139C2ACB}" type="presOf" srcId="{16BC2B08-EF6A-47E7-9110-8C61290C14DD}" destId="{1F3E86D7-FA0C-471F-AAA7-4C86436F5FCE}" srcOrd="1" destOrd="0" presId="urn:microsoft.com/office/officeart/2005/8/layout/bProcess3"/>
    <dgm:cxn modelId="{F469FE89-01A0-43DD-BB7C-75982A27F824}" type="presOf" srcId="{ABC87D7E-44DA-4131-848A-30038A91E9FD}" destId="{7089F0B1-1660-4C40-A2D8-5DC2F7F59C85}" srcOrd="0" destOrd="0" presId="urn:microsoft.com/office/officeart/2005/8/layout/bProcess3"/>
    <dgm:cxn modelId="{F0A5E9A9-CA45-4BFE-8DC4-C688263BC032}" type="presOf" srcId="{AB408696-11AA-4FEE-BAF0-49ADEC8944F6}" destId="{DA4531EB-DAC9-4568-8EB5-AEFFAA3A2DBE}" srcOrd="0" destOrd="0" presId="urn:microsoft.com/office/officeart/2005/8/layout/bProcess3"/>
    <dgm:cxn modelId="{EE8578BA-D3BD-4336-8CFE-17EF8B6081D1}" srcId="{BB218E39-439E-4AF8-8D88-A2CE567D113F}" destId="{614207E6-BCE8-4130-83A3-D7807E0E1774}" srcOrd="3" destOrd="0" parTransId="{05ABFC42-8511-46A2-87F9-1C8F55D0FC48}" sibTransId="{AB408696-11AA-4FEE-BAF0-49ADEC8944F6}"/>
    <dgm:cxn modelId="{5A673CA6-F098-420E-97DD-A377D3ECBFCC}" type="presOf" srcId="{9602EB4F-46C0-4B5F-A8EA-88473B184680}" destId="{86C2B6FC-CA15-494D-8FA1-33F501E6D7F8}" srcOrd="0" destOrd="1" presId="urn:microsoft.com/office/officeart/2005/8/layout/bProcess3"/>
    <dgm:cxn modelId="{32ADDE69-9890-46EC-B958-4DEF0BD0A75B}" type="presOf" srcId="{ABC87D7E-44DA-4131-848A-30038A91E9FD}" destId="{88E71046-ECFA-4F97-96CC-49F6C1AD1C4F}" srcOrd="1" destOrd="0" presId="urn:microsoft.com/office/officeart/2005/8/layout/bProcess3"/>
    <dgm:cxn modelId="{B3B26944-2957-4E2B-889D-EBC3895D7953}" srcId="{AFFCE734-DD9F-4ED0-99B8-34746BA7483C}" destId="{9602EB4F-46C0-4B5F-A8EA-88473B184680}" srcOrd="0" destOrd="0" parTransId="{F2AFA2F1-F423-4839-B65E-1470AE3F2158}" sibTransId="{D94ECC54-9A8B-4B73-B1F6-5A048A4676F8}"/>
    <dgm:cxn modelId="{98A274C4-DB3A-4D75-93FB-E8150D20E8F4}" srcId="{BB218E39-439E-4AF8-8D88-A2CE567D113F}" destId="{2714CC4A-93B3-4669-A432-B272A677DA96}" srcOrd="2" destOrd="0" parTransId="{0FEEA17C-5F8B-49AC-9467-4FC7589D7F60}" sibTransId="{ABC87D7E-44DA-4131-848A-30038A91E9FD}"/>
    <dgm:cxn modelId="{D1A112F6-5666-4F60-A8DE-090DB48E1338}" type="presParOf" srcId="{E43E0F12-9F0C-4EC9-9B6D-744D00D4A57D}" destId="{A705F17B-D4BE-4365-9AEC-F38CAF1E3A4E}" srcOrd="0" destOrd="0" presId="urn:microsoft.com/office/officeart/2005/8/layout/bProcess3"/>
    <dgm:cxn modelId="{85305AC7-9AD7-4152-BF57-62B61E16E974}" type="presParOf" srcId="{E43E0F12-9F0C-4EC9-9B6D-744D00D4A57D}" destId="{E873F446-2CE6-46A2-980F-EF0320216E69}" srcOrd="1" destOrd="0" presId="urn:microsoft.com/office/officeart/2005/8/layout/bProcess3"/>
    <dgm:cxn modelId="{CCB9AEAD-6DC6-4686-8EA6-B09789BF4DA2}" type="presParOf" srcId="{E873F446-2CE6-46A2-980F-EF0320216E69}" destId="{1F3E86D7-FA0C-471F-AAA7-4C86436F5FCE}" srcOrd="0" destOrd="0" presId="urn:microsoft.com/office/officeart/2005/8/layout/bProcess3"/>
    <dgm:cxn modelId="{C3CE0BAB-A1B8-4A6B-99DE-D9A44DA0B295}" type="presParOf" srcId="{E43E0F12-9F0C-4EC9-9B6D-744D00D4A57D}" destId="{86C2B6FC-CA15-494D-8FA1-33F501E6D7F8}" srcOrd="2" destOrd="0" presId="urn:microsoft.com/office/officeart/2005/8/layout/bProcess3"/>
    <dgm:cxn modelId="{F67D1BA8-F4DA-479B-ACD4-F2BC7221D64A}" type="presParOf" srcId="{E43E0F12-9F0C-4EC9-9B6D-744D00D4A57D}" destId="{0B9CB990-F468-4785-B890-DC0E98B279FF}" srcOrd="3" destOrd="0" presId="urn:microsoft.com/office/officeart/2005/8/layout/bProcess3"/>
    <dgm:cxn modelId="{4D86353C-2160-4A62-A18A-414134B25476}" type="presParOf" srcId="{0B9CB990-F468-4785-B890-DC0E98B279FF}" destId="{E05012B2-A79F-455B-872A-DAA682CC13B9}" srcOrd="0" destOrd="0" presId="urn:microsoft.com/office/officeart/2005/8/layout/bProcess3"/>
    <dgm:cxn modelId="{BABEAADC-9EAC-401E-A21A-BE04EBD873ED}" type="presParOf" srcId="{E43E0F12-9F0C-4EC9-9B6D-744D00D4A57D}" destId="{A8257F9B-D7C7-45A5-89B7-673E71807866}" srcOrd="4" destOrd="0" presId="urn:microsoft.com/office/officeart/2005/8/layout/bProcess3"/>
    <dgm:cxn modelId="{4D6F989D-1AC2-4F53-92A6-196D5A2F8318}" type="presParOf" srcId="{E43E0F12-9F0C-4EC9-9B6D-744D00D4A57D}" destId="{7089F0B1-1660-4C40-A2D8-5DC2F7F59C85}" srcOrd="5" destOrd="0" presId="urn:microsoft.com/office/officeart/2005/8/layout/bProcess3"/>
    <dgm:cxn modelId="{CDA4C46F-97D7-4861-8E1F-34FC3CD8640F}" type="presParOf" srcId="{7089F0B1-1660-4C40-A2D8-5DC2F7F59C85}" destId="{88E71046-ECFA-4F97-96CC-49F6C1AD1C4F}" srcOrd="0" destOrd="0" presId="urn:microsoft.com/office/officeart/2005/8/layout/bProcess3"/>
    <dgm:cxn modelId="{449E16EA-DE74-4525-930B-1BB455A8F6CD}" type="presParOf" srcId="{E43E0F12-9F0C-4EC9-9B6D-744D00D4A57D}" destId="{FB0028E5-71A7-47CE-A78F-45C287E033B6}" srcOrd="6" destOrd="0" presId="urn:microsoft.com/office/officeart/2005/8/layout/bProcess3"/>
    <dgm:cxn modelId="{DAEF53E1-7478-4B80-B380-1654833900F0}" type="presParOf" srcId="{E43E0F12-9F0C-4EC9-9B6D-744D00D4A57D}" destId="{DA4531EB-DAC9-4568-8EB5-AEFFAA3A2DBE}" srcOrd="7" destOrd="0" presId="urn:microsoft.com/office/officeart/2005/8/layout/bProcess3"/>
    <dgm:cxn modelId="{1CEA623B-D07A-4597-9539-18BC477D211C}" type="presParOf" srcId="{DA4531EB-DAC9-4568-8EB5-AEFFAA3A2DBE}" destId="{426D0B55-041F-4043-B658-588B164C9D25}" srcOrd="0" destOrd="0" presId="urn:microsoft.com/office/officeart/2005/8/layout/bProcess3"/>
    <dgm:cxn modelId="{5070C32C-F6A9-4BD2-85FE-33F510B108E3}" type="presParOf" srcId="{E43E0F12-9F0C-4EC9-9B6D-744D00D4A57D}" destId="{0EB4645F-0AD5-49A7-9616-AF4564C3100B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3F446-2CE6-46A2-980F-EF0320216E69}">
      <dsp:nvSpPr>
        <dsp:cNvPr id="0" name=""/>
        <dsp:cNvSpPr/>
      </dsp:nvSpPr>
      <dsp:spPr>
        <a:xfrm>
          <a:off x="1890774" y="895447"/>
          <a:ext cx="4037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371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081773" y="938993"/>
        <a:ext cx="21715" cy="4347"/>
      </dsp:txXfrm>
    </dsp:sp>
    <dsp:sp modelId="{A705F17B-D4BE-4365-9AEC-F38CAF1E3A4E}">
      <dsp:nvSpPr>
        <dsp:cNvPr id="0" name=""/>
        <dsp:cNvSpPr/>
      </dsp:nvSpPr>
      <dsp:spPr>
        <a:xfrm>
          <a:off x="4256" y="374671"/>
          <a:ext cx="1888317" cy="1132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Importar Dados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Software: R</a:t>
          </a:r>
        </a:p>
      </dsp:txBody>
      <dsp:txXfrm>
        <a:off x="4256" y="374671"/>
        <a:ext cx="1888317" cy="1132990"/>
      </dsp:txXfrm>
    </dsp:sp>
    <dsp:sp modelId="{0B9CB990-F468-4785-B890-DC0E98B279FF}">
      <dsp:nvSpPr>
        <dsp:cNvPr id="0" name=""/>
        <dsp:cNvSpPr/>
      </dsp:nvSpPr>
      <dsp:spPr>
        <a:xfrm>
          <a:off x="4213405" y="895447"/>
          <a:ext cx="4037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371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404404" y="938993"/>
        <a:ext cx="21715" cy="4347"/>
      </dsp:txXfrm>
    </dsp:sp>
    <dsp:sp modelId="{86C2B6FC-CA15-494D-8FA1-33F501E6D7F8}">
      <dsp:nvSpPr>
        <dsp:cNvPr id="0" name=""/>
        <dsp:cNvSpPr/>
      </dsp:nvSpPr>
      <dsp:spPr>
        <a:xfrm>
          <a:off x="2326887" y="374671"/>
          <a:ext cx="1888317" cy="1132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800" b="1" kern="1200" dirty="0"/>
            <a:t>Limpar dados</a:t>
          </a:r>
          <a:endParaRPr lang="pt-B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kern="1200" dirty="0"/>
            <a:t>Remoção de linhas com células em branco</a:t>
          </a:r>
        </a:p>
      </dsp:txBody>
      <dsp:txXfrm>
        <a:off x="2326887" y="374671"/>
        <a:ext cx="1888317" cy="1132990"/>
      </dsp:txXfrm>
    </dsp:sp>
    <dsp:sp modelId="{7089F0B1-1660-4C40-A2D8-5DC2F7F59C85}">
      <dsp:nvSpPr>
        <dsp:cNvPr id="0" name=""/>
        <dsp:cNvSpPr/>
      </dsp:nvSpPr>
      <dsp:spPr>
        <a:xfrm>
          <a:off x="2124809" y="1505862"/>
          <a:ext cx="3468868" cy="403713"/>
        </a:xfrm>
        <a:custGeom>
          <a:avLst/>
          <a:gdLst/>
          <a:ahLst/>
          <a:cxnLst/>
          <a:rect l="0" t="0" r="0" b="0"/>
          <a:pathLst>
            <a:path>
              <a:moveTo>
                <a:pt x="3468868" y="0"/>
              </a:moveTo>
              <a:lnTo>
                <a:pt x="3468868" y="218956"/>
              </a:lnTo>
              <a:lnTo>
                <a:pt x="0" y="218956"/>
              </a:lnTo>
              <a:lnTo>
                <a:pt x="0" y="403713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3771844" y="1705545"/>
        <a:ext cx="174797" cy="4347"/>
      </dsp:txXfrm>
    </dsp:sp>
    <dsp:sp modelId="{A8257F9B-D7C7-45A5-89B7-673E71807866}">
      <dsp:nvSpPr>
        <dsp:cNvPr id="0" name=""/>
        <dsp:cNvSpPr/>
      </dsp:nvSpPr>
      <dsp:spPr>
        <a:xfrm>
          <a:off x="4649518" y="374671"/>
          <a:ext cx="1888317" cy="1132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Est. Descritiva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medianas da percepção de intenção por grupo</a:t>
          </a:r>
        </a:p>
      </dsp:txBody>
      <dsp:txXfrm>
        <a:off x="4649518" y="374671"/>
        <a:ext cx="1888317" cy="1132990"/>
      </dsp:txXfrm>
    </dsp:sp>
    <dsp:sp modelId="{DA4531EB-DAC9-4568-8EB5-AEFFAA3A2DBE}">
      <dsp:nvSpPr>
        <dsp:cNvPr id="0" name=""/>
        <dsp:cNvSpPr/>
      </dsp:nvSpPr>
      <dsp:spPr>
        <a:xfrm>
          <a:off x="4243562" y="2460473"/>
          <a:ext cx="4079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7997"/>
              </a:moveTo>
              <a:lnTo>
                <a:pt x="221085" y="47997"/>
              </a:lnTo>
              <a:lnTo>
                <a:pt x="221085" y="45720"/>
              </a:lnTo>
              <a:lnTo>
                <a:pt x="40797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436582" y="2504019"/>
        <a:ext cx="21928" cy="4347"/>
      </dsp:txXfrm>
    </dsp:sp>
    <dsp:sp modelId="{FB0028E5-71A7-47CE-A78F-45C287E033B6}">
      <dsp:nvSpPr>
        <dsp:cNvPr id="0" name=""/>
        <dsp:cNvSpPr/>
      </dsp:nvSpPr>
      <dsp:spPr>
        <a:xfrm>
          <a:off x="4256" y="1941975"/>
          <a:ext cx="4241105" cy="1132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Escolher método estatístico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kern="1200" dirty="0"/>
            <a:t>uma variável dependente (percepção), uma variável independente (grupo), 2 tratamentos (novo e antigo) e dados não-paramétricos: </a:t>
          </a:r>
          <a:r>
            <a:rPr lang="pt-BR" sz="1400" b="1" kern="1200" dirty="0" err="1"/>
            <a:t>Wilcoxon</a:t>
          </a:r>
          <a:endParaRPr lang="pt-BR" sz="1400" kern="1200" dirty="0"/>
        </a:p>
      </dsp:txBody>
      <dsp:txXfrm>
        <a:off x="4256" y="1941975"/>
        <a:ext cx="4241105" cy="1132990"/>
      </dsp:txXfrm>
    </dsp:sp>
    <dsp:sp modelId="{0EB4645F-0AD5-49A7-9616-AF4564C3100B}">
      <dsp:nvSpPr>
        <dsp:cNvPr id="0" name=""/>
        <dsp:cNvSpPr/>
      </dsp:nvSpPr>
      <dsp:spPr>
        <a:xfrm>
          <a:off x="4683932" y="1939698"/>
          <a:ext cx="1888317" cy="1132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Analisar e Apresentar Resultados </a:t>
          </a:r>
        </a:p>
      </dsp:txBody>
      <dsp:txXfrm>
        <a:off x="4683932" y="1939698"/>
        <a:ext cx="1888317" cy="1132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08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8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50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1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26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75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1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1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93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E6440AA-91A0-436F-8FDB-C0F939DCAE21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48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6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Grupo CHI</a:t>
            </a:r>
            <a:br>
              <a:rPr lang="pt-BR" sz="4000" dirty="0"/>
            </a:br>
            <a:r>
              <a:rPr lang="pt-BR" sz="4000" dirty="0"/>
              <a:t>Análise Estatística: Experimento com Intenticons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96319" y="3531206"/>
            <a:ext cx="5618515" cy="2021456"/>
          </a:xfrm>
        </p:spPr>
        <p:txBody>
          <a:bodyPr>
            <a:normAutofit/>
          </a:bodyPr>
          <a:lstStyle/>
          <a:p>
            <a:r>
              <a:rPr lang="pt-BR" dirty="0"/>
              <a:t>Emanuel Felipe Duarte</a:t>
            </a:r>
          </a:p>
          <a:p>
            <a:r>
              <a:rPr lang="pt-BR" dirty="0"/>
              <a:t>Lucas Faloni Ferreira</a:t>
            </a:r>
          </a:p>
          <a:p>
            <a:r>
              <a:rPr lang="pt-BR" dirty="0"/>
              <a:t>Pedro Ivo Raimundo</a:t>
            </a:r>
          </a:p>
          <a:p>
            <a:r>
              <a:rPr lang="pt-BR" dirty="0"/>
              <a:t>Percival Silva de Lucena</a:t>
            </a:r>
          </a:p>
        </p:txBody>
      </p:sp>
    </p:spTree>
    <p:extLst>
      <p:ext uri="{BB962C8B-B14F-4D97-AF65-F5344CB8AC3E}">
        <p14:creationId xmlns:p14="http://schemas.microsoft.com/office/powerpoint/2010/main" val="245268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Ilocução: Desejo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pt-BR" b="1" dirty="0"/>
              <a:t>H0</a:t>
            </a:r>
            <a:r>
              <a:rPr lang="pt-BR" dirty="0"/>
              <a:t>: rejeitada p &lt; 0.001</a:t>
            </a:r>
          </a:p>
          <a:p>
            <a:r>
              <a:rPr lang="pt-BR" b="1" dirty="0">
                <a:highlight>
                  <a:srgbClr val="00FF00"/>
                </a:highlight>
              </a:rPr>
              <a:t>H1:</a:t>
            </a:r>
            <a:r>
              <a:rPr lang="pt-BR" dirty="0">
                <a:highlight>
                  <a:srgbClr val="00FF00"/>
                </a:highlight>
              </a:rPr>
              <a:t> aceita p &lt; 0.001</a:t>
            </a:r>
          </a:p>
          <a:p>
            <a:r>
              <a:rPr lang="pt-BR" b="1" dirty="0"/>
              <a:t>H2</a:t>
            </a:r>
            <a:r>
              <a:rPr lang="pt-BR" dirty="0"/>
              <a:t>: rejeitada </a:t>
            </a:r>
            <a:r>
              <a:rPr lang="pt-BR" dirty="0">
                <a:highlight>
                  <a:srgbClr val="FFFF00"/>
                </a:highlight>
              </a:rPr>
              <a:t>p = 1</a:t>
            </a:r>
          </a:p>
          <a:p>
            <a:r>
              <a:rPr lang="pt-BR" dirty="0"/>
              <a:t>Os resultados sugerem que a percepção de intenção é menor para o grupo novo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7223" y="2028031"/>
            <a:ext cx="4426776" cy="4829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362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Ilocução: Contrição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pt-BR" b="1" dirty="0"/>
              <a:t>H0</a:t>
            </a:r>
            <a:r>
              <a:rPr lang="pt-BR" dirty="0"/>
              <a:t>: rejeitada </a:t>
            </a:r>
            <a:r>
              <a:rPr lang="pt-BR" dirty="0">
                <a:highlight>
                  <a:srgbClr val="FFFF00"/>
                </a:highlight>
              </a:rPr>
              <a:t>p &lt; 0.05</a:t>
            </a:r>
          </a:p>
          <a:p>
            <a:r>
              <a:rPr lang="pt-BR" b="1" dirty="0">
                <a:highlight>
                  <a:srgbClr val="00FF00"/>
                </a:highlight>
              </a:rPr>
              <a:t>H1:</a:t>
            </a:r>
            <a:r>
              <a:rPr lang="pt-BR" dirty="0">
                <a:highlight>
                  <a:srgbClr val="00FF00"/>
                </a:highlight>
              </a:rPr>
              <a:t> aceita </a:t>
            </a:r>
            <a:r>
              <a:rPr lang="pt-BR" dirty="0">
                <a:highlight>
                  <a:srgbClr val="FFFF00"/>
                </a:highlight>
              </a:rPr>
              <a:t>p &lt; 0.05</a:t>
            </a:r>
          </a:p>
          <a:p>
            <a:r>
              <a:rPr lang="pt-BR" b="1" dirty="0"/>
              <a:t>H2</a:t>
            </a:r>
            <a:r>
              <a:rPr lang="pt-BR" dirty="0"/>
              <a:t>: rejeitada </a:t>
            </a:r>
            <a:r>
              <a:rPr lang="pt-BR" dirty="0">
                <a:highlight>
                  <a:srgbClr val="FFFF00"/>
                </a:highlight>
              </a:rPr>
              <a:t>p &gt; 0.95</a:t>
            </a:r>
          </a:p>
          <a:p>
            <a:r>
              <a:rPr lang="pt-BR" dirty="0"/>
              <a:t>Os resultados sugerem que a percepção de intenção é menor para o grupo novo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7223" y="2028031"/>
            <a:ext cx="4426776" cy="4829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316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Ilocução: Retratação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pt-BR" b="1" dirty="0"/>
              <a:t>H0</a:t>
            </a:r>
            <a:r>
              <a:rPr lang="pt-BR" dirty="0"/>
              <a:t>: rejeitada p &lt; 0.001</a:t>
            </a:r>
          </a:p>
          <a:p>
            <a:r>
              <a:rPr lang="pt-BR" b="1" dirty="0">
                <a:highlight>
                  <a:srgbClr val="00FF00"/>
                </a:highlight>
              </a:rPr>
              <a:t>H1:</a:t>
            </a:r>
            <a:r>
              <a:rPr lang="pt-BR" dirty="0">
                <a:highlight>
                  <a:srgbClr val="00FF00"/>
                </a:highlight>
              </a:rPr>
              <a:t> aceita p &lt; 0.001</a:t>
            </a:r>
          </a:p>
          <a:p>
            <a:r>
              <a:rPr lang="pt-BR" b="1" dirty="0"/>
              <a:t>H2</a:t>
            </a:r>
            <a:r>
              <a:rPr lang="pt-BR" dirty="0"/>
              <a:t>: rejeitada p &gt; 0.99</a:t>
            </a:r>
          </a:p>
          <a:p>
            <a:r>
              <a:rPr lang="pt-BR" dirty="0"/>
              <a:t>Os resultados sugerem que a percepção de intenção é menor para o grupo novo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7223" y="2028031"/>
            <a:ext cx="4426776" cy="4829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640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Ilocução: Valoração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pt-BR" b="1" dirty="0">
                <a:highlight>
                  <a:srgbClr val="00FF00"/>
                </a:highlight>
              </a:rPr>
              <a:t>H0</a:t>
            </a:r>
            <a:r>
              <a:rPr lang="pt-BR" dirty="0">
                <a:highlight>
                  <a:srgbClr val="00FF00"/>
                </a:highlight>
              </a:rPr>
              <a:t>: aceita p = 1</a:t>
            </a:r>
          </a:p>
          <a:p>
            <a:r>
              <a:rPr lang="pt-BR" b="1" dirty="0"/>
              <a:t>H1</a:t>
            </a:r>
            <a:r>
              <a:rPr lang="pt-BR" dirty="0"/>
              <a:t>: rejeitada p = 0.5</a:t>
            </a:r>
          </a:p>
          <a:p>
            <a:r>
              <a:rPr lang="pt-BR" b="1" dirty="0"/>
              <a:t>H2</a:t>
            </a:r>
            <a:r>
              <a:rPr lang="pt-BR" dirty="0"/>
              <a:t>: rejeitada p &gt; 0.5</a:t>
            </a:r>
          </a:p>
          <a:p>
            <a:r>
              <a:rPr lang="pt-BR" dirty="0"/>
              <a:t>Os resultados sugerem que não há diferença na percepção de intenção entre os grupos antigo e novo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7223" y="2028031"/>
            <a:ext cx="4426776" cy="4829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9405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 forma geral, os resultados obtidos sugerem que o conjunto antigo de </a:t>
            </a:r>
            <a:r>
              <a:rPr lang="pt-BR" dirty="0" err="1"/>
              <a:t>intenticons</a:t>
            </a:r>
            <a:r>
              <a:rPr lang="pt-BR" dirty="0"/>
              <a:t> possuem uma maior percepção de intenção em relação aos novos</a:t>
            </a:r>
          </a:p>
          <a:p>
            <a:r>
              <a:rPr lang="pt-BR" dirty="0"/>
              <a:t>Para as </a:t>
            </a:r>
            <a:r>
              <a:rPr lang="pt-BR" dirty="0" err="1"/>
              <a:t>ilocuções</a:t>
            </a:r>
            <a:r>
              <a:rPr lang="pt-BR" dirty="0"/>
              <a:t> específicas o resultado segue, com exceção para a </a:t>
            </a:r>
            <a:r>
              <a:rPr lang="pt-BR" dirty="0" err="1"/>
              <a:t>ilocução</a:t>
            </a:r>
            <a:r>
              <a:rPr lang="pt-BR" dirty="0"/>
              <a:t> de valoração, em que os resultados sugerem não haver diferença</a:t>
            </a:r>
          </a:p>
        </p:txBody>
      </p:sp>
    </p:spTree>
    <p:extLst>
      <p:ext uri="{BB962C8B-B14F-4D97-AF65-F5344CB8AC3E}">
        <p14:creationId xmlns:p14="http://schemas.microsoft.com/office/powerpoint/2010/main" val="2502339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75337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</a:t>
            </a:r>
            <a:r>
              <a:rPr lang="pt-BR" sz="2800" dirty="0"/>
              <a:t>(geral e 8 </a:t>
            </a:r>
            <a:r>
              <a:rPr lang="pt-BR" sz="2800" dirty="0" err="1"/>
              <a:t>ilocuções</a:t>
            </a:r>
            <a:r>
              <a:rPr lang="pt-BR" sz="2800" dirty="0"/>
              <a:t>)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b="1" dirty="0"/>
              <a:t>H0</a:t>
            </a:r>
            <a:r>
              <a:rPr lang="pt-BR" dirty="0"/>
              <a:t>: Não existe diferença com significância estatística na percepção de intenção entre os </a:t>
            </a:r>
            <a:r>
              <a:rPr lang="pt-BR" dirty="0" err="1"/>
              <a:t>intenticons</a:t>
            </a:r>
            <a:r>
              <a:rPr lang="pt-BR" dirty="0"/>
              <a:t> do grupo antigo e novo </a:t>
            </a:r>
            <a:r>
              <a:rPr lang="pt-BR" b="1" dirty="0"/>
              <a:t>(</a:t>
            </a:r>
            <a:r>
              <a:rPr lang="pt-BR" b="1" dirty="0" err="1"/>
              <a:t>Percepção.OLD</a:t>
            </a:r>
            <a:r>
              <a:rPr lang="pt-BR" b="1" dirty="0"/>
              <a:t> = </a:t>
            </a:r>
            <a:r>
              <a:rPr lang="pt-BR" b="1" dirty="0" err="1"/>
              <a:t>Percepção.NEW</a:t>
            </a:r>
            <a:r>
              <a:rPr lang="pt-BR" b="1" dirty="0"/>
              <a:t>)</a:t>
            </a:r>
          </a:p>
          <a:p>
            <a:r>
              <a:rPr lang="pt-BR" b="1" dirty="0"/>
              <a:t>H1</a:t>
            </a:r>
            <a:r>
              <a:rPr lang="pt-BR" dirty="0"/>
              <a:t>: Existe diferença negativa com significância estatística na percepção de intenção entre os </a:t>
            </a:r>
            <a:r>
              <a:rPr lang="pt-BR" dirty="0" err="1"/>
              <a:t>intenticons</a:t>
            </a:r>
            <a:r>
              <a:rPr lang="pt-BR" dirty="0"/>
              <a:t> do grupo antigo e novo </a:t>
            </a:r>
            <a:r>
              <a:rPr lang="pt-BR" b="1" dirty="0"/>
              <a:t>(</a:t>
            </a:r>
            <a:r>
              <a:rPr lang="pt-BR" b="1" dirty="0" err="1"/>
              <a:t>Percepção.OLD</a:t>
            </a:r>
            <a:r>
              <a:rPr lang="pt-BR" b="1" dirty="0"/>
              <a:t> &gt; </a:t>
            </a:r>
            <a:r>
              <a:rPr lang="pt-BR" b="1" dirty="0" err="1"/>
              <a:t>Percepção.NEW</a:t>
            </a:r>
            <a:r>
              <a:rPr lang="pt-BR" b="1" dirty="0"/>
              <a:t>)</a:t>
            </a:r>
          </a:p>
          <a:p>
            <a:r>
              <a:rPr lang="pt-BR" b="1" dirty="0"/>
              <a:t>H2</a:t>
            </a:r>
            <a:r>
              <a:rPr lang="pt-BR" dirty="0"/>
              <a:t>: Existe diferença positiva com significância estatística na percepção de intenção entre os </a:t>
            </a:r>
            <a:r>
              <a:rPr lang="pt-BR" dirty="0" err="1"/>
              <a:t>intenticons</a:t>
            </a:r>
            <a:r>
              <a:rPr lang="pt-BR" dirty="0"/>
              <a:t> do grupo antigo e novo. </a:t>
            </a:r>
            <a:r>
              <a:rPr lang="pt-BR" b="1" dirty="0"/>
              <a:t>(</a:t>
            </a:r>
            <a:r>
              <a:rPr lang="pt-BR" b="1" dirty="0" err="1"/>
              <a:t>Percepção.OLD</a:t>
            </a:r>
            <a:r>
              <a:rPr lang="pt-BR" b="1" dirty="0"/>
              <a:t> &lt; </a:t>
            </a:r>
            <a:r>
              <a:rPr lang="pt-BR" b="1" dirty="0" err="1"/>
              <a:t>Percepção.NEW</a:t>
            </a:r>
            <a:r>
              <a:rPr lang="pt-BR" b="1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153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43868"/>
              </p:ext>
            </p:extLst>
          </p:nvPr>
        </p:nvGraphicFramePr>
        <p:xfrm>
          <a:off x="1443038" y="2016125"/>
          <a:ext cx="6572250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41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Limpeza dos Dados</a:t>
            </a:r>
          </a:p>
        </p:txBody>
      </p:sp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284593"/>
              </p:ext>
            </p:extLst>
          </p:nvPr>
        </p:nvGraphicFramePr>
        <p:xfrm>
          <a:off x="1443038" y="2016125"/>
          <a:ext cx="657225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3414666245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1426687562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3378154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Depois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75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800" b="1" dirty="0"/>
                        <a:t>Geral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802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800" b="1" dirty="0"/>
                        <a:t>Proposta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32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800" b="1" dirty="0"/>
                        <a:t>Previsão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2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800" b="1" dirty="0"/>
                        <a:t>Induzimento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9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800" b="1" dirty="0"/>
                        <a:t>Afirmação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9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800" b="1" dirty="0"/>
                        <a:t>Desejo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22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800" b="1" dirty="0"/>
                        <a:t>Contrição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9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800" b="1" dirty="0"/>
                        <a:t>Retratação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4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800" b="1" dirty="0"/>
                        <a:t>Valoração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544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04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Geral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b="1" dirty="0"/>
              <a:t>H0</a:t>
            </a:r>
            <a:r>
              <a:rPr lang="pt-BR" dirty="0"/>
              <a:t>: rejeitada p &lt; 0.001</a:t>
            </a:r>
          </a:p>
          <a:p>
            <a:r>
              <a:rPr lang="pt-BR" b="1" dirty="0">
                <a:highlight>
                  <a:srgbClr val="00FF00"/>
                </a:highlight>
              </a:rPr>
              <a:t>H1:</a:t>
            </a:r>
            <a:r>
              <a:rPr lang="pt-BR" dirty="0">
                <a:highlight>
                  <a:srgbClr val="00FF00"/>
                </a:highlight>
              </a:rPr>
              <a:t> aceita p &lt; 0.001</a:t>
            </a:r>
          </a:p>
          <a:p>
            <a:r>
              <a:rPr lang="pt-BR" b="1" dirty="0"/>
              <a:t>H2</a:t>
            </a:r>
            <a:r>
              <a:rPr lang="pt-BR" dirty="0"/>
              <a:t>: rejeitada p &gt; 0.99</a:t>
            </a:r>
          </a:p>
          <a:p>
            <a:r>
              <a:rPr lang="pt-BR" dirty="0"/>
              <a:t>Os resultados sugerem que a percepção de intenção é menor para o grupo novo</a:t>
            </a:r>
          </a:p>
        </p:txBody>
      </p:sp>
      <p:pic>
        <p:nvPicPr>
          <p:cNvPr id="13" name="Espaço Reservado para Conteúdo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6529" y="2028030"/>
            <a:ext cx="4427470" cy="4829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358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Ilocução: Proposta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pt-BR" b="1" dirty="0"/>
              <a:t>H0</a:t>
            </a:r>
            <a:r>
              <a:rPr lang="pt-BR" dirty="0"/>
              <a:t>: rejeitada p &lt; 0.001</a:t>
            </a:r>
          </a:p>
          <a:p>
            <a:r>
              <a:rPr lang="pt-BR" b="1" dirty="0">
                <a:highlight>
                  <a:srgbClr val="00FF00"/>
                </a:highlight>
              </a:rPr>
              <a:t>H1:</a:t>
            </a:r>
            <a:r>
              <a:rPr lang="pt-BR" dirty="0">
                <a:highlight>
                  <a:srgbClr val="00FF00"/>
                </a:highlight>
              </a:rPr>
              <a:t> aceita p &lt; 0.001</a:t>
            </a:r>
          </a:p>
          <a:p>
            <a:r>
              <a:rPr lang="pt-BR" b="1" dirty="0"/>
              <a:t>H2</a:t>
            </a:r>
            <a:r>
              <a:rPr lang="pt-BR" dirty="0"/>
              <a:t>: rejeitada p &gt; 0.99</a:t>
            </a:r>
          </a:p>
          <a:p>
            <a:r>
              <a:rPr lang="pt-BR" dirty="0"/>
              <a:t>Os resultados sugerem que a percepção de intenção é menor para o grupo novo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6529" y="2028030"/>
            <a:ext cx="4427470" cy="4829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817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Ilocução: Previsão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pt-BR" b="1" dirty="0"/>
              <a:t>H0</a:t>
            </a:r>
            <a:r>
              <a:rPr lang="pt-BR" dirty="0"/>
              <a:t>: rejeitada p &lt; 0.001</a:t>
            </a:r>
          </a:p>
          <a:p>
            <a:r>
              <a:rPr lang="pt-BR" b="1" dirty="0">
                <a:highlight>
                  <a:srgbClr val="00FF00"/>
                </a:highlight>
              </a:rPr>
              <a:t>H1:</a:t>
            </a:r>
            <a:r>
              <a:rPr lang="pt-BR" dirty="0">
                <a:highlight>
                  <a:srgbClr val="00FF00"/>
                </a:highlight>
              </a:rPr>
              <a:t> aceita p &lt; 0.001</a:t>
            </a:r>
          </a:p>
          <a:p>
            <a:r>
              <a:rPr lang="pt-BR" b="1" dirty="0"/>
              <a:t>H2</a:t>
            </a:r>
            <a:r>
              <a:rPr lang="pt-BR" dirty="0"/>
              <a:t>: rejeitada p &gt; 0.99</a:t>
            </a:r>
          </a:p>
          <a:p>
            <a:r>
              <a:rPr lang="pt-BR" dirty="0"/>
              <a:t>Os resultados sugerem que a percepção de intenção é menor para o grupo novo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6529" y="2028030"/>
            <a:ext cx="4427470" cy="4829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13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Ilocução: Induzimento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pt-BR" b="1" dirty="0"/>
              <a:t>H0</a:t>
            </a:r>
            <a:r>
              <a:rPr lang="pt-BR" dirty="0"/>
              <a:t>: rejeitada p &lt; 0.001</a:t>
            </a:r>
          </a:p>
          <a:p>
            <a:r>
              <a:rPr lang="pt-BR" b="1" dirty="0">
                <a:highlight>
                  <a:srgbClr val="00FF00"/>
                </a:highlight>
              </a:rPr>
              <a:t>H1:</a:t>
            </a:r>
            <a:r>
              <a:rPr lang="pt-BR" dirty="0">
                <a:highlight>
                  <a:srgbClr val="00FF00"/>
                </a:highlight>
              </a:rPr>
              <a:t> aceita p &lt; 0.001</a:t>
            </a:r>
          </a:p>
          <a:p>
            <a:r>
              <a:rPr lang="pt-BR" b="1" dirty="0"/>
              <a:t>H2</a:t>
            </a:r>
            <a:r>
              <a:rPr lang="pt-BR" dirty="0"/>
              <a:t>: rejeitada p &gt; 0.99</a:t>
            </a:r>
          </a:p>
          <a:p>
            <a:r>
              <a:rPr lang="pt-BR" dirty="0"/>
              <a:t>Os resultados sugerem que a percepção de intenção é menor para o grupo novo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7223" y="2028031"/>
            <a:ext cx="4426776" cy="4829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23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Ilocução: Afirmação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pt-BR" b="1" dirty="0"/>
              <a:t>H0</a:t>
            </a:r>
            <a:r>
              <a:rPr lang="pt-BR" dirty="0"/>
              <a:t>: rejeitada p &lt; 0.001</a:t>
            </a:r>
          </a:p>
          <a:p>
            <a:r>
              <a:rPr lang="pt-BR" b="1" dirty="0">
                <a:highlight>
                  <a:srgbClr val="00FF00"/>
                </a:highlight>
              </a:rPr>
              <a:t>H1:</a:t>
            </a:r>
            <a:r>
              <a:rPr lang="pt-BR" dirty="0">
                <a:highlight>
                  <a:srgbClr val="00FF00"/>
                </a:highlight>
              </a:rPr>
              <a:t> aceita p &lt; 0.001</a:t>
            </a:r>
          </a:p>
          <a:p>
            <a:r>
              <a:rPr lang="pt-BR" b="1" dirty="0"/>
              <a:t>H2</a:t>
            </a:r>
            <a:r>
              <a:rPr lang="pt-BR" dirty="0"/>
              <a:t>: rejeitada p &gt; 0.99</a:t>
            </a:r>
          </a:p>
          <a:p>
            <a:r>
              <a:rPr lang="pt-BR" dirty="0"/>
              <a:t>Os resultados sugerem que a percepção de intenção é menor para o grupo novo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7223" y="2028031"/>
            <a:ext cx="4426776" cy="4829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379048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122</TotalTime>
  <Words>554</Words>
  <Application>Microsoft Office PowerPoint</Application>
  <PresentationFormat>Apresentação na tela (4:3)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Galeria</vt:lpstr>
      <vt:lpstr>Grupo CHI Análise Estatística: Experimento com Intenticons</vt:lpstr>
      <vt:lpstr>Hipóteses (geral e 8 ilocuções)</vt:lpstr>
      <vt:lpstr>Procedimento</vt:lpstr>
      <vt:lpstr>Limpeza dos Dados</vt:lpstr>
      <vt:lpstr>Análise Geral</vt:lpstr>
      <vt:lpstr>Ilocução: Proposta</vt:lpstr>
      <vt:lpstr>Ilocução: Previsão</vt:lpstr>
      <vt:lpstr>Ilocução: Induzimento</vt:lpstr>
      <vt:lpstr>Ilocução: Afirmação</vt:lpstr>
      <vt:lpstr>Ilocução: Desejo</vt:lpstr>
      <vt:lpstr>Ilocução: Contrição</vt:lpstr>
      <vt:lpstr>Ilocução: Retratação</vt:lpstr>
      <vt:lpstr>Ilocução: Valoração</vt:lpstr>
      <vt:lpstr>Conclusões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CHI Análise Estatística: Experimento com Intenticons</dc:title>
  <dc:creator>Emanuel Felipe Duarte</dc:creator>
  <cp:lastModifiedBy>Emanuel Felipe Duarte</cp:lastModifiedBy>
  <cp:revision>18</cp:revision>
  <dcterms:created xsi:type="dcterms:W3CDTF">2016-10-01T21:10:52Z</dcterms:created>
  <dcterms:modified xsi:type="dcterms:W3CDTF">2016-10-04T22:46:17Z</dcterms:modified>
</cp:coreProperties>
</file>