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Simon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610602cb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610602cb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Simon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610602c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610602c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610602cb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610602cb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10602cb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610602cb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610602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610602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Simon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610602c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610602c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Simon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610602c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610602c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610602c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610602c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610602c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610602c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610602cb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610602cb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610602cb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610602cb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610602cb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610602cb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rgbClr val="000000"/>
              </a:buClr>
              <a:buSzPts val="1100"/>
              <a:buFont typeface="Arial"/>
              <a:buChar char="●"/>
              <a:defRPr sz="1100">
                <a:latin typeface="Arial"/>
                <a:ea typeface="Arial"/>
                <a:cs typeface="Arial"/>
                <a:sym typeface="Arial"/>
              </a:defRPr>
            </a:lvl1pPr>
            <a:lvl2pPr indent="-298450" lvl="1" marL="914400">
              <a:spcBef>
                <a:spcPts val="0"/>
              </a:spcBef>
              <a:spcAft>
                <a:spcPts val="0"/>
              </a:spcAft>
              <a:buClr>
                <a:srgbClr val="000000"/>
              </a:buClr>
              <a:buSzPts val="1100"/>
              <a:buFont typeface="Arial"/>
              <a:buChar char="○"/>
              <a:defRPr sz="1100">
                <a:latin typeface="Arial"/>
                <a:ea typeface="Arial"/>
                <a:cs typeface="Arial"/>
                <a:sym typeface="Arial"/>
              </a:defRPr>
            </a:lvl2pPr>
            <a:lvl3pPr indent="-298450" lvl="2" marL="1371600">
              <a:spcBef>
                <a:spcPts val="0"/>
              </a:spcBef>
              <a:spcAft>
                <a:spcPts val="0"/>
              </a:spcAft>
              <a:buClr>
                <a:srgbClr val="000000"/>
              </a:buClr>
              <a:buSzPts val="1100"/>
              <a:buFont typeface="Arial"/>
              <a:buChar char="■"/>
              <a:defRPr sz="1100">
                <a:latin typeface="Arial"/>
                <a:ea typeface="Arial"/>
                <a:cs typeface="Arial"/>
                <a:sym typeface="Arial"/>
              </a:defRPr>
            </a:lvl3pPr>
            <a:lvl4pPr indent="-298450" lvl="3" marL="1828800">
              <a:spcBef>
                <a:spcPts val="0"/>
              </a:spcBef>
              <a:spcAft>
                <a:spcPts val="0"/>
              </a:spcAft>
              <a:buClr>
                <a:srgbClr val="000000"/>
              </a:buClr>
              <a:buSzPts val="1100"/>
              <a:buFont typeface="Arial"/>
              <a:buAutoNum type="arabicPeriod"/>
              <a:defRPr/>
            </a:lvl4pPr>
            <a:lvl5pPr indent="-298450" lvl="4" marL="2286000">
              <a:spcBef>
                <a:spcPts val="0"/>
              </a:spcBef>
              <a:spcAft>
                <a:spcPts val="0"/>
              </a:spcAft>
              <a:buClr>
                <a:srgbClr val="000000"/>
              </a:buClr>
              <a:buSzPts val="1100"/>
              <a:buFont typeface="Arial"/>
              <a:buAutoNum type="alphaLcPeriod"/>
              <a:defRPr/>
            </a:lvl5pPr>
            <a:lvl6pPr indent="-298450" lvl="5" marL="2743200">
              <a:spcBef>
                <a:spcPts val="0"/>
              </a:spcBef>
              <a:spcAft>
                <a:spcPts val="0"/>
              </a:spcAft>
              <a:buClr>
                <a:srgbClr val="000000"/>
              </a:buClr>
              <a:buSzPts val="1100"/>
              <a:buFont typeface="Arial"/>
              <a:buAutoNum type="romanLcPeriod"/>
              <a:defRPr/>
            </a:lvl6pPr>
            <a:lvl7pPr indent="-298450" lvl="6" marL="3200400">
              <a:spcBef>
                <a:spcPts val="0"/>
              </a:spcBef>
              <a:spcAft>
                <a:spcPts val="0"/>
              </a:spcAft>
              <a:buClr>
                <a:srgbClr val="000000"/>
              </a:buClr>
              <a:buSzPts val="1100"/>
              <a:buFont typeface="Arial"/>
              <a:buAutoNum type="arabicPeriod"/>
              <a:defRPr/>
            </a:lvl7pPr>
            <a:lvl8pPr indent="-298450" lvl="7" marL="3657600">
              <a:spcBef>
                <a:spcPts val="0"/>
              </a:spcBef>
              <a:spcAft>
                <a:spcPts val="0"/>
              </a:spcAft>
              <a:buClr>
                <a:srgbClr val="000000"/>
              </a:buClr>
              <a:buSzPts val="1100"/>
              <a:buFont typeface="Arial"/>
              <a:buAutoNum type="alphaLcPeriod"/>
              <a:defRPr/>
            </a:lvl8pPr>
            <a:lvl9pPr indent="-298450" lvl="8" marL="4114800">
              <a:spcBef>
                <a:spcPts val="0"/>
              </a:spcBef>
              <a:spcAft>
                <a:spcPts val="0"/>
              </a:spcAft>
              <a:buClr>
                <a:srgbClr val="000000"/>
              </a:buClr>
              <a:buSzPts val="1100"/>
              <a:buFont typeface="Arial"/>
              <a:buAutoNum type="romanLcPeriod"/>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Projet Web-Scraping</a:t>
            </a:r>
            <a:endParaRPr/>
          </a:p>
        </p:txBody>
      </p:sp>
      <p:sp>
        <p:nvSpPr>
          <p:cNvPr id="60" name="Google Shape;60;p13"/>
          <p:cNvSpPr txBox="1"/>
          <p:nvPr>
            <p:ph idx="1" type="subTitle"/>
          </p:nvPr>
        </p:nvSpPr>
        <p:spPr>
          <a:xfrm>
            <a:off x="671250" y="3174875"/>
            <a:ext cx="7801500" cy="1054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fr"/>
              <a:t>Jemima-Doria KOUMBA</a:t>
            </a:r>
            <a:endParaRPr/>
          </a:p>
          <a:p>
            <a:pPr indent="0" lvl="0" marL="0" rtl="0" algn="ctr">
              <a:spcBef>
                <a:spcPts val="0"/>
              </a:spcBef>
              <a:spcAft>
                <a:spcPts val="0"/>
              </a:spcAft>
              <a:buNone/>
            </a:pPr>
            <a:r>
              <a:rPr lang="fr"/>
              <a:t>Joseph FREMONT</a:t>
            </a:r>
            <a:endParaRPr/>
          </a:p>
          <a:p>
            <a:pPr indent="0" lvl="0" marL="0" rtl="0" algn="ctr">
              <a:spcBef>
                <a:spcPts val="0"/>
              </a:spcBef>
              <a:spcAft>
                <a:spcPts val="0"/>
              </a:spcAft>
              <a:buNone/>
            </a:pPr>
            <a:r>
              <a:rPr lang="fr"/>
              <a:t>Paul LUCIANI</a:t>
            </a:r>
            <a:endParaRPr/>
          </a:p>
          <a:p>
            <a:pPr indent="0" lvl="0" marL="0" rtl="0" algn="ctr">
              <a:spcBef>
                <a:spcPts val="0"/>
              </a:spcBef>
              <a:spcAft>
                <a:spcPts val="0"/>
              </a:spcAft>
              <a:buNone/>
            </a:pPr>
            <a:r>
              <a:rPr lang="fr"/>
              <a:t>Simon GUILLET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sentiments</a:t>
            </a:r>
            <a:endParaRPr/>
          </a:p>
        </p:txBody>
      </p:sp>
      <p:pic>
        <p:nvPicPr>
          <p:cNvPr id="120" name="Google Shape;120;p22"/>
          <p:cNvPicPr preferRelativeResize="0"/>
          <p:nvPr/>
        </p:nvPicPr>
        <p:blipFill>
          <a:blip r:embed="rId3">
            <a:alphaModFix/>
          </a:blip>
          <a:stretch>
            <a:fillRect/>
          </a:stretch>
        </p:blipFill>
        <p:spPr>
          <a:xfrm>
            <a:off x="1714950" y="1247875"/>
            <a:ext cx="5714101" cy="31788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Prédictions du tarif</a:t>
            </a:r>
            <a:endParaRPr/>
          </a:p>
        </p:txBody>
      </p:sp>
      <p:pic>
        <p:nvPicPr>
          <p:cNvPr id="126" name="Google Shape;126;p23"/>
          <p:cNvPicPr preferRelativeResize="0"/>
          <p:nvPr/>
        </p:nvPicPr>
        <p:blipFill>
          <a:blip r:embed="rId3">
            <a:alphaModFix/>
          </a:blip>
          <a:stretch>
            <a:fillRect/>
          </a:stretch>
        </p:blipFill>
        <p:spPr>
          <a:xfrm>
            <a:off x="311700" y="1486987"/>
            <a:ext cx="3991299" cy="2509475"/>
          </a:xfrm>
          <a:prstGeom prst="rect">
            <a:avLst/>
          </a:prstGeom>
          <a:noFill/>
          <a:ln>
            <a:noFill/>
          </a:ln>
          <a:effectLst>
            <a:outerShdw blurRad="57150" rotWithShape="0" algn="bl" dir="5400000" dist="19050">
              <a:srgbClr val="000000">
                <a:alpha val="50000"/>
              </a:srgbClr>
            </a:outerShdw>
          </a:effectLst>
        </p:spPr>
      </p:pic>
      <p:pic>
        <p:nvPicPr>
          <p:cNvPr id="127" name="Google Shape;127;p23"/>
          <p:cNvPicPr preferRelativeResize="0"/>
          <p:nvPr/>
        </p:nvPicPr>
        <p:blipFill>
          <a:blip r:embed="rId4">
            <a:alphaModFix/>
          </a:blip>
          <a:stretch>
            <a:fillRect/>
          </a:stretch>
        </p:blipFill>
        <p:spPr>
          <a:xfrm>
            <a:off x="4884024" y="1598713"/>
            <a:ext cx="3600450" cy="2286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Prédictions du tarif</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1226738" y="2251063"/>
            <a:ext cx="3286125" cy="1219200"/>
          </a:xfrm>
          <a:prstGeom prst="rect">
            <a:avLst/>
          </a:prstGeom>
          <a:noFill/>
          <a:ln>
            <a:noFill/>
          </a:ln>
          <a:effectLst>
            <a:outerShdw blurRad="57150" rotWithShape="0" algn="bl" dir="5400000" dist="19050">
              <a:srgbClr val="000000">
                <a:alpha val="50000"/>
              </a:srgbClr>
            </a:outerShdw>
          </a:effectLst>
        </p:spPr>
      </p:pic>
      <p:pic>
        <p:nvPicPr>
          <p:cNvPr id="135" name="Google Shape;135;p24"/>
          <p:cNvPicPr preferRelativeResize="0"/>
          <p:nvPr/>
        </p:nvPicPr>
        <p:blipFill>
          <a:blip r:embed="rId4">
            <a:alphaModFix/>
          </a:blip>
          <a:stretch>
            <a:fillRect/>
          </a:stretch>
        </p:blipFill>
        <p:spPr>
          <a:xfrm>
            <a:off x="5560963" y="1684338"/>
            <a:ext cx="1800225" cy="2352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8450" lvl="0" marL="457200" rtl="0" algn="l">
              <a:spcBef>
                <a:spcPts val="1200"/>
              </a:spcBef>
              <a:spcAft>
                <a:spcPts val="0"/>
              </a:spcAft>
              <a:buSzPts val="1100"/>
              <a:buChar char="●"/>
            </a:pPr>
            <a:r>
              <a:rPr lang="fr"/>
              <a:t>Améliorations effectuées</a:t>
            </a:r>
            <a:endParaRPr/>
          </a:p>
          <a:p>
            <a:pPr indent="-298450" lvl="1" marL="914400" rtl="0" algn="l">
              <a:spcBef>
                <a:spcPts val="0"/>
              </a:spcBef>
              <a:spcAft>
                <a:spcPts val="0"/>
              </a:spcAft>
              <a:buSzPts val="1100"/>
              <a:buChar char="○"/>
            </a:pPr>
            <a:r>
              <a:rPr lang="fr"/>
              <a:t>Selenium -&gt; BeautifulSoup</a:t>
            </a:r>
            <a:endParaRPr/>
          </a:p>
          <a:p>
            <a:pPr indent="-298450" lvl="0" marL="457200" rtl="0" algn="l">
              <a:spcBef>
                <a:spcPts val="0"/>
              </a:spcBef>
              <a:spcAft>
                <a:spcPts val="0"/>
              </a:spcAft>
              <a:buSzPts val="1100"/>
              <a:buChar char="●"/>
            </a:pPr>
            <a:r>
              <a:rPr lang="fr"/>
              <a:t>Problèmes de prédictions</a:t>
            </a:r>
            <a:endParaRPr/>
          </a:p>
          <a:p>
            <a:pPr indent="-298450" lvl="1" marL="914400" rtl="0" algn="l">
              <a:spcBef>
                <a:spcPts val="0"/>
              </a:spcBef>
              <a:spcAft>
                <a:spcPts val="0"/>
              </a:spcAft>
              <a:buSzPts val="1100"/>
              <a:buChar char="○"/>
            </a:pPr>
            <a:r>
              <a:rPr lang="fr"/>
              <a:t>Pas assez de données pour entraîner un modèle</a:t>
            </a:r>
            <a:endParaRPr/>
          </a:p>
          <a:p>
            <a:pPr indent="-298450" lvl="1" marL="914400" rtl="0" algn="l">
              <a:spcBef>
                <a:spcPts val="0"/>
              </a:spcBef>
              <a:spcAft>
                <a:spcPts val="0"/>
              </a:spcAft>
              <a:buSzPts val="1100"/>
              <a:buChar char="○"/>
            </a:pPr>
            <a:r>
              <a:rPr lang="fr"/>
              <a:t>Analyse de sentiments pourrait être plus performante (Tokenisation des mots, enlever les stopwords, etc…)</a:t>
            </a:r>
            <a:endParaRPr/>
          </a:p>
          <a:p>
            <a:pPr indent="-298450" lvl="1" marL="914400" rtl="0" algn="l">
              <a:spcBef>
                <a:spcPts val="0"/>
              </a:spcBef>
              <a:spcAft>
                <a:spcPts val="0"/>
              </a:spcAft>
              <a:buSzPts val="1100"/>
              <a:buChar char="○"/>
            </a:pPr>
            <a:r>
              <a:rPr lang="fr"/>
              <a:t>Utiliser plusieurs modèles pour comparer (RandomForest, etc...)</a:t>
            </a:r>
            <a:endParaRPr/>
          </a:p>
          <a:p>
            <a:pPr indent="-298450" lvl="0" marL="457200" rtl="0" algn="l">
              <a:spcBef>
                <a:spcPts val="0"/>
              </a:spcBef>
              <a:spcAft>
                <a:spcPts val="0"/>
              </a:spcAft>
              <a:buSzPts val="1100"/>
              <a:buChar char="●"/>
            </a:pPr>
            <a:r>
              <a:rPr lang="fr"/>
              <a:t>Améliorations possible</a:t>
            </a:r>
            <a:endParaRPr/>
          </a:p>
          <a:p>
            <a:pPr indent="-298450" lvl="1" marL="914400" rtl="0" algn="l">
              <a:spcBef>
                <a:spcPts val="0"/>
              </a:spcBef>
              <a:spcAft>
                <a:spcPts val="0"/>
              </a:spcAft>
              <a:buSzPts val="1100"/>
              <a:buChar char="○"/>
            </a:pPr>
            <a:r>
              <a:rPr lang="fr"/>
              <a:t>Scraping de plus de données</a:t>
            </a:r>
            <a:endParaRPr/>
          </a:p>
          <a:p>
            <a:pPr indent="-298450" lvl="1" marL="914400" rtl="0" algn="l">
              <a:spcBef>
                <a:spcPts val="0"/>
              </a:spcBef>
              <a:spcAft>
                <a:spcPts val="0"/>
              </a:spcAft>
              <a:buSzPts val="1100"/>
              <a:buChar char="○"/>
            </a:pPr>
            <a:r>
              <a:rPr lang="fr"/>
              <a:t>Scraping global des villes</a:t>
            </a:r>
            <a:endParaRPr/>
          </a:p>
          <a:p>
            <a:pPr indent="-298450" lvl="1" marL="914400" rtl="0" algn="l">
              <a:spcBef>
                <a:spcPts val="0"/>
              </a:spcBef>
              <a:spcAft>
                <a:spcPts val="0"/>
              </a:spcAft>
              <a:buSzPts val="1100"/>
              <a:buChar char="○"/>
            </a:pPr>
            <a:r>
              <a:rPr lang="fr"/>
              <a:t>Scraping quotidien planifié (APScheduler)</a:t>
            </a:r>
            <a:endParaRPr/>
          </a:p>
          <a:p>
            <a:pPr indent="0" lvl="0" marL="9144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accent3"/>
              </a:buClr>
              <a:buSzPts val="2000"/>
              <a:buAutoNum type="romanUcPeriod"/>
            </a:pPr>
            <a:r>
              <a:rPr lang="fr" sz="2000"/>
              <a:t>Présentation du site</a:t>
            </a:r>
            <a:endParaRPr sz="2000"/>
          </a:p>
          <a:p>
            <a:pPr indent="-355600" lvl="0" marL="457200" rtl="0" algn="l">
              <a:spcBef>
                <a:spcPts val="0"/>
              </a:spcBef>
              <a:spcAft>
                <a:spcPts val="0"/>
              </a:spcAft>
              <a:buClr>
                <a:schemeClr val="accent3"/>
              </a:buClr>
              <a:buSzPts val="2000"/>
              <a:buAutoNum type="romanUcPeriod"/>
            </a:pPr>
            <a:r>
              <a:rPr lang="fr" sz="2000"/>
              <a:t>Scraping</a:t>
            </a:r>
            <a:endParaRPr sz="2000"/>
          </a:p>
          <a:p>
            <a:pPr indent="-355600" lvl="1" marL="914400" rtl="0" algn="l">
              <a:spcBef>
                <a:spcPts val="0"/>
              </a:spcBef>
              <a:spcAft>
                <a:spcPts val="0"/>
              </a:spcAft>
              <a:buClr>
                <a:schemeClr val="accent3"/>
              </a:buClr>
              <a:buSzPts val="2000"/>
              <a:buAutoNum type="arabicPeriod"/>
            </a:pPr>
            <a:r>
              <a:rPr lang="fr" sz="2000"/>
              <a:t>Recherche</a:t>
            </a:r>
            <a:endParaRPr sz="2000"/>
          </a:p>
          <a:p>
            <a:pPr indent="-355600" lvl="1" marL="914400" rtl="0" algn="l">
              <a:spcBef>
                <a:spcPts val="0"/>
              </a:spcBef>
              <a:spcAft>
                <a:spcPts val="0"/>
              </a:spcAft>
              <a:buClr>
                <a:schemeClr val="accent3"/>
              </a:buClr>
              <a:buSzPts val="2000"/>
              <a:buAutoNum type="arabicPeriod"/>
            </a:pPr>
            <a:r>
              <a:rPr lang="fr" sz="2000"/>
              <a:t>Affichage de tous les Résultats</a:t>
            </a:r>
            <a:endParaRPr sz="2000"/>
          </a:p>
          <a:p>
            <a:pPr indent="-355600" lvl="1" marL="914400" rtl="0" algn="l">
              <a:spcBef>
                <a:spcPts val="0"/>
              </a:spcBef>
              <a:spcAft>
                <a:spcPts val="0"/>
              </a:spcAft>
              <a:buClr>
                <a:schemeClr val="accent3"/>
              </a:buClr>
              <a:buSzPts val="2000"/>
              <a:buAutoNum type="arabicPeriod"/>
            </a:pPr>
            <a:r>
              <a:rPr lang="fr" sz="2000"/>
              <a:t>Parcours</a:t>
            </a:r>
            <a:r>
              <a:rPr lang="fr" sz="2000"/>
              <a:t> de chaque Hébergement</a:t>
            </a:r>
            <a:endParaRPr sz="2000"/>
          </a:p>
          <a:p>
            <a:pPr indent="-355600" lvl="1" marL="914400" rtl="0" algn="l">
              <a:spcBef>
                <a:spcPts val="0"/>
              </a:spcBef>
              <a:spcAft>
                <a:spcPts val="0"/>
              </a:spcAft>
              <a:buClr>
                <a:schemeClr val="accent3"/>
              </a:buClr>
              <a:buSzPts val="2000"/>
              <a:buAutoNum type="arabicPeriod"/>
            </a:pPr>
            <a:r>
              <a:rPr lang="fr" sz="2000"/>
              <a:t>Enregistrer en Base de Données</a:t>
            </a:r>
            <a:endParaRPr sz="2000"/>
          </a:p>
          <a:p>
            <a:pPr indent="-355600" lvl="0" marL="457200" rtl="0" algn="l">
              <a:spcBef>
                <a:spcPts val="0"/>
              </a:spcBef>
              <a:spcAft>
                <a:spcPts val="0"/>
              </a:spcAft>
              <a:buClr>
                <a:schemeClr val="accent3"/>
              </a:buClr>
              <a:buSzPts val="2000"/>
              <a:buAutoNum type="romanUcPeriod"/>
            </a:pPr>
            <a:r>
              <a:rPr lang="fr" sz="2000"/>
              <a:t>Analyse et Visualisations des données</a:t>
            </a:r>
            <a:endParaRPr sz="2000"/>
          </a:p>
          <a:p>
            <a:pPr indent="-355600" lvl="0" marL="457200" rtl="0" algn="l">
              <a:spcBef>
                <a:spcPts val="0"/>
              </a:spcBef>
              <a:spcAft>
                <a:spcPts val="0"/>
              </a:spcAft>
              <a:buClr>
                <a:schemeClr val="accent3"/>
              </a:buClr>
              <a:buSzPts val="2000"/>
              <a:buAutoNum type="romanUcPeriod"/>
            </a:pPr>
            <a:r>
              <a:rPr lang="fr" sz="2000"/>
              <a:t>Machine learning</a:t>
            </a:r>
            <a:endParaRPr sz="2000"/>
          </a:p>
          <a:p>
            <a:pPr indent="-355600" lvl="1" marL="914400" rtl="0" algn="l">
              <a:spcBef>
                <a:spcPts val="0"/>
              </a:spcBef>
              <a:spcAft>
                <a:spcPts val="0"/>
              </a:spcAft>
              <a:buClr>
                <a:schemeClr val="accent3"/>
              </a:buClr>
              <a:buSzPts val="2000"/>
              <a:buAutoNum type="arabicPeriod"/>
            </a:pPr>
            <a:r>
              <a:rPr lang="fr" sz="2000"/>
              <a:t>Analyse de sentiments</a:t>
            </a:r>
            <a:endParaRPr sz="2000"/>
          </a:p>
          <a:p>
            <a:pPr indent="-355600" lvl="1" marL="914400" rtl="0" algn="l">
              <a:spcBef>
                <a:spcPts val="0"/>
              </a:spcBef>
              <a:spcAft>
                <a:spcPts val="0"/>
              </a:spcAft>
              <a:buClr>
                <a:schemeClr val="accent3"/>
              </a:buClr>
              <a:buSzPts val="2000"/>
              <a:buAutoNum type="arabicPeriod"/>
            </a:pPr>
            <a:r>
              <a:rPr lang="fr" sz="2000"/>
              <a:t>Prédictions du tarif</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1800">
                <a:solidFill>
                  <a:schemeClr val="accent3"/>
                </a:solidFill>
                <a:latin typeface="Average"/>
                <a:ea typeface="Average"/>
                <a:cs typeface="Average"/>
                <a:sym typeface="Average"/>
              </a:rPr>
              <a:t>Présentation du site</a:t>
            </a:r>
            <a:endParaRPr/>
          </a:p>
        </p:txBody>
      </p:sp>
      <p:sp>
        <p:nvSpPr>
          <p:cNvPr id="72" name="Google Shape;72;p15"/>
          <p:cNvSpPr txBox="1"/>
          <p:nvPr>
            <p:ph idx="1" type="body"/>
          </p:nvPr>
        </p:nvSpPr>
        <p:spPr>
          <a:xfrm>
            <a:off x="311700" y="1152475"/>
            <a:ext cx="235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Booking.com est l’une des plus grandes plateformes de réservation de voyage au monde, présente dans plus de 200 pays et proposant près de 28 millions d’annonces. Ce site fournit des informations publiques sur les hôtels, les prix, les évaluations et les avis clients, offrant ainsi une vaste mine de données exploitables.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Dans notre cas, on a décidé de se concentrer sur les </a:t>
            </a:r>
            <a:r>
              <a:rPr lang="fr"/>
              <a:t>hôtels</a:t>
            </a:r>
            <a:r>
              <a:rPr lang="fr"/>
              <a:t> des différents arrondissement de Paris.</a:t>
            </a:r>
            <a:endParaRPr/>
          </a:p>
        </p:txBody>
      </p:sp>
      <p:pic>
        <p:nvPicPr>
          <p:cNvPr id="73" name="Google Shape;73;p15"/>
          <p:cNvPicPr preferRelativeResize="0"/>
          <p:nvPr/>
        </p:nvPicPr>
        <p:blipFill rotWithShape="1">
          <a:blip r:embed="rId3">
            <a:alphaModFix/>
          </a:blip>
          <a:srcRect b="0" l="4363" r="4735" t="0"/>
          <a:stretch/>
        </p:blipFill>
        <p:spPr>
          <a:xfrm>
            <a:off x="3017700" y="63813"/>
            <a:ext cx="6059627" cy="50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1800">
                <a:solidFill>
                  <a:schemeClr val="accent3"/>
                </a:solidFill>
                <a:latin typeface="Average"/>
                <a:ea typeface="Average"/>
                <a:cs typeface="Average"/>
                <a:sym typeface="Average"/>
              </a:rPr>
              <a:t>Scraping</a:t>
            </a:r>
            <a:endParaRPr/>
          </a:p>
        </p:txBody>
      </p:sp>
      <p:sp>
        <p:nvSpPr>
          <p:cNvPr id="79" name="Google Shape;79;p16"/>
          <p:cNvSpPr txBox="1"/>
          <p:nvPr>
            <p:ph idx="1" type="body"/>
          </p:nvPr>
        </p:nvSpPr>
        <p:spPr>
          <a:xfrm>
            <a:off x="311700" y="899150"/>
            <a:ext cx="3395400" cy="3857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accent3"/>
              </a:buClr>
              <a:buSzPts val="1100"/>
              <a:buChar char="●"/>
            </a:pPr>
            <a:r>
              <a:rPr b="1" lang="fr"/>
              <a:t>Recherche initiale :</a:t>
            </a:r>
            <a:br>
              <a:rPr b="1" lang="fr"/>
            </a:br>
            <a:r>
              <a:rPr lang="fr"/>
              <a:t>Utilisation de </a:t>
            </a:r>
            <a:r>
              <a:rPr b="1" lang="fr"/>
              <a:t>Sélénium</a:t>
            </a:r>
            <a:r>
              <a:rPr lang="fr"/>
              <a:t> pour interagir dynamiquement avec le champ de recherche et le bouton de validation sur la page d’accueil.</a:t>
            </a:r>
            <a:endParaRPr/>
          </a:p>
          <a:p>
            <a:pPr indent="-298450" lvl="1" marL="914400" rtl="0" algn="l">
              <a:spcBef>
                <a:spcPts val="0"/>
              </a:spcBef>
              <a:spcAft>
                <a:spcPts val="0"/>
              </a:spcAft>
              <a:buClr>
                <a:schemeClr val="accent3"/>
              </a:buClr>
              <a:buSzPts val="1100"/>
              <a:buChar char="○"/>
            </a:pPr>
            <a:r>
              <a:rPr lang="fr"/>
              <a:t>Saisie de "Paris" dans la barre de recherche.</a:t>
            </a:r>
            <a:endParaRPr/>
          </a:p>
          <a:p>
            <a:pPr indent="-298450" lvl="1" marL="914400" rtl="0" algn="l">
              <a:spcBef>
                <a:spcPts val="0"/>
              </a:spcBef>
              <a:spcAft>
                <a:spcPts val="0"/>
              </a:spcAft>
              <a:buClr>
                <a:schemeClr val="accent3"/>
              </a:buClr>
              <a:buSzPts val="1100"/>
              <a:buChar char="○"/>
            </a:pPr>
            <a:r>
              <a:rPr lang="fr"/>
              <a:t>Saisie de la date.</a:t>
            </a:r>
            <a:endParaRPr/>
          </a:p>
          <a:p>
            <a:pPr indent="-298450" lvl="1" marL="914400" rtl="0" algn="l">
              <a:spcBef>
                <a:spcPts val="0"/>
              </a:spcBef>
              <a:spcAft>
                <a:spcPts val="0"/>
              </a:spcAft>
              <a:buClr>
                <a:schemeClr val="accent3"/>
              </a:buClr>
              <a:buSzPts val="1100"/>
              <a:buChar char="○"/>
            </a:pPr>
            <a:r>
              <a:rPr lang="fr"/>
              <a:t>Soumission du formulaire pour afficher les résultats.</a:t>
            </a:r>
            <a:endParaRPr/>
          </a:p>
          <a:p>
            <a:pPr indent="-298450" lvl="0" marL="457200" rtl="0" algn="l">
              <a:spcBef>
                <a:spcPts val="0"/>
              </a:spcBef>
              <a:spcAft>
                <a:spcPts val="0"/>
              </a:spcAft>
              <a:buClr>
                <a:schemeClr val="accent3"/>
              </a:buClr>
              <a:buSzPts val="1100"/>
              <a:buChar char="●"/>
            </a:pPr>
            <a:r>
              <a:rPr b="1" lang="fr"/>
              <a:t>Affichage de tous les résultats :</a:t>
            </a:r>
            <a:endParaRPr b="1"/>
          </a:p>
          <a:p>
            <a:pPr indent="-298450" lvl="1" marL="914400" rtl="0" algn="l">
              <a:spcBef>
                <a:spcPts val="0"/>
              </a:spcBef>
              <a:spcAft>
                <a:spcPts val="0"/>
              </a:spcAft>
              <a:buClr>
                <a:schemeClr val="accent3"/>
              </a:buClr>
              <a:buSzPts val="1100"/>
              <a:buChar char="○"/>
            </a:pPr>
            <a:r>
              <a:rPr lang="fr"/>
              <a:t>Gestion du </a:t>
            </a:r>
            <a:r>
              <a:rPr b="1" lang="fr"/>
              <a:t>scroll infini</a:t>
            </a:r>
            <a:r>
              <a:rPr lang="fr"/>
              <a:t> pour charger dynamiquement plus d’hébergements.</a:t>
            </a:r>
            <a:endParaRPr/>
          </a:p>
          <a:p>
            <a:pPr indent="-298450" lvl="1" marL="914400" rtl="0" algn="l">
              <a:spcBef>
                <a:spcPts val="0"/>
              </a:spcBef>
              <a:spcAft>
                <a:spcPts val="0"/>
              </a:spcAft>
              <a:buClr>
                <a:schemeClr val="accent3"/>
              </a:buClr>
              <a:buSzPts val="1100"/>
              <a:buChar char="○"/>
            </a:pPr>
            <a:r>
              <a:rPr lang="fr"/>
              <a:t>Identification et interaction avec le bouton </a:t>
            </a:r>
            <a:r>
              <a:rPr i="1" lang="fr"/>
              <a:t>"Afficher plus de résultats"</a:t>
            </a:r>
            <a:r>
              <a:rPr lang="fr"/>
              <a:t> jusqu’à ce que tous les hébergements soient chargés.</a:t>
            </a:r>
            <a:endParaRPr/>
          </a:p>
        </p:txBody>
      </p:sp>
      <p:pic>
        <p:nvPicPr>
          <p:cNvPr id="80" name="Google Shape;80;p16"/>
          <p:cNvPicPr preferRelativeResize="0"/>
          <p:nvPr/>
        </p:nvPicPr>
        <p:blipFill rotWithShape="1">
          <a:blip r:embed="rId3">
            <a:alphaModFix/>
          </a:blip>
          <a:srcRect b="0" l="19262" r="12981" t="0"/>
          <a:stretch/>
        </p:blipFill>
        <p:spPr>
          <a:xfrm>
            <a:off x="3821425" y="137150"/>
            <a:ext cx="5238749" cy="4705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1800">
                <a:solidFill>
                  <a:schemeClr val="accent3"/>
                </a:solidFill>
                <a:latin typeface="Average"/>
                <a:ea typeface="Average"/>
                <a:cs typeface="Average"/>
                <a:sym typeface="Average"/>
              </a:rPr>
              <a:t>Scraping</a:t>
            </a:r>
            <a:endParaRPr/>
          </a:p>
        </p:txBody>
      </p:sp>
      <p:sp>
        <p:nvSpPr>
          <p:cNvPr id="86" name="Google Shape;86;p17"/>
          <p:cNvSpPr txBox="1"/>
          <p:nvPr>
            <p:ph idx="1" type="body"/>
          </p:nvPr>
        </p:nvSpPr>
        <p:spPr>
          <a:xfrm>
            <a:off x="0" y="1165850"/>
            <a:ext cx="3285900" cy="3505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accent3"/>
              </a:buClr>
              <a:buSzPts val="1100"/>
              <a:buChar char="●"/>
            </a:pPr>
            <a:r>
              <a:rPr b="1" lang="fr"/>
              <a:t>Parcours de chaque hébergement :</a:t>
            </a:r>
            <a:endParaRPr b="1"/>
          </a:p>
          <a:p>
            <a:pPr indent="-298450" lvl="1" marL="914400" rtl="0" algn="l">
              <a:spcBef>
                <a:spcPts val="0"/>
              </a:spcBef>
              <a:spcAft>
                <a:spcPts val="0"/>
              </a:spcAft>
              <a:buClr>
                <a:schemeClr val="accent3"/>
              </a:buClr>
              <a:buSzPts val="1100"/>
              <a:buChar char="○"/>
            </a:pPr>
            <a:r>
              <a:rPr lang="fr"/>
              <a:t>Collecte des données pour chaque hébergement :</a:t>
            </a:r>
            <a:endParaRPr/>
          </a:p>
          <a:p>
            <a:pPr indent="-298450" lvl="2" marL="1371600" rtl="0" algn="l">
              <a:spcBef>
                <a:spcPts val="0"/>
              </a:spcBef>
              <a:spcAft>
                <a:spcPts val="0"/>
              </a:spcAft>
              <a:buClr>
                <a:schemeClr val="accent3"/>
              </a:buClr>
              <a:buSzPts val="1100"/>
              <a:buChar char="■"/>
            </a:pPr>
            <a:r>
              <a:rPr lang="fr"/>
              <a:t>Titre et lien vers la page détaillée.</a:t>
            </a:r>
            <a:endParaRPr/>
          </a:p>
          <a:p>
            <a:pPr indent="-298450" lvl="2" marL="1371600" rtl="0" algn="l">
              <a:spcBef>
                <a:spcPts val="0"/>
              </a:spcBef>
              <a:spcAft>
                <a:spcPts val="0"/>
              </a:spcAft>
              <a:buClr>
                <a:schemeClr val="accent3"/>
              </a:buClr>
              <a:buSzPts val="1100"/>
              <a:buChar char="■"/>
            </a:pPr>
            <a:r>
              <a:rPr lang="fr"/>
              <a:t>Adresse et description.</a:t>
            </a:r>
            <a:endParaRPr/>
          </a:p>
          <a:p>
            <a:pPr indent="-298450" lvl="2" marL="1371600" rtl="0" algn="l">
              <a:spcBef>
                <a:spcPts val="0"/>
              </a:spcBef>
              <a:spcAft>
                <a:spcPts val="0"/>
              </a:spcAft>
              <a:buClr>
                <a:schemeClr val="accent3"/>
              </a:buClr>
              <a:buSzPts val="1100"/>
              <a:buChar char="■"/>
            </a:pPr>
            <a:r>
              <a:rPr lang="fr"/>
              <a:t>Points forts (équipements populaires).</a:t>
            </a:r>
            <a:endParaRPr/>
          </a:p>
          <a:p>
            <a:pPr indent="-298450" lvl="2" marL="1371600" rtl="0" algn="l">
              <a:spcBef>
                <a:spcPts val="0"/>
              </a:spcBef>
              <a:spcAft>
                <a:spcPts val="0"/>
              </a:spcAft>
              <a:buClr>
                <a:schemeClr val="accent3"/>
              </a:buClr>
              <a:buSzPts val="1100"/>
              <a:buChar char="■"/>
            </a:pPr>
            <a:r>
              <a:rPr lang="fr"/>
              <a:t>Notes détaillées issues des avis utilisateurs.</a:t>
            </a:r>
            <a:endParaRPr/>
          </a:p>
          <a:p>
            <a:pPr indent="-298450" lvl="2" marL="1371600" rtl="0" algn="l">
              <a:spcBef>
                <a:spcPts val="0"/>
              </a:spcBef>
              <a:spcAft>
                <a:spcPts val="0"/>
              </a:spcAft>
              <a:buClr>
                <a:schemeClr val="accent3"/>
              </a:buClr>
              <a:buSzPts val="1100"/>
              <a:buChar char="■"/>
            </a:pPr>
            <a:r>
              <a:rPr lang="fr"/>
              <a:t>Avis commentaires</a:t>
            </a:r>
            <a:endParaRPr/>
          </a:p>
          <a:p>
            <a:pPr indent="-298450" lvl="1" marL="914400" rtl="0" algn="l">
              <a:spcBef>
                <a:spcPts val="0"/>
              </a:spcBef>
              <a:spcAft>
                <a:spcPts val="0"/>
              </a:spcAft>
              <a:buClr>
                <a:schemeClr val="accent3"/>
              </a:buClr>
              <a:buSzPts val="1100"/>
              <a:buChar char="○"/>
            </a:pPr>
            <a:r>
              <a:rPr lang="fr"/>
              <a:t>Utilisation de </a:t>
            </a:r>
            <a:r>
              <a:rPr b="1" lang="fr"/>
              <a:t>BeautifulSoup</a:t>
            </a:r>
            <a:r>
              <a:rPr lang="fr"/>
              <a:t> pour extraire ces informations depuis le HTML de chaque page d’hébergement.</a:t>
            </a:r>
            <a:endParaRPr/>
          </a:p>
        </p:txBody>
      </p:sp>
      <p:pic>
        <p:nvPicPr>
          <p:cNvPr id="87" name="Google Shape;87;p17"/>
          <p:cNvPicPr preferRelativeResize="0"/>
          <p:nvPr/>
        </p:nvPicPr>
        <p:blipFill rotWithShape="1">
          <a:blip r:embed="rId3">
            <a:alphaModFix/>
          </a:blip>
          <a:srcRect b="0" l="12613" r="12620" t="0"/>
          <a:stretch/>
        </p:blipFill>
        <p:spPr>
          <a:xfrm>
            <a:off x="3449950" y="384800"/>
            <a:ext cx="5505451" cy="4638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rotWithShape="1">
          <a:blip r:embed="rId3">
            <a:alphaModFix/>
          </a:blip>
          <a:srcRect b="0" l="0" r="0" t="0"/>
          <a:stretch/>
        </p:blipFill>
        <p:spPr>
          <a:xfrm>
            <a:off x="234500" y="184775"/>
            <a:ext cx="8863776" cy="484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89525"/>
            <a:ext cx="8520600" cy="523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2000">
                <a:solidFill>
                  <a:schemeClr val="accent3"/>
                </a:solidFill>
                <a:latin typeface="Arial"/>
                <a:ea typeface="Arial"/>
                <a:cs typeface="Arial"/>
                <a:sym typeface="Arial"/>
              </a:rPr>
              <a:t>Analyse et Visualisations des données</a:t>
            </a:r>
            <a:endParaRPr sz="2000">
              <a:solidFill>
                <a:schemeClr val="accent3"/>
              </a:solidFill>
              <a:latin typeface="Arial"/>
              <a:ea typeface="Arial"/>
              <a:cs typeface="Arial"/>
              <a:sym typeface="Arial"/>
            </a:endParaRPr>
          </a:p>
          <a:p>
            <a:pPr indent="0" lvl="0" marL="0" rtl="0" algn="l">
              <a:lnSpc>
                <a:spcPct val="115000"/>
              </a:lnSpc>
              <a:spcBef>
                <a:spcPts val="1200"/>
              </a:spcBef>
              <a:spcAft>
                <a:spcPts val="1200"/>
              </a:spcAft>
              <a:buNone/>
            </a:pPr>
            <a:r>
              <a:t/>
            </a:r>
            <a:endParaRPr sz="2000">
              <a:solidFill>
                <a:schemeClr val="accent3"/>
              </a:solidFill>
              <a:latin typeface="Arial"/>
              <a:ea typeface="Arial"/>
              <a:cs typeface="Arial"/>
              <a:sym typeface="Arial"/>
            </a:endParaRPr>
          </a:p>
        </p:txBody>
      </p:sp>
      <p:sp>
        <p:nvSpPr>
          <p:cNvPr id="99" name="Google Shape;99;p19"/>
          <p:cNvSpPr txBox="1"/>
          <p:nvPr>
            <p:ph idx="1" type="body"/>
          </p:nvPr>
        </p:nvSpPr>
        <p:spPr>
          <a:xfrm>
            <a:off x="426000" y="781000"/>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données après </a:t>
            </a:r>
            <a:r>
              <a:rPr lang="fr"/>
              <a:t>scraping</a:t>
            </a:r>
            <a:r>
              <a:rPr lang="fr"/>
              <a:t> extrait de la base de données</a:t>
            </a:r>
            <a:endParaRPr/>
          </a:p>
        </p:txBody>
      </p:sp>
      <p:pic>
        <p:nvPicPr>
          <p:cNvPr id="100" name="Google Shape;100;p19"/>
          <p:cNvPicPr preferRelativeResize="0"/>
          <p:nvPr/>
        </p:nvPicPr>
        <p:blipFill>
          <a:blip r:embed="rId3">
            <a:alphaModFix/>
          </a:blip>
          <a:stretch>
            <a:fillRect/>
          </a:stretch>
        </p:blipFill>
        <p:spPr>
          <a:xfrm>
            <a:off x="144775" y="1194425"/>
            <a:ext cx="8637275" cy="315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2000">
                <a:solidFill>
                  <a:schemeClr val="accent3"/>
                </a:solidFill>
                <a:latin typeface="Arial"/>
                <a:ea typeface="Arial"/>
                <a:cs typeface="Arial"/>
                <a:sym typeface="Arial"/>
              </a:rPr>
              <a:t>Analyse et Visualisations des données</a:t>
            </a:r>
            <a:endParaRPr/>
          </a:p>
        </p:txBody>
      </p:sp>
      <p:sp>
        <p:nvSpPr>
          <p:cNvPr id="106" name="Google Shape;106;p20"/>
          <p:cNvSpPr txBox="1"/>
          <p:nvPr>
            <p:ph idx="1" type="body"/>
          </p:nvPr>
        </p:nvSpPr>
        <p:spPr>
          <a:xfrm>
            <a:off x="311700" y="946775"/>
            <a:ext cx="8520600" cy="7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L'histogramme montre les prix des hôtels, avec des pics correspondant à certaines tranches de prix plus courantes, ce qui peut refléter les catégories d'hôtels les plus populaires ou les plus accessibles.</a:t>
            </a:r>
            <a:endParaRPr/>
          </a:p>
        </p:txBody>
      </p:sp>
      <p:pic>
        <p:nvPicPr>
          <p:cNvPr id="107" name="Google Shape;107;p20"/>
          <p:cNvPicPr preferRelativeResize="0"/>
          <p:nvPr/>
        </p:nvPicPr>
        <p:blipFill>
          <a:blip r:embed="rId3">
            <a:alphaModFix/>
          </a:blip>
          <a:stretch>
            <a:fillRect/>
          </a:stretch>
        </p:blipFill>
        <p:spPr>
          <a:xfrm>
            <a:off x="1306825" y="1784975"/>
            <a:ext cx="7629525" cy="3225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fr" sz="2000">
                <a:solidFill>
                  <a:schemeClr val="accent3"/>
                </a:solidFill>
                <a:latin typeface="Arial"/>
                <a:ea typeface="Arial"/>
                <a:cs typeface="Arial"/>
                <a:sym typeface="Arial"/>
              </a:rPr>
              <a:t>Analyse et Visualisations des données</a:t>
            </a:r>
            <a:endParaRPr/>
          </a:p>
        </p:txBody>
      </p:sp>
      <p:sp>
        <p:nvSpPr>
          <p:cNvPr id="113" name="Google Shape;113;p21"/>
          <p:cNvSpPr txBox="1"/>
          <p:nvPr>
            <p:ph idx="1" type="body"/>
          </p:nvPr>
        </p:nvSpPr>
        <p:spPr>
          <a:xfrm>
            <a:off x="311700" y="956300"/>
            <a:ext cx="85206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C</a:t>
            </a:r>
            <a:r>
              <a:rPr lang="fr"/>
              <a:t>e nuage de mots illustre de manière visuelle les arrondissements où la majorité des hôtels sont situés</a:t>
            </a:r>
            <a:endParaRPr/>
          </a:p>
        </p:txBody>
      </p:sp>
      <p:pic>
        <p:nvPicPr>
          <p:cNvPr id="114" name="Google Shape;114;p21"/>
          <p:cNvPicPr preferRelativeResize="0"/>
          <p:nvPr/>
        </p:nvPicPr>
        <p:blipFill>
          <a:blip r:embed="rId3">
            <a:alphaModFix/>
          </a:blip>
          <a:stretch>
            <a:fillRect/>
          </a:stretch>
        </p:blipFill>
        <p:spPr>
          <a:xfrm>
            <a:off x="373375" y="1553325"/>
            <a:ext cx="6391274" cy="351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