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310" r:id="rId5"/>
    <p:sldId id="277" r:id="rId6"/>
    <p:sldId id="279" r:id="rId7"/>
    <p:sldId id="271" r:id="rId8"/>
    <p:sldId id="280" r:id="rId9"/>
    <p:sldId id="272" r:id="rId10"/>
    <p:sldId id="274" r:id="rId11"/>
    <p:sldId id="281" r:id="rId12"/>
    <p:sldId id="275" r:id="rId13"/>
    <p:sldId id="282" r:id="rId14"/>
    <p:sldId id="273" r:id="rId15"/>
    <p:sldId id="301" r:id="rId16"/>
    <p:sldId id="300" r:id="rId17"/>
    <p:sldId id="285" r:id="rId18"/>
    <p:sldId id="289" r:id="rId19"/>
    <p:sldId id="287" r:id="rId20"/>
    <p:sldId id="290" r:id="rId21"/>
    <p:sldId id="292" r:id="rId22"/>
    <p:sldId id="306" r:id="rId23"/>
    <p:sldId id="295" r:id="rId24"/>
    <p:sldId id="297" r:id="rId25"/>
    <p:sldId id="298" r:id="rId26"/>
    <p:sldId id="312" r:id="rId27"/>
    <p:sldId id="294" r:id="rId28"/>
    <p:sldId id="266" r:id="rId29"/>
    <p:sldId id="305" r:id="rId30"/>
    <p:sldId id="302" r:id="rId31"/>
    <p:sldId id="264" r:id="rId32"/>
    <p:sldId id="283" r:id="rId33"/>
    <p:sldId id="296" r:id="rId34"/>
    <p:sldId id="311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295B6EF-CDBB-4B61-A821-8F92E622E932}">
          <p14:sldIdLst>
            <p14:sldId id="256"/>
            <p14:sldId id="258"/>
          </p14:sldIdLst>
        </p14:section>
        <p14:section name="BPMN 2.0 Semantics" id="{CCC937FE-2A6D-40AD-B0A8-CABD9032B67C}">
          <p14:sldIdLst>
            <p14:sldId id="257"/>
            <p14:sldId id="310"/>
            <p14:sldId id="277"/>
            <p14:sldId id="279"/>
            <p14:sldId id="271"/>
            <p14:sldId id="280"/>
            <p14:sldId id="272"/>
            <p14:sldId id="274"/>
            <p14:sldId id="281"/>
            <p14:sldId id="275"/>
            <p14:sldId id="282"/>
            <p14:sldId id="273"/>
          </p14:sldIdLst>
        </p14:section>
        <p14:section name="Timed - Intuition" id="{A9ECE949-C7DD-4AA9-9F07-3A9230A3B00B}">
          <p14:sldIdLst>
            <p14:sldId id="301"/>
            <p14:sldId id="300"/>
            <p14:sldId id="285"/>
            <p14:sldId id="289"/>
            <p14:sldId id="287"/>
            <p14:sldId id="290"/>
            <p14:sldId id="292"/>
            <p14:sldId id="306"/>
          </p14:sldIdLst>
        </p14:section>
        <p14:section name="Timed - DBM" id="{06EF3343-A483-4D2B-8BF6-2F6EB71E5EEB}">
          <p14:sldIdLst>
            <p14:sldId id="295"/>
            <p14:sldId id="297"/>
            <p14:sldId id="298"/>
            <p14:sldId id="312"/>
            <p14:sldId id="294"/>
            <p14:sldId id="266"/>
            <p14:sldId id="305"/>
          </p14:sldIdLst>
        </p14:section>
        <p14:section name="Démonstration (OBP2)" id="{4C2F82AD-BDF8-4748-ADD7-14402D26E8F5}">
          <p14:sldIdLst>
            <p14:sldId id="302"/>
          </p14:sldIdLst>
        </p14:section>
        <p14:section name="Conclusion et perspectives" id="{640CA0AA-AD9C-47A0-B754-6B8640CA4E24}">
          <p14:sldIdLst>
            <p14:sldId id="264"/>
          </p14:sldIdLst>
        </p14:section>
        <p14:section name="Annexes" id="{47C93A2E-7670-46F1-B09E-C9A9125C03DA}">
          <p14:sldIdLst>
            <p14:sldId id="283"/>
            <p14:sldId id="296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74" autoAdjust="0"/>
  </p:normalViewPr>
  <p:slideViewPr>
    <p:cSldViewPr snapToGrid="0">
      <p:cViewPr>
        <p:scale>
          <a:sx n="125" d="100"/>
          <a:sy n="125" d="100"/>
        </p:scale>
        <p:origin x="48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9C818-E5C0-4DF3-AEC4-C503B2F5E08E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F83C-D1E8-49CA-8A4D-F509FC1FB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6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Préciser la notion de pointeur de programme pour les non informaticiens?</a:t>
            </a:r>
          </a:p>
          <a:p>
            <a:r>
              <a:rPr lang="fr-FR" dirty="0"/>
              <a:t>Notion de </a:t>
            </a:r>
            <a:r>
              <a:rPr lang="fr-FR" dirty="0" err="1"/>
              <a:t>token</a:t>
            </a:r>
            <a:r>
              <a:rPr lang="fr-FR" dirty="0"/>
              <a:t> non nécessaire pour respecter le standard</a:t>
            </a:r>
          </a:p>
          <a:p>
            <a:r>
              <a:rPr lang="fr-FR" dirty="0"/>
              <a:t>Liens avec les proposition atomiques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0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introduire la notion de configuration</a:t>
            </a:r>
          </a:p>
          <a:p>
            <a:r>
              <a:rPr lang="fr-FR" dirty="0"/>
              <a:t>Evoquer la différence avec </a:t>
            </a:r>
            <a:r>
              <a:rPr lang="fr-FR" dirty="0" err="1"/>
              <a:t>PragmaDev</a:t>
            </a:r>
            <a:r>
              <a:rPr lang="fr-FR" dirty="0"/>
              <a:t> Process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Fenêtre sur le model-checking</a:t>
            </a:r>
          </a:p>
          <a:p>
            <a:r>
              <a:rPr lang="fr-FR" dirty="0"/>
              <a:t>Si j’ai le temps, rajouter les </a:t>
            </a:r>
            <a:r>
              <a:rPr lang="fr-FR" dirty="0" err="1"/>
              <a:t>tokens</a:t>
            </a:r>
            <a:r>
              <a:rPr lang="fr-FR" dirty="0"/>
              <a:t> lors de l’animation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9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i.e. analyse au pire 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0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EF296-0052-4A66-9048-F1C170AC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E27AC7-381F-475A-B6BA-F78AFACF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E68A9-2309-4ED5-9F40-8121D7DF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3D20-9F64-4CFD-9DB1-C9C28546B18C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A32AB-6ACC-4AF2-93A5-E92983B2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DEB05-205C-4B9E-9B57-9D65B8CF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D8A-8E63-491D-B629-7C69DDDD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57E222-671A-4DFB-8FD5-97483D45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D7E7B-FE0E-4BEF-8BE3-49A25A2B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83B7-61AD-40F6-8622-ECF32DA3A1CC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24C6A-7FC9-44FF-AF8C-EA54978C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9E019-FD35-42A8-B1D4-7F16A37E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0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B3981E-DA4E-44E8-A988-73C9C7195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758C84-B605-4B76-B313-4FC71D18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28518-B121-4030-9FE1-D7DE0A90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AE1D-B0AE-4874-A6A5-FB0C8D684171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BA3EC-56AB-4744-8A88-A9744B8B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CDD5B-61EB-447E-B691-FB5640B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07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1ABB8-F838-4351-9D24-AC01FDFB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B7DD0-FCE7-4DFF-A235-22EDAD2C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E487E-01F2-46B7-81E6-F0C2DEC0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55EB-75F9-4A35-9322-29CA63439E7E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82920-41BA-490C-812D-14B3C864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17F5-CB68-4A48-B4AD-B3A3B28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AF031-0832-494F-AEB1-DB60F9C9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7C854-031F-4168-9760-41E0D442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F10D1-C396-4DCF-8773-6B457F13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5FE-2A7D-4CCB-B801-1516A7AD5577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9EEF3-D196-4FD1-BC71-47B4DDF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18FF-4732-4D5D-B88D-8B99599F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4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DD7CA-B072-4C4D-B76F-D4D3999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E5792-C947-4623-A79B-44CA341D3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1CBD8-E96C-41B5-8D12-2AF8C7819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1C8811-11D3-43A9-9339-F1D2784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3322-DC63-4642-8304-ED3B96C5C9D1}" type="datetime1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225732-2ADF-4B18-BF44-F1E7E32C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561CF-9DC7-400F-970C-85F55A82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7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6F8E1-D31D-48C9-9979-BCB20A7C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E616DF-092E-4269-A835-C7DDED8E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7C2F9A-B98E-4689-BDA4-EA9A6928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B0F08-E3D6-4C41-B558-0A4363FB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100EF-8933-4B23-828B-6F6305033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48A95B-B2EA-4ADB-B1F0-39276AC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52D3-52D4-4B34-93A1-38F3E4B20762}" type="datetime1">
              <a:rPr lang="fr-FR" smtClean="0"/>
              <a:t>01/06/2022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0ED1E5-E478-4A37-A3FC-AFBDF681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A3CBA3-DD3E-492B-8B08-4510FF7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2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B8B8D-7D6A-4477-A67F-47B3D179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B6CCBC-51FE-48DE-9437-25772730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5D3C-E904-49C2-A5DD-364311B843DA}" type="datetime1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341EE4-7216-4F02-BA67-1361AAA2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B7247B-C149-422D-9609-8065FFF6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0C45D8-8EBE-4643-BCF2-7E836909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F38B-9B72-4037-8146-F2F55E4085C3}" type="datetime1">
              <a:rPr lang="fr-FR" smtClean="0"/>
              <a:t>01/06/2022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297EA-7EA7-4300-98FE-D86805DE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66E2A-41B4-46EC-808F-FA8448C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6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A881C-116E-4028-BC06-E7EFE7EB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FF40F-DB98-4A77-9396-7852F463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00C18-9F3E-4A0F-8EBF-2F593AF9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AAE2E-1B8A-4CCA-A2AA-533C8AF1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072-C136-4393-AFE0-79F82EB1DD31}" type="datetime1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27F4A8-2369-4B5B-B59C-F06216FC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11D3A1-0772-455E-80A1-45F2D426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DBC18-2D97-449E-8C72-05C9AC7F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344523-CC76-477A-803D-A89D6264B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1BB2EF-5514-4666-8881-0771F4DBA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56A40-9DB2-44D5-A709-5B840D1B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BF32-84A8-4CD5-BC02-B22C6F55B052}" type="datetime1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DBDAB-5B77-4E7B-8C45-4B63046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TImed BPMN 2.0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491F46-A3A5-4441-A206-A57F25C6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DA1B76-0CDD-47C8-A7B3-C5D46017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CCCD91-BBE2-4520-BF87-03A5829E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C570AB-5CEE-4152-BB42-3E668410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1FA8-6049-49D2-9315-43F61AA47900}" type="datetime1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A99EA2-099F-4411-A82B-941F1AFC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TImed BPMN 2.0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82C40-BEF1-4E19-A8BC-EB893EDE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Slide </a:t>
            </a:r>
            <a:fld id="{08F3C42C-740D-431D-86F0-6104B0EEF632}" type="slidenum">
              <a:rPr lang="fr-FR" smtClean="0"/>
              <a:pPr/>
              <a:t>‹N°›</a:t>
            </a:fld>
            <a:r>
              <a:rPr lang="fr-FR" dirty="0"/>
              <a:t> of ??</a:t>
            </a:r>
          </a:p>
        </p:txBody>
      </p:sp>
    </p:spTree>
    <p:extLst>
      <p:ext uri="{BB962C8B-B14F-4D97-AF65-F5344CB8AC3E}">
        <p14:creationId xmlns:p14="http://schemas.microsoft.com/office/powerpoint/2010/main" val="33157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4039-B8C5-4235-9DE8-6FCB51AC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2" y="1122363"/>
            <a:ext cx="10890914" cy="2387600"/>
          </a:xfrm>
        </p:spPr>
        <p:txBody>
          <a:bodyPr/>
          <a:lstStyle/>
          <a:p>
            <a:r>
              <a:rPr lang="en-GB" dirty="0"/>
              <a:t>One Way : Timed BPMN 2.0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AD7752-DF68-475A-99CA-3EBE5B90E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Timed execution semantics &amp; model-checking</a:t>
            </a:r>
          </a:p>
          <a:p>
            <a:r>
              <a:rPr lang="en-GB" dirty="0"/>
              <a:t>LE ROUX Luka @ ENSTA Bretagne</a:t>
            </a:r>
          </a:p>
        </p:txBody>
      </p:sp>
    </p:spTree>
    <p:extLst>
      <p:ext uri="{BB962C8B-B14F-4D97-AF65-F5344CB8AC3E}">
        <p14:creationId xmlns:p14="http://schemas.microsoft.com/office/powerpoint/2010/main" val="35488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Gateways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1A7407E-0FBA-4672-81C7-1DE83D11F664}"/>
              </a:ext>
            </a:extLst>
          </p:cNvPr>
          <p:cNvGrpSpPr/>
          <p:nvPr/>
        </p:nvGrpSpPr>
        <p:grpSpPr>
          <a:xfrm>
            <a:off x="838200" y="1690688"/>
            <a:ext cx="3178234" cy="2338787"/>
            <a:chOff x="896512" y="1423362"/>
            <a:chExt cx="3178234" cy="23387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508826-223E-4B37-B222-6AE7C2322EA6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95EA772-5D1D-4793-8719-F35C4EB6813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C0FF5D2-B9FB-4A23-BF18-A69E230A316A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A2B1A7B-A9BB-44C9-BBDC-2A95B40512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606B150-92B8-4569-8EFA-AAAFB101EF3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77608D4-36BA-43EB-9C72-1CCBDEB550F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0C74A66-B3D4-4146-B01B-5B5EA7BF328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286B20C-D7A0-49FB-AFF0-FA27DB04A7E8}"/>
              </a:ext>
            </a:extLst>
          </p:cNvPr>
          <p:cNvGrpSpPr/>
          <p:nvPr/>
        </p:nvGrpSpPr>
        <p:grpSpPr>
          <a:xfrm>
            <a:off x="838200" y="4154088"/>
            <a:ext cx="3178234" cy="1798788"/>
            <a:chOff x="896512" y="1423362"/>
            <a:chExt cx="3178234" cy="17987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49FDDE-AF80-4CE8-942D-DDEBF3212273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B6AB1D8-77D4-4E81-9F92-1393D9C011B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7F8E6B7-D8F6-41D1-AE67-85884412C20C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EBEFA577-8A81-49A8-AECD-0369822A79A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7EA10DE-5010-4583-ADB5-6D5BEF5D333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igne Plus 36">
            <a:extLst>
              <a:ext uri="{FF2B5EF4-FFF2-40B4-BE49-F238E27FC236}">
                <a16:creationId xmlns:a16="http://schemas.microsoft.com/office/drawing/2014/main" id="{1EF2EE52-6E56-462D-B298-534A827989EA}"/>
              </a:ext>
            </a:extLst>
          </p:cNvPr>
          <p:cNvSpPr/>
          <p:nvPr/>
        </p:nvSpPr>
        <p:spPr>
          <a:xfrm>
            <a:off x="2067317" y="2496580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28B68572-03BF-44D0-843F-898016567AA9}"/>
              </a:ext>
            </a:extLst>
          </p:cNvPr>
          <p:cNvSpPr/>
          <p:nvPr/>
        </p:nvSpPr>
        <p:spPr>
          <a:xfrm>
            <a:off x="2067317" y="4963481"/>
            <a:ext cx="720000" cy="7200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5A0CAED-F3C3-49A1-B877-791409340828}"/>
              </a:ext>
            </a:extLst>
          </p:cNvPr>
          <p:cNvSpPr txBox="1"/>
          <p:nvPr/>
        </p:nvSpPr>
        <p:spPr>
          <a:xfrm>
            <a:off x="4303057" y="2133305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/>
              <a:t>Parallel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Activated</a:t>
            </a:r>
            <a:r>
              <a:rPr lang="en-GB" sz="2200"/>
              <a:t> if there is at least one token on </a:t>
            </a:r>
            <a:r>
              <a:rPr lang="en-GB" sz="2200" b="1"/>
              <a:t>each </a:t>
            </a:r>
            <a:r>
              <a:rPr lang="en-GB" sz="2200"/>
              <a:t>incoming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Consumes</a:t>
            </a:r>
            <a:r>
              <a:rPr lang="en-GB" sz="2200"/>
              <a:t> exactly one token from </a:t>
            </a:r>
            <a:r>
              <a:rPr lang="en-GB" sz="2200" b="1"/>
              <a:t>each</a:t>
            </a:r>
            <a:r>
              <a:rPr lang="en-GB" sz="2200"/>
              <a:t> incoming flows (</a:t>
            </a:r>
            <a:r>
              <a:rPr lang="en-GB" sz="2200" b="1"/>
              <a:t>join</a:t>
            </a:r>
            <a:r>
              <a:rPr lang="en-GB" sz="2200"/>
              <a:t>) </a:t>
            </a:r>
            <a:r>
              <a:rPr lang="en-GB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Produces</a:t>
            </a:r>
            <a:r>
              <a:rPr lang="en-GB" sz="2200"/>
              <a:t> exactly one token at</a:t>
            </a:r>
            <a:r>
              <a:rPr lang="en-GB" sz="2200" b="1"/>
              <a:t> each </a:t>
            </a:r>
            <a:r>
              <a:rPr lang="en-GB" sz="2200"/>
              <a:t>outgoing flows (</a:t>
            </a:r>
            <a:r>
              <a:rPr lang="en-GB" sz="2200" b="1"/>
              <a:t>fork</a:t>
            </a:r>
            <a:r>
              <a:rPr lang="en-GB" sz="2200"/>
              <a:t>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0ACB49B-62C1-4B4C-870D-144E05E3AF20}"/>
              </a:ext>
            </a:extLst>
          </p:cNvPr>
          <p:cNvSpPr txBox="1"/>
          <p:nvPr/>
        </p:nvSpPr>
        <p:spPr>
          <a:xfrm>
            <a:off x="4303058" y="4600206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/>
              <a:t>Exclusive </a:t>
            </a:r>
            <a:r>
              <a:rPr lang="en-GB" sz="2200"/>
              <a:t>(with exactly one outgoing flow) </a:t>
            </a:r>
            <a:r>
              <a:rPr lang="en-GB" sz="2200" b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Activated</a:t>
            </a:r>
            <a:r>
              <a:rPr lang="en-GB" sz="2200"/>
              <a:t> if there is at least one token on </a:t>
            </a:r>
            <a:r>
              <a:rPr lang="en-GB" sz="2200" b="1"/>
              <a:t>one</a:t>
            </a:r>
            <a:r>
              <a:rPr lang="en-GB" sz="2200"/>
              <a:t> incoming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Consumes</a:t>
            </a:r>
            <a:r>
              <a:rPr lang="en-GB" sz="2200"/>
              <a:t> exactly one token from </a:t>
            </a:r>
            <a:r>
              <a:rPr lang="en-GB" sz="2200" b="1"/>
              <a:t>one</a:t>
            </a:r>
            <a:r>
              <a:rPr lang="en-GB" sz="2200"/>
              <a:t> incoming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Produces</a:t>
            </a:r>
            <a:r>
              <a:rPr lang="en-GB" sz="2200"/>
              <a:t> exactly one token at its</a:t>
            </a:r>
            <a:r>
              <a:rPr lang="en-GB" sz="2200" b="1"/>
              <a:t> one </a:t>
            </a:r>
            <a:r>
              <a:rPr lang="en-GB" sz="2200"/>
              <a:t>outgoing flow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421ECFC0-2E93-4A39-A4A3-B3176E83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Gateways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1A7407E-0FBA-4672-81C7-1DE83D11F664}"/>
              </a:ext>
            </a:extLst>
          </p:cNvPr>
          <p:cNvGrpSpPr/>
          <p:nvPr/>
        </p:nvGrpSpPr>
        <p:grpSpPr>
          <a:xfrm>
            <a:off x="838200" y="1690688"/>
            <a:ext cx="3178234" cy="2338787"/>
            <a:chOff x="896512" y="1423362"/>
            <a:chExt cx="3178234" cy="23387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508826-223E-4B37-B222-6AE7C2322EA6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95EA772-5D1D-4793-8719-F35C4EB6813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C0FF5D2-B9FB-4A23-BF18-A69E230A316A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A2B1A7B-A9BB-44C9-BBDC-2A95B40512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606B150-92B8-4569-8EFA-AAAFB101EF3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77608D4-36BA-43EB-9C72-1CCBDEB550F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0C74A66-B3D4-4146-B01B-5B5EA7BF328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28B68572-03BF-44D0-843F-898016567AA9}"/>
              </a:ext>
            </a:extLst>
          </p:cNvPr>
          <p:cNvSpPr/>
          <p:nvPr/>
        </p:nvSpPr>
        <p:spPr>
          <a:xfrm>
            <a:off x="2067317" y="4963481"/>
            <a:ext cx="720000" cy="7200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5A0CAED-F3C3-49A1-B877-791409340828}"/>
              </a:ext>
            </a:extLst>
          </p:cNvPr>
          <p:cNvSpPr txBox="1"/>
          <p:nvPr/>
        </p:nvSpPr>
        <p:spPr>
          <a:xfrm>
            <a:off x="4303057" y="2302582"/>
            <a:ext cx="7530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Inclusive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Binds subsets of incoming flows to subsets of outgoing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All conditions that evaluate to true yield a token on their flows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0ACB49B-62C1-4B4C-870D-144E05E3AF20}"/>
              </a:ext>
            </a:extLst>
          </p:cNvPr>
          <p:cNvSpPr txBox="1"/>
          <p:nvPr/>
        </p:nvSpPr>
        <p:spPr>
          <a:xfrm>
            <a:off x="4303057" y="4600206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Exclusive </a:t>
            </a: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(with multiple outgoing flows) </a:t>
            </a:r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Each activation, produces at most one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Conditions are evaluated in order, the first condition that evaluates to true yield a token on its flow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2E12C31-2F5C-4D49-A443-29F004430451}"/>
              </a:ext>
            </a:extLst>
          </p:cNvPr>
          <p:cNvGrpSpPr/>
          <p:nvPr/>
        </p:nvGrpSpPr>
        <p:grpSpPr>
          <a:xfrm>
            <a:off x="838200" y="4154088"/>
            <a:ext cx="3178234" cy="2338787"/>
            <a:chOff x="896512" y="1423362"/>
            <a:chExt cx="3178234" cy="23387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5162D6-91BB-4990-88DA-95823D68F301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9546F10C-2101-4CF4-A4A1-6B2E1886A34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3A9D072-2E62-41DE-BA0C-50F3EEADA3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09086A4-FBB3-493A-89F3-F09787715C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555F5E5-E0AF-4896-9904-454F0DBAC7E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638D8BB2-2BF2-4084-AF88-CC67BAAD90C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96F1633B-2A9F-45B0-87A1-7F0B7F3FEEB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1C3F7390-3AE5-47A3-8EB3-CBDBF6855211}"/>
              </a:ext>
            </a:extLst>
          </p:cNvPr>
          <p:cNvSpPr/>
          <p:nvPr/>
        </p:nvSpPr>
        <p:spPr>
          <a:xfrm>
            <a:off x="2193317" y="2622580"/>
            <a:ext cx="468000" cy="4680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60EE84-98DB-41B5-B2A6-0D926CB9E61A}"/>
              </a:ext>
            </a:extLst>
          </p:cNvPr>
          <p:cNvSpPr txBox="1"/>
          <p:nvPr/>
        </p:nvSpPr>
        <p:spPr>
          <a:xfrm>
            <a:off x="4303057" y="3782413"/>
            <a:ext cx="7717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Both rely on conditions attached to outgoing flows</a:t>
            </a:r>
          </a:p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AA19A-1391-4323-BFF3-BEC02FD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9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Signals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280873-655E-41EB-81F4-DD63A126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128BC9A-CAA9-479E-B53C-F46D616A0A10}"/>
              </a:ext>
            </a:extLst>
          </p:cNvPr>
          <p:cNvSpPr txBox="1"/>
          <p:nvPr/>
        </p:nvSpPr>
        <p:spPr>
          <a:xfrm>
            <a:off x="5386387" y="2236956"/>
            <a:ext cx="66786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A throw event activates when there is a token on its incoming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A catch event activates when there is a token on its incoming flow and a matching throw event activates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Consumes </a:t>
            </a:r>
            <a:r>
              <a:rPr lang="en-GB" sz="2200" b="1"/>
              <a:t>one</a:t>
            </a:r>
            <a:r>
              <a:rPr lang="en-GB" sz="2200"/>
              <a:t> token from the throw event incoming flow and </a:t>
            </a:r>
            <a:r>
              <a:rPr lang="en-GB" sz="2200" b="1"/>
              <a:t>all</a:t>
            </a:r>
            <a:r>
              <a:rPr lang="en-GB" sz="2200"/>
              <a:t> tokens on matching catch events incoming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Produces one token at the throw event outgoing flow and as many tokens as consumed at matching catch events outgoing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Start (resp. End) events can also catch (resp. throw)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01F07-D0BC-4A7B-AA83-EA00F669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0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Semantics – Signals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280873-655E-41EB-81F4-DD63A126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2D034E41-EAAA-45D6-B57F-CC39D82C26E7}"/>
              </a:ext>
            </a:extLst>
          </p:cNvPr>
          <p:cNvSpPr txBox="1"/>
          <p:nvPr/>
        </p:nvSpPr>
        <p:spPr>
          <a:xfrm>
            <a:off x="5550438" y="2575510"/>
            <a:ext cx="664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Participant P2 reaches </a:t>
            </a:r>
            <a:r>
              <a:rPr lang="en-GB" sz="2200" b="1" dirty="0"/>
              <a:t>2 </a:t>
            </a:r>
            <a:r>
              <a:rPr lang="en-GB" sz="2200" i="1" dirty="0"/>
              <a:t>soon enough </a:t>
            </a:r>
            <a:r>
              <a:rPr lang="en-GB" sz="2200" dirty="0"/>
              <a:t>:</a:t>
            </a:r>
            <a:endParaRPr lang="en-GB" sz="2200" b="1" dirty="0"/>
          </a:p>
          <a:p>
            <a:r>
              <a:rPr lang="en-GB" sz="2200" dirty="0">
                <a:sym typeface="Wingdings" panose="05000000000000000000" pitchFamily="2" charset="2"/>
              </a:rPr>
              <a:t>… 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…  { }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A21CED2-004C-484B-96D3-43EF484C2BB8}"/>
              </a:ext>
            </a:extLst>
          </p:cNvPr>
          <p:cNvSpPr txBox="1"/>
          <p:nvPr/>
        </p:nvSpPr>
        <p:spPr>
          <a:xfrm>
            <a:off x="5550438" y="3614650"/>
            <a:ext cx="66415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Can lead to deadlocks (a catch event may never activate with a token on its incoming flow)</a:t>
            </a:r>
          </a:p>
          <a:p>
            <a:endParaRPr lang="en-GB" sz="2200" dirty="0">
              <a:sym typeface="Wingdings" panose="05000000000000000000" pitchFamily="2" charset="2"/>
            </a:endParaRPr>
          </a:p>
          <a:p>
            <a:r>
              <a:rPr lang="en-GB" sz="2200" dirty="0">
                <a:sym typeface="Wingdings" panose="05000000000000000000" pitchFamily="2" charset="2"/>
              </a:rPr>
              <a:t>Participant P1 throws its event </a:t>
            </a:r>
            <a:r>
              <a:rPr lang="en-GB" sz="2200" i="1" dirty="0">
                <a:sym typeface="Wingdings" panose="05000000000000000000" pitchFamily="2" charset="2"/>
              </a:rPr>
              <a:t>too early</a:t>
            </a:r>
            <a:r>
              <a:rPr lang="en-GB" sz="2200" dirty="0">
                <a:sym typeface="Wingdings" panose="05000000000000000000" pitchFamily="2" charset="2"/>
              </a:rPr>
              <a:t> (deadlock) :</a:t>
            </a:r>
          </a:p>
          <a:p>
            <a:r>
              <a:rPr lang="en-GB" sz="2200" dirty="0">
                <a:sym typeface="Wingdings" panose="05000000000000000000" pitchFamily="2" charset="2"/>
              </a:rPr>
              <a:t>… 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T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T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…  {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>
                <a:sym typeface="Wingdings" panose="05000000000000000000" pitchFamily="2" charset="2"/>
              </a:rPr>
              <a:t> }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9EBA93D7-9321-42BA-9236-B7E7B97B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13</a:t>
            </a:fld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618678-A9E1-478C-A7FD-931743261A93}"/>
              </a:ext>
            </a:extLst>
          </p:cNvPr>
          <p:cNvSpPr/>
          <p:nvPr/>
        </p:nvSpPr>
        <p:spPr>
          <a:xfrm>
            <a:off x="3291861" y="2960230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197448-0B42-4FAD-8408-5587DAC31417}"/>
              </a:ext>
            </a:extLst>
          </p:cNvPr>
          <p:cNvSpPr/>
          <p:nvPr/>
        </p:nvSpPr>
        <p:spPr>
          <a:xfrm>
            <a:off x="3291861" y="487324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5A8CA04-DA4A-40BD-881E-A1756F6568BE}"/>
              </a:ext>
            </a:extLst>
          </p:cNvPr>
          <p:cNvSpPr/>
          <p:nvPr/>
        </p:nvSpPr>
        <p:spPr>
          <a:xfrm>
            <a:off x="3291861" y="2960230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B036DE-1635-46D3-BC9C-04D0A3FEA1E4}"/>
              </a:ext>
            </a:extLst>
          </p:cNvPr>
          <p:cNvSpPr/>
          <p:nvPr/>
        </p:nvSpPr>
        <p:spPr>
          <a:xfrm>
            <a:off x="2467950" y="508660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7774 -0.001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7722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7787 3.7037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139 L 0.11719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6758 -0.031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" grpId="0" animBg="1"/>
      <p:bldP spid="7" grpId="1" animBg="1"/>
      <p:bldP spid="7" grpId="3" animBg="1"/>
      <p:bldP spid="8" grpId="0" animBg="1"/>
      <p:bldP spid="8" grpId="1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Call Activity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43BFA-E8F4-400F-9E94-4FC343F7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90688"/>
            <a:ext cx="5638800" cy="2209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7DBBA2-8CC1-47BC-8BDF-8828639F2A31}"/>
              </a:ext>
            </a:extLst>
          </p:cNvPr>
          <p:cNvSpPr txBox="1"/>
          <p:nvPr/>
        </p:nvSpPr>
        <p:spPr>
          <a:xfrm>
            <a:off x="488950" y="4165600"/>
            <a:ext cx="11214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References a process to be executed upon activation (if not, behaves like a simple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entered, consumes one token from one of its incoming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entered, produces on token on flows following a start event within the called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Tokens within a called process are also identified by their call activity (stack trace)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the called process ends, produces a token at each of the call activity outgoing flows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E33299-E809-4E5A-A8A1-5877F5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1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BPMN 2.0 Semantics (One Way subset)</a:t>
            </a:r>
          </a:p>
          <a:p>
            <a:r>
              <a:rPr lang="en-GB"/>
              <a:t>Timed Extension</a:t>
            </a:r>
          </a:p>
          <a:p>
            <a:pPr lvl="1"/>
            <a:r>
              <a:rPr lang="en-GB"/>
              <a:t>Intuition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Difference Bounded Matrix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Conclusion &amp; future 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32A46-B28A-413B-B3E4-23787CF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7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16AFA-6B95-4A6D-8E2F-CA78F36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 Model Extension –  Timed Constraints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64B3-EFED-489E-BF19-C76D42AB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Attached to </a:t>
            </a:r>
            <a:r>
              <a:rPr lang="en-GB" b="1"/>
              <a:t>tasks</a:t>
            </a:r>
            <a:endParaRPr lang="en-GB"/>
          </a:p>
          <a:p>
            <a:r>
              <a:rPr lang="en-GB"/>
              <a:t>Provided (so far) as </a:t>
            </a:r>
            <a:r>
              <a:rPr lang="en-GB" b="1"/>
              <a:t>constants</a:t>
            </a:r>
            <a:r>
              <a:rPr lang="en-GB"/>
              <a:t> or </a:t>
            </a:r>
            <a:r>
              <a:rPr lang="en-GB" b="1"/>
              <a:t>triangular distributions</a:t>
            </a:r>
            <a:r>
              <a:rPr lang="en-GB"/>
              <a:t> with values for </a:t>
            </a:r>
            <a:r>
              <a:rPr lang="en-GB" i="1"/>
              <a:t>minimum</a:t>
            </a:r>
            <a:r>
              <a:rPr lang="en-GB"/>
              <a:t>, </a:t>
            </a:r>
            <a:r>
              <a:rPr lang="en-GB" i="1"/>
              <a:t>maximum</a:t>
            </a:r>
            <a:r>
              <a:rPr lang="en-GB"/>
              <a:t> and </a:t>
            </a:r>
            <a:r>
              <a:rPr lang="en-GB" i="1"/>
              <a:t>mode </a:t>
            </a:r>
            <a:r>
              <a:rPr lang="en-GB"/>
              <a:t>(denotes the most likely outcome)</a:t>
            </a:r>
          </a:p>
          <a:p>
            <a:r>
              <a:rPr lang="en-GB"/>
              <a:t>Exemple : </a:t>
            </a:r>
            <a:r>
              <a:rPr lang="en-GB" i="1"/>
              <a:t>min</a:t>
            </a:r>
            <a:r>
              <a:rPr lang="en-GB"/>
              <a:t> = 29, </a:t>
            </a:r>
            <a:r>
              <a:rPr lang="en-GB" i="1"/>
              <a:t>max</a:t>
            </a:r>
            <a:r>
              <a:rPr lang="en-GB"/>
              <a:t> = 43, </a:t>
            </a:r>
            <a:r>
              <a:rPr lang="en-GB" i="1"/>
              <a:t>mode</a:t>
            </a:r>
            <a:r>
              <a:rPr lang="en-GB"/>
              <a:t> = 36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79AFA44-3440-4A4F-8E22-B59C3997F4F2}"/>
              </a:ext>
            </a:extLst>
          </p:cNvPr>
          <p:cNvGrpSpPr/>
          <p:nvPr/>
        </p:nvGrpSpPr>
        <p:grpSpPr>
          <a:xfrm>
            <a:off x="2677886" y="3978275"/>
            <a:ext cx="6836228" cy="2514600"/>
            <a:chOff x="1727201" y="4191000"/>
            <a:chExt cx="6836228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9AEFD2-E319-4907-ABB2-78972460DCAD}"/>
                </a:ext>
              </a:extLst>
            </p:cNvPr>
            <p:cNvSpPr/>
            <p:nvPr/>
          </p:nvSpPr>
          <p:spPr>
            <a:xfrm>
              <a:off x="1727201" y="4191000"/>
              <a:ext cx="6836228" cy="2514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761B7BF5-E1ED-4657-932B-230D47796473}"/>
                </a:ext>
              </a:extLst>
            </p:cNvPr>
            <p:cNvSpPr/>
            <p:nvPr/>
          </p:nvSpPr>
          <p:spPr>
            <a:xfrm>
              <a:off x="4572000" y="4300025"/>
              <a:ext cx="3737427" cy="187693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23E0F92-D612-4D9C-864F-88E722FBCDCA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148114" y="6176962"/>
              <a:ext cx="24238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6D4190E-1328-46D1-A408-63A6254D2E4B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>
              <a:off x="6440714" y="4300025"/>
              <a:ext cx="0" cy="187693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D9E0E3-FA22-4BBA-9A0A-C21A3BC35546}"/>
                </a:ext>
              </a:extLst>
            </p:cNvPr>
            <p:cNvSpPr txBox="1"/>
            <p:nvPr/>
          </p:nvSpPr>
          <p:spPr>
            <a:xfrm>
              <a:off x="1964410" y="61769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5937A24-064E-4936-ADBA-CC02BEF7E547}"/>
                </a:ext>
              </a:extLst>
            </p:cNvPr>
            <p:cNvSpPr txBox="1"/>
            <p:nvPr/>
          </p:nvSpPr>
          <p:spPr>
            <a:xfrm>
              <a:off x="4317998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29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C82F81-BAA0-495C-9B34-208D2FD15865}"/>
                </a:ext>
              </a:extLst>
            </p:cNvPr>
            <p:cNvSpPr txBox="1"/>
            <p:nvPr/>
          </p:nvSpPr>
          <p:spPr>
            <a:xfrm>
              <a:off x="6165637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36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698A6F4-708B-4A38-9D81-19495E44497C}"/>
                </a:ext>
              </a:extLst>
            </p:cNvPr>
            <p:cNvSpPr txBox="1"/>
            <p:nvPr/>
          </p:nvSpPr>
          <p:spPr>
            <a:xfrm>
              <a:off x="7985366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43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0FECC89-E549-473B-A0CC-2E66EA9A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4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16AFA-6B95-4A6D-8E2F-CA78F36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 Model Extension –  Timed Constraints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64B3-EFED-489E-BF19-C76D42AB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non-probabilistic reachability concerns, </a:t>
            </a:r>
            <a:r>
              <a:rPr lang="en-GB" i="1"/>
              <a:t>mode</a:t>
            </a:r>
            <a:r>
              <a:rPr lang="en-GB"/>
              <a:t> is irrelevant</a:t>
            </a:r>
          </a:p>
          <a:p>
            <a:r>
              <a:rPr lang="en-GB"/>
              <a:t>Thus, constraints can be represented as intervals</a:t>
            </a:r>
          </a:p>
          <a:p>
            <a:r>
              <a:rPr lang="en-GB"/>
              <a:t>If </a:t>
            </a:r>
            <a:r>
              <a:rPr lang="en-GB" i="1"/>
              <a:t>min</a:t>
            </a:r>
            <a:r>
              <a:rPr lang="en-GB"/>
              <a:t> &lt;&gt; </a:t>
            </a:r>
            <a:r>
              <a:rPr lang="en-GB" i="1"/>
              <a:t>max</a:t>
            </a:r>
            <a:r>
              <a:rPr lang="en-GB"/>
              <a:t>, a triangular distribution excludes its bounds (</a:t>
            </a:r>
            <a:r>
              <a:rPr lang="en-GB" i="1"/>
              <a:t>P(t) = 0</a:t>
            </a:r>
            <a:r>
              <a:rPr lang="en-GB"/>
              <a:t>)</a:t>
            </a:r>
          </a:p>
          <a:p>
            <a:r>
              <a:rPr lang="en-GB"/>
              <a:t>Ex : [5, 5] (from a constant) &amp; ]29, 43[ (from a triangular distribution)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79AFA44-3440-4A4F-8E22-B59C3997F4F2}"/>
              </a:ext>
            </a:extLst>
          </p:cNvPr>
          <p:cNvGrpSpPr/>
          <p:nvPr/>
        </p:nvGrpSpPr>
        <p:grpSpPr>
          <a:xfrm>
            <a:off x="2677886" y="3978275"/>
            <a:ext cx="6836228" cy="2514600"/>
            <a:chOff x="1727201" y="4191000"/>
            <a:chExt cx="6836228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9AEFD2-E319-4907-ABB2-78972460DCAD}"/>
                </a:ext>
              </a:extLst>
            </p:cNvPr>
            <p:cNvSpPr/>
            <p:nvPr/>
          </p:nvSpPr>
          <p:spPr>
            <a:xfrm>
              <a:off x="1727201" y="4191000"/>
              <a:ext cx="6836228" cy="2514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761B7BF5-E1ED-4657-932B-230D47796473}"/>
                </a:ext>
              </a:extLst>
            </p:cNvPr>
            <p:cNvSpPr/>
            <p:nvPr/>
          </p:nvSpPr>
          <p:spPr>
            <a:xfrm>
              <a:off x="4572000" y="4300025"/>
              <a:ext cx="3737427" cy="187693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23E0F92-D612-4D9C-864F-88E722FBCDCA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148114" y="6176962"/>
              <a:ext cx="24238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6D4190E-1328-46D1-A408-63A6254D2E4B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>
              <a:off x="6440714" y="4300025"/>
              <a:ext cx="0" cy="187693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D9E0E3-FA22-4BBA-9A0A-C21A3BC35546}"/>
                </a:ext>
              </a:extLst>
            </p:cNvPr>
            <p:cNvSpPr txBox="1"/>
            <p:nvPr/>
          </p:nvSpPr>
          <p:spPr>
            <a:xfrm>
              <a:off x="1964410" y="61769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5937A24-064E-4936-ADBA-CC02BEF7E547}"/>
                </a:ext>
              </a:extLst>
            </p:cNvPr>
            <p:cNvSpPr txBox="1"/>
            <p:nvPr/>
          </p:nvSpPr>
          <p:spPr>
            <a:xfrm>
              <a:off x="4317998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29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C82F81-BAA0-495C-9B34-208D2FD15865}"/>
                </a:ext>
              </a:extLst>
            </p:cNvPr>
            <p:cNvSpPr txBox="1"/>
            <p:nvPr/>
          </p:nvSpPr>
          <p:spPr>
            <a:xfrm>
              <a:off x="6165637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36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698A6F4-708B-4A38-9D81-19495E44497C}"/>
                </a:ext>
              </a:extLst>
            </p:cNvPr>
            <p:cNvSpPr txBox="1"/>
            <p:nvPr/>
          </p:nvSpPr>
          <p:spPr>
            <a:xfrm>
              <a:off x="7985366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43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7A476B0-5DE6-4AB8-ACA1-1E8DE020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2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Timed Execution Semantics – Intuition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94563" y="3938330"/>
            <a:ext cx="501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ym typeface="Wingdings" panose="05000000000000000000" pitchFamily="2" charset="2"/>
              </a:rPr>
              <a:t>Execution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Initial configuration : </a:t>
            </a:r>
            <a:r>
              <a:rPr lang="en-GB" sz="2000" b="1">
                <a:sym typeface="Wingdings" panose="05000000000000000000" pitchFamily="2" charset="2"/>
              </a:rPr>
              <a:t>{ 1 }</a:t>
            </a:r>
            <a:r>
              <a:rPr lang="en-GB" sz="2000">
                <a:sym typeface="Wingdings" panose="05000000000000000000" pitchFamily="2" charset="2"/>
              </a:rPr>
              <a:t> , elapsed : </a:t>
            </a:r>
            <a:r>
              <a:rPr lang="en-GB" sz="2000" b="1">
                <a:sym typeface="Wingdings" panose="05000000000000000000" pitchFamily="2" charset="2"/>
              </a:rPr>
              <a:t>[0, 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Task active : </a:t>
            </a:r>
            <a:r>
              <a:rPr lang="en-GB" sz="2000" b="1">
                <a:sym typeface="Wingdings" panose="05000000000000000000" pitchFamily="2" charset="2"/>
              </a:rPr>
              <a:t>{ T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[0, 2[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Task closed : </a:t>
            </a:r>
            <a:r>
              <a:rPr lang="en-GB" sz="2000" b="1">
                <a:sym typeface="Wingdings" panose="05000000000000000000" pitchFamily="2" charset="2"/>
              </a:rPr>
              <a:t>{ 2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]1, 2[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Process finished : </a:t>
            </a:r>
            <a:r>
              <a:rPr lang="en-GB" sz="2000" b="1">
                <a:sym typeface="Wingdings" panose="05000000000000000000" pitchFamily="2" charset="2"/>
              </a:rPr>
              <a:t>{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]1, oo[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91C368-CCC4-4054-B2FB-01DEF6044663}"/>
              </a:ext>
            </a:extLst>
          </p:cNvPr>
          <p:cNvSpPr txBox="1"/>
          <p:nvPr/>
        </p:nvSpPr>
        <p:spPr>
          <a:xfrm>
            <a:off x="5732972" y="25795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64FDB9-C1F5-4B70-85A3-F6FBFB7523B2}"/>
              </a:ext>
            </a:extLst>
          </p:cNvPr>
          <p:cNvSpPr txBox="1"/>
          <p:nvPr/>
        </p:nvSpPr>
        <p:spPr>
          <a:xfrm>
            <a:off x="5105400" y="3938330"/>
            <a:ext cx="7144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ym typeface="Wingdings" panose="05000000000000000000" pitchFamily="2" charset="2"/>
              </a:rPr>
              <a:t>Generic 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If a sequence flow can be </a:t>
            </a:r>
            <a:r>
              <a:rPr lang="en-GB" sz="2000" i="1">
                <a:sym typeface="Wingdings" panose="05000000000000000000" pitchFamily="2" charset="2"/>
              </a:rPr>
              <a:t>traversed</a:t>
            </a:r>
            <a:r>
              <a:rPr lang="en-GB" sz="2000">
                <a:sym typeface="Wingdings" panose="05000000000000000000" pitchFamily="2" charset="2"/>
              </a:rPr>
              <a:t>, time is </a:t>
            </a:r>
            <a:r>
              <a:rPr lang="en-GB" sz="2000" i="1">
                <a:sym typeface="Wingdings" panose="05000000000000000000" pitchFamily="2" charset="2"/>
              </a:rPr>
              <a:t>frozen</a:t>
            </a:r>
            <a:r>
              <a:rPr lang="en-GB" sz="200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A task can be active up to its maximum</a:t>
            </a:r>
          </a:p>
          <a:p>
            <a:r>
              <a:rPr lang="en-GB" sz="2000">
                <a:sym typeface="Wingdings" panose="05000000000000000000" pitchFamily="2" charset="2"/>
              </a:rPr>
              <a:t>        ( upper bound may increase when tasks are active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A task can not end before its minimum is reached</a:t>
            </a:r>
          </a:p>
          <a:p>
            <a:r>
              <a:rPr lang="en-GB" sz="2000">
                <a:solidFill>
                  <a:srgbClr val="FF0000"/>
                </a:solidFill>
                <a:sym typeface="Wingdings" panose="05000000000000000000" pitchFamily="2" charset="2"/>
              </a:rPr>
              <a:t>        </a:t>
            </a:r>
            <a:r>
              <a:rPr lang="en-GB" sz="2000">
                <a:sym typeface="Wingdings" panose="05000000000000000000" pitchFamily="2" charset="2"/>
              </a:rPr>
              <a:t>( lower bound may increase when a task closes 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6BB6DA-0A83-4EBE-9D39-64F7FC33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Collaboration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C9FFF5-5700-4C53-A524-346ABD45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89587"/>
            <a:ext cx="4719637" cy="39635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A64620-AF33-49F1-8E26-F8C640C33ED1}"/>
              </a:ext>
            </a:extLst>
          </p:cNvPr>
          <p:cNvSpPr txBox="1"/>
          <p:nvPr/>
        </p:nvSpPr>
        <p:spPr>
          <a:xfrm>
            <a:off x="2713133" y="308833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E7A01F2-A79A-44D8-ABA7-F39877C9367C}"/>
              </a:ext>
            </a:extLst>
          </p:cNvPr>
          <p:cNvSpPr txBox="1"/>
          <p:nvPr/>
        </p:nvSpPr>
        <p:spPr>
          <a:xfrm>
            <a:off x="2713134" y="51950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8B9355-D380-4F0D-A726-91C14CA8B492}"/>
              </a:ext>
            </a:extLst>
          </p:cNvPr>
          <p:cNvGrpSpPr/>
          <p:nvPr/>
        </p:nvGrpSpPr>
        <p:grpSpPr>
          <a:xfrm>
            <a:off x="6014444" y="1846670"/>
            <a:ext cx="5241575" cy="1106636"/>
            <a:chOff x="6707518" y="1846670"/>
            <a:chExt cx="5241575" cy="110663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E897AB9-0402-4D1B-8E18-D552DE1B2096}"/>
                </a:ext>
              </a:extLst>
            </p:cNvPr>
            <p:cNvSpPr txBox="1"/>
            <p:nvPr/>
          </p:nvSpPr>
          <p:spPr>
            <a:xfrm>
              <a:off x="7772400" y="192361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53B76A7-FFDB-4595-B65F-E89D5BDD8793}"/>
                </a:ext>
              </a:extLst>
            </p:cNvPr>
            <p:cNvSpPr txBox="1"/>
            <p:nvPr/>
          </p:nvSpPr>
          <p:spPr>
            <a:xfrm>
              <a:off x="670751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C4C24A5-4E3B-4328-A354-22E6017DD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978DFB7-CFDB-4E74-9378-85002B0D62D5}"/>
                </a:ext>
              </a:extLst>
            </p:cNvPr>
            <p:cNvSpPr txBox="1"/>
            <p:nvPr/>
          </p:nvSpPr>
          <p:spPr>
            <a:xfrm>
              <a:off x="890125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BF7C03B8-946A-484C-A7C3-797352457BC2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2A86CF-E1B5-424B-BAAC-DDF913601A3F}"/>
                </a:ext>
              </a:extLst>
            </p:cNvPr>
            <p:cNvSpPr txBox="1"/>
            <p:nvPr/>
          </p:nvSpPr>
          <p:spPr>
            <a:xfrm>
              <a:off x="11006206" y="184667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F35ECF-EDBE-4C84-AF4C-697986282B19}"/>
              </a:ext>
            </a:extLst>
          </p:cNvPr>
          <p:cNvGrpSpPr/>
          <p:nvPr/>
        </p:nvGrpSpPr>
        <p:grpSpPr>
          <a:xfrm>
            <a:off x="6808456" y="2923554"/>
            <a:ext cx="4447562" cy="765588"/>
            <a:chOff x="7501530" y="2923554"/>
            <a:chExt cx="4447562" cy="765588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EA591F8-6915-4507-BB8E-1C920889220D}"/>
                </a:ext>
              </a:extLst>
            </p:cNvPr>
            <p:cNvSpPr txBox="1"/>
            <p:nvPr/>
          </p:nvSpPr>
          <p:spPr>
            <a:xfrm>
              <a:off x="7772400" y="3244334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4A2C5F4-72E4-4F3E-AD49-53C8E5F91E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avec flèche 138">
              <a:extLst>
                <a:ext uri="{FF2B5EF4-FFF2-40B4-BE49-F238E27FC236}">
                  <a16:creationId xmlns:a16="http://schemas.microsoft.com/office/drawing/2014/main" id="{2AFE10A7-A004-4880-8830-8FDC8F412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25FF591-E447-498E-9C4F-A97B3BE05113}"/>
                </a:ext>
              </a:extLst>
            </p:cNvPr>
            <p:cNvSpPr txBox="1"/>
            <p:nvPr/>
          </p:nvSpPr>
          <p:spPr>
            <a:xfrm>
              <a:off x="11006205" y="3165922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137DA85-98AC-4D20-8586-7B240873E227}"/>
              </a:ext>
            </a:extLst>
          </p:cNvPr>
          <p:cNvGrpSpPr/>
          <p:nvPr/>
        </p:nvGrpSpPr>
        <p:grpSpPr>
          <a:xfrm>
            <a:off x="5682501" y="3583914"/>
            <a:ext cx="5573517" cy="2007578"/>
            <a:chOff x="6375575" y="3583914"/>
            <a:chExt cx="5573517" cy="2007578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B6368FF-7C05-4E56-974F-21A593A45FCA}"/>
                </a:ext>
              </a:extLst>
            </p:cNvPr>
            <p:cNvSpPr txBox="1"/>
            <p:nvPr/>
          </p:nvSpPr>
          <p:spPr>
            <a:xfrm>
              <a:off x="8679707" y="390794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93442C3A-3B1A-436C-BCBB-34C7AE6A6E31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B8F75935-6CDF-4889-A73C-AE4FB84F02BF}"/>
                </a:ext>
              </a:extLst>
            </p:cNvPr>
            <p:cNvSpPr txBox="1"/>
            <p:nvPr/>
          </p:nvSpPr>
          <p:spPr>
            <a:xfrm>
              <a:off x="7772400" y="456505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9" name="Connecteur droit avec flèche 148">
              <a:extLst>
                <a:ext uri="{FF2B5EF4-FFF2-40B4-BE49-F238E27FC236}">
                  <a16:creationId xmlns:a16="http://schemas.microsoft.com/office/drawing/2014/main" id="{2D02D3EE-955D-4EC1-94B7-17D5A4A15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3B4EEBF-2E9E-4E3B-9B1B-01C3B27A21AD}"/>
                </a:ext>
              </a:extLst>
            </p:cNvPr>
            <p:cNvSpPr txBox="1"/>
            <p:nvPr/>
          </p:nvSpPr>
          <p:spPr>
            <a:xfrm>
              <a:off x="8983475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1290714E-D634-40AB-8EE8-64B48F9BD805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CB3DD7E-96AC-454B-9413-B7F1AB2D8429}"/>
                </a:ext>
              </a:extLst>
            </p:cNvPr>
            <p:cNvSpPr txBox="1"/>
            <p:nvPr/>
          </p:nvSpPr>
          <p:spPr>
            <a:xfrm>
              <a:off x="6722758" y="390469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D6EA85FB-BED1-4A73-A94B-2FFC13CC7449}"/>
                </a:ext>
              </a:extLst>
            </p:cNvPr>
            <p:cNvSpPr txBox="1"/>
            <p:nvPr/>
          </p:nvSpPr>
          <p:spPr>
            <a:xfrm>
              <a:off x="6375575" y="455521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BC5D235-4917-410B-9C8F-EAC00EF5784F}"/>
                </a:ext>
              </a:extLst>
            </p:cNvPr>
            <p:cNvSpPr txBox="1"/>
            <p:nvPr/>
          </p:nvSpPr>
          <p:spPr>
            <a:xfrm>
              <a:off x="9851004" y="452427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A5BB8ED-67EA-4836-8718-4D48095CD4CC}"/>
                </a:ext>
              </a:extLst>
            </p:cNvPr>
            <p:cNvSpPr txBox="1"/>
            <p:nvPr/>
          </p:nvSpPr>
          <p:spPr>
            <a:xfrm>
              <a:off x="7011286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B171778A-1893-44A6-B580-FEE46CA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4E074C76-D70D-4C30-87D2-7CF778E2E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6B6FE403-62D3-4A1D-9595-8950142F3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2603499C-FA90-40ED-9C22-3F4564C275D4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D648615-7615-4557-BA3D-729B1C5E5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F577226C-BCE0-4E38-86A6-9CCAAC0000AC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03095AE-6D66-4676-89B0-0F66DA23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322B3A0-7711-42CB-A031-56AB7592C882}"/>
                </a:ext>
              </a:extLst>
            </p:cNvPr>
            <p:cNvSpPr txBox="1"/>
            <p:nvPr/>
          </p:nvSpPr>
          <p:spPr>
            <a:xfrm>
              <a:off x="11006205" y="3826928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2[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F78F1-1468-4888-AFE0-B436DC16B134}"/>
              </a:ext>
            </a:extLst>
          </p:cNvPr>
          <p:cNvGrpSpPr/>
          <p:nvPr/>
        </p:nvGrpSpPr>
        <p:grpSpPr>
          <a:xfrm>
            <a:off x="7143836" y="5652848"/>
            <a:ext cx="4209964" cy="679202"/>
            <a:chOff x="7836910" y="5652848"/>
            <a:chExt cx="4209964" cy="679202"/>
          </a:xfrm>
        </p:grpSpPr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05516FB1-2138-4893-96E9-9E744B5370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132E28A-E33D-4DDA-A0FF-EB39D86CA78C}"/>
                </a:ext>
              </a:extLst>
            </p:cNvPr>
            <p:cNvSpPr txBox="1"/>
            <p:nvPr/>
          </p:nvSpPr>
          <p:spPr>
            <a:xfrm>
              <a:off x="8379938" y="588577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}</a:t>
              </a:r>
            </a:p>
          </p:txBody>
        </p: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8D40DEFA-3F89-460F-A793-97794910F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8BF2E29F-FE57-4B5E-B78D-AC20E7E5C0CF}"/>
                </a:ext>
              </a:extLst>
            </p:cNvPr>
            <p:cNvSpPr txBox="1"/>
            <p:nvPr/>
          </p:nvSpPr>
          <p:spPr>
            <a:xfrm>
              <a:off x="10908421" y="5808830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oo[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C1ED1EB4-254D-45D7-9084-7E22B942B5CC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F2C68CD-3B5A-427E-A2AC-D93E28CFF88C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B0F5F0B-5BC2-43DF-85B2-21364825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BF206-007B-4A4D-9EA8-7CBB8139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7BCF6AA-A859-4117-913B-F42E3D07469E}"/>
              </a:ext>
            </a:extLst>
          </p:cNvPr>
          <p:cNvSpPr/>
          <p:nvPr/>
        </p:nvSpPr>
        <p:spPr>
          <a:xfrm>
            <a:off x="4836000" y="2146349"/>
            <a:ext cx="252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Model BPMN 2.0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96D09B-DA11-4207-A755-3CA505AC7E06}"/>
              </a:ext>
            </a:extLst>
          </p:cNvPr>
          <p:cNvSpPr/>
          <p:nvPr/>
        </p:nvSpPr>
        <p:spPr>
          <a:xfrm>
            <a:off x="1356360" y="2146349"/>
            <a:ext cx="252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Timed Constraints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881A3E-461E-465E-AC1B-125663CFE188}"/>
              </a:ext>
            </a:extLst>
          </p:cNvPr>
          <p:cNvSpPr/>
          <p:nvPr/>
        </p:nvSpPr>
        <p:spPr>
          <a:xfrm>
            <a:off x="8315640" y="2141272"/>
            <a:ext cx="252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Requirements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726A9B1-F13F-4ABE-914A-1223B12527F2}"/>
              </a:ext>
            </a:extLst>
          </p:cNvPr>
          <p:cNvGrpSpPr/>
          <p:nvPr/>
        </p:nvGrpSpPr>
        <p:grpSpPr>
          <a:xfrm>
            <a:off x="2616360" y="2861272"/>
            <a:ext cx="6959280" cy="2775078"/>
            <a:chOff x="2616360" y="2861272"/>
            <a:chExt cx="6959280" cy="2775078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162180F-7D4A-4785-B141-05435A8BD2CE}"/>
                </a:ext>
              </a:extLst>
            </p:cNvPr>
            <p:cNvSpPr/>
            <p:nvPr/>
          </p:nvSpPr>
          <p:spPr>
            <a:xfrm>
              <a:off x="5736000" y="491635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AC34BC7-0B94-4C40-AB03-6F43528AE4D5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>
              <a:off x="2616360" y="2866349"/>
              <a:ext cx="3225082" cy="2155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BD6C878-4A4C-4F22-BD59-2D195EDD5D10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6096000" y="2866349"/>
              <a:ext cx="0" cy="2050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4308BC9-98F8-4358-914E-A6DD3014381D}"/>
                </a:ext>
              </a:extLst>
            </p:cNvPr>
            <p:cNvCxnSpPr>
              <a:cxnSpLocks/>
              <a:stCxn id="9" idx="2"/>
              <a:endCxn id="10" idx="7"/>
            </p:cNvCxnSpPr>
            <p:nvPr/>
          </p:nvCxnSpPr>
          <p:spPr>
            <a:xfrm flipH="1">
              <a:off x="6350558" y="2861272"/>
              <a:ext cx="3225082" cy="2160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653C898-0FFC-4C40-BAC2-4E041911A67E}"/>
              </a:ext>
            </a:extLst>
          </p:cNvPr>
          <p:cNvSpPr/>
          <p:nvPr/>
        </p:nvSpPr>
        <p:spPr>
          <a:xfrm>
            <a:off x="1356361" y="3530488"/>
            <a:ext cx="5999639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chemeClr val="tx1"/>
                </a:solidFill>
              </a:rPr>
              <a:t>Timed BPMN Execution Semantics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9CDDF82-B35A-4D21-84C9-82880D136D14}"/>
              </a:ext>
            </a:extLst>
          </p:cNvPr>
          <p:cNvSpPr/>
          <p:nvPr/>
        </p:nvSpPr>
        <p:spPr>
          <a:xfrm>
            <a:off x="8056560" y="3299425"/>
            <a:ext cx="3038160" cy="11821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Temporal logic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Atomic propositions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</a:rPr>
              <a:t>Dwyers</a:t>
            </a:r>
            <a:r>
              <a:rPr lang="en-GB" sz="2400" dirty="0">
                <a:solidFill>
                  <a:schemeClr val="tx1"/>
                </a:solidFill>
              </a:rPr>
              <a:t> Patterns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DDB3660-9DE8-40FC-BA22-BC9F9A3B501A}"/>
              </a:ext>
            </a:extLst>
          </p:cNvPr>
          <p:cNvSpPr/>
          <p:nvPr/>
        </p:nvSpPr>
        <p:spPr>
          <a:xfrm>
            <a:off x="4915282" y="5095945"/>
            <a:ext cx="2361435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Model-checking</a:t>
            </a:r>
          </a:p>
        </p:txBody>
      </p:sp>
    </p:spTree>
    <p:extLst>
      <p:ext uri="{BB962C8B-B14F-4D97-AF65-F5344CB8AC3E}">
        <p14:creationId xmlns:p14="http://schemas.microsoft.com/office/powerpoint/2010/main" val="20106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C41B310-6C95-482F-BE97-D6C2EA026343}"/>
              </a:ext>
            </a:extLst>
          </p:cNvPr>
          <p:cNvGrpSpPr/>
          <p:nvPr/>
        </p:nvGrpSpPr>
        <p:grpSpPr>
          <a:xfrm>
            <a:off x="406400" y="2871788"/>
            <a:ext cx="3178234" cy="2338787"/>
            <a:chOff x="896512" y="1423362"/>
            <a:chExt cx="3178234" cy="23387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C62967-0893-41CC-BB3E-DA84CF99FD4A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8E7B7311-C4E1-4047-A498-3F37C78ADDC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2C4C34A7-4425-4889-B562-09598E98F273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CCB38408-3BBD-41AE-B497-A1CB4F0A8FF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24AF6710-F1FA-49E1-9C3B-239424E66B69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74D80485-5778-4133-B5C8-E32A7A73C3E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89DE7267-2E77-43BD-9031-A7E20B800DA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igne Plus 61">
            <a:extLst>
              <a:ext uri="{FF2B5EF4-FFF2-40B4-BE49-F238E27FC236}">
                <a16:creationId xmlns:a16="http://schemas.microsoft.com/office/drawing/2014/main" id="{D6301390-32E7-495C-995D-BED9D35731E5}"/>
              </a:ext>
            </a:extLst>
          </p:cNvPr>
          <p:cNvSpPr/>
          <p:nvPr/>
        </p:nvSpPr>
        <p:spPr>
          <a:xfrm>
            <a:off x="1635517" y="3677680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1B82-DF2C-4A3B-BD50-BA4F9DEF43A1}"/>
              </a:ext>
            </a:extLst>
          </p:cNvPr>
          <p:cNvSpPr/>
          <p:nvPr/>
        </p:nvSpPr>
        <p:spPr>
          <a:xfrm>
            <a:off x="4082829" y="1406190"/>
            <a:ext cx="7420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u="sng">
                <a:sym typeface="Wingdings" panose="05000000000000000000" pitchFamily="2" charset="2"/>
              </a:rPr>
              <a:t>If a sequence flow can be </a:t>
            </a:r>
            <a:r>
              <a:rPr lang="en-GB" sz="2800" i="1" u="sng">
                <a:sym typeface="Wingdings" panose="05000000000000000000" pitchFamily="2" charset="2"/>
              </a:rPr>
              <a:t>traversed</a:t>
            </a:r>
            <a:r>
              <a:rPr lang="en-GB" sz="2800" u="sng">
                <a:sym typeface="Wingdings" panose="05000000000000000000" pitchFamily="2" charset="2"/>
              </a:rPr>
              <a:t>, time is </a:t>
            </a:r>
            <a:r>
              <a:rPr lang="en-GB" sz="2800" i="1" u="sng">
                <a:sym typeface="Wingdings" panose="05000000000000000000" pitchFamily="2" charset="2"/>
              </a:rPr>
              <a:t>frozen</a:t>
            </a:r>
          </a:p>
          <a:p>
            <a:endParaRPr lang="en-GB" sz="2800"/>
          </a:p>
          <a:p>
            <a:r>
              <a:rPr lang="en-GB" sz="2800" b="1"/>
              <a:t>Corollary : </a:t>
            </a:r>
            <a:r>
              <a:rPr lang="en-GB" sz="2800"/>
              <a:t>if no sequence flow can be traversed, time may advance</a:t>
            </a:r>
          </a:p>
          <a:p>
            <a:endParaRPr lang="en-GB" sz="2800"/>
          </a:p>
          <a:p>
            <a:r>
              <a:rPr lang="en-GB" sz="2800" b="1"/>
              <a:t>Parallel gateway : </a:t>
            </a:r>
            <a:r>
              <a:rPr lang="en-GB" sz="2800"/>
              <a:t>if an incoming flow is missing, time may advance regardless of tokens on other incoming flows to that gateway</a:t>
            </a:r>
          </a:p>
          <a:p>
            <a:endParaRPr lang="en-GB" sz="2800"/>
          </a:p>
          <a:p>
            <a:r>
              <a:rPr lang="en-GB" sz="2800" b="1"/>
              <a:t>Events : </a:t>
            </a:r>
            <a:r>
              <a:rPr lang="en-GB" sz="2800"/>
              <a:t>If a signal can not be thrown, time may advance regardless of tokens on incoming flows to matching catch events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9E2F262-97AE-4644-B8C2-779E614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6A8D50-35E2-4EF1-AE7C-345DFCC2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81720C1-6C48-45F6-B68D-0E927B7FBCC2}"/>
              </a:ext>
            </a:extLst>
          </p:cNvPr>
          <p:cNvSpPr txBox="1"/>
          <p:nvPr/>
        </p:nvSpPr>
        <p:spPr>
          <a:xfrm>
            <a:off x="2281333" y="30596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]3, 4[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2CA08-D1EC-4464-B17B-8233DB1B3346}"/>
              </a:ext>
            </a:extLst>
          </p:cNvPr>
          <p:cNvSpPr txBox="1"/>
          <p:nvPr/>
        </p:nvSpPr>
        <p:spPr>
          <a:xfrm>
            <a:off x="2281332" y="496720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D8343A-D111-440D-AB64-E32B86D2D8B7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1E7AF4-1722-4756-A1D0-89222610AA43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59B6C28-9970-4016-8A7A-F25424E7C3D8}"/>
              </a:ext>
            </a:extLst>
          </p:cNvPr>
          <p:cNvGrpSpPr/>
          <p:nvPr/>
        </p:nvGrpSpPr>
        <p:grpSpPr>
          <a:xfrm>
            <a:off x="6096000" y="2135321"/>
            <a:ext cx="5197463" cy="934386"/>
            <a:chOff x="6058556" y="1846670"/>
            <a:chExt cx="5197463" cy="93438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353D37-4141-4963-B9C4-E74551EB806C}"/>
                </a:ext>
              </a:extLst>
            </p:cNvPr>
            <p:cNvSpPr txBox="1"/>
            <p:nvPr/>
          </p:nvSpPr>
          <p:spPr>
            <a:xfrm>
              <a:off x="7079326" y="192361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8479FE-2CEA-4BBB-8CD0-4CD946CA42D6}"/>
                </a:ext>
              </a:extLst>
            </p:cNvPr>
            <p:cNvSpPr txBox="1"/>
            <p:nvPr/>
          </p:nvSpPr>
          <p:spPr>
            <a:xfrm>
              <a:off x="6058556" y="241172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85DE2AB4-CDE6-47E5-AA68-AFB6AAE5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329" y="222985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DAC27C-6FCB-4722-8537-CE847228AA66}"/>
                </a:ext>
              </a:extLst>
            </p:cNvPr>
            <p:cNvSpPr txBox="1"/>
            <p:nvPr/>
          </p:nvSpPr>
          <p:spPr>
            <a:xfrm>
              <a:off x="8152344" y="239930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3C4D24DB-4F63-4E01-AF8A-2791C3AB2DB1}"/>
                </a:ext>
              </a:extLst>
            </p:cNvPr>
            <p:cNvCxnSpPr>
              <a:cxnSpLocks/>
            </p:cNvCxnSpPr>
            <p:nvPr/>
          </p:nvCxnSpPr>
          <p:spPr>
            <a:xfrm>
              <a:off x="7877782" y="222363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45FB9A-F854-4CA6-AE7A-677971E94635}"/>
                </a:ext>
              </a:extLst>
            </p:cNvPr>
            <p:cNvSpPr txBox="1"/>
            <p:nvPr/>
          </p:nvSpPr>
          <p:spPr>
            <a:xfrm>
              <a:off x="10313132" y="184667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12384FF-C387-4ED5-B167-FC3BF8E0C4F8}"/>
              </a:ext>
            </a:extLst>
          </p:cNvPr>
          <p:cNvGrpSpPr/>
          <p:nvPr/>
        </p:nvGrpSpPr>
        <p:grpSpPr>
          <a:xfrm>
            <a:off x="7126388" y="2976745"/>
            <a:ext cx="4163540" cy="667799"/>
            <a:chOff x="7088944" y="2688094"/>
            <a:chExt cx="4163540" cy="667799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D46A3C3-D7D0-440D-8A5B-D1914DFF4260}"/>
                </a:ext>
              </a:extLst>
            </p:cNvPr>
            <p:cNvSpPr txBox="1"/>
            <p:nvPr/>
          </p:nvSpPr>
          <p:spPr>
            <a:xfrm>
              <a:off x="7088944" y="2886812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7614190-CB88-49A9-82F5-6A79E7144F33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28" y="26880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CF49467-C3A5-4807-A2EC-F22C0F7CF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357" y="2690654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6CA1A4E-8467-4EEA-859C-9F5E57DE6CFC}"/>
                </a:ext>
              </a:extLst>
            </p:cNvPr>
            <p:cNvSpPr txBox="1"/>
            <p:nvPr/>
          </p:nvSpPr>
          <p:spPr>
            <a:xfrm>
              <a:off x="10309597" y="283267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C1BAA4F-26C3-447E-840F-A20955337214}"/>
              </a:ext>
            </a:extLst>
          </p:cNvPr>
          <p:cNvGrpSpPr/>
          <p:nvPr/>
        </p:nvGrpSpPr>
        <p:grpSpPr>
          <a:xfrm>
            <a:off x="7119174" y="3425155"/>
            <a:ext cx="4170754" cy="672404"/>
            <a:chOff x="7081730" y="3136504"/>
            <a:chExt cx="4170754" cy="672404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83C2D74-4ECD-4B94-9306-EC5B334963A5}"/>
                </a:ext>
              </a:extLst>
            </p:cNvPr>
            <p:cNvSpPr txBox="1"/>
            <p:nvPr/>
          </p:nvSpPr>
          <p:spPr>
            <a:xfrm>
              <a:off x="7081730" y="3355893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495774C-EDDD-4D2F-8A4C-9AAEE57EE974}"/>
                </a:ext>
              </a:extLst>
            </p:cNvPr>
            <p:cNvCxnSpPr>
              <a:cxnSpLocks/>
            </p:cNvCxnSpPr>
            <p:nvPr/>
          </p:nvCxnSpPr>
          <p:spPr>
            <a:xfrm>
              <a:off x="7874357" y="3136504"/>
              <a:ext cx="0" cy="291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23BAD3A-DC99-46BA-812B-A921537AC9C2}"/>
                </a:ext>
              </a:extLst>
            </p:cNvPr>
            <p:cNvSpPr txBox="1"/>
            <p:nvPr/>
          </p:nvSpPr>
          <p:spPr>
            <a:xfrm>
              <a:off x="10309597" y="3285688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4[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384FCDC-4D56-4664-8F32-56F88C2C984D}"/>
              </a:ext>
            </a:extLst>
          </p:cNvPr>
          <p:cNvGrpSpPr/>
          <p:nvPr/>
        </p:nvGrpSpPr>
        <p:grpSpPr>
          <a:xfrm>
            <a:off x="7116770" y="3910004"/>
            <a:ext cx="4173157" cy="656510"/>
            <a:chOff x="7079326" y="3621353"/>
            <a:chExt cx="4173157" cy="656510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3762467-9586-4BE8-8531-2B91C99F66EB}"/>
                </a:ext>
              </a:extLst>
            </p:cNvPr>
            <p:cNvSpPr txBox="1"/>
            <p:nvPr/>
          </p:nvSpPr>
          <p:spPr>
            <a:xfrm>
              <a:off x="7079326" y="3831587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674932A-7B03-4AD9-869E-FE383C8B04B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357" y="3621353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DBA41FB-A51C-4A3A-A025-6ECC838C10D2}"/>
                </a:ext>
              </a:extLst>
            </p:cNvPr>
            <p:cNvSpPr txBox="1"/>
            <p:nvPr/>
          </p:nvSpPr>
          <p:spPr>
            <a:xfrm>
              <a:off x="10309596" y="375464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4[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D27C9F3-E924-42CE-AD7C-5AB3C6CD4085}"/>
              </a:ext>
            </a:extLst>
          </p:cNvPr>
          <p:cNvGrpSpPr/>
          <p:nvPr/>
        </p:nvGrpSpPr>
        <p:grpSpPr>
          <a:xfrm>
            <a:off x="7108536" y="4378011"/>
            <a:ext cx="1606530" cy="580034"/>
            <a:chOff x="7071092" y="4089360"/>
            <a:chExt cx="1606530" cy="580034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7AB0600-5AD2-451B-96E7-CBCB4955B8B3}"/>
                </a:ext>
              </a:extLst>
            </p:cNvPr>
            <p:cNvSpPr txBox="1"/>
            <p:nvPr/>
          </p:nvSpPr>
          <p:spPr>
            <a:xfrm>
              <a:off x="7071092" y="4300062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2EC74B35-8F1F-4F01-8899-9024C231A32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992" y="4089360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8581DA48-F18F-48BE-ABF9-2A673CED9F7B}"/>
                </a:ext>
              </a:extLst>
            </p:cNvPr>
            <p:cNvCxnSpPr>
              <a:cxnSpLocks/>
            </p:cNvCxnSpPr>
            <p:nvPr/>
          </p:nvCxnSpPr>
          <p:spPr>
            <a:xfrm>
              <a:off x="7923927" y="4089360"/>
              <a:ext cx="0" cy="291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4D6BF9C-1F89-4968-BE26-965F21B61DA7}"/>
              </a:ext>
            </a:extLst>
          </p:cNvPr>
          <p:cNvGrpSpPr/>
          <p:nvPr/>
        </p:nvGrpSpPr>
        <p:grpSpPr>
          <a:xfrm>
            <a:off x="6832519" y="4826383"/>
            <a:ext cx="4580370" cy="1137362"/>
            <a:chOff x="6795075" y="4537732"/>
            <a:chExt cx="4580370" cy="1137362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8A8F68D-5B62-4A55-9AF9-E8DCC204C022}"/>
                </a:ext>
              </a:extLst>
            </p:cNvPr>
            <p:cNvCxnSpPr>
              <a:cxnSpLocks/>
            </p:cNvCxnSpPr>
            <p:nvPr/>
          </p:nvCxnSpPr>
          <p:spPr>
            <a:xfrm>
              <a:off x="7884556" y="453773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25C8487-1E3B-47EE-BDC6-00C11A7E4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03" y="453824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B3847EC5-E1DE-4084-AC5C-D9ADBD10550F}"/>
                </a:ext>
              </a:extLst>
            </p:cNvPr>
            <p:cNvSpPr txBox="1"/>
            <p:nvPr/>
          </p:nvSpPr>
          <p:spPr>
            <a:xfrm>
              <a:off x="7959021" y="477515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E7B0FC0-C4F0-4F35-A84B-3A8D6B9A3958}"/>
                </a:ext>
              </a:extLst>
            </p:cNvPr>
            <p:cNvSpPr txBox="1"/>
            <p:nvPr/>
          </p:nvSpPr>
          <p:spPr>
            <a:xfrm>
              <a:off x="6795075" y="4770671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8AEAF198-7CF3-403F-BBDA-2AB70EC3FEBD}"/>
                </a:ext>
              </a:extLst>
            </p:cNvPr>
            <p:cNvSpPr txBox="1"/>
            <p:nvPr/>
          </p:nvSpPr>
          <p:spPr>
            <a:xfrm>
              <a:off x="7691672" y="526265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}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E7DA2D5-2BCB-4DA3-B476-639BF3DDCAF5}"/>
                </a:ext>
              </a:extLst>
            </p:cNvPr>
            <p:cNvSpPr txBox="1"/>
            <p:nvPr/>
          </p:nvSpPr>
          <p:spPr>
            <a:xfrm>
              <a:off x="10236992" y="5151874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oo[</a:t>
              </a:r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B3F4873F-6DFE-4C4C-B071-5EF1FB3B5742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28" y="5052039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DE6C7B9D-50F6-4D80-A603-CF08F3D38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357" y="505459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Espace réservé du numéro de diapositive 66">
            <a:extLst>
              <a:ext uri="{FF2B5EF4-FFF2-40B4-BE49-F238E27FC236}">
                <a16:creationId xmlns:a16="http://schemas.microsoft.com/office/drawing/2014/main" id="{6231D34D-2683-4206-8135-9FF74B2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6A8D50-35E2-4EF1-AE7C-345DFCC2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81720C1-6C48-45F6-B68D-0E927B7FBCC2}"/>
              </a:ext>
            </a:extLst>
          </p:cNvPr>
          <p:cNvSpPr txBox="1"/>
          <p:nvPr/>
        </p:nvSpPr>
        <p:spPr>
          <a:xfrm>
            <a:off x="2281333" y="30596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2CA08-D1EC-4464-B17B-8233DB1B3346}"/>
              </a:ext>
            </a:extLst>
          </p:cNvPr>
          <p:cNvSpPr txBox="1"/>
          <p:nvPr/>
        </p:nvSpPr>
        <p:spPr>
          <a:xfrm>
            <a:off x="2281332" y="496720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]3, 4[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D8343A-D111-440D-AB64-E32B86D2D8B7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1E7AF4-1722-4756-A1D0-89222610AA43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E87E1DB-4BCD-4675-9BE0-E2458A898814}"/>
              </a:ext>
            </a:extLst>
          </p:cNvPr>
          <p:cNvGrpSpPr/>
          <p:nvPr/>
        </p:nvGrpSpPr>
        <p:grpSpPr>
          <a:xfrm>
            <a:off x="6096000" y="2135321"/>
            <a:ext cx="5197463" cy="1962238"/>
            <a:chOff x="6096000" y="2135321"/>
            <a:chExt cx="5197463" cy="196223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353D37-4141-4963-B9C4-E74551EB806C}"/>
                </a:ext>
              </a:extLst>
            </p:cNvPr>
            <p:cNvSpPr txBox="1"/>
            <p:nvPr/>
          </p:nvSpPr>
          <p:spPr>
            <a:xfrm>
              <a:off x="7116770" y="2212265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8479FE-2CEA-4BBB-8CD0-4CD946CA42D6}"/>
                </a:ext>
              </a:extLst>
            </p:cNvPr>
            <p:cNvSpPr txBox="1"/>
            <p:nvPr/>
          </p:nvSpPr>
          <p:spPr>
            <a:xfrm>
              <a:off x="6096000" y="2700375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85DE2AB4-CDE6-47E5-AA68-AFB6AAE5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8773" y="2518510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DAC27C-6FCB-4722-8537-CE847228AA66}"/>
                </a:ext>
              </a:extLst>
            </p:cNvPr>
            <p:cNvSpPr txBox="1"/>
            <p:nvPr/>
          </p:nvSpPr>
          <p:spPr>
            <a:xfrm>
              <a:off x="8189788" y="2687959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3C4D24DB-4F63-4E01-AF8A-2791C3AB2DB1}"/>
                </a:ext>
              </a:extLst>
            </p:cNvPr>
            <p:cNvCxnSpPr>
              <a:cxnSpLocks/>
            </p:cNvCxnSpPr>
            <p:nvPr/>
          </p:nvCxnSpPr>
          <p:spPr>
            <a:xfrm>
              <a:off x="7915226" y="2512289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45FB9A-F854-4CA6-AE7A-677971E94635}"/>
                </a:ext>
              </a:extLst>
            </p:cNvPr>
            <p:cNvSpPr txBox="1"/>
            <p:nvPr/>
          </p:nvSpPr>
          <p:spPr>
            <a:xfrm>
              <a:off x="10350576" y="2135321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D46A3C3-D7D0-440D-8A5B-D1914DFF4260}"/>
                </a:ext>
              </a:extLst>
            </p:cNvPr>
            <p:cNvSpPr txBox="1"/>
            <p:nvPr/>
          </p:nvSpPr>
          <p:spPr>
            <a:xfrm>
              <a:off x="7126388" y="3175463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7614190-CB88-49A9-82F5-6A79E7144F33}"/>
                </a:ext>
              </a:extLst>
            </p:cNvPr>
            <p:cNvCxnSpPr>
              <a:cxnSpLocks/>
            </p:cNvCxnSpPr>
            <p:nvPr/>
          </p:nvCxnSpPr>
          <p:spPr>
            <a:xfrm>
              <a:off x="7378972" y="297674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CF49467-C3A5-4807-A2EC-F22C0F7CF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801" y="2979305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6CA1A4E-8467-4EEA-859C-9F5E57DE6CFC}"/>
                </a:ext>
              </a:extLst>
            </p:cNvPr>
            <p:cNvSpPr txBox="1"/>
            <p:nvPr/>
          </p:nvSpPr>
          <p:spPr>
            <a:xfrm>
              <a:off x="10347041" y="3121324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83C2D74-4ECD-4B94-9306-EC5B334963A5}"/>
                </a:ext>
              </a:extLst>
            </p:cNvPr>
            <p:cNvSpPr txBox="1"/>
            <p:nvPr/>
          </p:nvSpPr>
          <p:spPr>
            <a:xfrm>
              <a:off x="7119174" y="3644544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495774C-EDDD-4D2F-8A4C-9AAEE57EE974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1" y="3425155"/>
              <a:ext cx="0" cy="29102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23BAD3A-DC99-46BA-812B-A921537AC9C2}"/>
                </a:ext>
              </a:extLst>
            </p:cNvPr>
            <p:cNvSpPr txBox="1"/>
            <p:nvPr/>
          </p:nvSpPr>
          <p:spPr>
            <a:xfrm>
              <a:off x="10347041" y="3574339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2[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C2B0E1-6B2C-4DE0-8E8E-0FF3389F0CE3}"/>
              </a:ext>
            </a:extLst>
          </p:cNvPr>
          <p:cNvGrpSpPr/>
          <p:nvPr/>
        </p:nvGrpSpPr>
        <p:grpSpPr>
          <a:xfrm>
            <a:off x="7116770" y="3910004"/>
            <a:ext cx="1603324" cy="579566"/>
            <a:chOff x="7116770" y="3910004"/>
            <a:chExt cx="1603324" cy="579566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3762467-9586-4BE8-8531-2B91C99F66EB}"/>
                </a:ext>
              </a:extLst>
            </p:cNvPr>
            <p:cNvSpPr txBox="1"/>
            <p:nvPr/>
          </p:nvSpPr>
          <p:spPr>
            <a:xfrm>
              <a:off x="7116770" y="412023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674932A-7B03-4AD9-869E-FE383C8B04B1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1" y="3910004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Espace réservé du numéro de diapositive 66">
            <a:extLst>
              <a:ext uri="{FF2B5EF4-FFF2-40B4-BE49-F238E27FC236}">
                <a16:creationId xmlns:a16="http://schemas.microsoft.com/office/drawing/2014/main" id="{6231D34D-2683-4206-8135-9FF74B2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22</a:t>
            </a:fld>
            <a:endParaRPr lang="en-GB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D90F7B-0B2C-4C9C-9D36-C133C124FAFD}"/>
              </a:ext>
            </a:extLst>
          </p:cNvPr>
          <p:cNvGrpSpPr/>
          <p:nvPr/>
        </p:nvGrpSpPr>
        <p:grpSpPr>
          <a:xfrm>
            <a:off x="7393554" y="4413176"/>
            <a:ext cx="3994156" cy="1119257"/>
            <a:chOff x="7393554" y="4413176"/>
            <a:chExt cx="3994156" cy="111925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7AB0600-5AD2-451B-96E7-CBCB4955B8B3}"/>
                </a:ext>
              </a:extLst>
            </p:cNvPr>
            <p:cNvSpPr txBox="1"/>
            <p:nvPr/>
          </p:nvSpPr>
          <p:spPr>
            <a:xfrm>
              <a:off x="7396760" y="4575108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E7B0FC0-C4F0-4F35-A84B-3A8D6B9A3958}"/>
                </a:ext>
              </a:extLst>
            </p:cNvPr>
            <p:cNvSpPr txBox="1"/>
            <p:nvPr/>
          </p:nvSpPr>
          <p:spPr>
            <a:xfrm>
              <a:off x="7393554" y="502573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E7DA2D5-2BCB-4DA3-B476-639BF3DDCAF5}"/>
                </a:ext>
              </a:extLst>
            </p:cNvPr>
            <p:cNvSpPr txBox="1"/>
            <p:nvPr/>
          </p:nvSpPr>
          <p:spPr>
            <a:xfrm>
              <a:off x="10249257" y="5009213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oo[</a:t>
              </a: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E0EED29-1E5E-4822-94FB-87E80DB2DBF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0" y="4413176"/>
              <a:ext cx="1" cy="2309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ABE30A86-F11C-4461-9F13-998E92371143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0" y="4884658"/>
              <a:ext cx="0" cy="224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552F00E-C5DB-43A3-B0A3-769A57EDEFD3}"/>
                </a:ext>
              </a:extLst>
            </p:cNvPr>
            <p:cNvSpPr txBox="1"/>
            <p:nvPr/>
          </p:nvSpPr>
          <p:spPr>
            <a:xfrm>
              <a:off x="10347041" y="450224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4[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5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Clocks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Global elapsed time is not sufficient </a:t>
            </a:r>
            <a:r>
              <a:rPr lang="en-GB"/>
              <a:t>to decide </a:t>
            </a:r>
            <a:r>
              <a:rPr lang="en-GB" i="1"/>
              <a:t>what happens next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Instead:</a:t>
            </a:r>
          </a:p>
          <a:p>
            <a:r>
              <a:rPr lang="en-GB"/>
              <a:t>A clock is defined for each active token, it tells how long its token has been present</a:t>
            </a:r>
          </a:p>
          <a:p>
            <a:r>
              <a:rPr lang="en-GB"/>
              <a:t>When time </a:t>
            </a:r>
            <a:r>
              <a:rPr lang="en-GB" i="1"/>
              <a:t>changes</a:t>
            </a:r>
            <a:r>
              <a:rPr lang="en-GB"/>
              <a:t>, it does so evenly for all clocks</a:t>
            </a:r>
          </a:p>
          <a:p>
            <a:r>
              <a:rPr lang="en-GB"/>
              <a:t>For the abstraction to be precise, we also need to keep track of the differences between clocks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6EA5E-9F05-49CC-9FD7-E5F32AE4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Clocks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Ex : (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, {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} )</a:t>
            </a:r>
          </a:p>
          <a:p>
            <a:r>
              <a:rPr lang="en-GB"/>
              <a:t>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: the set of tokens</a:t>
            </a:r>
          </a:p>
          <a:p>
            <a:r>
              <a:rPr lang="en-GB"/>
              <a:t>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: for each token, the time elapsed since present</a:t>
            </a:r>
          </a:p>
          <a:p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: for each two tokens, the time difference</a:t>
            </a:r>
          </a:p>
          <a:p>
            <a:pPr lvl="1"/>
            <a:r>
              <a:rPr lang="en-GB"/>
              <a:t>[0, 0] : c0 and c1 are equal </a:t>
            </a:r>
          </a:p>
          <a:p>
            <a:pPr lvl="1"/>
            <a:r>
              <a:rPr lang="en-GB"/>
              <a:t>[1, 1] : c1 is greater than c0 by exactly 1 time unit</a:t>
            </a:r>
          </a:p>
          <a:p>
            <a:pPr lvl="1"/>
            <a:r>
              <a:rPr lang="en-GB"/>
              <a:t>[n, m] : difference of at least n and at most m time units</a:t>
            </a:r>
          </a:p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1B5C10-323D-4BB0-93CB-F1B9150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DBM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Ex : (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, {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} 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60A5AD-4C04-418D-99CD-FFF4BA7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45928"/>
              </p:ext>
            </p:extLst>
          </p:nvPr>
        </p:nvGraphicFramePr>
        <p:xfrm>
          <a:off x="2216728" y="3158014"/>
          <a:ext cx="3271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38">
                  <a:extLst>
                    <a:ext uri="{9D8B030D-6E8A-4147-A177-3AD203B41FA5}">
                      <a16:colId xmlns:a16="http://schemas.microsoft.com/office/drawing/2014/main" val="1529207449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1891665974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3415921695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414670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6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452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2114733-EDA5-4F27-B17D-2C95CFA8BB5B}"/>
              </a:ext>
            </a:extLst>
          </p:cNvPr>
          <p:cNvSpPr txBox="1"/>
          <p:nvPr/>
        </p:nvSpPr>
        <p:spPr>
          <a:xfrm>
            <a:off x="1971158" y="4776311"/>
            <a:ext cx="3762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Difference Bound Matrix</a:t>
            </a:r>
          </a:p>
          <a:p>
            <a:pPr algn="ctr"/>
            <a:r>
              <a:rPr lang="en-GB" sz="2800" dirty="0"/>
              <a:t>(DBM)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27516B-BDEE-4597-9F75-9A535410F30F}"/>
              </a:ext>
            </a:extLst>
          </p:cNvPr>
          <p:cNvGrpSpPr/>
          <p:nvPr/>
        </p:nvGrpSpPr>
        <p:grpSpPr>
          <a:xfrm>
            <a:off x="6744253" y="2780289"/>
            <a:ext cx="3711743" cy="3242072"/>
            <a:chOff x="6744253" y="2780289"/>
            <a:chExt cx="3711743" cy="3242072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8A0F78E-C074-41CC-A53D-9C59795CEFA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237502" y="4592232"/>
              <a:ext cx="247818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D3A3084-D701-4E2A-8046-FB9D13F35944}"/>
                </a:ext>
              </a:extLst>
            </p:cNvPr>
            <p:cNvCxnSpPr/>
            <p:nvPr/>
          </p:nvCxnSpPr>
          <p:spPr>
            <a:xfrm flipH="1">
              <a:off x="7600424" y="3716061"/>
              <a:ext cx="175234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7F0828C-1AA1-4C97-A726-7AC729DD6CD6}"/>
                </a:ext>
              </a:extLst>
            </p:cNvPr>
            <p:cNvCxnSpPr/>
            <p:nvPr/>
          </p:nvCxnSpPr>
          <p:spPr>
            <a:xfrm>
              <a:off x="9352770" y="3716061"/>
              <a:ext cx="0" cy="1752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F9E8896-3B05-43D1-AE8C-19983FD6015F}"/>
                </a:ext>
              </a:extLst>
            </p:cNvPr>
            <p:cNvSpPr txBox="1"/>
            <p:nvPr/>
          </p:nvSpPr>
          <p:spPr>
            <a:xfrm>
              <a:off x="9210873" y="5468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E177C9D-F0D3-401C-834F-F560C9886494}"/>
                </a:ext>
              </a:extLst>
            </p:cNvPr>
            <p:cNvSpPr txBox="1"/>
            <p:nvPr/>
          </p:nvSpPr>
          <p:spPr>
            <a:xfrm>
              <a:off x="7283038" y="3518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2115292-EC44-4B75-83EC-FFB2C784BA19}"/>
                </a:ext>
              </a:extLst>
            </p:cNvPr>
            <p:cNvSpPr txBox="1"/>
            <p:nvPr/>
          </p:nvSpPr>
          <p:spPr>
            <a:xfrm>
              <a:off x="7297362" y="5452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0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78351FA-FE8E-461F-9615-FEDF910295AE}"/>
                </a:ext>
              </a:extLst>
            </p:cNvPr>
            <p:cNvCxnSpPr/>
            <p:nvPr/>
          </p:nvCxnSpPr>
          <p:spPr>
            <a:xfrm>
              <a:off x="7600424" y="4568958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585E662-3B7B-4BC0-B52D-1642B7506F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6231" y="5408041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38BE2FE-27AC-4A40-ABC3-211808816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424" y="2862937"/>
              <a:ext cx="0" cy="31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DC96456-54AB-4886-8396-BE6448EAB9D8}"/>
                </a:ext>
              </a:extLst>
            </p:cNvPr>
            <p:cNvCxnSpPr>
              <a:cxnSpLocks/>
            </p:cNvCxnSpPr>
            <p:nvPr/>
          </p:nvCxnSpPr>
          <p:spPr>
            <a:xfrm>
              <a:off x="7114707" y="5468404"/>
              <a:ext cx="30419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959CFB-7EA8-4396-85D2-55F1CBD259DB}"/>
                </a:ext>
              </a:extLst>
            </p:cNvPr>
            <p:cNvSpPr/>
            <p:nvPr/>
          </p:nvSpPr>
          <p:spPr>
            <a:xfrm>
              <a:off x="9715088" y="5542872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222ED1-112A-4D69-8B5D-DAF26D354F47}"/>
                </a:ext>
              </a:extLst>
            </p:cNvPr>
            <p:cNvSpPr/>
            <p:nvPr/>
          </p:nvSpPr>
          <p:spPr>
            <a:xfrm>
              <a:off x="6744253" y="2780289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endParaRPr lang="en-GB"/>
            </a:p>
          </p:txBody>
        </p: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6E4E5831-491F-441F-8235-C3F54174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Timed Execution</a:t>
            </a:r>
            <a:r>
              <a:rPr lang="fr-FR" dirty="0"/>
              <a:t> </a:t>
            </a:r>
            <a:r>
              <a:rPr lang="en-GB" dirty="0"/>
              <a:t>Semantics – DBM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 { P1@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P2@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} , { c0:[0, 2[ , c1:[0, 2[ , </a:t>
            </a:r>
            <a:r>
              <a:rPr lang="fr-FR" b="1" dirty="0">
                <a:solidFill>
                  <a:srgbClr val="FF0000"/>
                </a:solidFill>
              </a:rPr>
              <a:t>c1</a:t>
            </a:r>
            <a:r>
              <a:rPr lang="fr-FR" b="1" dirty="0"/>
              <a:t>-</a:t>
            </a:r>
            <a:r>
              <a:rPr lang="fr-FR" b="1" dirty="0">
                <a:solidFill>
                  <a:srgbClr val="0070C0"/>
                </a:solidFill>
              </a:rPr>
              <a:t>c0</a:t>
            </a:r>
            <a:r>
              <a:rPr lang="fr-FR" b="1" dirty="0"/>
              <a:t>:[0,1[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} 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60A5AD-4C04-418D-99CD-FFF4BA7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61174"/>
              </p:ext>
            </p:extLst>
          </p:nvPr>
        </p:nvGraphicFramePr>
        <p:xfrm>
          <a:off x="2216728" y="3158014"/>
          <a:ext cx="3271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38">
                  <a:extLst>
                    <a:ext uri="{9D8B030D-6E8A-4147-A177-3AD203B41FA5}">
                      <a16:colId xmlns:a16="http://schemas.microsoft.com/office/drawing/2014/main" val="1529207449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1891665974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3415921695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414670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&lt;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6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452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2114733-EDA5-4F27-B17D-2C95CFA8BB5B}"/>
              </a:ext>
            </a:extLst>
          </p:cNvPr>
          <p:cNvSpPr txBox="1"/>
          <p:nvPr/>
        </p:nvSpPr>
        <p:spPr>
          <a:xfrm>
            <a:off x="1971158" y="4776311"/>
            <a:ext cx="3762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Difference</a:t>
            </a:r>
            <a:r>
              <a:rPr lang="fr-FR" sz="2800" dirty="0"/>
              <a:t> </a:t>
            </a:r>
            <a:r>
              <a:rPr lang="en-GB" sz="2800" dirty="0"/>
              <a:t>Bound</a:t>
            </a:r>
            <a:r>
              <a:rPr lang="fr-FR" sz="2800" dirty="0"/>
              <a:t> Matrix</a:t>
            </a:r>
          </a:p>
          <a:p>
            <a:pPr algn="ctr"/>
            <a:r>
              <a:rPr lang="fr-FR" sz="2800" dirty="0"/>
              <a:t>(DBM)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27516B-BDEE-4597-9F75-9A535410F30F}"/>
              </a:ext>
            </a:extLst>
          </p:cNvPr>
          <p:cNvGrpSpPr/>
          <p:nvPr/>
        </p:nvGrpSpPr>
        <p:grpSpPr>
          <a:xfrm>
            <a:off x="6744253" y="2780289"/>
            <a:ext cx="3711743" cy="3267267"/>
            <a:chOff x="6744253" y="2780289"/>
            <a:chExt cx="3711743" cy="3267267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D3A3084-D701-4E2A-8046-FB9D13F35944}"/>
                </a:ext>
              </a:extLst>
            </p:cNvPr>
            <p:cNvCxnSpPr/>
            <p:nvPr/>
          </p:nvCxnSpPr>
          <p:spPr>
            <a:xfrm flipH="1">
              <a:off x="7600424" y="3716061"/>
              <a:ext cx="175234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7F0828C-1AA1-4C97-A726-7AC729DD6CD6}"/>
                </a:ext>
              </a:extLst>
            </p:cNvPr>
            <p:cNvCxnSpPr/>
            <p:nvPr/>
          </p:nvCxnSpPr>
          <p:spPr>
            <a:xfrm>
              <a:off x="9352770" y="3716061"/>
              <a:ext cx="0" cy="1752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F9E8896-3B05-43D1-AE8C-19983FD6015F}"/>
                </a:ext>
              </a:extLst>
            </p:cNvPr>
            <p:cNvSpPr txBox="1"/>
            <p:nvPr/>
          </p:nvSpPr>
          <p:spPr>
            <a:xfrm>
              <a:off x="9210873" y="5468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E177C9D-F0D3-401C-834F-F560C9886494}"/>
                </a:ext>
              </a:extLst>
            </p:cNvPr>
            <p:cNvSpPr txBox="1"/>
            <p:nvPr/>
          </p:nvSpPr>
          <p:spPr>
            <a:xfrm>
              <a:off x="7283038" y="3518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2115292-EC44-4B75-83EC-FFB2C784BA19}"/>
                </a:ext>
              </a:extLst>
            </p:cNvPr>
            <p:cNvSpPr txBox="1"/>
            <p:nvPr/>
          </p:nvSpPr>
          <p:spPr>
            <a:xfrm>
              <a:off x="7297362" y="5452930"/>
              <a:ext cx="485717" cy="594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78351FA-FE8E-461F-9615-FEDF910295AE}"/>
                </a:ext>
              </a:extLst>
            </p:cNvPr>
            <p:cNvCxnSpPr/>
            <p:nvPr/>
          </p:nvCxnSpPr>
          <p:spPr>
            <a:xfrm>
              <a:off x="7600424" y="4568958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585E662-3B7B-4BC0-B52D-1642B7506F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6231" y="5408041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38BE2FE-27AC-4A40-ABC3-211808816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424" y="2862937"/>
              <a:ext cx="0" cy="31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DC96456-54AB-4886-8396-BE6448EAB9D8}"/>
                </a:ext>
              </a:extLst>
            </p:cNvPr>
            <p:cNvCxnSpPr>
              <a:cxnSpLocks/>
            </p:cNvCxnSpPr>
            <p:nvPr/>
          </p:nvCxnSpPr>
          <p:spPr>
            <a:xfrm>
              <a:off x="7114707" y="5468404"/>
              <a:ext cx="30419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959CFB-7EA8-4396-85D2-55F1CBD259DB}"/>
                </a:ext>
              </a:extLst>
            </p:cNvPr>
            <p:cNvSpPr/>
            <p:nvPr/>
          </p:nvSpPr>
          <p:spPr>
            <a:xfrm>
              <a:off x="9715088" y="5542872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222ED1-112A-4D69-8B5D-DAF26D354F47}"/>
                </a:ext>
              </a:extLst>
            </p:cNvPr>
            <p:cNvSpPr/>
            <p:nvPr/>
          </p:nvSpPr>
          <p:spPr>
            <a:xfrm>
              <a:off x="6744253" y="2780289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endParaRPr lang="fr-FR" dirty="0"/>
            </a:p>
          </p:txBody>
        </p: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6E4E5831-491F-441F-8235-C3F54174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26</a:t>
            </a:fld>
            <a:endParaRPr lang="fr-FR"/>
          </a:p>
        </p:txBody>
      </p:sp>
      <p:sp>
        <p:nvSpPr>
          <p:cNvPr id="9" name="Trapèze 8">
            <a:extLst>
              <a:ext uri="{FF2B5EF4-FFF2-40B4-BE49-F238E27FC236}">
                <a16:creationId xmlns:a16="http://schemas.microsoft.com/office/drawing/2014/main" id="{85ED966D-FB55-4261-8814-5A689BE72221}"/>
              </a:ext>
            </a:extLst>
          </p:cNvPr>
          <p:cNvSpPr/>
          <p:nvPr/>
        </p:nvSpPr>
        <p:spPr>
          <a:xfrm rot="-2700000">
            <a:off x="7021678" y="4067329"/>
            <a:ext cx="2472527" cy="624118"/>
          </a:xfrm>
          <a:prstGeom prst="trapezoid">
            <a:avLst>
              <a:gd name="adj" fmla="val 99821"/>
            </a:avLst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2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Difference Bounded Matrix – Execution Step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847850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How to </a:t>
            </a:r>
            <a:r>
              <a:rPr lang="en-GB" b="1"/>
              <a:t>update</a:t>
            </a:r>
            <a:r>
              <a:rPr lang="en-GB"/>
              <a:t> </a:t>
            </a:r>
            <a:r>
              <a:rPr lang="en-GB" b="1"/>
              <a:t>the</a:t>
            </a:r>
            <a:r>
              <a:rPr lang="en-GB"/>
              <a:t> </a:t>
            </a:r>
            <a:r>
              <a:rPr lang="en-GB" b="1"/>
              <a:t>DBM</a:t>
            </a:r>
            <a:r>
              <a:rPr lang="en-GB"/>
              <a:t> given a </a:t>
            </a:r>
            <a:r>
              <a:rPr lang="en-GB" b="1"/>
              <a:t>model</a:t>
            </a:r>
            <a:r>
              <a:rPr lang="en-GB"/>
              <a:t>, a </a:t>
            </a:r>
            <a:r>
              <a:rPr lang="en-GB" b="1"/>
              <a:t>source </a:t>
            </a:r>
            <a:r>
              <a:rPr lang="en-GB"/>
              <a:t>configuration, a </a:t>
            </a:r>
            <a:r>
              <a:rPr lang="en-GB" b="1"/>
              <a:t>transition</a:t>
            </a:r>
            <a:r>
              <a:rPr lang="en-GB"/>
              <a:t> :</a:t>
            </a:r>
            <a:endParaRPr lang="en-GB" b="1"/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Minimum bounds are updated according to the transition’s guard (when a task closes, the minimum time this task needs to be active)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Clocks of consumed tokens are removed, clocks are introduced for each produced tokens (hence, if a token </a:t>
            </a:r>
            <a:r>
              <a:rPr lang="en-GB" i="1"/>
              <a:t>moves</a:t>
            </a:r>
            <a:r>
              <a:rPr lang="en-GB"/>
              <a:t>, its clock is </a:t>
            </a:r>
            <a:r>
              <a:rPr lang="en-GB" i="1"/>
              <a:t>reset</a:t>
            </a:r>
            <a:r>
              <a:rPr lang="en-GB"/>
              <a:t>)</a:t>
            </a:r>
            <a:endParaRPr lang="en-GB" i="1"/>
          </a:p>
          <a:p>
            <a:pPr marL="514350" indent="-514350">
              <a:buFont typeface="+mj-lt"/>
              <a:buAutoNum type="arabicPeriod"/>
            </a:pPr>
            <a:r>
              <a:rPr lang="en-GB"/>
              <a:t>Maximum bounds are updated according to the target’s invariant (how much can time advance given the set of tokens and current valuation of clocks)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8A0E55-69EB-4411-B4F8-7EC38DED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Timed Verification &amp;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Timed constraints restrict possible executions, thus a property that fails without these may now pass (ex: events &amp; deadlock)</a:t>
            </a:r>
          </a:p>
          <a:p>
            <a:endParaRPr lang="en-GB"/>
          </a:p>
          <a:p>
            <a:r>
              <a:rPr lang="en-GB"/>
              <a:t>New atomic propositions :</a:t>
            </a:r>
          </a:p>
          <a:p>
            <a:pPr lvl="1"/>
            <a:r>
              <a:rPr lang="en-GB"/>
              <a:t>Global elapsed time (ex: TTM &lt; 42)</a:t>
            </a:r>
          </a:p>
          <a:p>
            <a:pPr lvl="1"/>
            <a:r>
              <a:rPr lang="en-GB"/>
              <a:t>Elapsed time between two observable events (ex: a token appears, a process starts, a task closes, a signal is thrown, …)</a:t>
            </a:r>
            <a:endParaRPr lang="en-GB" i="1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CA2EE-B8E7-461A-B198-8F1F336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5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760A2-D2C7-4197-A3BD-19E1B08F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Timed Verification &amp;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8103E-5071-423F-94BC-F898E5EE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dirty="0" err="1"/>
              <a:t>Req</a:t>
            </a:r>
            <a:r>
              <a:rPr lang="en-GB" sz="3800" dirty="0"/>
              <a:t> : </a:t>
            </a:r>
            <a:r>
              <a:rPr lang="en-GB" sz="3800" b="1" dirty="0"/>
              <a:t>« Signal B must answer to A in less than 21 time units »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Generated observer :</a:t>
            </a:r>
          </a:p>
          <a:p>
            <a:pPr marL="0" indent="0">
              <a:buNone/>
            </a:pPr>
            <a:r>
              <a:rPr lang="fr-FR" dirty="0"/>
              <a:t>                (intuition)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Generated property :     </a:t>
            </a:r>
            <a:r>
              <a:rPr lang="en-GB" sz="3800" b="1" dirty="0"/>
              <a:t>[] | </a:t>
            </a:r>
            <a:r>
              <a:rPr lang="en-GB" sz="3800" b="1" dirty="0" err="1"/>
              <a:t>c_watch</a:t>
            </a:r>
            <a:r>
              <a:rPr lang="en-GB" sz="3800" b="1" dirty="0"/>
              <a:t> &lt; 21 |</a:t>
            </a:r>
          </a:p>
          <a:p>
            <a:pPr marL="0" indent="0">
              <a:buNone/>
            </a:pPr>
            <a:r>
              <a:rPr lang="en-GB" dirty="0"/>
              <a:t>With:</a:t>
            </a:r>
          </a:p>
          <a:p>
            <a:r>
              <a:rPr lang="en-GB" b="1" dirty="0"/>
              <a:t>« [] … » </a:t>
            </a:r>
            <a:r>
              <a:rPr lang="en-GB" dirty="0"/>
              <a:t>the LTL formula</a:t>
            </a:r>
          </a:p>
          <a:p>
            <a:r>
              <a:rPr lang="en-GB" b="1" dirty="0"/>
              <a:t>« </a:t>
            </a:r>
            <a:r>
              <a:rPr lang="en-GB" b="1" dirty="0" err="1"/>
              <a:t>c_watch</a:t>
            </a:r>
            <a:r>
              <a:rPr lang="en-GB" b="1" dirty="0"/>
              <a:t> » </a:t>
            </a:r>
            <a:r>
              <a:rPr lang="en-GB" dirty="0"/>
              <a:t>the clock associated to « watch » sequence flow</a:t>
            </a:r>
          </a:p>
          <a:p>
            <a:r>
              <a:rPr lang="en-GB" b="1" dirty="0"/>
              <a:t>« | </a:t>
            </a:r>
            <a:r>
              <a:rPr lang="en-GB" b="1" dirty="0" err="1"/>
              <a:t>c_watch</a:t>
            </a:r>
            <a:r>
              <a:rPr lang="en-GB" b="1" dirty="0"/>
              <a:t> &lt; 21 | » </a:t>
            </a:r>
            <a:r>
              <a:rPr lang="en-GB" dirty="0"/>
              <a:t>an atomic proposition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E67BC7-FC33-429C-9E40-9C8E35A0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29</a:t>
            </a:fld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F2BE9A-668C-4AFC-9BFE-740F142F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91" y="2547937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BPMN 2.0 Execution Semantics (One Way subset)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Timed Extension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Intuition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Difference Bound Matrix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Conclusion &amp; future 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833F0-B80D-4F95-B1E9-AA2042B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4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BPMN 2.0 Semantics (One Way subset)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Timed Extension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Intuition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Difference Bounded Matrix</a:t>
            </a:r>
          </a:p>
          <a:p>
            <a:r>
              <a:rPr lang="en-GB"/>
              <a:t>Demo</a:t>
            </a:r>
          </a:p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Conclusion &amp; future 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DF363-C8BF-43BA-BFC8-546DA2C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8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Contributions :</a:t>
            </a:r>
          </a:p>
          <a:p>
            <a:pPr lvl="1"/>
            <a:r>
              <a:rPr lang="en-GB"/>
              <a:t>BPMN 2.0 Execution Semantics (standard compliant)</a:t>
            </a:r>
          </a:p>
          <a:p>
            <a:pPr lvl="1"/>
            <a:r>
              <a:rPr lang="en-GB"/>
              <a:t>Verification of temporal formulas</a:t>
            </a:r>
          </a:p>
          <a:p>
            <a:pPr lvl="1"/>
            <a:r>
              <a:rPr lang="en-GB"/>
              <a:t>Timed constraints interpreted as intervals</a:t>
            </a:r>
          </a:p>
          <a:p>
            <a:pPr lvl="1"/>
            <a:r>
              <a:rPr lang="en-GB"/>
              <a:t>Atomic propositions covering base BPMN concepts and time</a:t>
            </a:r>
          </a:p>
          <a:p>
            <a:endParaRPr lang="en-GB"/>
          </a:p>
          <a:p>
            <a:r>
              <a:rPr lang="en-GB"/>
              <a:t>Future work :</a:t>
            </a:r>
          </a:p>
          <a:p>
            <a:pPr lvl="1"/>
            <a:r>
              <a:rPr lang="en-GB"/>
              <a:t>Finalize implementation within OBP2</a:t>
            </a:r>
          </a:p>
          <a:p>
            <a:pPr lvl="1"/>
            <a:r>
              <a:rPr lang="en-GB"/>
              <a:t>Enlarge supported BPMN subset (messages, data, …)</a:t>
            </a:r>
          </a:p>
          <a:p>
            <a:pPr lvl="1"/>
            <a:r>
              <a:rPr lang="en-GB"/>
              <a:t>Explore similar opportunities with PragmaDev Process</a:t>
            </a:r>
          </a:p>
          <a:p>
            <a:pPr lvl="1"/>
            <a:r>
              <a:rPr lang="en-GB"/>
              <a:t>Reflexions about probabilistic reachability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DC87A-2887-4600-BACC-300324E5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BPMN 2.0 Execution Semantics – </a:t>
            </a:r>
            <a:r>
              <a:rPr lang="en-GB" sz="3200"/>
              <a:t>Task Lifecycle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525667-7EEE-4743-B8A1-BA785A57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69" y="1484308"/>
            <a:ext cx="4665662" cy="507842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5F0EB9-5A12-4D6A-A76E-8D984A7E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10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Clocks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2C67099-D57D-444C-A688-D021011D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89587"/>
            <a:ext cx="4719637" cy="39635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DF32AEB-9445-4148-A0E8-0EEADC7F7D32}"/>
              </a:ext>
            </a:extLst>
          </p:cNvPr>
          <p:cNvSpPr txBox="1"/>
          <p:nvPr/>
        </p:nvSpPr>
        <p:spPr>
          <a:xfrm>
            <a:off x="2713133" y="308833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386EEF-7B47-447B-85F4-E361E3CFAA3D}"/>
              </a:ext>
            </a:extLst>
          </p:cNvPr>
          <p:cNvSpPr txBox="1"/>
          <p:nvPr/>
        </p:nvSpPr>
        <p:spPr>
          <a:xfrm>
            <a:off x="2713134" y="51950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16C3D83-EC12-463E-8925-3096EC6EED85}"/>
              </a:ext>
            </a:extLst>
          </p:cNvPr>
          <p:cNvSpPr txBox="1"/>
          <p:nvPr/>
        </p:nvSpPr>
        <p:spPr>
          <a:xfrm>
            <a:off x="6012039" y="195266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1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1</a:t>
            </a:r>
            <a:r>
              <a:rPr lang="en-GB"/>
              <a:t> }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FDFF97-7D6E-4FF5-9D69-4C3663969819}"/>
              </a:ext>
            </a:extLst>
          </p:cNvPr>
          <p:cNvSpPr txBox="1"/>
          <p:nvPr/>
        </p:nvSpPr>
        <p:spPr>
          <a:xfrm>
            <a:off x="6014444" y="25839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1</a:t>
            </a:r>
            <a:r>
              <a:rPr lang="en-GB"/>
              <a:t> }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712781-77BC-42E0-A9AD-E15863930CFF}"/>
              </a:ext>
            </a:extLst>
          </p:cNvPr>
          <p:cNvSpPr txBox="1"/>
          <p:nvPr/>
        </p:nvSpPr>
        <p:spPr>
          <a:xfrm>
            <a:off x="6012039" y="321528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A5D6A49-D523-40E1-8F77-CF96DCB21DC9}"/>
              </a:ext>
            </a:extLst>
          </p:cNvPr>
          <p:cNvSpPr txBox="1"/>
          <p:nvPr/>
        </p:nvSpPr>
        <p:spPr>
          <a:xfrm>
            <a:off x="6007230" y="384659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2</a:t>
            </a:r>
            <a:r>
              <a:rPr lang="en-GB"/>
              <a:t> }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2E17F-009E-4EE3-93C5-E5FF6395D6CA}"/>
              </a:ext>
            </a:extLst>
          </p:cNvPr>
          <p:cNvSpPr txBox="1"/>
          <p:nvPr/>
        </p:nvSpPr>
        <p:spPr>
          <a:xfrm>
            <a:off x="6012039" y="447790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2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2</a:t>
            </a:r>
            <a:r>
              <a:rPr lang="en-GB"/>
              <a:t> }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5058B51-2788-4402-8B3E-9F6B16BDA4AC}"/>
              </a:ext>
            </a:extLst>
          </p:cNvPr>
          <p:cNvSpPr txBox="1"/>
          <p:nvPr/>
        </p:nvSpPr>
        <p:spPr>
          <a:xfrm>
            <a:off x="6310998" y="510921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2</a:t>
            </a:r>
            <a:r>
              <a:rPr lang="en-GB"/>
              <a:t> }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342EB72-21F1-48BB-9572-D4D9CB135AF8}"/>
              </a:ext>
            </a:extLst>
          </p:cNvPr>
          <p:cNvSpPr txBox="1"/>
          <p:nvPr/>
        </p:nvSpPr>
        <p:spPr>
          <a:xfrm>
            <a:off x="6607929" y="57405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 }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4BB5C89-5DBD-431A-AB8B-F1070D16F2F1}"/>
              </a:ext>
            </a:extLst>
          </p:cNvPr>
          <p:cNvCxnSpPr>
            <a:cxnSpLocks/>
          </p:cNvCxnSpPr>
          <p:nvPr/>
        </p:nvCxnSpPr>
        <p:spPr>
          <a:xfrm>
            <a:off x="6819601" y="2953306"/>
            <a:ext cx="0" cy="291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E434323-9FA2-4D29-9E63-EE13A8F5BAB0}"/>
              </a:ext>
            </a:extLst>
          </p:cNvPr>
          <p:cNvCxnSpPr>
            <a:cxnSpLocks/>
          </p:cNvCxnSpPr>
          <p:nvPr/>
        </p:nvCxnSpPr>
        <p:spPr>
          <a:xfrm>
            <a:off x="6819601" y="2321997"/>
            <a:ext cx="0" cy="2910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E741AF-A1D6-4597-AD96-47B27830EB1B}"/>
              </a:ext>
            </a:extLst>
          </p:cNvPr>
          <p:cNvCxnSpPr>
            <a:cxnSpLocks/>
          </p:cNvCxnSpPr>
          <p:nvPr/>
        </p:nvCxnSpPr>
        <p:spPr>
          <a:xfrm>
            <a:off x="6819601" y="3584615"/>
            <a:ext cx="0" cy="291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C2DB052-497F-4275-A7C0-318454E03F0F}"/>
              </a:ext>
            </a:extLst>
          </p:cNvPr>
          <p:cNvCxnSpPr>
            <a:cxnSpLocks/>
          </p:cNvCxnSpPr>
          <p:nvPr/>
        </p:nvCxnSpPr>
        <p:spPr>
          <a:xfrm>
            <a:off x="6812952" y="4215924"/>
            <a:ext cx="0" cy="291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B630A49-FBD3-4F21-9730-39EA6D51D0FA}"/>
              </a:ext>
            </a:extLst>
          </p:cNvPr>
          <p:cNvCxnSpPr>
            <a:cxnSpLocks/>
          </p:cNvCxnSpPr>
          <p:nvPr/>
        </p:nvCxnSpPr>
        <p:spPr>
          <a:xfrm>
            <a:off x="6812952" y="4847233"/>
            <a:ext cx="0" cy="291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5774362-C3A9-40A1-A432-A6CBAD2336AF}"/>
              </a:ext>
            </a:extLst>
          </p:cNvPr>
          <p:cNvCxnSpPr>
            <a:cxnSpLocks/>
          </p:cNvCxnSpPr>
          <p:nvPr/>
        </p:nvCxnSpPr>
        <p:spPr>
          <a:xfrm>
            <a:off x="6812952" y="5440629"/>
            <a:ext cx="0" cy="2910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61A3C81-EFD0-4131-BCC6-3AB77AC243CB}"/>
              </a:ext>
            </a:extLst>
          </p:cNvPr>
          <p:cNvSpPr txBox="1"/>
          <p:nvPr/>
        </p:nvSpPr>
        <p:spPr>
          <a:xfrm>
            <a:off x="6439894" y="1427718"/>
            <a:ext cx="95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Tokens :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D1987D-6C61-4A0E-A3E6-E547ADD5F005}"/>
              </a:ext>
            </a:extLst>
          </p:cNvPr>
          <p:cNvSpPr txBox="1"/>
          <p:nvPr/>
        </p:nvSpPr>
        <p:spPr>
          <a:xfrm>
            <a:off x="8116448" y="142771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Associated Clocks :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9E7EC75-5BAA-4278-AB32-6C226AC87332}"/>
              </a:ext>
            </a:extLst>
          </p:cNvPr>
          <p:cNvSpPr txBox="1"/>
          <p:nvPr/>
        </p:nvSpPr>
        <p:spPr>
          <a:xfrm>
            <a:off x="8553842" y="195266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[0,0]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[0,0]</a:t>
            </a:r>
            <a:endParaRPr lang="en-GB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142F17B-2350-4054-808D-7041857A65B7}"/>
              </a:ext>
            </a:extLst>
          </p:cNvPr>
          <p:cNvSpPr txBox="1"/>
          <p:nvPr/>
        </p:nvSpPr>
        <p:spPr>
          <a:xfrm>
            <a:off x="8553841" y="258397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[0,0]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[0,0]</a:t>
            </a:r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4565953-F514-489A-99D0-A8ED3EFC5A4F}"/>
              </a:ext>
            </a:extLst>
          </p:cNvPr>
          <p:cNvSpPr txBox="1"/>
          <p:nvPr/>
        </p:nvSpPr>
        <p:spPr>
          <a:xfrm>
            <a:off x="8553841" y="322541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[0,2[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[0,2[</a:t>
            </a:r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8A7A334-754F-4D61-9368-ECEFE8953B54}"/>
              </a:ext>
            </a:extLst>
          </p:cNvPr>
          <p:cNvSpPr txBox="1"/>
          <p:nvPr/>
        </p:nvSpPr>
        <p:spPr>
          <a:xfrm>
            <a:off x="8553841" y="385667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]1,2[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[0,0]</a:t>
            </a:r>
            <a:endParaRPr lang="en-GB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58789C-A426-42E2-A6CE-086F82383D51}"/>
              </a:ext>
            </a:extLst>
          </p:cNvPr>
          <p:cNvSpPr txBox="1"/>
          <p:nvPr/>
        </p:nvSpPr>
        <p:spPr>
          <a:xfrm>
            <a:off x="8553841" y="447532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[0,0]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[0,0]</a:t>
            </a:r>
            <a:endParaRPr lang="en-GB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BEB685-B2E4-48EE-943A-9467E627C954}"/>
              </a:ext>
            </a:extLst>
          </p:cNvPr>
          <p:cNvSpPr txBox="1"/>
          <p:nvPr/>
        </p:nvSpPr>
        <p:spPr>
          <a:xfrm>
            <a:off x="8796695" y="51092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[0,0]</a:t>
            </a:r>
            <a:endParaRPr lang="en-GB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8E5605C-38D6-494E-9387-6B189B1B224A}"/>
              </a:ext>
            </a:extLst>
          </p:cNvPr>
          <p:cNvSpPr txBox="1"/>
          <p:nvPr/>
        </p:nvSpPr>
        <p:spPr>
          <a:xfrm>
            <a:off x="10601947" y="1427718"/>
            <a:ext cx="129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Difference :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80AD6DB-C772-4DFE-AF12-72D97315F726}"/>
              </a:ext>
            </a:extLst>
          </p:cNvPr>
          <p:cNvSpPr txBox="1"/>
          <p:nvPr/>
        </p:nvSpPr>
        <p:spPr>
          <a:xfrm>
            <a:off x="10939282" y="19526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[0,0]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84A9393-D933-410B-8D3D-B9FDBF09924D}"/>
              </a:ext>
            </a:extLst>
          </p:cNvPr>
          <p:cNvSpPr txBox="1"/>
          <p:nvPr/>
        </p:nvSpPr>
        <p:spPr>
          <a:xfrm>
            <a:off x="10939281" y="2583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[0,0]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3AB4E4B-6A02-4A6B-9983-4F40E4E686BC}"/>
              </a:ext>
            </a:extLst>
          </p:cNvPr>
          <p:cNvSpPr txBox="1"/>
          <p:nvPr/>
        </p:nvSpPr>
        <p:spPr>
          <a:xfrm>
            <a:off x="10939280" y="32152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[0,0]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07735BF-72CE-4220-9FFD-C9044839EF80}"/>
              </a:ext>
            </a:extLst>
          </p:cNvPr>
          <p:cNvSpPr txBox="1"/>
          <p:nvPr/>
        </p:nvSpPr>
        <p:spPr>
          <a:xfrm>
            <a:off x="10939037" y="38465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]1,2[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F02E474-8BA9-4078-82DB-782AF732A0D9}"/>
              </a:ext>
            </a:extLst>
          </p:cNvPr>
          <p:cNvSpPr txBox="1"/>
          <p:nvPr/>
        </p:nvSpPr>
        <p:spPr>
          <a:xfrm>
            <a:off x="10939036" y="44753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[0,0]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49F62B-9428-4DDF-B0A4-BA057A9D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33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02983-1542-4555-8AE1-B6355DABCEB4}"/>
              </a:ext>
            </a:extLst>
          </p:cNvPr>
          <p:cNvSpPr/>
          <p:nvPr/>
        </p:nvSpPr>
        <p:spPr>
          <a:xfrm>
            <a:off x="5848350" y="3088337"/>
            <a:ext cx="6045743" cy="1280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48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analysis versus model-checking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Static analysis may be enough to answer some questions such as :</a:t>
            </a:r>
          </a:p>
          <a:p>
            <a:pPr marL="0" indent="0">
              <a:buNone/>
            </a:pPr>
            <a:r>
              <a:rPr lang="en-GB"/>
              <a:t>« Will my process end before x unit of time »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However :</a:t>
            </a:r>
          </a:p>
          <a:p>
            <a:r>
              <a:rPr lang="en-GB"/>
              <a:t>Model-checking may be necessary once data are taken into account</a:t>
            </a:r>
          </a:p>
          <a:p>
            <a:r>
              <a:rPr lang="en-GB"/>
              <a:t>Time also restricts some executions (ex : deadlock)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DC87A-2887-4600-BACC-300324E5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3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AF68C-A955-43A8-BCA4-0F59A09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Semantics : OBP2 &amp; PragmaDev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0726-75D4-4FA8-BE18-CEF5FFCB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Differences :</a:t>
            </a:r>
          </a:p>
          <a:p>
            <a:pPr lvl="1"/>
            <a:r>
              <a:rPr lang="en-GB"/>
              <a:t>Model-checking versus simulation as main use case</a:t>
            </a:r>
          </a:p>
          <a:p>
            <a:pPr lvl="1"/>
            <a:r>
              <a:rPr lang="en-GB"/>
              <a:t>Big steps versus small steps semantics</a:t>
            </a:r>
          </a:p>
          <a:p>
            <a:pPr lvl="1"/>
            <a:r>
              <a:rPr lang="en-GB"/>
              <a:t>Symbolic versus explicit time representation</a:t>
            </a:r>
          </a:p>
          <a:p>
            <a:pPr lvl="1"/>
            <a:endParaRPr lang="en-GB"/>
          </a:p>
          <a:p>
            <a:r>
              <a:rPr lang="en-GB"/>
              <a:t>Commonalities :</a:t>
            </a:r>
          </a:p>
          <a:p>
            <a:pPr lvl="1"/>
            <a:r>
              <a:rPr lang="en-GB"/>
              <a:t>Standard compliant</a:t>
            </a:r>
          </a:p>
          <a:p>
            <a:pPr lvl="1"/>
            <a:r>
              <a:rPr lang="en-GB"/>
              <a:t>Weakly bi-simulable (preserve reachability)</a:t>
            </a:r>
          </a:p>
          <a:p>
            <a:pPr lvl="1"/>
            <a:endParaRPr lang="en-GB"/>
          </a:p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3C890-C790-4B68-9B93-F917942B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BPMN 2.0 Meta-Model (subset)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1FCEBD-DF37-4FD3-8673-FFBE1271E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3" r="398"/>
          <a:stretch/>
        </p:blipFill>
        <p:spPr>
          <a:xfrm>
            <a:off x="4063729" y="1409774"/>
            <a:ext cx="8128271" cy="518303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47CA5-0F83-4C09-94A0-DD15B6FD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5359400" cy="4462462"/>
          </a:xfrm>
        </p:spPr>
        <p:txBody>
          <a:bodyPr numCol="1">
            <a:normAutofit fontScale="92500" lnSpcReduction="20000"/>
          </a:bodyPr>
          <a:lstStyle/>
          <a:p>
            <a:r>
              <a:rPr lang="en-GB"/>
              <a:t>Root Element</a:t>
            </a:r>
          </a:p>
          <a:p>
            <a:pPr lvl="1"/>
            <a:r>
              <a:rPr lang="en-GB"/>
              <a:t>Collaboration</a:t>
            </a:r>
          </a:p>
          <a:p>
            <a:pPr lvl="1"/>
            <a:r>
              <a:rPr lang="en-GB"/>
              <a:t>Process</a:t>
            </a:r>
          </a:p>
          <a:p>
            <a:pPr lvl="1"/>
            <a:endParaRPr lang="en-GB"/>
          </a:p>
          <a:p>
            <a:r>
              <a:rPr lang="en-GB"/>
              <a:t>Flow Elements</a:t>
            </a:r>
          </a:p>
          <a:p>
            <a:pPr lvl="1"/>
            <a:r>
              <a:rPr lang="en-GB"/>
              <a:t>Sequence Flow</a:t>
            </a:r>
          </a:p>
          <a:p>
            <a:pPr lvl="1"/>
            <a:r>
              <a:rPr lang="en-GB"/>
              <a:t>Flow Node</a:t>
            </a:r>
          </a:p>
          <a:p>
            <a:pPr lvl="2"/>
            <a:r>
              <a:rPr lang="en-GB"/>
              <a:t>Gateways</a:t>
            </a:r>
          </a:p>
          <a:p>
            <a:pPr lvl="2"/>
            <a:r>
              <a:rPr lang="en-GB"/>
              <a:t>Events</a:t>
            </a:r>
          </a:p>
          <a:p>
            <a:pPr lvl="2"/>
            <a:r>
              <a:rPr lang="en-GB"/>
              <a:t>Activities</a:t>
            </a:r>
          </a:p>
          <a:p>
            <a:pPr lvl="2"/>
            <a:endParaRPr lang="en-GB"/>
          </a:p>
          <a:p>
            <a:r>
              <a:rPr lang="en-GB"/>
              <a:t>Data</a:t>
            </a:r>
          </a:p>
          <a:p>
            <a:pPr lvl="1"/>
            <a:r>
              <a:rPr lang="en-GB"/>
              <a:t>Item-Aware Elements</a:t>
            </a:r>
          </a:p>
          <a:p>
            <a:pPr lvl="2"/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048E3-36D8-475D-AE86-E1E372A0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627285" y="4192591"/>
            <a:ext cx="10892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« </a:t>
            </a:r>
            <a:r>
              <a:rPr lang="en-GB" sz="2800" i="1">
                <a:sym typeface="Wingdings" panose="05000000000000000000" pitchFamily="2" charset="2"/>
              </a:rPr>
              <a:t>The behavior of </a:t>
            </a:r>
            <a:r>
              <a:rPr lang="en-GB" sz="2800" b="1" i="1">
                <a:sym typeface="Wingdings" panose="05000000000000000000" pitchFamily="2" charset="2"/>
              </a:rPr>
              <a:t>process</a:t>
            </a:r>
            <a:r>
              <a:rPr lang="en-GB" sz="2800" i="1">
                <a:sym typeface="Wingdings" panose="05000000000000000000" pitchFamily="2" charset="2"/>
              </a:rPr>
              <a:t> </a:t>
            </a:r>
            <a:r>
              <a:rPr lang="en-GB" sz="2800" b="1" i="1">
                <a:sym typeface="Wingdings" panose="05000000000000000000" pitchFamily="2" charset="2"/>
              </a:rPr>
              <a:t>elements</a:t>
            </a:r>
            <a:r>
              <a:rPr lang="en-GB" sz="2800" i="1">
                <a:sym typeface="Wingdings" panose="05000000000000000000" pitchFamily="2" charset="2"/>
              </a:rPr>
              <a:t> can be defined by describing how they interact with a </a:t>
            </a:r>
            <a:r>
              <a:rPr lang="en-GB" sz="2800" b="1" i="1">
                <a:sym typeface="Wingdings" panose="05000000000000000000" pitchFamily="2" charset="2"/>
              </a:rPr>
              <a:t>token</a:t>
            </a:r>
            <a:r>
              <a:rPr lang="en-GB" sz="2800" i="1">
                <a:sym typeface="Wingdings" panose="05000000000000000000" pitchFamily="2" charset="2"/>
              </a:rPr>
              <a:t> as it traverses the structure of the process.</a:t>
            </a:r>
            <a:r>
              <a:rPr lang="en-GB" sz="2800">
                <a:sym typeface="Wingdings" panose="05000000000000000000" pitchFamily="2" charset="2"/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Similar to program pointer in the context of imperative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Places : Sequence flows (ex: 1 &amp; 2) and </a:t>
            </a:r>
            <a:r>
              <a:rPr lang="en-GB" sz="2800" i="1">
                <a:sym typeface="Wingdings" panose="05000000000000000000" pitchFamily="2" charset="2"/>
              </a:rPr>
              <a:t>simple</a:t>
            </a:r>
            <a:r>
              <a:rPr lang="en-GB" sz="2800">
                <a:sym typeface="Wingdings" panose="05000000000000000000" pitchFamily="2" charset="2"/>
              </a:rPr>
              <a:t> Tasks (ex: DoSomething)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BBB29-4986-4CF0-9116-410B325D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4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D372B6CC-2AA8-4D42-84B6-1A01F3EE568C}"/>
              </a:ext>
            </a:extLst>
          </p:cNvPr>
          <p:cNvCxnSpPr>
            <a:stCxn id="29" idx="0"/>
            <a:endCxn id="19" idx="1"/>
          </p:cNvCxnSpPr>
          <p:nvPr/>
        </p:nvCxnSpPr>
        <p:spPr>
          <a:xfrm rot="5400000" flipH="1" flipV="1">
            <a:off x="2855436" y="2410939"/>
            <a:ext cx="1073295" cy="1273979"/>
          </a:xfrm>
          <a:prstGeom prst="bentConnector2">
            <a:avLst/>
          </a:pr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6E6B383-8A96-4338-B84D-8D6479DEE4F8}"/>
              </a:ext>
            </a:extLst>
          </p:cNvPr>
          <p:cNvGrpSpPr/>
          <p:nvPr/>
        </p:nvGrpSpPr>
        <p:grpSpPr>
          <a:xfrm>
            <a:off x="7369981" y="2511280"/>
            <a:ext cx="4133850" cy="2457595"/>
            <a:chOff x="7369981" y="2511280"/>
            <a:chExt cx="4133850" cy="245759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E17CA1F-0D7E-4C8E-A1D9-C73181FF7536}"/>
                </a:ext>
              </a:extLst>
            </p:cNvPr>
            <p:cNvGrpSpPr/>
            <p:nvPr/>
          </p:nvGrpSpPr>
          <p:grpSpPr>
            <a:xfrm>
              <a:off x="7369981" y="3584575"/>
              <a:ext cx="4133850" cy="1384300"/>
              <a:chOff x="4051300" y="2184400"/>
              <a:chExt cx="4133850" cy="1384300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681721C1-7E59-4C6B-84BE-F568702C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8D85E2-B0D8-4BCC-9539-226828ECE188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6C33066D-AE1E-4E44-8F10-F88773A58CC8}"/>
                </a:ext>
              </a:extLst>
            </p:cNvPr>
            <p:cNvCxnSpPr>
              <a:stCxn id="19" idx="3"/>
              <a:endCxn id="26" idx="0"/>
            </p:cNvCxnSpPr>
            <p:nvPr/>
          </p:nvCxnSpPr>
          <p:spPr>
            <a:xfrm>
              <a:off x="8162923" y="2511280"/>
              <a:ext cx="1273983" cy="1073295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4F2EB36-8B80-487B-934B-C06A8760DECF}"/>
                </a:ext>
              </a:extLst>
            </p:cNvPr>
            <p:cNvSpPr/>
            <p:nvPr/>
          </p:nvSpPr>
          <p:spPr>
            <a:xfrm>
              <a:off x="8248650" y="4204725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F31FD70-7133-449A-A979-63DEFBB8736A}"/>
              </a:ext>
            </a:extLst>
          </p:cNvPr>
          <p:cNvGrpSpPr/>
          <p:nvPr/>
        </p:nvGrpSpPr>
        <p:grpSpPr>
          <a:xfrm>
            <a:off x="4029073" y="4968875"/>
            <a:ext cx="5407834" cy="1765445"/>
            <a:chOff x="4029073" y="4968875"/>
            <a:chExt cx="5407834" cy="176544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EF9EB47-F70E-4D5F-AA33-ADD2CF64944B}"/>
                </a:ext>
              </a:extLst>
            </p:cNvPr>
            <p:cNvGrpSpPr/>
            <p:nvPr/>
          </p:nvGrpSpPr>
          <p:grpSpPr>
            <a:xfrm>
              <a:off x="4029073" y="5350020"/>
              <a:ext cx="4133850" cy="1384300"/>
              <a:chOff x="4051300" y="2184400"/>
              <a:chExt cx="4133850" cy="1384300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25861DF7-F17F-4C26-98DD-B5EADC255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6EC50D-7B57-4E42-85FE-85B3B0577B7A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3E8324D2-2636-46CC-84C8-9A3E147FD4BB}"/>
                </a:ext>
              </a:extLst>
            </p:cNvPr>
            <p:cNvCxnSpPr>
              <a:stCxn id="26" idx="2"/>
              <a:endCxn id="23" idx="3"/>
            </p:cNvCxnSpPr>
            <p:nvPr/>
          </p:nvCxnSpPr>
          <p:spPr>
            <a:xfrm rot="5400000">
              <a:off x="8263268" y="4868531"/>
              <a:ext cx="1073295" cy="1273983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C3FDDF-E5E0-41EA-BE7F-3E946BC3B484}"/>
                </a:ext>
              </a:extLst>
            </p:cNvPr>
            <p:cNvSpPr/>
            <p:nvPr/>
          </p:nvSpPr>
          <p:spPr>
            <a:xfrm>
              <a:off x="6001722" y="6241950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00B08AD-B44D-4B97-BEE4-08EAB830C23B}"/>
              </a:ext>
            </a:extLst>
          </p:cNvPr>
          <p:cNvGrpSpPr/>
          <p:nvPr/>
        </p:nvGrpSpPr>
        <p:grpSpPr>
          <a:xfrm>
            <a:off x="688169" y="3584575"/>
            <a:ext cx="4133850" cy="2457596"/>
            <a:chOff x="688169" y="3584575"/>
            <a:chExt cx="4133850" cy="245759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D8D44F5-AF82-4F1D-B4ED-384BEE8FBDFC}"/>
                </a:ext>
              </a:extLst>
            </p:cNvPr>
            <p:cNvGrpSpPr/>
            <p:nvPr/>
          </p:nvGrpSpPr>
          <p:grpSpPr>
            <a:xfrm>
              <a:off x="688169" y="3584575"/>
              <a:ext cx="4133850" cy="1384300"/>
              <a:chOff x="4051300" y="2184400"/>
              <a:chExt cx="4133850" cy="1384300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C08871A-9EBD-4852-A60C-19C8E8FA5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7CF6C5-968A-49B3-8662-E4527EED5BA8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" name="Connecteur : en angle 34">
              <a:extLst>
                <a:ext uri="{FF2B5EF4-FFF2-40B4-BE49-F238E27FC236}">
                  <a16:creationId xmlns:a16="http://schemas.microsoft.com/office/drawing/2014/main" id="{8D19D536-3C4C-49FC-8A25-0544F3D95AB6}"/>
                </a:ext>
              </a:extLst>
            </p:cNvPr>
            <p:cNvCxnSpPr>
              <a:stCxn id="23" idx="1"/>
              <a:endCxn id="29" idx="2"/>
            </p:cNvCxnSpPr>
            <p:nvPr/>
          </p:nvCxnSpPr>
          <p:spPr>
            <a:xfrm rot="10800000">
              <a:off x="2755095" y="4968876"/>
              <a:ext cx="1273979" cy="1073295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EC1A03-D557-4A90-B4AE-533B8E3CA857}"/>
                </a:ext>
              </a:extLst>
            </p:cNvPr>
            <p:cNvSpPr/>
            <p:nvPr/>
          </p:nvSpPr>
          <p:spPr>
            <a:xfrm>
              <a:off x="3655764" y="4204725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7AB51D0-B1DE-4BEA-9259-244D4D7318A2}"/>
              </a:ext>
            </a:extLst>
          </p:cNvPr>
          <p:cNvGrpSpPr/>
          <p:nvPr/>
        </p:nvGrpSpPr>
        <p:grpSpPr>
          <a:xfrm>
            <a:off x="1376826" y="1333358"/>
            <a:ext cx="9542634" cy="4016662"/>
            <a:chOff x="1376826" y="1333358"/>
            <a:chExt cx="9542634" cy="4016662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DB01C0B5-5711-4EB4-BDC8-2D39A548DF72}"/>
                </a:ext>
              </a:extLst>
            </p:cNvPr>
            <p:cNvSpPr txBox="1"/>
            <p:nvPr/>
          </p:nvSpPr>
          <p:spPr>
            <a:xfrm>
              <a:off x="5913224" y="1333358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}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E5DDC49-4775-46A2-91B1-0211CA1AEFA1}"/>
                </a:ext>
              </a:extLst>
            </p:cNvPr>
            <p:cNvSpPr txBox="1"/>
            <p:nvPr/>
          </p:nvSpPr>
          <p:spPr>
            <a:xfrm>
              <a:off x="10229848" y="3047927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1 }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346AE50-4D22-4300-9295-7C9C59B21FAC}"/>
                </a:ext>
              </a:extLst>
            </p:cNvPr>
            <p:cNvSpPr txBox="1"/>
            <p:nvPr/>
          </p:nvSpPr>
          <p:spPr>
            <a:xfrm>
              <a:off x="4940544" y="4888355"/>
              <a:ext cx="226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DoSomething 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86DE9E4-7735-4C54-9D91-6C9D35FFBF4C}"/>
                </a:ext>
              </a:extLst>
            </p:cNvPr>
            <p:cNvSpPr txBox="1"/>
            <p:nvPr/>
          </p:nvSpPr>
          <p:spPr>
            <a:xfrm>
              <a:off x="1376826" y="3047927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2 }</a:t>
              </a: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C0C9D-45B4-488F-9723-BAEFF816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838200" y="4373217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An execution starts with tokens on sequence flows outgoing from participants’ (root process(es)) unconditional start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An execution ends properly if no tokens are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sym typeface="Wingdings" panose="05000000000000000000" pitchFamily="2" charset="2"/>
              </a:rPr>
              <a:t>{ 1 } </a:t>
            </a:r>
            <a:r>
              <a:rPr lang="en-GB" sz="2800">
                <a:sym typeface="Wingdings" panose="05000000000000000000" pitchFamily="2" charset="2"/>
              </a:rPr>
              <a:t> </a:t>
            </a:r>
            <a:r>
              <a:rPr lang="en-GB" sz="2800" b="1">
                <a:sym typeface="Wingdings" panose="05000000000000000000" pitchFamily="2" charset="2"/>
              </a:rPr>
              <a:t>{ DoSomething } </a:t>
            </a:r>
            <a:r>
              <a:rPr lang="en-GB" sz="2800">
                <a:sym typeface="Wingdings" panose="05000000000000000000" pitchFamily="2" charset="2"/>
              </a:rPr>
              <a:t>  </a:t>
            </a:r>
            <a:r>
              <a:rPr lang="en-GB" sz="2800" b="1">
                <a:sym typeface="Wingdings" panose="05000000000000000000" pitchFamily="2" charset="2"/>
              </a:rPr>
              <a:t>{ 2 } </a:t>
            </a:r>
            <a:r>
              <a:rPr lang="en-GB" sz="2800">
                <a:sym typeface="Wingdings" panose="05000000000000000000" pitchFamily="2" charset="2"/>
              </a:rPr>
              <a:t> </a:t>
            </a:r>
            <a:r>
              <a:rPr lang="en-GB" sz="2800" b="1">
                <a:sym typeface="Wingdings" panose="05000000000000000000" pitchFamily="2" charset="2"/>
              </a:rPr>
              <a:t>{ }</a:t>
            </a:r>
            <a:endParaRPr lang="en-GB" sz="2800" b="1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DE663-83BE-4247-944A-F5488C86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7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Semantics </a:t>
            </a:r>
            <a:r>
              <a:rPr lang="fr-FR" dirty="0"/>
              <a:t>– Collaboration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C9FFF5-5700-4C53-A524-346ABD4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089587"/>
            <a:ext cx="4719637" cy="39635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897AB9-0402-4D1B-8E18-D552DE1B2096}"/>
              </a:ext>
            </a:extLst>
          </p:cNvPr>
          <p:cNvSpPr txBox="1"/>
          <p:nvPr/>
        </p:nvSpPr>
        <p:spPr>
          <a:xfrm>
            <a:off x="7772400" y="192361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 </a:t>
            </a:r>
            <a:r>
              <a:rPr lang="fr-FR" dirty="0">
                <a:solidFill>
                  <a:srgbClr val="0070C0"/>
                </a:solidFill>
              </a:rPr>
              <a:t>P1</a:t>
            </a:r>
            <a:r>
              <a:rPr lang="fr-FR" dirty="0"/>
              <a:t>@</a:t>
            </a:r>
            <a:r>
              <a:rPr lang="fr-FR" b="1" dirty="0"/>
              <a:t>1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P2</a:t>
            </a:r>
            <a:r>
              <a:rPr lang="fr-FR" dirty="0"/>
              <a:t>@</a:t>
            </a:r>
            <a:r>
              <a:rPr lang="fr-FR" b="1" dirty="0"/>
              <a:t>1</a:t>
            </a:r>
            <a:r>
              <a:rPr lang="fr-FR" dirty="0"/>
              <a:t> }</a:t>
            </a:r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0A3B67F2-38AD-46B3-A53A-6984FD9DA43A}"/>
              </a:ext>
            </a:extLst>
          </p:cNvPr>
          <p:cNvGrpSpPr/>
          <p:nvPr/>
        </p:nvGrpSpPr>
        <p:grpSpPr>
          <a:xfrm>
            <a:off x="6707518" y="2263709"/>
            <a:ext cx="1883493" cy="689597"/>
            <a:chOff x="6707518" y="2263709"/>
            <a:chExt cx="1883493" cy="68959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53B76A7-FFDB-4595-B65F-E89D5BDD8793}"/>
                </a:ext>
              </a:extLst>
            </p:cNvPr>
            <p:cNvSpPr txBox="1"/>
            <p:nvPr/>
          </p:nvSpPr>
          <p:spPr>
            <a:xfrm>
              <a:off x="670751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C4C24A5-4E3B-4328-A354-22E6017DD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142A178D-CC1B-4D8A-95AB-768029AED5F1}"/>
              </a:ext>
            </a:extLst>
          </p:cNvPr>
          <p:cNvGrpSpPr/>
          <p:nvPr/>
        </p:nvGrpSpPr>
        <p:grpSpPr>
          <a:xfrm>
            <a:off x="7501530" y="2923554"/>
            <a:ext cx="1867782" cy="690112"/>
            <a:chOff x="7501530" y="2923554"/>
            <a:chExt cx="1867782" cy="690112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EA591F8-6915-4507-BB8E-1C920889220D}"/>
                </a:ext>
              </a:extLst>
            </p:cNvPr>
            <p:cNvSpPr txBox="1"/>
            <p:nvPr/>
          </p:nvSpPr>
          <p:spPr>
            <a:xfrm>
              <a:off x="7772400" y="3244334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4A2C5F4-72E4-4F3E-AD49-53C8E5F91E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5E38190A-8CF6-492C-B5AB-9C25D32D70F9}"/>
              </a:ext>
            </a:extLst>
          </p:cNvPr>
          <p:cNvGrpSpPr/>
          <p:nvPr/>
        </p:nvGrpSpPr>
        <p:grpSpPr>
          <a:xfrm>
            <a:off x="8546129" y="3583914"/>
            <a:ext cx="1735299" cy="693366"/>
            <a:chOff x="8546129" y="3583914"/>
            <a:chExt cx="1735299" cy="693366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B6368FF-7C05-4E56-974F-21A593A45FCA}"/>
                </a:ext>
              </a:extLst>
            </p:cNvPr>
            <p:cNvSpPr txBox="1"/>
            <p:nvPr/>
          </p:nvSpPr>
          <p:spPr>
            <a:xfrm>
              <a:off x="8679707" y="390794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93442C3A-3B1A-436C-BCBB-34C7AE6A6E31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4DB9DD63-696F-4329-9960-34F42A452E8D}"/>
              </a:ext>
            </a:extLst>
          </p:cNvPr>
          <p:cNvGrpSpPr/>
          <p:nvPr/>
        </p:nvGrpSpPr>
        <p:grpSpPr>
          <a:xfrm>
            <a:off x="7772400" y="4299122"/>
            <a:ext cx="1942022" cy="635264"/>
            <a:chOff x="7772400" y="4299122"/>
            <a:chExt cx="1942022" cy="635264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B8F75935-6CDF-4889-A73C-AE4FB84F02BF}"/>
                </a:ext>
              </a:extLst>
            </p:cNvPr>
            <p:cNvSpPr txBox="1"/>
            <p:nvPr/>
          </p:nvSpPr>
          <p:spPr>
            <a:xfrm>
              <a:off x="7772400" y="456505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9" name="Connecteur droit avec flèche 148">
              <a:extLst>
                <a:ext uri="{FF2B5EF4-FFF2-40B4-BE49-F238E27FC236}">
                  <a16:creationId xmlns:a16="http://schemas.microsoft.com/office/drawing/2014/main" id="{2D02D3EE-955D-4EC1-94B7-17D5A4A15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8B56424-E9AE-4B82-8986-38F8B6937D5E}"/>
              </a:ext>
            </a:extLst>
          </p:cNvPr>
          <p:cNvGrpSpPr/>
          <p:nvPr/>
        </p:nvGrpSpPr>
        <p:grpSpPr>
          <a:xfrm>
            <a:off x="8546129" y="4938496"/>
            <a:ext cx="1431529" cy="652996"/>
            <a:chOff x="8546129" y="4938496"/>
            <a:chExt cx="1431529" cy="652996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3B4EEBF-2E9E-4E3B-9B1B-01C3B27A21AD}"/>
                </a:ext>
              </a:extLst>
            </p:cNvPr>
            <p:cNvSpPr txBox="1"/>
            <p:nvPr/>
          </p:nvSpPr>
          <p:spPr>
            <a:xfrm>
              <a:off x="8983475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1290714E-D634-40AB-8EE8-64B48F9BD805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DC30A0C9-0BDF-4F10-ABB9-183AF9DB09BB}"/>
              </a:ext>
            </a:extLst>
          </p:cNvPr>
          <p:cNvGrpSpPr/>
          <p:nvPr/>
        </p:nvGrpSpPr>
        <p:grpSpPr>
          <a:xfrm>
            <a:off x="5510872" y="2263194"/>
            <a:ext cx="6119968" cy="3652332"/>
            <a:chOff x="5510872" y="2263194"/>
            <a:chExt cx="6119968" cy="3652332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978DFB7-CFDB-4E74-9378-85002B0D62D5}"/>
                </a:ext>
              </a:extLst>
            </p:cNvPr>
            <p:cNvSpPr txBox="1"/>
            <p:nvPr/>
          </p:nvSpPr>
          <p:spPr>
            <a:xfrm>
              <a:off x="890125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E67340A-5194-45AC-BA5C-6008FF36A832}"/>
                </a:ext>
              </a:extLst>
            </p:cNvPr>
            <p:cNvSpPr txBox="1"/>
            <p:nvPr/>
          </p:nvSpPr>
          <p:spPr>
            <a:xfrm>
              <a:off x="5510872" y="324433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D8E23CF-8A79-4780-AC8A-13FD9B8B108A}"/>
                </a:ext>
              </a:extLst>
            </p:cNvPr>
            <p:cNvSpPr txBox="1"/>
            <p:nvPr/>
          </p:nvSpPr>
          <p:spPr>
            <a:xfrm>
              <a:off x="10024310" y="324433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C1EBBBB-A9E2-429E-BB81-8BF8B6097FA5}"/>
                </a:ext>
              </a:extLst>
            </p:cNvPr>
            <p:cNvSpPr txBox="1"/>
            <p:nvPr/>
          </p:nvSpPr>
          <p:spPr>
            <a:xfrm>
              <a:off x="5510872" y="3904694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CB3DD7E-96AC-454B-9413-B7F1AB2D8429}"/>
                </a:ext>
              </a:extLst>
            </p:cNvPr>
            <p:cNvSpPr txBox="1"/>
            <p:nvPr/>
          </p:nvSpPr>
          <p:spPr>
            <a:xfrm>
              <a:off x="6722758" y="390469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B964262-F270-4CA0-9B23-20FAD8E746F3}"/>
                </a:ext>
              </a:extLst>
            </p:cNvPr>
            <p:cNvSpPr txBox="1"/>
            <p:nvPr/>
          </p:nvSpPr>
          <p:spPr>
            <a:xfrm>
              <a:off x="10636657" y="3904694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D6EA85FB-BED1-4A73-A94B-2FFC13CC7449}"/>
                </a:ext>
              </a:extLst>
            </p:cNvPr>
            <p:cNvSpPr txBox="1"/>
            <p:nvPr/>
          </p:nvSpPr>
          <p:spPr>
            <a:xfrm>
              <a:off x="6375575" y="455521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BC5D235-4917-410B-9C8F-EAC00EF5784F}"/>
                </a:ext>
              </a:extLst>
            </p:cNvPr>
            <p:cNvSpPr txBox="1"/>
            <p:nvPr/>
          </p:nvSpPr>
          <p:spPr>
            <a:xfrm>
              <a:off x="9851004" y="452427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A5BB8ED-67EA-4836-8718-4D48095CD4CC}"/>
                </a:ext>
              </a:extLst>
            </p:cNvPr>
            <p:cNvSpPr txBox="1"/>
            <p:nvPr/>
          </p:nvSpPr>
          <p:spPr>
            <a:xfrm>
              <a:off x="7011286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B171778A-1893-44A6-B580-FEE46CA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4E074C76-D70D-4C30-87D2-7CF778E2E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BF7C03B8-946A-484C-A7C3-797352457BC2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C1EF1E7E-F1FE-480F-9E93-E36C80F80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320F9D7-D451-4154-8644-C356BA4996C0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avec flèche 138">
              <a:extLst>
                <a:ext uri="{FF2B5EF4-FFF2-40B4-BE49-F238E27FC236}">
                  <a16:creationId xmlns:a16="http://schemas.microsoft.com/office/drawing/2014/main" id="{2AFE10A7-A004-4880-8830-8FDC8F412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>
              <a:extLst>
                <a:ext uri="{FF2B5EF4-FFF2-40B4-BE49-F238E27FC236}">
                  <a16:creationId xmlns:a16="http://schemas.microsoft.com/office/drawing/2014/main" id="{9E982A23-B5D7-447A-A3D0-C42A05F205EE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70" y="362732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65066B8F-EDEA-471B-BC46-E57B01A9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117" y="362784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6B6FE403-62D3-4A1D-9595-8950142F3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3D78148A-4442-4B30-A3D9-FC9ACBAA2B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979" y="358335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F4603D29-A48B-46DC-A231-EC99F34D4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526" y="358387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2603499C-FA90-40ED-9C22-3F4564C275D4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D648615-7615-4557-BA3D-729B1C5E5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BA8A135B-AC5E-45AB-8579-B2F6CADA9F55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58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4D51EECF-A915-4492-AB1B-4338A276A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606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F577226C-BCE0-4E38-86A6-9CCAAC0000AC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03095AE-6D66-4676-89B0-0F66DA23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05516FB1-2138-4893-96E9-9E744B5370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7078A475-B6F4-4C00-BEC7-CCE42B064490}"/>
              </a:ext>
            </a:extLst>
          </p:cNvPr>
          <p:cNvGrpSpPr/>
          <p:nvPr/>
        </p:nvGrpSpPr>
        <p:grpSpPr>
          <a:xfrm>
            <a:off x="8379938" y="5653363"/>
            <a:ext cx="924864" cy="601743"/>
            <a:chOff x="8379938" y="5653363"/>
            <a:chExt cx="924864" cy="601743"/>
          </a:xfrm>
        </p:grpSpPr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132E28A-E33D-4DDA-A0FF-EB39D86CA78C}"/>
                </a:ext>
              </a:extLst>
            </p:cNvPr>
            <p:cNvSpPr txBox="1"/>
            <p:nvPr/>
          </p:nvSpPr>
          <p:spPr>
            <a:xfrm>
              <a:off x="8379938" y="588577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}</a:t>
              </a:r>
            </a:p>
          </p:txBody>
        </p: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8D40DEFA-3F89-460F-A793-97794910F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287ED-B14D-40B9-835F-5384AD54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9</a:t>
            </a:fld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4592F11-A96D-47F0-86A7-D5BB3C02AA78}"/>
              </a:ext>
            </a:extLst>
          </p:cNvPr>
          <p:cNvSpPr/>
          <p:nvPr/>
        </p:nvSpPr>
        <p:spPr>
          <a:xfrm>
            <a:off x="1934550" y="2923554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D853DD4-E42E-49F4-AD32-5A3C917993F8}"/>
              </a:ext>
            </a:extLst>
          </p:cNvPr>
          <p:cNvSpPr/>
          <p:nvPr/>
        </p:nvSpPr>
        <p:spPr>
          <a:xfrm>
            <a:off x="1934550" y="505612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8411 0.03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8151 0.038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1 0.03819 L 0.16146 -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2 0.03819 L 0.16146 0.00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00047 L 0.20625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0208 L 0.20651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3" animBg="1"/>
      <p:bldP spid="56" grpId="5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52289</TotalTime>
  <Words>2278</Words>
  <Application>Microsoft Office PowerPoint</Application>
  <PresentationFormat>Grand écran</PresentationFormat>
  <Paragraphs>390</Paragraphs>
  <Slides>34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One Way : Timed BPMN 2.0</vt:lpstr>
      <vt:lpstr>Introduction</vt:lpstr>
      <vt:lpstr>Plan</vt:lpstr>
      <vt:lpstr>Semantics : OBP2 &amp; PragmaDev Process</vt:lpstr>
      <vt:lpstr>BPMN 2.0 Meta-Model (subset)</vt:lpstr>
      <vt:lpstr>Execution Semantics – Tokens</vt:lpstr>
      <vt:lpstr>Execution Semantics – Tokens</vt:lpstr>
      <vt:lpstr>Execution Semantics – Tokens</vt:lpstr>
      <vt:lpstr>Execution Semantics – Collaboration</vt:lpstr>
      <vt:lpstr>Execution Semantics – Gateways</vt:lpstr>
      <vt:lpstr>Execution Semantics – Gateways</vt:lpstr>
      <vt:lpstr>Execution Semantics – Signals</vt:lpstr>
      <vt:lpstr>Execution Semantics – Signals</vt:lpstr>
      <vt:lpstr>Execution Semantics – Call Activity</vt:lpstr>
      <vt:lpstr>Plan</vt:lpstr>
      <vt:lpstr>Meta Model Extension –  Timed Constraints</vt:lpstr>
      <vt:lpstr>Meta Model Extension –  Timed Constraints</vt:lpstr>
      <vt:lpstr>Timed Execution Semantics – Intuition</vt:lpstr>
      <vt:lpstr>Timed Execution Semantics – Collaboration</vt:lpstr>
      <vt:lpstr>Timed Execution Semantics – Gateways &amp; Events</vt:lpstr>
      <vt:lpstr>Timed Execution Semantics – Gateways &amp; Events</vt:lpstr>
      <vt:lpstr>Timed Execution Semantics – Gateways &amp; Events</vt:lpstr>
      <vt:lpstr>Timed Execution Semantics – Clocks</vt:lpstr>
      <vt:lpstr>Timed Execution Semantics – Clocks</vt:lpstr>
      <vt:lpstr>Timed Execution Semantics – DBM</vt:lpstr>
      <vt:lpstr>Timed Execution Semantics – DBM</vt:lpstr>
      <vt:lpstr>Difference Bounded Matrix – Execution Step</vt:lpstr>
      <vt:lpstr>Timed Verification &amp; Properties</vt:lpstr>
      <vt:lpstr>Timed Verification &amp; Properties</vt:lpstr>
      <vt:lpstr>Plan</vt:lpstr>
      <vt:lpstr>Conclusion</vt:lpstr>
      <vt:lpstr>BPMN 2.0 Execution Semantics – Task Lifecycle</vt:lpstr>
      <vt:lpstr>Timed Execution Semantics – Clocks</vt:lpstr>
      <vt:lpstr>Static analysis versus model-checking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: Representative Model</dc:title>
  <dc:creator>Luka LE ROUX</dc:creator>
  <cp:lastModifiedBy>Luka LE ROUX</cp:lastModifiedBy>
  <cp:revision>128</cp:revision>
  <dcterms:created xsi:type="dcterms:W3CDTF">2022-04-27T10:10:05Z</dcterms:created>
  <dcterms:modified xsi:type="dcterms:W3CDTF">2022-06-03T06:24:53Z</dcterms:modified>
</cp:coreProperties>
</file>