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70" r:id="rId2"/>
    <p:sldId id="290" r:id="rId3"/>
    <p:sldId id="279" r:id="rId4"/>
    <p:sldId id="297" r:id="rId5"/>
    <p:sldId id="316" r:id="rId6"/>
    <p:sldId id="310" r:id="rId7"/>
    <p:sldId id="277" r:id="rId8"/>
    <p:sldId id="326" r:id="rId9"/>
    <p:sldId id="271" r:id="rId10"/>
    <p:sldId id="280" r:id="rId11"/>
    <p:sldId id="272" r:id="rId12"/>
    <p:sldId id="274" r:id="rId13"/>
    <p:sldId id="281" r:id="rId14"/>
    <p:sldId id="275" r:id="rId15"/>
    <p:sldId id="282" r:id="rId16"/>
    <p:sldId id="273" r:id="rId17"/>
    <p:sldId id="315" r:id="rId18"/>
    <p:sldId id="329" r:id="rId19"/>
    <p:sldId id="300" r:id="rId20"/>
    <p:sldId id="285" r:id="rId21"/>
    <p:sldId id="289" r:id="rId22"/>
    <p:sldId id="287" r:id="rId23"/>
    <p:sldId id="327" r:id="rId24"/>
    <p:sldId id="292" r:id="rId25"/>
    <p:sldId id="306" r:id="rId26"/>
    <p:sldId id="295" r:id="rId27"/>
    <p:sldId id="328" r:id="rId28"/>
    <p:sldId id="298" r:id="rId29"/>
    <p:sldId id="312" r:id="rId30"/>
    <p:sldId id="294" r:id="rId31"/>
    <p:sldId id="266" r:id="rId32"/>
    <p:sldId id="305" r:id="rId33"/>
    <p:sldId id="330" r:id="rId34"/>
    <p:sldId id="321" r:id="rId35"/>
    <p:sldId id="313" r:id="rId36"/>
    <p:sldId id="320" r:id="rId37"/>
    <p:sldId id="331" r:id="rId38"/>
    <p:sldId id="324" r:id="rId39"/>
    <p:sldId id="325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47" d="100"/>
          <a:sy n="47" d="100"/>
        </p:scale>
        <p:origin x="54" y="9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13:29:13.87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CBD7A-6B28-4006-80F1-A695A554AF8D}" type="datetimeFigureOut">
              <a:rPr lang="en-GB" smtClean="0"/>
              <a:t>18/10/2022</a:t>
            </a:fld>
            <a:endParaRPr lang="en-GB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453A91-F97C-49B6-B48E-E5AA885D75EB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3992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g1502795101c_0_225:notes"/>
          <p:cNvSpPr txBox="1">
            <a:spLocks noGrp="1"/>
          </p:cNvSpPr>
          <p:nvPr>
            <p:ph type="body" idx="1"/>
          </p:nvPr>
        </p:nvSpPr>
        <p:spPr>
          <a:xfrm>
            <a:off x="685801" y="4343406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21" name="Google Shape;1021;g1502795101c_0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85800"/>
            <a:ext cx="6097587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604223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Stick to the intuition (more slides on the </a:t>
            </a:r>
            <a:r>
              <a:rPr lang="fr-FR" dirty="0" err="1"/>
              <a:t>subject</a:t>
            </a:r>
            <a:r>
              <a:rPr lang="fr-FR" dirty="0"/>
              <a:t> follow)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16F83C-D1E8-49CA-8A4D-F509FC1FB85C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85850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i.e. analyse au pire cas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16F83C-D1E8-49CA-8A4D-F509FC1FB85C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55009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By the end, </a:t>
            </a:r>
            <a:r>
              <a:rPr lang="fr-FR" dirty="0" err="1"/>
              <a:t>introduce</a:t>
            </a:r>
            <a:r>
              <a:rPr lang="fr-FR" dirty="0"/>
              <a:t> </a:t>
            </a:r>
            <a:r>
              <a:rPr lang="fr-FR" dirty="0" err="1"/>
              <a:t>next</a:t>
            </a:r>
            <a:r>
              <a:rPr lang="fr-FR" dirty="0"/>
              <a:t> slide (global </a:t>
            </a:r>
            <a:r>
              <a:rPr lang="fr-FR" dirty="0" err="1"/>
              <a:t>elapsed</a:t>
            </a:r>
            <a:r>
              <a:rPr lang="fr-FR" dirty="0"/>
              <a:t> time not </a:t>
            </a:r>
            <a:r>
              <a:rPr lang="fr-FR" dirty="0" err="1"/>
              <a:t>sufficient</a:t>
            </a:r>
            <a:r>
              <a:rPr lang="fr-FR" dirty="0"/>
              <a:t> </a:t>
            </a:r>
            <a:r>
              <a:rPr lang="fr-FR" dirty="0" err="1"/>
              <a:t>nor</a:t>
            </a:r>
            <a:r>
              <a:rPr lang="fr-FR" dirty="0"/>
              <a:t> </a:t>
            </a:r>
            <a:r>
              <a:rPr lang="fr-FR" dirty="0" err="1"/>
              <a:t>necessary</a:t>
            </a:r>
            <a:r>
              <a:rPr lang="fr-FR" dirty="0"/>
              <a:t> to </a:t>
            </a:r>
            <a:r>
              <a:rPr lang="fr-FR" dirty="0" err="1"/>
              <a:t>decide</a:t>
            </a:r>
            <a:r>
              <a:rPr lang="fr-FR" dirty="0"/>
              <a:t> </a:t>
            </a:r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happens</a:t>
            </a:r>
            <a:r>
              <a:rPr lang="fr-FR" dirty="0"/>
              <a:t> </a:t>
            </a:r>
            <a:r>
              <a:rPr lang="fr-FR" dirty="0" err="1"/>
              <a:t>next</a:t>
            </a:r>
            <a:r>
              <a:rPr lang="fr-FR" dirty="0"/>
              <a:t>)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16F83C-D1E8-49CA-8A4D-F509FC1FB85C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56872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16F83C-D1E8-49CA-8A4D-F509FC1FB85C}" type="slidenum">
              <a:rPr lang="fr-FR" smtClean="0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80307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16F83C-D1E8-49CA-8A4D-F509FC1FB85C}" type="slidenum">
              <a:rPr lang="fr-FR" smtClean="0"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53724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16F83C-D1E8-49CA-8A4D-F509FC1FB85C}" type="slidenum">
              <a:rPr lang="fr-FR" smtClean="0"/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9645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Before</a:t>
            </a:r>
            <a:r>
              <a:rPr lang="fr-FR" dirty="0"/>
              <a:t> </a:t>
            </a:r>
            <a:r>
              <a:rPr lang="fr-FR" dirty="0" err="1"/>
              <a:t>displaying</a:t>
            </a:r>
            <a:r>
              <a:rPr lang="fr-FR" dirty="0"/>
              <a:t> the observer:</a:t>
            </a:r>
          </a:p>
          <a:p>
            <a:r>
              <a:rPr lang="fr-FR" dirty="0"/>
              <a:t>Time </a:t>
            </a:r>
            <a:r>
              <a:rPr lang="fr-FR" dirty="0" err="1"/>
              <a:t>elapsed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</a:t>
            </a:r>
            <a:r>
              <a:rPr lang="fr-FR" dirty="0" err="1"/>
              <a:t>two</a:t>
            </a:r>
            <a:r>
              <a:rPr lang="fr-FR" dirty="0"/>
              <a:t> </a:t>
            </a:r>
            <a:r>
              <a:rPr lang="fr-FR" dirty="0" err="1"/>
              <a:t>events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not part of the basic configuration,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need</a:t>
            </a:r>
            <a:r>
              <a:rPr lang="fr-FR" dirty="0"/>
              <a:t> to </a:t>
            </a:r>
            <a:r>
              <a:rPr lang="fr-FR" dirty="0" err="1"/>
              <a:t>introduce</a:t>
            </a:r>
            <a:r>
              <a:rPr lang="fr-FR" dirty="0"/>
              <a:t> a new </a:t>
            </a:r>
            <a:r>
              <a:rPr lang="fr-FR" dirty="0" err="1"/>
              <a:t>clock</a:t>
            </a:r>
            <a:r>
              <a:rPr lang="fr-FR" dirty="0"/>
              <a:t> to </a:t>
            </a:r>
            <a:r>
              <a:rPr lang="fr-FR" dirty="0" err="1"/>
              <a:t>track</a:t>
            </a:r>
            <a:r>
              <a:rPr lang="fr-FR" dirty="0"/>
              <a:t> the time </a:t>
            </a:r>
            <a:r>
              <a:rPr lang="fr-FR" dirty="0" err="1"/>
              <a:t>referenced</a:t>
            </a:r>
            <a:r>
              <a:rPr lang="fr-FR" dirty="0"/>
              <a:t> by the proposition.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16F83C-D1E8-49CA-8A4D-F509FC1FB85C}" type="slidenum">
              <a:rPr lang="fr-FR" smtClean="0"/>
              <a:t>32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61274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La taille de l’espace d’état grossit exponentiellement avec le nombre de tâches parallèles.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539190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19637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34074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OBP est développé à l’ENSTA Bretagne</a:t>
            </a:r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fr-FR" dirty="0"/>
              <a:t>Ce model-checker permet de vérifier des propriétés exprimées en logique temporelle mais est aussi utilisé pour le </a:t>
            </a:r>
            <a:r>
              <a:rPr lang="fr-FR" dirty="0" err="1"/>
              <a:t>débugging</a:t>
            </a:r>
            <a:r>
              <a:rPr lang="fr-FR" dirty="0"/>
              <a:t> et dans le domaine de l’embarqué.</a:t>
            </a:r>
          </a:p>
          <a:p>
            <a:r>
              <a:rPr lang="fr-FR" dirty="0"/>
              <a:t>Le cœur est indépendant du langage.</a:t>
            </a:r>
          </a:p>
          <a:p>
            <a:r>
              <a:rPr lang="fr-FR" dirty="0"/>
              <a:t>Au fil des années et des partenariats, on a développé plusieurs plugins pour des langages comme …</a:t>
            </a:r>
          </a:p>
          <a:p>
            <a:r>
              <a:rPr lang="fr-FR" dirty="0"/>
              <a:t>Cette indépendance nous permet aussi, dans le cas de </a:t>
            </a:r>
            <a:r>
              <a:rPr lang="fr-FR" dirty="0" err="1"/>
              <a:t>PragmaDev</a:t>
            </a:r>
            <a:r>
              <a:rPr lang="fr-FR" dirty="0"/>
              <a:t> Process, d’utiliser OBP en mode « </a:t>
            </a:r>
            <a:r>
              <a:rPr lang="fr-FR" dirty="0" err="1"/>
              <a:t>remote</a:t>
            </a:r>
            <a:r>
              <a:rPr lang="fr-FR" dirty="0"/>
              <a:t> » comme </a:t>
            </a:r>
            <a:r>
              <a:rPr lang="fr-FR" dirty="0" err="1"/>
              <a:t>back-end</a:t>
            </a:r>
            <a:r>
              <a:rPr lang="fr-FR" dirty="0"/>
              <a:t> de </a:t>
            </a:r>
            <a:r>
              <a:rPr lang="fr-FR" dirty="0" err="1"/>
              <a:t>vérifiation</a:t>
            </a:r>
            <a:endParaRPr lang="en-GB" dirty="0"/>
          </a:p>
          <a:p>
            <a:r>
              <a:rPr lang="fr-FR" dirty="0"/>
              <a:t>Mais son rôle dans le projet est plus large</a:t>
            </a:r>
          </a:p>
        </p:txBody>
      </p:sp>
    </p:spTree>
    <p:extLst>
      <p:ext uri="{BB962C8B-B14F-4D97-AF65-F5344CB8AC3E}">
        <p14:creationId xmlns:p14="http://schemas.microsoft.com/office/powerpoint/2010/main" val="6675097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Allignement</a:t>
            </a:r>
            <a:r>
              <a:rPr lang="fr-FR" dirty="0"/>
              <a:t> entre les primitives de propriétés et l’expression métier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80624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Pour illustrer ce que l’on cherche à faire, un bon exemple de question à laquelle on cherche à répondre …</a:t>
            </a:r>
          </a:p>
          <a:p>
            <a:r>
              <a:rPr lang="fr-FR" dirty="0"/>
              <a:t>Il nous faut une brique logicielle dédiée où, en d’autres mots, un « plugin » OBP</a:t>
            </a:r>
          </a:p>
        </p:txBody>
      </p:sp>
    </p:spTree>
    <p:extLst>
      <p:ext uri="{BB962C8B-B14F-4D97-AF65-F5344CB8AC3E}">
        <p14:creationId xmlns:p14="http://schemas.microsoft.com/office/powerpoint/2010/main" val="17530388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Actuellement, le modèle est interprété par </a:t>
            </a:r>
            <a:r>
              <a:rPr lang="fr-FR" dirty="0" err="1"/>
              <a:t>PragmaDev</a:t>
            </a:r>
            <a:r>
              <a:rPr lang="fr-FR" dirty="0"/>
              <a:t> Process pour permettre le </a:t>
            </a:r>
            <a:r>
              <a:rPr lang="fr-FR" dirty="0" err="1"/>
              <a:t>debug</a:t>
            </a:r>
            <a:r>
              <a:rPr lang="fr-FR" dirty="0"/>
              <a:t>, la simulation, le profiling et le model-checking.</a:t>
            </a:r>
          </a:p>
          <a:p>
            <a:r>
              <a:rPr lang="fr-FR" dirty="0"/>
              <a:t>Pour la vérification de modèles PDP temporisés, on a besoins d’une nouvelle brique …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36698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Bisimulation, ce que ca veut dire, c’est que si une propriété est vérifiée dans un cas elle l’est aussi dans l’autre. Les deux sémantique sont «</a:t>
            </a:r>
            <a:r>
              <a:rPr lang="fr-FR"/>
              <a:t> équival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16F83C-D1E8-49CA-8A4D-F509FC1FB85C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24483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Préciser la notion de pointeur de programme pour les non informaticiens?</a:t>
            </a:r>
          </a:p>
          <a:p>
            <a:r>
              <a:rPr lang="fr-FR" dirty="0"/>
              <a:t>Notion de </a:t>
            </a:r>
            <a:r>
              <a:rPr lang="fr-FR" dirty="0" err="1"/>
              <a:t>token</a:t>
            </a:r>
            <a:r>
              <a:rPr lang="fr-FR" dirty="0"/>
              <a:t> non nécessaire pour respecter le standard</a:t>
            </a:r>
          </a:p>
          <a:p>
            <a:r>
              <a:rPr lang="fr-FR" dirty="0"/>
              <a:t>Liens avec les proposition atomiques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16F83C-D1E8-49CA-8A4D-F509FC1FB85C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98045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Bien introduire la notion de configuration</a:t>
            </a:r>
          </a:p>
          <a:p>
            <a:r>
              <a:rPr lang="fr-FR" dirty="0"/>
              <a:t>Evoquer la différence avec </a:t>
            </a:r>
            <a:r>
              <a:rPr lang="fr-FR" dirty="0" err="1"/>
              <a:t>PragmaDev</a:t>
            </a:r>
            <a:r>
              <a:rPr lang="fr-FR" dirty="0"/>
              <a:t> Process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16F83C-D1E8-49CA-8A4D-F509FC1FB85C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48819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Fenêtre sur le model-checking</a:t>
            </a:r>
          </a:p>
          <a:p>
            <a:r>
              <a:rPr lang="fr-FR" dirty="0"/>
              <a:t>Si j’ai le temps, rajouter les </a:t>
            </a:r>
            <a:r>
              <a:rPr lang="fr-FR" dirty="0" err="1"/>
              <a:t>tokens</a:t>
            </a:r>
            <a:r>
              <a:rPr lang="fr-FR" dirty="0"/>
              <a:t> lors de l’animation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16F83C-D1E8-49CA-8A4D-F509FC1FB85C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22149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16F83C-D1E8-49CA-8A4D-F509FC1FB85C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7092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236331-4C85-47FC-AA25-96A6BC6875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1A34B2B-A709-425A-9205-C236294F39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FE08E84-6279-43AE-87EE-24C926A2F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EEDE9-8A5D-44AF-9158-01AB017F6CC5}" type="datetimeFigureOut">
              <a:rPr lang="en-GB" smtClean="0"/>
              <a:t>18/10/2022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88BF55E-0019-4ACE-B289-DAC8EDE61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27F682D-2750-4D0E-B3E0-4686774FB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9FF93-3A4B-42AB-9B5A-DBF8F861006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5313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67F884-2083-4D6D-92FB-2A67F8762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E10980C-7B65-42D3-A12F-B2C1079A05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1E86F57-23C1-45CE-A1B3-9763F6189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EEDE9-8A5D-44AF-9158-01AB017F6CC5}" type="datetimeFigureOut">
              <a:rPr lang="en-GB" smtClean="0"/>
              <a:t>18/10/2022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4CB4D67-37C6-4F8A-AA05-710D0C0D1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BED277-4227-4EBB-BD02-EF1C122C1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9FF93-3A4B-42AB-9B5A-DBF8F861006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9055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4905F46-79EE-4BBA-BEA1-22ECDC21FC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0E9B8EF-B669-4B68-80E9-4E1236584B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CEDA129-79F5-4D8E-B395-99F1E9AA1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EEDE9-8A5D-44AF-9158-01AB017F6CC5}" type="datetimeFigureOut">
              <a:rPr lang="en-GB" smtClean="0"/>
              <a:t>18/10/2022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80E3124-4D2E-481A-86B5-3418CAC0C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CB4352E-A247-450F-9B25-A2AF7CF57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9FF93-3A4B-42AB-9B5A-DBF8F861006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5669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2988DC-D419-4204-B307-1956F4023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03D967D-E312-4AFE-ABC7-14462F17D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859026C-F0B5-45F9-A467-B6C59E726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EEDE9-8A5D-44AF-9158-01AB017F6CC5}" type="datetimeFigureOut">
              <a:rPr lang="en-GB" smtClean="0"/>
              <a:t>18/10/2022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F995138-04BC-461C-AEB2-F56CB6C78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B56831C-8C09-4392-9458-450D1E9DD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9FF93-3A4B-42AB-9B5A-DBF8F861006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0516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E98E5A-EF95-44C8-8976-69106DEC2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5F782E4-79C2-49C0-BA05-F3E4EF680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66B0F16-E942-4985-8953-6A94D31CB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EEDE9-8A5D-44AF-9158-01AB017F6CC5}" type="datetimeFigureOut">
              <a:rPr lang="en-GB" smtClean="0"/>
              <a:t>18/10/2022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C126BE3-2931-4FAF-B212-5786EF186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14C4DD1-CC95-4895-9BB6-A3EA0E068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9FF93-3A4B-42AB-9B5A-DBF8F861006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003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D342B4-A7B3-44F5-85B4-B299C9E00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F37252-6716-44A8-9E69-7C0BA8FA36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543912B-3A50-4E30-ACB6-0F4F131CD7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528F3A5-3974-49E7-BFF3-F64474BA1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EEDE9-8A5D-44AF-9158-01AB017F6CC5}" type="datetimeFigureOut">
              <a:rPr lang="en-GB" smtClean="0"/>
              <a:t>18/10/2022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B9B795D-03AA-45C7-956F-0883C8053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2DB81B9-0194-4C02-B90C-7DF68F0E6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9FF93-3A4B-42AB-9B5A-DBF8F861006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3284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F2F2B0-7747-49ED-9974-E68D28173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F8EF77A-DE1C-49A1-88E7-46C93637BA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8F778AE-12F3-479E-85CB-FD3818733E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5D98E63-DF5E-45C2-884F-FFF5B265BB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20372CA-2AFE-48DC-9F6E-EB82AF4362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7322BEA-2C36-4A6D-B82B-0BF7EB724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EEDE9-8A5D-44AF-9158-01AB017F6CC5}" type="datetimeFigureOut">
              <a:rPr lang="en-GB" smtClean="0"/>
              <a:t>18/10/2022</a:t>
            </a:fld>
            <a:endParaRPr lang="en-GB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2C5083F-CC44-4D87-BB70-A58BAE356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3355736-DB87-4C5D-845E-5464A2799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9FF93-3A4B-42AB-9B5A-DBF8F861006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5241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B35F96-4523-4AD8-806B-FB4768087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9619AA9-EE99-4301-BE91-CDDDC2A56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EEDE9-8A5D-44AF-9158-01AB017F6CC5}" type="datetimeFigureOut">
              <a:rPr lang="en-GB" smtClean="0"/>
              <a:t>18/10/2022</a:t>
            </a:fld>
            <a:endParaRPr lang="en-GB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DC94E11-9850-4657-A527-06D8756C6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C88352F-82CE-46E8-B792-6360DAE92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9FF93-3A4B-42AB-9B5A-DBF8F861006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2840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FA49C72-9F28-4A6F-8AAF-8A88E1A48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EEDE9-8A5D-44AF-9158-01AB017F6CC5}" type="datetimeFigureOut">
              <a:rPr lang="en-GB" smtClean="0"/>
              <a:t>18/10/2022</a:t>
            </a:fld>
            <a:endParaRPr lang="en-GB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F7EDB0C-22C2-4132-BFD2-1E0588142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770F341-5A76-4F92-8EC9-5BF073DF9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9FF93-3A4B-42AB-9B5A-DBF8F861006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5086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495F00-E53F-4903-BCDB-4EF289481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801A779-B7A7-41D0-99C4-B6951FE0CD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3BC3BC5-088D-40B9-9EDA-0251777773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36160AC-E972-4816-86B6-E29EC2724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EEDE9-8A5D-44AF-9158-01AB017F6CC5}" type="datetimeFigureOut">
              <a:rPr lang="en-GB" smtClean="0"/>
              <a:t>18/10/2022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5ADD1EA-53BB-42DA-9782-23E914449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99557FF-FB01-4BD3-8020-05EC02DAA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9FF93-3A4B-42AB-9B5A-DBF8F861006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7647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381729-7E82-47B8-BD11-1700CC687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47C2789-F465-4C0F-B9E8-C1CBCEEFDE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CD69F1E-3ECC-4C50-90A7-107A33DF1D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8D76483-9395-49A5-8861-D022A0017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EEDE9-8A5D-44AF-9158-01AB017F6CC5}" type="datetimeFigureOut">
              <a:rPr lang="en-GB" smtClean="0"/>
              <a:t>18/10/2022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EBD706E-8D33-4B78-A287-DC4A628BC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1E68696-BB8D-4FB2-B15B-6FB5AEB16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9FF93-3A4B-42AB-9B5A-DBF8F861006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839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0C32AC6-3637-4A5D-907F-3AB0CD0A8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C806031-C9E3-46C3-8586-562A39D8F9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445BB4A-3814-4A42-9B88-738EB33876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EEDE9-8A5D-44AF-9158-01AB017F6CC5}" type="datetimeFigureOut">
              <a:rPr lang="en-GB" smtClean="0"/>
              <a:t>18/10/2022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80EF23D-B1AE-4B2D-9ED5-FAA119CFBB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11C7773-3604-4675-A27E-B87C300750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9FF93-3A4B-42AB-9B5A-DBF8F861006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923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customXml" Target="../ink/ink1.xml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g"/><Relationship Id="rId14" Type="http://schemas.openxmlformats.org/officeDocument/2006/relationships/image" Target="../media/image12.em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3" name="Google Shape;1023;p88"/>
          <p:cNvPicPr preferRelativeResize="0"/>
          <p:nvPr/>
        </p:nvPicPr>
        <p:blipFill rotWithShape="1">
          <a:blip r:embed="rId3">
            <a:alphaModFix/>
          </a:blip>
          <a:srcRect r="5069"/>
          <a:stretch/>
        </p:blipFill>
        <p:spPr>
          <a:xfrm>
            <a:off x="8209600" y="216034"/>
            <a:ext cx="3915733" cy="1740799"/>
          </a:xfrm>
          <a:prstGeom prst="rect">
            <a:avLst/>
          </a:prstGeom>
          <a:noFill/>
          <a:ln>
            <a:noFill/>
          </a:ln>
        </p:spPr>
      </p:pic>
      <p:sp>
        <p:nvSpPr>
          <p:cNvPr id="1024" name="Google Shape;1024;p88"/>
          <p:cNvSpPr txBox="1">
            <a:spLocks noGrp="1"/>
          </p:cNvSpPr>
          <p:nvPr>
            <p:ph type="ctrTitle"/>
          </p:nvPr>
        </p:nvSpPr>
        <p:spPr>
          <a:xfrm>
            <a:off x="-200" y="2251233"/>
            <a:ext cx="12192000" cy="3384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ctr" anchorCtr="0">
            <a:norm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7F7F7F"/>
              </a:buClr>
              <a:buSzPts val="3000"/>
            </a:pPr>
            <a:r>
              <a:rPr lang="en" sz="4000" b="1">
                <a:latin typeface="Arial Black"/>
                <a:ea typeface="Arial Black"/>
                <a:cs typeface="Arial Black"/>
                <a:sym typeface="Arial Black"/>
              </a:rPr>
              <a:t>Etape 3: V&amp;V de la logique de développement programme </a:t>
            </a:r>
            <a:r>
              <a:rPr lang="en" sz="3111">
                <a:latin typeface="Arial Black"/>
                <a:ea typeface="Arial Black"/>
                <a:cs typeface="Arial Black"/>
                <a:sym typeface="Arial Black"/>
              </a:rPr>
              <a:t>T4.x.x</a:t>
            </a:r>
            <a:endParaRPr sz="3111" dirty="0"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025" name="Google Shape;1025;p88"/>
          <p:cNvSpPr/>
          <p:nvPr/>
        </p:nvSpPr>
        <p:spPr>
          <a:xfrm>
            <a:off x="8824967" y="94833"/>
            <a:ext cx="768400" cy="562400"/>
          </a:xfrm>
          <a:prstGeom prst="rect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253DAA-02DA-4AC7-8557-6B35E31F7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Execution Semantics – Tokens</a:t>
            </a:r>
          </a:p>
        </p:txBody>
      </p: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0DD4EE83-B5DD-44A5-9D03-26F82AE6C9B6}"/>
              </a:ext>
            </a:extLst>
          </p:cNvPr>
          <p:cNvGrpSpPr/>
          <p:nvPr/>
        </p:nvGrpSpPr>
        <p:grpSpPr>
          <a:xfrm>
            <a:off x="4029073" y="1819130"/>
            <a:ext cx="4133850" cy="1384300"/>
            <a:chOff x="4051300" y="2184400"/>
            <a:chExt cx="4133850" cy="1384300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8DFCC1D0-6BBE-4808-B7C8-E52B9AADA5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42722" y="2312842"/>
              <a:ext cx="3906553" cy="1116158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EEA0CCB-4BBE-47FC-8265-57B9C412DC47}"/>
                </a:ext>
              </a:extLst>
            </p:cNvPr>
            <p:cNvSpPr/>
            <p:nvPr/>
          </p:nvSpPr>
          <p:spPr>
            <a:xfrm>
              <a:off x="4051300" y="2184400"/>
              <a:ext cx="4133850" cy="1384300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" name="ZoneTexte 2">
            <a:extLst>
              <a:ext uri="{FF2B5EF4-FFF2-40B4-BE49-F238E27FC236}">
                <a16:creationId xmlns:a16="http://schemas.microsoft.com/office/drawing/2014/main" id="{2E5C7610-F854-479B-8976-F58D00F628CD}"/>
              </a:ext>
            </a:extLst>
          </p:cNvPr>
          <p:cNvSpPr txBox="1"/>
          <p:nvPr/>
        </p:nvSpPr>
        <p:spPr>
          <a:xfrm>
            <a:off x="838200" y="4373217"/>
            <a:ext cx="10515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>
                <a:sym typeface="Wingdings" panose="05000000000000000000" pitchFamily="2" charset="2"/>
              </a:rPr>
              <a:t>An execution starts with tokens on sequence flows outgoing from participants’ (root process(es)) unconditional start events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>
                <a:sym typeface="Wingdings" panose="05000000000000000000" pitchFamily="2" charset="2"/>
              </a:rPr>
              <a:t>An execution ends properly if no tokens are left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b="1">
                <a:sym typeface="Wingdings" panose="05000000000000000000" pitchFamily="2" charset="2"/>
              </a:rPr>
              <a:t>{ 1 } </a:t>
            </a:r>
            <a:r>
              <a:rPr lang="en-GB" sz="2800">
                <a:sym typeface="Wingdings" panose="05000000000000000000" pitchFamily="2" charset="2"/>
              </a:rPr>
              <a:t> </a:t>
            </a:r>
            <a:r>
              <a:rPr lang="en-GB" sz="2800" b="1">
                <a:sym typeface="Wingdings" panose="05000000000000000000" pitchFamily="2" charset="2"/>
              </a:rPr>
              <a:t>{ DoSomething } </a:t>
            </a:r>
            <a:r>
              <a:rPr lang="en-GB" sz="2800">
                <a:sym typeface="Wingdings" panose="05000000000000000000" pitchFamily="2" charset="2"/>
              </a:rPr>
              <a:t>  </a:t>
            </a:r>
            <a:r>
              <a:rPr lang="en-GB" sz="2800" b="1">
                <a:sym typeface="Wingdings" panose="05000000000000000000" pitchFamily="2" charset="2"/>
              </a:rPr>
              <a:t>{ 2 } </a:t>
            </a:r>
            <a:r>
              <a:rPr lang="en-GB" sz="2800">
                <a:sym typeface="Wingdings" panose="05000000000000000000" pitchFamily="2" charset="2"/>
              </a:rPr>
              <a:t> </a:t>
            </a:r>
            <a:r>
              <a:rPr lang="en-GB" sz="2800" b="1">
                <a:sym typeface="Wingdings" panose="05000000000000000000" pitchFamily="2" charset="2"/>
              </a:rPr>
              <a:t>{ }</a:t>
            </a:r>
            <a:endParaRPr lang="en-GB" sz="2800" b="1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DADE663-83BE-4247-944A-F5488C86F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3C42C-740D-431D-86F0-6104B0EEF632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4777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253DAA-02DA-4AC7-8557-6B35E31F7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Execution Semantics </a:t>
            </a:r>
            <a:r>
              <a:rPr lang="fr-FR" dirty="0"/>
              <a:t>– Collaboration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8AC9FFF5-5700-4C53-A524-346ABD4561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600" y="2089587"/>
            <a:ext cx="4719637" cy="3963550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2E897AB9-0402-4D1B-8E18-D552DE1B2096}"/>
              </a:ext>
            </a:extLst>
          </p:cNvPr>
          <p:cNvSpPr txBox="1"/>
          <p:nvPr/>
        </p:nvSpPr>
        <p:spPr>
          <a:xfrm>
            <a:off x="7772400" y="1923614"/>
            <a:ext cx="1606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{ </a:t>
            </a:r>
            <a:r>
              <a:rPr lang="fr-FR" dirty="0">
                <a:solidFill>
                  <a:srgbClr val="0070C0"/>
                </a:solidFill>
              </a:rPr>
              <a:t>P1</a:t>
            </a:r>
            <a:r>
              <a:rPr lang="fr-FR" dirty="0"/>
              <a:t>@</a:t>
            </a:r>
            <a:r>
              <a:rPr lang="fr-FR" b="1" dirty="0"/>
              <a:t>1</a:t>
            </a:r>
            <a:r>
              <a:rPr lang="fr-FR" dirty="0"/>
              <a:t> </a:t>
            </a:r>
            <a:r>
              <a:rPr lang="fr-FR" dirty="0">
                <a:solidFill>
                  <a:srgbClr val="FF0000"/>
                </a:solidFill>
              </a:rPr>
              <a:t>P2</a:t>
            </a:r>
            <a:r>
              <a:rPr lang="fr-FR" dirty="0"/>
              <a:t>@</a:t>
            </a:r>
            <a:r>
              <a:rPr lang="fr-FR" b="1" dirty="0"/>
              <a:t>1</a:t>
            </a:r>
            <a:r>
              <a:rPr lang="fr-FR" dirty="0"/>
              <a:t> }</a:t>
            </a:r>
          </a:p>
        </p:txBody>
      </p:sp>
      <p:grpSp>
        <p:nvGrpSpPr>
          <p:cNvPr id="160" name="Groupe 159">
            <a:extLst>
              <a:ext uri="{FF2B5EF4-FFF2-40B4-BE49-F238E27FC236}">
                <a16:creationId xmlns:a16="http://schemas.microsoft.com/office/drawing/2014/main" id="{0A3B67F2-38AD-46B3-A53A-6984FD9DA43A}"/>
              </a:ext>
            </a:extLst>
          </p:cNvPr>
          <p:cNvGrpSpPr/>
          <p:nvPr/>
        </p:nvGrpSpPr>
        <p:grpSpPr>
          <a:xfrm>
            <a:off x="6707518" y="2263709"/>
            <a:ext cx="1883493" cy="689597"/>
            <a:chOff x="6707518" y="2263709"/>
            <a:chExt cx="1883493" cy="689597"/>
          </a:xfrm>
        </p:grpSpPr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353B76A7-FFDB-4595-B65F-E89D5BDD8793}"/>
                </a:ext>
              </a:extLst>
            </p:cNvPr>
            <p:cNvSpPr txBox="1"/>
            <p:nvPr/>
          </p:nvSpPr>
          <p:spPr>
            <a:xfrm>
              <a:off x="6707518" y="2583974"/>
              <a:ext cx="16017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{ </a:t>
              </a:r>
              <a:r>
                <a:rPr lang="fr-FR" dirty="0">
                  <a:solidFill>
                    <a:srgbClr val="0070C0"/>
                  </a:solidFill>
                </a:rPr>
                <a:t>P1</a:t>
              </a:r>
              <a:r>
                <a:rPr lang="fr-FR" dirty="0"/>
                <a:t>@</a:t>
              </a:r>
              <a:r>
                <a:rPr lang="fr-FR" b="1" dirty="0"/>
                <a:t>T</a:t>
              </a:r>
              <a:r>
                <a:rPr lang="fr-FR" dirty="0"/>
                <a:t> </a:t>
              </a:r>
              <a:r>
                <a:rPr lang="fr-FR" dirty="0">
                  <a:solidFill>
                    <a:srgbClr val="FF0000"/>
                  </a:solidFill>
                </a:rPr>
                <a:t>P2</a:t>
              </a:r>
              <a:r>
                <a:rPr lang="fr-FR" dirty="0"/>
                <a:t>@</a:t>
              </a:r>
              <a:r>
                <a:rPr lang="fr-FR" b="1" dirty="0"/>
                <a:t>1</a:t>
              </a:r>
              <a:r>
                <a:rPr lang="fr-FR" dirty="0"/>
                <a:t> }</a:t>
              </a:r>
            </a:p>
          </p:txBody>
        </p:sp>
        <p:cxnSp>
          <p:nvCxnSpPr>
            <p:cNvPr id="135" name="Connecteur droit avec flèche 134">
              <a:extLst>
                <a:ext uri="{FF2B5EF4-FFF2-40B4-BE49-F238E27FC236}">
                  <a16:creationId xmlns:a16="http://schemas.microsoft.com/office/drawing/2014/main" id="{8C4C24A5-4E3B-4328-A354-22E6017DD4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44558" y="2263709"/>
              <a:ext cx="546453" cy="262163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1" name="Groupe 160">
            <a:extLst>
              <a:ext uri="{FF2B5EF4-FFF2-40B4-BE49-F238E27FC236}">
                <a16:creationId xmlns:a16="http://schemas.microsoft.com/office/drawing/2014/main" id="{142A178D-CC1B-4D8A-95AB-768029AED5F1}"/>
              </a:ext>
            </a:extLst>
          </p:cNvPr>
          <p:cNvGrpSpPr/>
          <p:nvPr/>
        </p:nvGrpSpPr>
        <p:grpSpPr>
          <a:xfrm>
            <a:off x="7501530" y="2923554"/>
            <a:ext cx="1867782" cy="690112"/>
            <a:chOff x="7501530" y="2923554"/>
            <a:chExt cx="1867782" cy="690112"/>
          </a:xfrm>
        </p:grpSpPr>
        <p:sp>
          <p:nvSpPr>
            <p:cNvPr id="36" name="ZoneTexte 35">
              <a:extLst>
                <a:ext uri="{FF2B5EF4-FFF2-40B4-BE49-F238E27FC236}">
                  <a16:creationId xmlns:a16="http://schemas.microsoft.com/office/drawing/2014/main" id="{1EA591F8-6915-4507-BB8E-1C920889220D}"/>
                </a:ext>
              </a:extLst>
            </p:cNvPr>
            <p:cNvSpPr txBox="1"/>
            <p:nvPr/>
          </p:nvSpPr>
          <p:spPr>
            <a:xfrm>
              <a:off x="7772400" y="3244334"/>
              <a:ext cx="15969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{ </a:t>
              </a:r>
              <a:r>
                <a:rPr lang="fr-FR" dirty="0">
                  <a:solidFill>
                    <a:srgbClr val="0070C0"/>
                  </a:solidFill>
                </a:rPr>
                <a:t>P1</a:t>
              </a:r>
              <a:r>
                <a:rPr lang="fr-FR" dirty="0"/>
                <a:t>@</a:t>
              </a:r>
              <a:r>
                <a:rPr lang="fr-FR" b="1" dirty="0"/>
                <a:t>T</a:t>
              </a:r>
              <a:r>
                <a:rPr lang="fr-FR" dirty="0"/>
                <a:t> </a:t>
              </a:r>
              <a:r>
                <a:rPr lang="fr-FR" dirty="0">
                  <a:solidFill>
                    <a:srgbClr val="FF0000"/>
                  </a:solidFill>
                </a:rPr>
                <a:t>P2</a:t>
              </a:r>
              <a:r>
                <a:rPr lang="fr-FR" dirty="0"/>
                <a:t>@</a:t>
              </a:r>
              <a:r>
                <a:rPr lang="fr-FR" b="1" dirty="0"/>
                <a:t>T</a:t>
              </a:r>
              <a:r>
                <a:rPr lang="fr-FR" dirty="0"/>
                <a:t> }</a:t>
              </a:r>
            </a:p>
          </p:txBody>
        </p:sp>
        <p:cxnSp>
          <p:nvCxnSpPr>
            <p:cNvPr id="136" name="Connecteur droit avec flèche 135">
              <a:extLst>
                <a:ext uri="{FF2B5EF4-FFF2-40B4-BE49-F238E27FC236}">
                  <a16:creationId xmlns:a16="http://schemas.microsoft.com/office/drawing/2014/main" id="{44A2C5F4-72E4-4F3E-AD49-53C8E5F91E7D}"/>
                </a:ext>
              </a:extLst>
            </p:cNvPr>
            <p:cNvCxnSpPr>
              <a:cxnSpLocks/>
            </p:cNvCxnSpPr>
            <p:nvPr/>
          </p:nvCxnSpPr>
          <p:spPr>
            <a:xfrm>
              <a:off x="7501530" y="2923554"/>
              <a:ext cx="543028" cy="26267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2" name="Groupe 161">
            <a:extLst>
              <a:ext uri="{FF2B5EF4-FFF2-40B4-BE49-F238E27FC236}">
                <a16:creationId xmlns:a16="http://schemas.microsoft.com/office/drawing/2014/main" id="{5E38190A-8CF6-492C-B5AB-9C25D32D70F9}"/>
              </a:ext>
            </a:extLst>
          </p:cNvPr>
          <p:cNvGrpSpPr/>
          <p:nvPr/>
        </p:nvGrpSpPr>
        <p:grpSpPr>
          <a:xfrm>
            <a:off x="8546129" y="3583914"/>
            <a:ext cx="1735299" cy="693366"/>
            <a:chOff x="8546129" y="3583914"/>
            <a:chExt cx="1735299" cy="693366"/>
          </a:xfrm>
        </p:grpSpPr>
        <p:sp>
          <p:nvSpPr>
            <p:cNvPr id="47" name="ZoneTexte 46">
              <a:extLst>
                <a:ext uri="{FF2B5EF4-FFF2-40B4-BE49-F238E27FC236}">
                  <a16:creationId xmlns:a16="http://schemas.microsoft.com/office/drawing/2014/main" id="{4B6368FF-7C05-4E56-974F-21A593A45FCA}"/>
                </a:ext>
              </a:extLst>
            </p:cNvPr>
            <p:cNvSpPr txBox="1"/>
            <p:nvPr/>
          </p:nvSpPr>
          <p:spPr>
            <a:xfrm>
              <a:off x="8679707" y="3907948"/>
              <a:ext cx="16017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{ </a:t>
              </a:r>
              <a:r>
                <a:rPr lang="fr-FR" dirty="0">
                  <a:solidFill>
                    <a:srgbClr val="0070C0"/>
                  </a:solidFill>
                </a:rPr>
                <a:t>P1</a:t>
              </a:r>
              <a:r>
                <a:rPr lang="fr-FR" dirty="0"/>
                <a:t>@</a:t>
              </a:r>
              <a:r>
                <a:rPr lang="fr-FR" b="1" dirty="0"/>
                <a:t>T</a:t>
              </a:r>
              <a:r>
                <a:rPr lang="fr-FR" dirty="0"/>
                <a:t> </a:t>
              </a:r>
              <a:r>
                <a:rPr lang="fr-FR" dirty="0">
                  <a:solidFill>
                    <a:srgbClr val="FF0000"/>
                  </a:solidFill>
                </a:rPr>
                <a:t>P2</a:t>
              </a:r>
              <a:r>
                <a:rPr lang="fr-FR" dirty="0"/>
                <a:t>@</a:t>
              </a:r>
              <a:r>
                <a:rPr lang="fr-FR" b="1" dirty="0"/>
                <a:t>2</a:t>
              </a:r>
              <a:r>
                <a:rPr lang="fr-FR" dirty="0"/>
                <a:t> }</a:t>
              </a:r>
            </a:p>
          </p:txBody>
        </p:sp>
        <p:cxnSp>
          <p:nvCxnSpPr>
            <p:cNvPr id="142" name="Connecteur droit avec flèche 141">
              <a:extLst>
                <a:ext uri="{FF2B5EF4-FFF2-40B4-BE49-F238E27FC236}">
                  <a16:creationId xmlns:a16="http://schemas.microsoft.com/office/drawing/2014/main" id="{93442C3A-3B1A-436C-BCBB-34C7AE6A6E31}"/>
                </a:ext>
              </a:extLst>
            </p:cNvPr>
            <p:cNvCxnSpPr>
              <a:cxnSpLocks/>
            </p:cNvCxnSpPr>
            <p:nvPr/>
          </p:nvCxnSpPr>
          <p:spPr>
            <a:xfrm>
              <a:off x="8546129" y="3583914"/>
              <a:ext cx="543028" cy="26267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3" name="Groupe 162">
            <a:extLst>
              <a:ext uri="{FF2B5EF4-FFF2-40B4-BE49-F238E27FC236}">
                <a16:creationId xmlns:a16="http://schemas.microsoft.com/office/drawing/2014/main" id="{4DB9DD63-696F-4329-9960-34F42A452E8D}"/>
              </a:ext>
            </a:extLst>
          </p:cNvPr>
          <p:cNvGrpSpPr/>
          <p:nvPr/>
        </p:nvGrpSpPr>
        <p:grpSpPr>
          <a:xfrm>
            <a:off x="7772400" y="4299122"/>
            <a:ext cx="1942022" cy="635264"/>
            <a:chOff x="7772400" y="4299122"/>
            <a:chExt cx="1942022" cy="635264"/>
          </a:xfrm>
        </p:grpSpPr>
        <p:sp>
          <p:nvSpPr>
            <p:cNvPr id="50" name="ZoneTexte 49">
              <a:extLst>
                <a:ext uri="{FF2B5EF4-FFF2-40B4-BE49-F238E27FC236}">
                  <a16:creationId xmlns:a16="http://schemas.microsoft.com/office/drawing/2014/main" id="{B8F75935-6CDF-4889-A73C-AE4FB84F02BF}"/>
                </a:ext>
              </a:extLst>
            </p:cNvPr>
            <p:cNvSpPr txBox="1"/>
            <p:nvPr/>
          </p:nvSpPr>
          <p:spPr>
            <a:xfrm>
              <a:off x="7772400" y="4565054"/>
              <a:ext cx="16065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{ </a:t>
              </a:r>
              <a:r>
                <a:rPr lang="fr-FR" dirty="0">
                  <a:solidFill>
                    <a:srgbClr val="0070C0"/>
                  </a:solidFill>
                </a:rPr>
                <a:t>P1</a:t>
              </a:r>
              <a:r>
                <a:rPr lang="fr-FR" dirty="0"/>
                <a:t>@</a:t>
              </a:r>
              <a:r>
                <a:rPr lang="fr-FR" b="1" dirty="0"/>
                <a:t>2</a:t>
              </a:r>
              <a:r>
                <a:rPr lang="fr-FR" dirty="0"/>
                <a:t> </a:t>
              </a:r>
              <a:r>
                <a:rPr lang="fr-FR" dirty="0">
                  <a:solidFill>
                    <a:srgbClr val="FF0000"/>
                  </a:solidFill>
                </a:rPr>
                <a:t>P2</a:t>
              </a:r>
              <a:r>
                <a:rPr lang="fr-FR" dirty="0"/>
                <a:t>@</a:t>
              </a:r>
              <a:r>
                <a:rPr lang="fr-FR" b="1" dirty="0"/>
                <a:t>2</a:t>
              </a:r>
              <a:r>
                <a:rPr lang="fr-FR" dirty="0"/>
                <a:t> }</a:t>
              </a:r>
            </a:p>
          </p:txBody>
        </p:sp>
        <p:cxnSp>
          <p:nvCxnSpPr>
            <p:cNvPr id="149" name="Connecteur droit avec flèche 148">
              <a:extLst>
                <a:ext uri="{FF2B5EF4-FFF2-40B4-BE49-F238E27FC236}">
                  <a16:creationId xmlns:a16="http://schemas.microsoft.com/office/drawing/2014/main" id="{2D02D3EE-955D-4EC1-94B7-17D5A4A1553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67969" y="4299122"/>
              <a:ext cx="546453" cy="262163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4" name="Groupe 163">
            <a:extLst>
              <a:ext uri="{FF2B5EF4-FFF2-40B4-BE49-F238E27FC236}">
                <a16:creationId xmlns:a16="http://schemas.microsoft.com/office/drawing/2014/main" id="{88B56424-E9AE-4B82-8986-38F8B6937D5E}"/>
              </a:ext>
            </a:extLst>
          </p:cNvPr>
          <p:cNvGrpSpPr/>
          <p:nvPr/>
        </p:nvGrpSpPr>
        <p:grpSpPr>
          <a:xfrm>
            <a:off x="8546129" y="4938496"/>
            <a:ext cx="1431529" cy="652996"/>
            <a:chOff x="8546129" y="4938496"/>
            <a:chExt cx="1431529" cy="652996"/>
          </a:xfrm>
        </p:grpSpPr>
        <p:sp>
          <p:nvSpPr>
            <p:cNvPr id="53" name="ZoneTexte 52">
              <a:extLst>
                <a:ext uri="{FF2B5EF4-FFF2-40B4-BE49-F238E27FC236}">
                  <a16:creationId xmlns:a16="http://schemas.microsoft.com/office/drawing/2014/main" id="{63B4EEBF-2E9E-4E3B-9B1B-01C3B27A21AD}"/>
                </a:ext>
              </a:extLst>
            </p:cNvPr>
            <p:cNvSpPr txBox="1"/>
            <p:nvPr/>
          </p:nvSpPr>
          <p:spPr>
            <a:xfrm>
              <a:off x="8983475" y="5222160"/>
              <a:ext cx="9941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{ </a:t>
              </a:r>
              <a:r>
                <a:rPr lang="fr-FR" dirty="0">
                  <a:solidFill>
                    <a:srgbClr val="0070C0"/>
                  </a:solidFill>
                </a:rPr>
                <a:t>P1</a:t>
              </a:r>
              <a:r>
                <a:rPr lang="fr-FR" dirty="0"/>
                <a:t>@</a:t>
              </a:r>
              <a:r>
                <a:rPr lang="fr-FR" b="1" dirty="0"/>
                <a:t>2</a:t>
              </a:r>
              <a:r>
                <a:rPr lang="fr-FR" dirty="0"/>
                <a:t> }</a:t>
              </a:r>
            </a:p>
          </p:txBody>
        </p:sp>
        <p:cxnSp>
          <p:nvCxnSpPr>
            <p:cNvPr id="150" name="Connecteur droit avec flèche 149">
              <a:extLst>
                <a:ext uri="{FF2B5EF4-FFF2-40B4-BE49-F238E27FC236}">
                  <a16:creationId xmlns:a16="http://schemas.microsoft.com/office/drawing/2014/main" id="{1290714E-D634-40AB-8EE8-64B48F9BD805}"/>
                </a:ext>
              </a:extLst>
            </p:cNvPr>
            <p:cNvCxnSpPr>
              <a:cxnSpLocks/>
            </p:cNvCxnSpPr>
            <p:nvPr/>
          </p:nvCxnSpPr>
          <p:spPr>
            <a:xfrm>
              <a:off x="8546129" y="4938496"/>
              <a:ext cx="543028" cy="26267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6" name="Groupe 165">
            <a:extLst>
              <a:ext uri="{FF2B5EF4-FFF2-40B4-BE49-F238E27FC236}">
                <a16:creationId xmlns:a16="http://schemas.microsoft.com/office/drawing/2014/main" id="{DC30A0C9-0BDF-4F10-ABB9-183AF9DB09BB}"/>
              </a:ext>
            </a:extLst>
          </p:cNvPr>
          <p:cNvGrpSpPr/>
          <p:nvPr/>
        </p:nvGrpSpPr>
        <p:grpSpPr>
          <a:xfrm>
            <a:off x="5510872" y="2263194"/>
            <a:ext cx="6119968" cy="3652332"/>
            <a:chOff x="5510872" y="2263194"/>
            <a:chExt cx="6119968" cy="3652332"/>
          </a:xfrm>
        </p:grpSpPr>
        <p:sp>
          <p:nvSpPr>
            <p:cNvPr id="32" name="ZoneTexte 31">
              <a:extLst>
                <a:ext uri="{FF2B5EF4-FFF2-40B4-BE49-F238E27FC236}">
                  <a16:creationId xmlns:a16="http://schemas.microsoft.com/office/drawing/2014/main" id="{3978DFB7-CFDB-4E74-9378-85002B0D62D5}"/>
                </a:ext>
              </a:extLst>
            </p:cNvPr>
            <p:cNvSpPr txBox="1"/>
            <p:nvPr/>
          </p:nvSpPr>
          <p:spPr>
            <a:xfrm>
              <a:off x="8901258" y="2583974"/>
              <a:ext cx="16017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{ </a:t>
              </a:r>
              <a:r>
                <a:rPr lang="fr-FR" dirty="0">
                  <a:solidFill>
                    <a:srgbClr val="0070C0"/>
                  </a:solidFill>
                </a:rPr>
                <a:t>P1</a:t>
              </a:r>
              <a:r>
                <a:rPr lang="fr-FR" dirty="0"/>
                <a:t>@</a:t>
              </a:r>
              <a:r>
                <a:rPr lang="fr-FR" b="1" dirty="0"/>
                <a:t>1</a:t>
              </a:r>
              <a:r>
                <a:rPr lang="fr-FR" dirty="0"/>
                <a:t> </a:t>
              </a:r>
              <a:r>
                <a:rPr lang="fr-FR" dirty="0">
                  <a:solidFill>
                    <a:srgbClr val="FF0000"/>
                  </a:solidFill>
                </a:rPr>
                <a:t>P2</a:t>
              </a:r>
              <a:r>
                <a:rPr lang="fr-FR" dirty="0"/>
                <a:t>@</a:t>
              </a:r>
              <a:r>
                <a:rPr lang="fr-FR" b="1" dirty="0"/>
                <a:t>T</a:t>
              </a:r>
              <a:r>
                <a:rPr lang="fr-FR" dirty="0"/>
                <a:t> }</a:t>
              </a:r>
            </a:p>
          </p:txBody>
        </p:sp>
        <p:sp>
          <p:nvSpPr>
            <p:cNvPr id="34" name="ZoneTexte 33">
              <a:extLst>
                <a:ext uri="{FF2B5EF4-FFF2-40B4-BE49-F238E27FC236}">
                  <a16:creationId xmlns:a16="http://schemas.microsoft.com/office/drawing/2014/main" id="{AE67340A-5194-45AC-BA5C-6008FF36A832}"/>
                </a:ext>
              </a:extLst>
            </p:cNvPr>
            <p:cNvSpPr txBox="1"/>
            <p:nvPr/>
          </p:nvSpPr>
          <p:spPr>
            <a:xfrm>
              <a:off x="5510872" y="3244334"/>
              <a:ext cx="16065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{ </a:t>
              </a:r>
              <a:r>
                <a:rPr lang="fr-FR" dirty="0">
                  <a:solidFill>
                    <a:srgbClr val="0070C0"/>
                  </a:solidFill>
                </a:rPr>
                <a:t>P1</a:t>
              </a:r>
              <a:r>
                <a:rPr lang="fr-FR" dirty="0"/>
                <a:t>@</a:t>
              </a:r>
              <a:r>
                <a:rPr lang="fr-FR" b="1" dirty="0"/>
                <a:t>2</a:t>
              </a:r>
              <a:r>
                <a:rPr lang="fr-FR" dirty="0"/>
                <a:t> </a:t>
              </a:r>
              <a:r>
                <a:rPr lang="fr-FR" dirty="0">
                  <a:solidFill>
                    <a:srgbClr val="FF0000"/>
                  </a:solidFill>
                </a:rPr>
                <a:t>P2</a:t>
              </a:r>
              <a:r>
                <a:rPr lang="fr-FR" dirty="0"/>
                <a:t>@</a:t>
              </a:r>
              <a:r>
                <a:rPr lang="fr-FR" b="1" dirty="0"/>
                <a:t>1</a:t>
              </a:r>
              <a:r>
                <a:rPr lang="fr-FR" dirty="0"/>
                <a:t> }</a:t>
              </a:r>
            </a:p>
          </p:txBody>
        </p:sp>
        <p:sp>
          <p:nvSpPr>
            <p:cNvPr id="44" name="ZoneTexte 43">
              <a:extLst>
                <a:ext uri="{FF2B5EF4-FFF2-40B4-BE49-F238E27FC236}">
                  <a16:creationId xmlns:a16="http://schemas.microsoft.com/office/drawing/2014/main" id="{FD8E23CF-8A79-4780-AC8A-13FD9B8B108A}"/>
                </a:ext>
              </a:extLst>
            </p:cNvPr>
            <p:cNvSpPr txBox="1"/>
            <p:nvPr/>
          </p:nvSpPr>
          <p:spPr>
            <a:xfrm>
              <a:off x="10024310" y="3244334"/>
              <a:ext cx="16065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{ </a:t>
              </a:r>
              <a:r>
                <a:rPr lang="fr-FR" dirty="0">
                  <a:solidFill>
                    <a:srgbClr val="0070C0"/>
                  </a:solidFill>
                </a:rPr>
                <a:t>P1</a:t>
              </a:r>
              <a:r>
                <a:rPr lang="fr-FR" dirty="0"/>
                <a:t>@</a:t>
              </a:r>
              <a:r>
                <a:rPr lang="fr-FR" b="1" dirty="0"/>
                <a:t>1</a:t>
              </a:r>
              <a:r>
                <a:rPr lang="fr-FR" dirty="0"/>
                <a:t> </a:t>
              </a:r>
              <a:r>
                <a:rPr lang="fr-FR" dirty="0">
                  <a:solidFill>
                    <a:srgbClr val="FF0000"/>
                  </a:solidFill>
                </a:rPr>
                <a:t>P2</a:t>
              </a:r>
              <a:r>
                <a:rPr lang="fr-FR" dirty="0"/>
                <a:t>@</a:t>
              </a:r>
              <a:r>
                <a:rPr lang="fr-FR" b="1" dirty="0"/>
                <a:t>2</a:t>
              </a:r>
              <a:r>
                <a:rPr lang="fr-FR" dirty="0"/>
                <a:t> }</a:t>
              </a:r>
            </a:p>
          </p:txBody>
        </p:sp>
        <p:sp>
          <p:nvSpPr>
            <p:cNvPr id="45" name="ZoneTexte 44">
              <a:extLst>
                <a:ext uri="{FF2B5EF4-FFF2-40B4-BE49-F238E27FC236}">
                  <a16:creationId xmlns:a16="http://schemas.microsoft.com/office/drawing/2014/main" id="{0C1EBBBB-A9E2-429E-BB81-8BF8B6097FA5}"/>
                </a:ext>
              </a:extLst>
            </p:cNvPr>
            <p:cNvSpPr txBox="1"/>
            <p:nvPr/>
          </p:nvSpPr>
          <p:spPr>
            <a:xfrm>
              <a:off x="5510872" y="3904694"/>
              <a:ext cx="9941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{ </a:t>
              </a:r>
              <a:r>
                <a:rPr lang="fr-FR" dirty="0">
                  <a:solidFill>
                    <a:srgbClr val="FF0000"/>
                  </a:solidFill>
                </a:rPr>
                <a:t>P2</a:t>
              </a:r>
              <a:r>
                <a:rPr lang="fr-FR" dirty="0"/>
                <a:t>@</a:t>
              </a:r>
              <a:r>
                <a:rPr lang="fr-FR" b="1" dirty="0"/>
                <a:t>1</a:t>
              </a:r>
              <a:r>
                <a:rPr lang="fr-FR" dirty="0"/>
                <a:t> }</a:t>
              </a:r>
            </a:p>
          </p:txBody>
        </p:sp>
        <p:sp>
          <p:nvSpPr>
            <p:cNvPr id="46" name="ZoneTexte 45">
              <a:extLst>
                <a:ext uri="{FF2B5EF4-FFF2-40B4-BE49-F238E27FC236}">
                  <a16:creationId xmlns:a16="http://schemas.microsoft.com/office/drawing/2014/main" id="{6CB3DD7E-96AC-454B-9413-B7F1AB2D8429}"/>
                </a:ext>
              </a:extLst>
            </p:cNvPr>
            <p:cNvSpPr txBox="1"/>
            <p:nvPr/>
          </p:nvSpPr>
          <p:spPr>
            <a:xfrm>
              <a:off x="6722758" y="3904694"/>
              <a:ext cx="16017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{ </a:t>
              </a:r>
              <a:r>
                <a:rPr lang="fr-FR" dirty="0">
                  <a:solidFill>
                    <a:srgbClr val="0070C0"/>
                  </a:solidFill>
                </a:rPr>
                <a:t>P1</a:t>
              </a:r>
              <a:r>
                <a:rPr lang="fr-FR" dirty="0"/>
                <a:t>@</a:t>
              </a:r>
              <a:r>
                <a:rPr lang="fr-FR" b="1" dirty="0"/>
                <a:t>2</a:t>
              </a:r>
              <a:r>
                <a:rPr lang="fr-FR" dirty="0"/>
                <a:t> </a:t>
              </a:r>
              <a:r>
                <a:rPr lang="fr-FR" dirty="0">
                  <a:solidFill>
                    <a:srgbClr val="FF0000"/>
                  </a:solidFill>
                </a:rPr>
                <a:t>P2</a:t>
              </a:r>
              <a:r>
                <a:rPr lang="fr-FR" dirty="0"/>
                <a:t>@</a:t>
              </a:r>
              <a:r>
                <a:rPr lang="fr-FR" b="1" dirty="0"/>
                <a:t>T</a:t>
              </a:r>
              <a:r>
                <a:rPr lang="fr-FR" dirty="0"/>
                <a:t> }</a:t>
              </a:r>
            </a:p>
          </p:txBody>
        </p:sp>
        <p:sp>
          <p:nvSpPr>
            <p:cNvPr id="48" name="ZoneTexte 47">
              <a:extLst>
                <a:ext uri="{FF2B5EF4-FFF2-40B4-BE49-F238E27FC236}">
                  <a16:creationId xmlns:a16="http://schemas.microsoft.com/office/drawing/2014/main" id="{DB964262-F270-4CA0-9B23-20FAD8E746F3}"/>
                </a:ext>
              </a:extLst>
            </p:cNvPr>
            <p:cNvSpPr txBox="1"/>
            <p:nvPr/>
          </p:nvSpPr>
          <p:spPr>
            <a:xfrm>
              <a:off x="10636657" y="3904694"/>
              <a:ext cx="9941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{ </a:t>
              </a:r>
              <a:r>
                <a:rPr lang="fr-FR" dirty="0">
                  <a:solidFill>
                    <a:srgbClr val="0070C0"/>
                  </a:solidFill>
                </a:rPr>
                <a:t>P1</a:t>
              </a:r>
              <a:r>
                <a:rPr lang="fr-FR" dirty="0"/>
                <a:t>@</a:t>
              </a:r>
              <a:r>
                <a:rPr lang="fr-FR" b="1" dirty="0"/>
                <a:t>1</a:t>
              </a:r>
              <a:r>
                <a:rPr lang="fr-FR" dirty="0"/>
                <a:t> }</a:t>
              </a:r>
            </a:p>
          </p:txBody>
        </p:sp>
        <p:sp>
          <p:nvSpPr>
            <p:cNvPr id="49" name="ZoneTexte 48">
              <a:extLst>
                <a:ext uri="{FF2B5EF4-FFF2-40B4-BE49-F238E27FC236}">
                  <a16:creationId xmlns:a16="http://schemas.microsoft.com/office/drawing/2014/main" id="{D6EA85FB-BED1-4A73-A94B-2FFC13CC7449}"/>
                </a:ext>
              </a:extLst>
            </p:cNvPr>
            <p:cNvSpPr txBox="1"/>
            <p:nvPr/>
          </p:nvSpPr>
          <p:spPr>
            <a:xfrm>
              <a:off x="6375575" y="4555212"/>
              <a:ext cx="9893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{ </a:t>
              </a:r>
              <a:r>
                <a:rPr lang="fr-FR" dirty="0">
                  <a:solidFill>
                    <a:srgbClr val="FF0000"/>
                  </a:solidFill>
                </a:rPr>
                <a:t>P2</a:t>
              </a:r>
              <a:r>
                <a:rPr lang="fr-FR" dirty="0"/>
                <a:t>@</a:t>
              </a:r>
              <a:r>
                <a:rPr lang="fr-FR" b="1" dirty="0"/>
                <a:t>T</a:t>
              </a:r>
              <a:r>
                <a:rPr lang="fr-FR" dirty="0"/>
                <a:t> }</a:t>
              </a:r>
            </a:p>
          </p:txBody>
        </p:sp>
        <p:sp>
          <p:nvSpPr>
            <p:cNvPr id="51" name="ZoneTexte 50">
              <a:extLst>
                <a:ext uri="{FF2B5EF4-FFF2-40B4-BE49-F238E27FC236}">
                  <a16:creationId xmlns:a16="http://schemas.microsoft.com/office/drawing/2014/main" id="{0BC5D235-4917-410B-9C8F-EAC00EF5784F}"/>
                </a:ext>
              </a:extLst>
            </p:cNvPr>
            <p:cNvSpPr txBox="1"/>
            <p:nvPr/>
          </p:nvSpPr>
          <p:spPr>
            <a:xfrm>
              <a:off x="9851004" y="4524275"/>
              <a:ext cx="9893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{ </a:t>
              </a:r>
              <a:r>
                <a:rPr lang="fr-FR" dirty="0">
                  <a:solidFill>
                    <a:srgbClr val="0070C0"/>
                  </a:solidFill>
                </a:rPr>
                <a:t>P1</a:t>
              </a:r>
              <a:r>
                <a:rPr lang="fr-FR" dirty="0"/>
                <a:t>@</a:t>
              </a:r>
              <a:r>
                <a:rPr lang="fr-FR" b="1" dirty="0"/>
                <a:t>T</a:t>
              </a:r>
              <a:r>
                <a:rPr lang="fr-FR" dirty="0"/>
                <a:t> }</a:t>
              </a:r>
            </a:p>
          </p:txBody>
        </p:sp>
        <p:sp>
          <p:nvSpPr>
            <p:cNvPr id="52" name="ZoneTexte 51">
              <a:extLst>
                <a:ext uri="{FF2B5EF4-FFF2-40B4-BE49-F238E27FC236}">
                  <a16:creationId xmlns:a16="http://schemas.microsoft.com/office/drawing/2014/main" id="{8A5BB8ED-67EA-4836-8718-4D48095CD4CC}"/>
                </a:ext>
              </a:extLst>
            </p:cNvPr>
            <p:cNvSpPr txBox="1"/>
            <p:nvPr/>
          </p:nvSpPr>
          <p:spPr>
            <a:xfrm>
              <a:off x="7011286" y="5222160"/>
              <a:ext cx="9941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{ </a:t>
              </a:r>
              <a:r>
                <a:rPr lang="fr-FR" dirty="0">
                  <a:solidFill>
                    <a:srgbClr val="FF0000"/>
                  </a:solidFill>
                </a:rPr>
                <a:t>P2</a:t>
              </a:r>
              <a:r>
                <a:rPr lang="fr-FR" dirty="0"/>
                <a:t>@</a:t>
              </a:r>
              <a:r>
                <a:rPr lang="fr-FR" b="1" dirty="0"/>
                <a:t>2</a:t>
              </a:r>
              <a:r>
                <a:rPr lang="fr-FR" dirty="0"/>
                <a:t> }</a:t>
              </a:r>
            </a:p>
          </p:txBody>
        </p:sp>
        <p:cxnSp>
          <p:nvCxnSpPr>
            <p:cNvPr id="146" name="Connecteur droit avec flèche 145">
              <a:extLst>
                <a:ext uri="{FF2B5EF4-FFF2-40B4-BE49-F238E27FC236}">
                  <a16:creationId xmlns:a16="http://schemas.microsoft.com/office/drawing/2014/main" id="{B171778A-1893-44A6-B580-FEE46CA265AE}"/>
                </a:ext>
              </a:extLst>
            </p:cNvPr>
            <p:cNvCxnSpPr>
              <a:cxnSpLocks/>
            </p:cNvCxnSpPr>
            <p:nvPr/>
          </p:nvCxnSpPr>
          <p:spPr>
            <a:xfrm>
              <a:off x="7501530" y="4299122"/>
              <a:ext cx="543028" cy="26267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cteur droit avec flèche 146">
              <a:extLst>
                <a:ext uri="{FF2B5EF4-FFF2-40B4-BE49-F238E27FC236}">
                  <a16:creationId xmlns:a16="http://schemas.microsoft.com/office/drawing/2014/main" id="{4E074C76-D70D-4C30-87D2-7CF778E2EAD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55077" y="4299637"/>
              <a:ext cx="546453" cy="262163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Connecteur droit avec flèche 132">
              <a:extLst>
                <a:ext uri="{FF2B5EF4-FFF2-40B4-BE49-F238E27FC236}">
                  <a16:creationId xmlns:a16="http://schemas.microsoft.com/office/drawing/2014/main" id="{BF7C03B8-946A-484C-A7C3-797352457BC2}"/>
                </a:ext>
              </a:extLst>
            </p:cNvPr>
            <p:cNvCxnSpPr>
              <a:cxnSpLocks/>
            </p:cNvCxnSpPr>
            <p:nvPr/>
          </p:nvCxnSpPr>
          <p:spPr>
            <a:xfrm>
              <a:off x="8591011" y="2263194"/>
              <a:ext cx="543028" cy="26267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cteur droit avec flèche 136">
              <a:extLst>
                <a:ext uri="{FF2B5EF4-FFF2-40B4-BE49-F238E27FC236}">
                  <a16:creationId xmlns:a16="http://schemas.microsoft.com/office/drawing/2014/main" id="{C1EF1E7E-F1FE-480F-9E93-E36C80F80A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55077" y="2924069"/>
              <a:ext cx="546453" cy="262163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cteur droit avec flèche 137">
              <a:extLst>
                <a:ext uri="{FF2B5EF4-FFF2-40B4-BE49-F238E27FC236}">
                  <a16:creationId xmlns:a16="http://schemas.microsoft.com/office/drawing/2014/main" id="{7320F9D7-D451-4154-8644-C356BA4996C0}"/>
                </a:ext>
              </a:extLst>
            </p:cNvPr>
            <p:cNvCxnSpPr>
              <a:cxnSpLocks/>
            </p:cNvCxnSpPr>
            <p:nvPr/>
          </p:nvCxnSpPr>
          <p:spPr>
            <a:xfrm>
              <a:off x="9714422" y="2923554"/>
              <a:ext cx="543028" cy="26267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cteur droit avec flèche 138">
              <a:extLst>
                <a:ext uri="{FF2B5EF4-FFF2-40B4-BE49-F238E27FC236}">
                  <a16:creationId xmlns:a16="http://schemas.microsoft.com/office/drawing/2014/main" id="{2AFE10A7-A004-4880-8830-8FDC8F4120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67969" y="2924069"/>
              <a:ext cx="546453" cy="262163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necteur droit avec flèche 139">
              <a:extLst>
                <a:ext uri="{FF2B5EF4-FFF2-40B4-BE49-F238E27FC236}">
                  <a16:creationId xmlns:a16="http://schemas.microsoft.com/office/drawing/2014/main" id="{9E982A23-B5D7-447A-A3D0-C42A05F205EE}"/>
                </a:ext>
              </a:extLst>
            </p:cNvPr>
            <p:cNvCxnSpPr>
              <a:cxnSpLocks/>
            </p:cNvCxnSpPr>
            <p:nvPr/>
          </p:nvCxnSpPr>
          <p:spPr>
            <a:xfrm>
              <a:off x="6737570" y="3627326"/>
              <a:ext cx="543028" cy="26267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necteur droit avec flèche 140">
              <a:extLst>
                <a:ext uri="{FF2B5EF4-FFF2-40B4-BE49-F238E27FC236}">
                  <a16:creationId xmlns:a16="http://schemas.microsoft.com/office/drawing/2014/main" id="{65066B8F-EDEA-471B-BC46-E57B01A9E0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91117" y="3627841"/>
              <a:ext cx="546453" cy="262163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necteur droit avec flèche 142">
              <a:extLst>
                <a:ext uri="{FF2B5EF4-FFF2-40B4-BE49-F238E27FC236}">
                  <a16:creationId xmlns:a16="http://schemas.microsoft.com/office/drawing/2014/main" id="{6B6FE403-62D3-4A1D-9595-8950142F3D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99676" y="3584429"/>
              <a:ext cx="546453" cy="262163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necteur droit avec flèche 143">
              <a:extLst>
                <a:ext uri="{FF2B5EF4-FFF2-40B4-BE49-F238E27FC236}">
                  <a16:creationId xmlns:a16="http://schemas.microsoft.com/office/drawing/2014/main" id="{3D78148A-4442-4B30-A3D9-FC9ACBAA2B6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979" y="3583358"/>
              <a:ext cx="543028" cy="26267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cteur droit avec flèche 144">
              <a:extLst>
                <a:ext uri="{FF2B5EF4-FFF2-40B4-BE49-F238E27FC236}">
                  <a16:creationId xmlns:a16="http://schemas.microsoft.com/office/drawing/2014/main" id="{F4603D29-A48B-46DC-A231-EC99F34D495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56526" y="3583873"/>
              <a:ext cx="546453" cy="262163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cteur droit avec flèche 147">
              <a:extLst>
                <a:ext uri="{FF2B5EF4-FFF2-40B4-BE49-F238E27FC236}">
                  <a16:creationId xmlns:a16="http://schemas.microsoft.com/office/drawing/2014/main" id="{2603499C-FA90-40ED-9C22-3F4564C275D4}"/>
                </a:ext>
              </a:extLst>
            </p:cNvPr>
            <p:cNvCxnSpPr>
              <a:cxnSpLocks/>
            </p:cNvCxnSpPr>
            <p:nvPr/>
          </p:nvCxnSpPr>
          <p:spPr>
            <a:xfrm>
              <a:off x="9714422" y="4298607"/>
              <a:ext cx="543028" cy="26267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cteur droit avec flèche 150">
              <a:extLst>
                <a:ext uri="{FF2B5EF4-FFF2-40B4-BE49-F238E27FC236}">
                  <a16:creationId xmlns:a16="http://schemas.microsoft.com/office/drawing/2014/main" id="{CD648615-7615-4557-BA3D-729B1C5E53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99676" y="4939011"/>
              <a:ext cx="546453" cy="262163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necteur droit avec flèche 151">
              <a:extLst>
                <a:ext uri="{FF2B5EF4-FFF2-40B4-BE49-F238E27FC236}">
                  <a16:creationId xmlns:a16="http://schemas.microsoft.com/office/drawing/2014/main" id="{BA8A135B-AC5E-45AB-8579-B2F6CADA9F55}"/>
                </a:ext>
              </a:extLst>
            </p:cNvPr>
            <p:cNvCxnSpPr>
              <a:cxnSpLocks/>
            </p:cNvCxnSpPr>
            <p:nvPr/>
          </p:nvCxnSpPr>
          <p:spPr>
            <a:xfrm>
              <a:off x="6121858" y="4299122"/>
              <a:ext cx="543028" cy="26267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necteur droit avec flèche 152">
              <a:extLst>
                <a:ext uri="{FF2B5EF4-FFF2-40B4-BE49-F238E27FC236}">
                  <a16:creationId xmlns:a16="http://schemas.microsoft.com/office/drawing/2014/main" id="{4D51EECF-A915-4492-AB1B-4338A276A5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564606" y="4299637"/>
              <a:ext cx="546453" cy="262163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necteur droit avec flèche 153">
              <a:extLst>
                <a:ext uri="{FF2B5EF4-FFF2-40B4-BE49-F238E27FC236}">
                  <a16:creationId xmlns:a16="http://schemas.microsoft.com/office/drawing/2014/main" id="{F577226C-BCE0-4E38-86A6-9CCAAC0000AC}"/>
                </a:ext>
              </a:extLst>
            </p:cNvPr>
            <p:cNvCxnSpPr>
              <a:cxnSpLocks/>
            </p:cNvCxnSpPr>
            <p:nvPr/>
          </p:nvCxnSpPr>
          <p:spPr>
            <a:xfrm>
              <a:off x="6967645" y="4945765"/>
              <a:ext cx="543028" cy="26267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cteur droit avec flèche 154">
              <a:extLst>
                <a:ext uri="{FF2B5EF4-FFF2-40B4-BE49-F238E27FC236}">
                  <a16:creationId xmlns:a16="http://schemas.microsoft.com/office/drawing/2014/main" id="{F03095AE-6D66-4676-89B0-0F66DA2354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649800" y="4938753"/>
              <a:ext cx="546453" cy="262163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necteur droit avec flèche 155">
              <a:extLst>
                <a:ext uri="{FF2B5EF4-FFF2-40B4-BE49-F238E27FC236}">
                  <a16:creationId xmlns:a16="http://schemas.microsoft.com/office/drawing/2014/main" id="{05516FB1-2138-4893-96E9-9E744B537070}"/>
                </a:ext>
              </a:extLst>
            </p:cNvPr>
            <p:cNvCxnSpPr>
              <a:cxnSpLocks/>
            </p:cNvCxnSpPr>
            <p:nvPr/>
          </p:nvCxnSpPr>
          <p:spPr>
            <a:xfrm>
              <a:off x="7836910" y="5652848"/>
              <a:ext cx="543028" cy="26267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5" name="Groupe 164">
            <a:extLst>
              <a:ext uri="{FF2B5EF4-FFF2-40B4-BE49-F238E27FC236}">
                <a16:creationId xmlns:a16="http://schemas.microsoft.com/office/drawing/2014/main" id="{7078A475-B6F4-4C00-BEC7-CCE42B064490}"/>
              </a:ext>
            </a:extLst>
          </p:cNvPr>
          <p:cNvGrpSpPr/>
          <p:nvPr/>
        </p:nvGrpSpPr>
        <p:grpSpPr>
          <a:xfrm>
            <a:off x="8379938" y="5653363"/>
            <a:ext cx="924864" cy="601743"/>
            <a:chOff x="8379938" y="5653363"/>
            <a:chExt cx="924864" cy="601743"/>
          </a:xfrm>
        </p:grpSpPr>
        <p:sp>
          <p:nvSpPr>
            <p:cNvPr id="54" name="ZoneTexte 53">
              <a:extLst>
                <a:ext uri="{FF2B5EF4-FFF2-40B4-BE49-F238E27FC236}">
                  <a16:creationId xmlns:a16="http://schemas.microsoft.com/office/drawing/2014/main" id="{E132E28A-E33D-4DDA-A0FF-EB39D86CA78C}"/>
                </a:ext>
              </a:extLst>
            </p:cNvPr>
            <p:cNvSpPr txBox="1"/>
            <p:nvPr/>
          </p:nvSpPr>
          <p:spPr>
            <a:xfrm>
              <a:off x="8379938" y="5885774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{ }</a:t>
              </a:r>
            </a:p>
          </p:txBody>
        </p:sp>
        <p:cxnSp>
          <p:nvCxnSpPr>
            <p:cNvPr id="157" name="Connecteur droit avec flèche 156">
              <a:extLst>
                <a:ext uri="{FF2B5EF4-FFF2-40B4-BE49-F238E27FC236}">
                  <a16:creationId xmlns:a16="http://schemas.microsoft.com/office/drawing/2014/main" id="{8D40DEFA-3F89-460F-A793-97794910F9A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58349" y="5653363"/>
              <a:ext cx="546453" cy="262163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28287ED-B14D-40B9-835F-5384AD54E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3C42C-740D-431D-86F0-6104B0EEF632}" type="slidenum">
              <a:rPr lang="fr-FR" smtClean="0"/>
              <a:t>11</a:t>
            </a:fld>
            <a:endParaRPr lang="fr-FR"/>
          </a:p>
        </p:txBody>
      </p:sp>
      <p:sp>
        <p:nvSpPr>
          <p:cNvPr id="55" name="Ellipse 54">
            <a:extLst>
              <a:ext uri="{FF2B5EF4-FFF2-40B4-BE49-F238E27FC236}">
                <a16:creationId xmlns:a16="http://schemas.microsoft.com/office/drawing/2014/main" id="{E4592F11-A96D-47F0-86A7-D5BB3C02AA78}"/>
              </a:ext>
            </a:extLst>
          </p:cNvPr>
          <p:cNvSpPr/>
          <p:nvPr/>
        </p:nvSpPr>
        <p:spPr>
          <a:xfrm>
            <a:off x="1934550" y="2923554"/>
            <a:ext cx="144098" cy="144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5D853DD4-E42E-49F4-AD32-5A3C917993F8}"/>
              </a:ext>
            </a:extLst>
          </p:cNvPr>
          <p:cNvSpPr/>
          <p:nvPr/>
        </p:nvSpPr>
        <p:spPr>
          <a:xfrm>
            <a:off x="1934550" y="5056122"/>
            <a:ext cx="144098" cy="144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4084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2.22222E-6 L 0.08411 0.0382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06" y="18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81481E-6 L 0.08151 0.03819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76" y="18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151 0.03819 L 0.16146 -0.00047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97" y="-19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412 0.03819 L 0.16146 0.00208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67" y="-18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146 -0.00047 L 0.20625 -0.00047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4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146 0.00208 L 0.20651 4.44444E-6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53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1" presetClass="exit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5" grpId="0" animBg="1"/>
      <p:bldP spid="55" grpId="1" animBg="1"/>
      <p:bldP spid="55" grpId="2" animBg="1"/>
      <p:bldP spid="55" grpId="3" animBg="1"/>
      <p:bldP spid="55" grpId="4" animBg="1"/>
      <p:bldP spid="56" grpId="0" animBg="1"/>
      <p:bldP spid="56" grpId="1" animBg="1"/>
      <p:bldP spid="56" grpId="2" animBg="1"/>
      <p:bldP spid="56" grpId="3" animBg="1"/>
      <p:bldP spid="56" grpId="4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253DAA-02DA-4AC7-8557-6B35E31F7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Execution Semantics – Gateways</a:t>
            </a:r>
          </a:p>
        </p:txBody>
      </p: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A1A7407E-0FBA-4672-81C7-1DE83D11F664}"/>
              </a:ext>
            </a:extLst>
          </p:cNvPr>
          <p:cNvGrpSpPr/>
          <p:nvPr/>
        </p:nvGrpSpPr>
        <p:grpSpPr>
          <a:xfrm>
            <a:off x="838200" y="1690688"/>
            <a:ext cx="3178234" cy="2338787"/>
            <a:chOff x="896512" y="1423362"/>
            <a:chExt cx="3178234" cy="233878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0508826-223E-4B37-B222-6AE7C2322EA6}"/>
                </a:ext>
              </a:extLst>
            </p:cNvPr>
            <p:cNvSpPr/>
            <p:nvPr/>
          </p:nvSpPr>
          <p:spPr>
            <a:xfrm rot="2700000">
              <a:off x="2125629" y="2232755"/>
              <a:ext cx="720000" cy="72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0" name="Connecteur droit avec flèche 9">
              <a:extLst>
                <a:ext uri="{FF2B5EF4-FFF2-40B4-BE49-F238E27FC236}">
                  <a16:creationId xmlns:a16="http://schemas.microsoft.com/office/drawing/2014/main" id="{E95EA772-5D1D-4793-8719-F35C4EB68133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1308100" y="1963362"/>
              <a:ext cx="108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avec flèche 20">
              <a:extLst>
                <a:ext uri="{FF2B5EF4-FFF2-40B4-BE49-F238E27FC236}">
                  <a16:creationId xmlns:a16="http://schemas.microsoft.com/office/drawing/2014/main" id="{FC0FF5D2-B9FB-4A23-BF18-A69E230A316A}"/>
                </a:ext>
              </a:extLst>
            </p:cNvPr>
            <p:cNvCxnSpPr>
              <a:cxnSpLocks/>
            </p:cNvCxnSpPr>
            <p:nvPr/>
          </p:nvCxnSpPr>
          <p:spPr>
            <a:xfrm>
              <a:off x="896512" y="2595269"/>
              <a:ext cx="108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avec flèche 21">
              <a:extLst>
                <a:ext uri="{FF2B5EF4-FFF2-40B4-BE49-F238E27FC236}">
                  <a16:creationId xmlns:a16="http://schemas.microsoft.com/office/drawing/2014/main" id="{0A2B1A7B-A9BB-44C9-BBDC-2A95B405129F}"/>
                </a:ext>
              </a:extLst>
            </p:cNvPr>
            <p:cNvCxnSpPr>
              <a:cxnSpLocks/>
            </p:cNvCxnSpPr>
            <p:nvPr/>
          </p:nvCxnSpPr>
          <p:spPr>
            <a:xfrm>
              <a:off x="2994746" y="2592755"/>
              <a:ext cx="108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avec flèche 22">
              <a:extLst>
                <a:ext uri="{FF2B5EF4-FFF2-40B4-BE49-F238E27FC236}">
                  <a16:creationId xmlns:a16="http://schemas.microsoft.com/office/drawing/2014/main" id="{5606B150-92B8-4569-8EFA-AAAFB101EF34}"/>
                </a:ext>
              </a:extLst>
            </p:cNvPr>
            <p:cNvCxnSpPr>
              <a:cxnSpLocks/>
            </p:cNvCxnSpPr>
            <p:nvPr/>
          </p:nvCxnSpPr>
          <p:spPr>
            <a:xfrm rot="-2700000">
              <a:off x="1308100" y="3222150"/>
              <a:ext cx="108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avec flèche 25">
              <a:extLst>
                <a:ext uri="{FF2B5EF4-FFF2-40B4-BE49-F238E27FC236}">
                  <a16:creationId xmlns:a16="http://schemas.microsoft.com/office/drawing/2014/main" id="{677608D4-36BA-43EB-9C72-1CCBDEB550F3}"/>
                </a:ext>
              </a:extLst>
            </p:cNvPr>
            <p:cNvCxnSpPr>
              <a:cxnSpLocks/>
            </p:cNvCxnSpPr>
            <p:nvPr/>
          </p:nvCxnSpPr>
          <p:spPr>
            <a:xfrm rot="-2700000">
              <a:off x="2612907" y="1963362"/>
              <a:ext cx="108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avec flèche 26">
              <a:extLst>
                <a:ext uri="{FF2B5EF4-FFF2-40B4-BE49-F238E27FC236}">
                  <a16:creationId xmlns:a16="http://schemas.microsoft.com/office/drawing/2014/main" id="{C0C74A66-B3D4-4146-B01B-5B5EA7BF3280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2612907" y="3222149"/>
              <a:ext cx="108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D286B20C-D7A0-49FB-AFF0-FA27DB04A7E8}"/>
              </a:ext>
            </a:extLst>
          </p:cNvPr>
          <p:cNvGrpSpPr/>
          <p:nvPr/>
        </p:nvGrpSpPr>
        <p:grpSpPr>
          <a:xfrm>
            <a:off x="838200" y="4154088"/>
            <a:ext cx="3178234" cy="1798788"/>
            <a:chOff x="896512" y="1423362"/>
            <a:chExt cx="3178234" cy="1798788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449FDDE-AF80-4CE8-942D-DDEBF3212273}"/>
                </a:ext>
              </a:extLst>
            </p:cNvPr>
            <p:cNvSpPr/>
            <p:nvPr/>
          </p:nvSpPr>
          <p:spPr>
            <a:xfrm rot="2700000">
              <a:off x="2125629" y="2232755"/>
              <a:ext cx="720000" cy="72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1" name="Connecteur droit avec flèche 30">
              <a:extLst>
                <a:ext uri="{FF2B5EF4-FFF2-40B4-BE49-F238E27FC236}">
                  <a16:creationId xmlns:a16="http://schemas.microsoft.com/office/drawing/2014/main" id="{DB6AB1D8-77D4-4E81-9F92-1393D9C011B7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1308100" y="1963362"/>
              <a:ext cx="108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avec flèche 31">
              <a:extLst>
                <a:ext uri="{FF2B5EF4-FFF2-40B4-BE49-F238E27FC236}">
                  <a16:creationId xmlns:a16="http://schemas.microsoft.com/office/drawing/2014/main" id="{77F8E6B7-D8F6-41D1-AE67-85884412C20C}"/>
                </a:ext>
              </a:extLst>
            </p:cNvPr>
            <p:cNvCxnSpPr>
              <a:cxnSpLocks/>
            </p:cNvCxnSpPr>
            <p:nvPr/>
          </p:nvCxnSpPr>
          <p:spPr>
            <a:xfrm>
              <a:off x="896512" y="2595269"/>
              <a:ext cx="108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avec flèche 32">
              <a:extLst>
                <a:ext uri="{FF2B5EF4-FFF2-40B4-BE49-F238E27FC236}">
                  <a16:creationId xmlns:a16="http://schemas.microsoft.com/office/drawing/2014/main" id="{EBEFA577-8A81-49A8-AECD-0369822A79A6}"/>
                </a:ext>
              </a:extLst>
            </p:cNvPr>
            <p:cNvCxnSpPr>
              <a:cxnSpLocks/>
            </p:cNvCxnSpPr>
            <p:nvPr/>
          </p:nvCxnSpPr>
          <p:spPr>
            <a:xfrm>
              <a:off x="2994746" y="2592755"/>
              <a:ext cx="108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avec flèche 33">
              <a:extLst>
                <a:ext uri="{FF2B5EF4-FFF2-40B4-BE49-F238E27FC236}">
                  <a16:creationId xmlns:a16="http://schemas.microsoft.com/office/drawing/2014/main" id="{E7EA10DE-5010-4583-ADB5-6D5BEF5D333F}"/>
                </a:ext>
              </a:extLst>
            </p:cNvPr>
            <p:cNvCxnSpPr>
              <a:cxnSpLocks/>
            </p:cNvCxnSpPr>
            <p:nvPr/>
          </p:nvCxnSpPr>
          <p:spPr>
            <a:xfrm rot="-2700000">
              <a:off x="1308100" y="3222150"/>
              <a:ext cx="108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Signe Plus 36">
            <a:extLst>
              <a:ext uri="{FF2B5EF4-FFF2-40B4-BE49-F238E27FC236}">
                <a16:creationId xmlns:a16="http://schemas.microsoft.com/office/drawing/2014/main" id="{1EF2EE52-6E56-462D-B298-534A827989EA}"/>
              </a:ext>
            </a:extLst>
          </p:cNvPr>
          <p:cNvSpPr/>
          <p:nvPr/>
        </p:nvSpPr>
        <p:spPr>
          <a:xfrm>
            <a:off x="2067317" y="2496580"/>
            <a:ext cx="720000" cy="720000"/>
          </a:xfrm>
          <a:prstGeom prst="mathPl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Signe de multiplication 37">
            <a:extLst>
              <a:ext uri="{FF2B5EF4-FFF2-40B4-BE49-F238E27FC236}">
                <a16:creationId xmlns:a16="http://schemas.microsoft.com/office/drawing/2014/main" id="{28B68572-03BF-44D0-843F-898016567AA9}"/>
              </a:ext>
            </a:extLst>
          </p:cNvPr>
          <p:cNvSpPr/>
          <p:nvPr/>
        </p:nvSpPr>
        <p:spPr>
          <a:xfrm>
            <a:off x="2067317" y="4963481"/>
            <a:ext cx="720000" cy="720000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95A0CAED-F3C3-49A1-B877-791409340828}"/>
              </a:ext>
            </a:extLst>
          </p:cNvPr>
          <p:cNvSpPr txBox="1"/>
          <p:nvPr/>
        </p:nvSpPr>
        <p:spPr>
          <a:xfrm>
            <a:off x="4303057" y="2133305"/>
            <a:ext cx="753035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/>
              <a:t>Parallel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 u="sng"/>
              <a:t>Activated</a:t>
            </a:r>
            <a:r>
              <a:rPr lang="en-GB" sz="2200"/>
              <a:t> if there is at least one token on </a:t>
            </a:r>
            <a:r>
              <a:rPr lang="en-GB" sz="2200" b="1"/>
              <a:t>each </a:t>
            </a:r>
            <a:r>
              <a:rPr lang="en-GB" sz="2200"/>
              <a:t>incoming flows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 u="sng"/>
              <a:t>Consumes</a:t>
            </a:r>
            <a:r>
              <a:rPr lang="en-GB" sz="2200"/>
              <a:t> exactly one token from </a:t>
            </a:r>
            <a:r>
              <a:rPr lang="en-GB" sz="2200" b="1"/>
              <a:t>each</a:t>
            </a:r>
            <a:r>
              <a:rPr lang="en-GB" sz="2200"/>
              <a:t> incoming flows (</a:t>
            </a:r>
            <a:r>
              <a:rPr lang="en-GB" sz="2200" b="1"/>
              <a:t>join</a:t>
            </a:r>
            <a:r>
              <a:rPr lang="en-GB" sz="2200"/>
              <a:t>) </a:t>
            </a:r>
            <a:r>
              <a:rPr lang="en-GB" b="1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 u="sng"/>
              <a:t>Produces</a:t>
            </a:r>
            <a:r>
              <a:rPr lang="en-GB" sz="2200"/>
              <a:t> exactly one token at</a:t>
            </a:r>
            <a:r>
              <a:rPr lang="en-GB" sz="2200" b="1"/>
              <a:t> each </a:t>
            </a:r>
            <a:r>
              <a:rPr lang="en-GB" sz="2200"/>
              <a:t>outgoing flows (</a:t>
            </a:r>
            <a:r>
              <a:rPr lang="en-GB" sz="2200" b="1"/>
              <a:t>fork</a:t>
            </a:r>
            <a:r>
              <a:rPr lang="en-GB" sz="2200"/>
              <a:t>)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90ACB49B-62C1-4B4C-870D-144E05E3AF20}"/>
              </a:ext>
            </a:extLst>
          </p:cNvPr>
          <p:cNvSpPr txBox="1"/>
          <p:nvPr/>
        </p:nvSpPr>
        <p:spPr>
          <a:xfrm>
            <a:off x="4303058" y="4600206"/>
            <a:ext cx="753035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/>
              <a:t>Exclusive </a:t>
            </a:r>
            <a:r>
              <a:rPr lang="en-GB" sz="2200"/>
              <a:t>(with exactly one outgoing flow) </a:t>
            </a:r>
            <a:r>
              <a:rPr lang="en-GB" sz="2200" b="1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 u="sng"/>
              <a:t>Activated</a:t>
            </a:r>
            <a:r>
              <a:rPr lang="en-GB" sz="2200"/>
              <a:t> if there is at least one token on </a:t>
            </a:r>
            <a:r>
              <a:rPr lang="en-GB" sz="2200" b="1"/>
              <a:t>one</a:t>
            </a:r>
            <a:r>
              <a:rPr lang="en-GB" sz="2200"/>
              <a:t> incoming flow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 u="sng"/>
              <a:t>Consumes</a:t>
            </a:r>
            <a:r>
              <a:rPr lang="en-GB" sz="2200"/>
              <a:t> exactly one token from </a:t>
            </a:r>
            <a:r>
              <a:rPr lang="en-GB" sz="2200" b="1"/>
              <a:t>one</a:t>
            </a:r>
            <a:r>
              <a:rPr lang="en-GB" sz="2200"/>
              <a:t> incoming flow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 u="sng"/>
              <a:t>Produces</a:t>
            </a:r>
            <a:r>
              <a:rPr lang="en-GB" sz="2200"/>
              <a:t> exactly one token at its</a:t>
            </a:r>
            <a:r>
              <a:rPr lang="en-GB" sz="2200" b="1"/>
              <a:t> one </a:t>
            </a:r>
            <a:r>
              <a:rPr lang="en-GB" sz="2200"/>
              <a:t>outgoing flow</a:t>
            </a:r>
          </a:p>
        </p:txBody>
      </p:sp>
      <p:sp>
        <p:nvSpPr>
          <p:cNvPr id="43" name="Espace réservé du numéro de diapositive 42">
            <a:extLst>
              <a:ext uri="{FF2B5EF4-FFF2-40B4-BE49-F238E27FC236}">
                <a16:creationId xmlns:a16="http://schemas.microsoft.com/office/drawing/2014/main" id="{421ECFC0-2E93-4A39-A4A3-B3176E831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3C42C-740D-431D-86F0-6104B0EEF632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41758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253DAA-02DA-4AC7-8557-6B35E31F7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Execution Semantics – Gateways</a:t>
            </a:r>
          </a:p>
        </p:txBody>
      </p: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A1A7407E-0FBA-4672-81C7-1DE83D11F664}"/>
              </a:ext>
            </a:extLst>
          </p:cNvPr>
          <p:cNvGrpSpPr/>
          <p:nvPr/>
        </p:nvGrpSpPr>
        <p:grpSpPr>
          <a:xfrm>
            <a:off x="838200" y="1690688"/>
            <a:ext cx="3178234" cy="2338787"/>
            <a:chOff x="896512" y="1423362"/>
            <a:chExt cx="3178234" cy="233878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0508826-223E-4B37-B222-6AE7C2322EA6}"/>
                </a:ext>
              </a:extLst>
            </p:cNvPr>
            <p:cNvSpPr/>
            <p:nvPr/>
          </p:nvSpPr>
          <p:spPr>
            <a:xfrm rot="2700000">
              <a:off x="2125629" y="2232755"/>
              <a:ext cx="720000" cy="72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0" name="Connecteur droit avec flèche 9">
              <a:extLst>
                <a:ext uri="{FF2B5EF4-FFF2-40B4-BE49-F238E27FC236}">
                  <a16:creationId xmlns:a16="http://schemas.microsoft.com/office/drawing/2014/main" id="{E95EA772-5D1D-4793-8719-F35C4EB68133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1308100" y="1963362"/>
              <a:ext cx="108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avec flèche 20">
              <a:extLst>
                <a:ext uri="{FF2B5EF4-FFF2-40B4-BE49-F238E27FC236}">
                  <a16:creationId xmlns:a16="http://schemas.microsoft.com/office/drawing/2014/main" id="{FC0FF5D2-B9FB-4A23-BF18-A69E230A316A}"/>
                </a:ext>
              </a:extLst>
            </p:cNvPr>
            <p:cNvCxnSpPr>
              <a:cxnSpLocks/>
            </p:cNvCxnSpPr>
            <p:nvPr/>
          </p:nvCxnSpPr>
          <p:spPr>
            <a:xfrm>
              <a:off x="896512" y="2595269"/>
              <a:ext cx="108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avec flèche 21">
              <a:extLst>
                <a:ext uri="{FF2B5EF4-FFF2-40B4-BE49-F238E27FC236}">
                  <a16:creationId xmlns:a16="http://schemas.microsoft.com/office/drawing/2014/main" id="{0A2B1A7B-A9BB-44C9-BBDC-2A95B405129F}"/>
                </a:ext>
              </a:extLst>
            </p:cNvPr>
            <p:cNvCxnSpPr>
              <a:cxnSpLocks/>
            </p:cNvCxnSpPr>
            <p:nvPr/>
          </p:nvCxnSpPr>
          <p:spPr>
            <a:xfrm>
              <a:off x="2994746" y="2592755"/>
              <a:ext cx="108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avec flèche 22">
              <a:extLst>
                <a:ext uri="{FF2B5EF4-FFF2-40B4-BE49-F238E27FC236}">
                  <a16:creationId xmlns:a16="http://schemas.microsoft.com/office/drawing/2014/main" id="{5606B150-92B8-4569-8EFA-AAAFB101EF34}"/>
                </a:ext>
              </a:extLst>
            </p:cNvPr>
            <p:cNvCxnSpPr>
              <a:cxnSpLocks/>
            </p:cNvCxnSpPr>
            <p:nvPr/>
          </p:nvCxnSpPr>
          <p:spPr>
            <a:xfrm rot="-2700000">
              <a:off x="1308100" y="3222150"/>
              <a:ext cx="108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avec flèche 25">
              <a:extLst>
                <a:ext uri="{FF2B5EF4-FFF2-40B4-BE49-F238E27FC236}">
                  <a16:creationId xmlns:a16="http://schemas.microsoft.com/office/drawing/2014/main" id="{677608D4-36BA-43EB-9C72-1CCBDEB550F3}"/>
                </a:ext>
              </a:extLst>
            </p:cNvPr>
            <p:cNvCxnSpPr>
              <a:cxnSpLocks/>
            </p:cNvCxnSpPr>
            <p:nvPr/>
          </p:nvCxnSpPr>
          <p:spPr>
            <a:xfrm rot="-2700000">
              <a:off x="2612907" y="1963362"/>
              <a:ext cx="108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avec flèche 26">
              <a:extLst>
                <a:ext uri="{FF2B5EF4-FFF2-40B4-BE49-F238E27FC236}">
                  <a16:creationId xmlns:a16="http://schemas.microsoft.com/office/drawing/2014/main" id="{C0C74A66-B3D4-4146-B01B-5B5EA7BF3280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2612907" y="3222149"/>
              <a:ext cx="108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Signe de multiplication 37">
            <a:extLst>
              <a:ext uri="{FF2B5EF4-FFF2-40B4-BE49-F238E27FC236}">
                <a16:creationId xmlns:a16="http://schemas.microsoft.com/office/drawing/2014/main" id="{28B68572-03BF-44D0-843F-898016567AA9}"/>
              </a:ext>
            </a:extLst>
          </p:cNvPr>
          <p:cNvSpPr/>
          <p:nvPr/>
        </p:nvSpPr>
        <p:spPr>
          <a:xfrm>
            <a:off x="2067317" y="4963481"/>
            <a:ext cx="720000" cy="720000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95A0CAED-F3C3-49A1-B877-791409340828}"/>
              </a:ext>
            </a:extLst>
          </p:cNvPr>
          <p:cNvSpPr txBox="1"/>
          <p:nvPr/>
        </p:nvSpPr>
        <p:spPr>
          <a:xfrm>
            <a:off x="4303057" y="2302582"/>
            <a:ext cx="753035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>
                <a:solidFill>
                  <a:schemeClr val="bg1">
                    <a:lumMod val="50000"/>
                  </a:schemeClr>
                </a:solidFill>
              </a:rPr>
              <a:t>Inclusive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>
                <a:solidFill>
                  <a:schemeClr val="bg1">
                    <a:lumMod val="50000"/>
                  </a:schemeClr>
                </a:solidFill>
              </a:rPr>
              <a:t>Binds subsets of incoming flows to subsets of outgoing flows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>
                <a:solidFill>
                  <a:schemeClr val="bg1">
                    <a:lumMod val="50000"/>
                  </a:schemeClr>
                </a:solidFill>
              </a:rPr>
              <a:t>All conditions that evaluate to true yield a token on their flows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90ACB49B-62C1-4B4C-870D-144E05E3AF20}"/>
              </a:ext>
            </a:extLst>
          </p:cNvPr>
          <p:cNvSpPr txBox="1"/>
          <p:nvPr/>
        </p:nvSpPr>
        <p:spPr>
          <a:xfrm>
            <a:off x="4303057" y="4600206"/>
            <a:ext cx="753035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>
                <a:solidFill>
                  <a:schemeClr val="bg1">
                    <a:lumMod val="50000"/>
                  </a:schemeClr>
                </a:solidFill>
              </a:rPr>
              <a:t>Exclusive </a:t>
            </a:r>
            <a:r>
              <a:rPr lang="en-GB" sz="2200">
                <a:solidFill>
                  <a:schemeClr val="bg1">
                    <a:lumMod val="50000"/>
                  </a:schemeClr>
                </a:solidFill>
              </a:rPr>
              <a:t>(with multiple outgoing flows) </a:t>
            </a:r>
            <a:r>
              <a:rPr lang="en-GB" sz="2200" b="1">
                <a:solidFill>
                  <a:schemeClr val="bg1">
                    <a:lumMod val="50000"/>
                  </a:schemeClr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>
                <a:solidFill>
                  <a:schemeClr val="bg1">
                    <a:lumMod val="50000"/>
                  </a:schemeClr>
                </a:solidFill>
              </a:rPr>
              <a:t>Each activation, produces at most one token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>
                <a:solidFill>
                  <a:schemeClr val="bg1">
                    <a:lumMod val="50000"/>
                  </a:schemeClr>
                </a:solidFill>
              </a:rPr>
              <a:t>Conditions are evaluated in order, the first condition that evaluates to true yield a token on its flow</a:t>
            </a:r>
          </a:p>
        </p:txBody>
      </p: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C2E12C31-2F5C-4D49-A443-29F004430451}"/>
              </a:ext>
            </a:extLst>
          </p:cNvPr>
          <p:cNvGrpSpPr/>
          <p:nvPr/>
        </p:nvGrpSpPr>
        <p:grpSpPr>
          <a:xfrm>
            <a:off x="838200" y="4154088"/>
            <a:ext cx="3178234" cy="2338787"/>
            <a:chOff x="896512" y="1423362"/>
            <a:chExt cx="3178234" cy="2338787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05162D6-91BB-4990-88DA-95823D68F301}"/>
                </a:ext>
              </a:extLst>
            </p:cNvPr>
            <p:cNvSpPr/>
            <p:nvPr/>
          </p:nvSpPr>
          <p:spPr>
            <a:xfrm rot="2700000">
              <a:off x="2125629" y="2232755"/>
              <a:ext cx="720000" cy="72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5" name="Connecteur droit avec flèche 34">
              <a:extLst>
                <a:ext uri="{FF2B5EF4-FFF2-40B4-BE49-F238E27FC236}">
                  <a16:creationId xmlns:a16="http://schemas.microsoft.com/office/drawing/2014/main" id="{9546F10C-2101-4CF4-A4A1-6B2E1886A343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1308100" y="1963362"/>
              <a:ext cx="108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eur droit avec flèche 35">
              <a:extLst>
                <a:ext uri="{FF2B5EF4-FFF2-40B4-BE49-F238E27FC236}">
                  <a16:creationId xmlns:a16="http://schemas.microsoft.com/office/drawing/2014/main" id="{83A9D072-2E62-41DE-BA0C-50F3EEADA3BE}"/>
                </a:ext>
              </a:extLst>
            </p:cNvPr>
            <p:cNvCxnSpPr>
              <a:cxnSpLocks/>
            </p:cNvCxnSpPr>
            <p:nvPr/>
          </p:nvCxnSpPr>
          <p:spPr>
            <a:xfrm>
              <a:off x="896512" y="2595269"/>
              <a:ext cx="108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eur droit avec flèche 40">
              <a:extLst>
                <a:ext uri="{FF2B5EF4-FFF2-40B4-BE49-F238E27FC236}">
                  <a16:creationId xmlns:a16="http://schemas.microsoft.com/office/drawing/2014/main" id="{509086A4-FBB3-493A-89F3-F09787715C5E}"/>
                </a:ext>
              </a:extLst>
            </p:cNvPr>
            <p:cNvCxnSpPr>
              <a:cxnSpLocks/>
            </p:cNvCxnSpPr>
            <p:nvPr/>
          </p:nvCxnSpPr>
          <p:spPr>
            <a:xfrm>
              <a:off x="2994746" y="2592755"/>
              <a:ext cx="108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eur droit avec flèche 41">
              <a:extLst>
                <a:ext uri="{FF2B5EF4-FFF2-40B4-BE49-F238E27FC236}">
                  <a16:creationId xmlns:a16="http://schemas.microsoft.com/office/drawing/2014/main" id="{2555F5E5-E0AF-4896-9904-454F0DBAC7E0}"/>
                </a:ext>
              </a:extLst>
            </p:cNvPr>
            <p:cNvCxnSpPr>
              <a:cxnSpLocks/>
            </p:cNvCxnSpPr>
            <p:nvPr/>
          </p:nvCxnSpPr>
          <p:spPr>
            <a:xfrm rot="-2700000">
              <a:off x="1308100" y="3222150"/>
              <a:ext cx="108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eur droit avec flèche 42">
              <a:extLst>
                <a:ext uri="{FF2B5EF4-FFF2-40B4-BE49-F238E27FC236}">
                  <a16:creationId xmlns:a16="http://schemas.microsoft.com/office/drawing/2014/main" id="{638D8BB2-2BF2-4084-AF88-CC67BAAD90CB}"/>
                </a:ext>
              </a:extLst>
            </p:cNvPr>
            <p:cNvCxnSpPr>
              <a:cxnSpLocks/>
            </p:cNvCxnSpPr>
            <p:nvPr/>
          </p:nvCxnSpPr>
          <p:spPr>
            <a:xfrm rot="-2700000">
              <a:off x="2612907" y="1963362"/>
              <a:ext cx="108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eur droit avec flèche 43">
              <a:extLst>
                <a:ext uri="{FF2B5EF4-FFF2-40B4-BE49-F238E27FC236}">
                  <a16:creationId xmlns:a16="http://schemas.microsoft.com/office/drawing/2014/main" id="{96F1633B-2A9F-45B0-87A1-7F0B7F3FEEB5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2612907" y="3222149"/>
              <a:ext cx="108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Ellipse 2">
            <a:extLst>
              <a:ext uri="{FF2B5EF4-FFF2-40B4-BE49-F238E27FC236}">
                <a16:creationId xmlns:a16="http://schemas.microsoft.com/office/drawing/2014/main" id="{1C3F7390-3AE5-47A3-8EB3-CBDBF6855211}"/>
              </a:ext>
            </a:extLst>
          </p:cNvPr>
          <p:cNvSpPr/>
          <p:nvPr/>
        </p:nvSpPr>
        <p:spPr>
          <a:xfrm>
            <a:off x="2193317" y="2622580"/>
            <a:ext cx="468000" cy="4680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660EE84-98DB-41B5-B2A6-0D926CB9E61A}"/>
              </a:ext>
            </a:extLst>
          </p:cNvPr>
          <p:cNvSpPr txBox="1"/>
          <p:nvPr/>
        </p:nvSpPr>
        <p:spPr>
          <a:xfrm>
            <a:off x="4303057" y="3782413"/>
            <a:ext cx="7717497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/>
              <a:t>Both rely on conditions attached to outgoing flows</a:t>
            </a:r>
          </a:p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B3AA19A-1391-4323-BFF3-BEC02FD07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3C42C-740D-431D-86F0-6104B0EEF632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89955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253DAA-02DA-4AC7-8557-6B35E31F7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Execution Semantics – Signals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31280873-655E-41EB-81F4-DD63A12632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187" y="2224088"/>
            <a:ext cx="4759751" cy="3503612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6128BC9A-CAA9-479E-B53C-F46D616A0A10}"/>
              </a:ext>
            </a:extLst>
          </p:cNvPr>
          <p:cNvSpPr txBox="1"/>
          <p:nvPr/>
        </p:nvSpPr>
        <p:spPr>
          <a:xfrm>
            <a:off x="5386387" y="2236956"/>
            <a:ext cx="6678613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/>
              <a:t>A throw event activates when there is a token on its incoming flow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/>
              <a:t>A catch event activates when there is a token on its incoming flow and a matching throw event activates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/>
              <a:t>Consumes </a:t>
            </a:r>
            <a:r>
              <a:rPr lang="en-GB" sz="2200" b="1"/>
              <a:t>one</a:t>
            </a:r>
            <a:r>
              <a:rPr lang="en-GB" sz="2200"/>
              <a:t> token from the throw event incoming flow and </a:t>
            </a:r>
            <a:r>
              <a:rPr lang="en-GB" sz="2200" b="1"/>
              <a:t>all</a:t>
            </a:r>
            <a:r>
              <a:rPr lang="en-GB" sz="2200"/>
              <a:t> tokens on matching catch events incoming flows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/>
              <a:t>Produces one token at the throw event outgoing flow and as many tokens as consumed at matching catch events outgoing flows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/>
              <a:t>Start (resp. End) events can also catch (resp. throw)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4F01F07-D0BC-4A7B-AA83-EA00F669D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3C42C-740D-431D-86F0-6104B0EEF632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61004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253DAA-02DA-4AC7-8557-6B35E31F7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Execution Semantics – Signals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31280873-655E-41EB-81F4-DD63A1263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187" y="2224088"/>
            <a:ext cx="4759751" cy="3503612"/>
          </a:xfrm>
          <a:prstGeom prst="rect">
            <a:avLst/>
          </a:prstGeom>
        </p:spPr>
      </p:pic>
      <p:sp>
        <p:nvSpPr>
          <p:cNvPr id="52" name="ZoneTexte 51">
            <a:extLst>
              <a:ext uri="{FF2B5EF4-FFF2-40B4-BE49-F238E27FC236}">
                <a16:creationId xmlns:a16="http://schemas.microsoft.com/office/drawing/2014/main" id="{2D034E41-EAAA-45D6-B57F-CC39D82C26E7}"/>
              </a:ext>
            </a:extLst>
          </p:cNvPr>
          <p:cNvSpPr txBox="1"/>
          <p:nvPr/>
        </p:nvSpPr>
        <p:spPr>
          <a:xfrm>
            <a:off x="5550438" y="2575510"/>
            <a:ext cx="66415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/>
              <a:t>Participant P2 reaches </a:t>
            </a:r>
            <a:r>
              <a:rPr lang="en-GB" sz="2200" b="1" dirty="0"/>
              <a:t>2 </a:t>
            </a:r>
            <a:r>
              <a:rPr lang="en-GB" sz="2200" i="1" dirty="0"/>
              <a:t>soon enough </a:t>
            </a:r>
            <a:r>
              <a:rPr lang="en-GB" sz="2200" dirty="0"/>
              <a:t>:</a:t>
            </a:r>
            <a:endParaRPr lang="en-GB" sz="2200" b="1" dirty="0"/>
          </a:p>
          <a:p>
            <a:r>
              <a:rPr lang="en-GB" sz="2200" dirty="0">
                <a:sym typeface="Wingdings" panose="05000000000000000000" pitchFamily="2" charset="2"/>
              </a:rPr>
              <a:t>…  </a:t>
            </a:r>
            <a:r>
              <a:rPr lang="en-GB" sz="2200" dirty="0"/>
              <a:t>{ </a:t>
            </a:r>
            <a:r>
              <a:rPr lang="en-GB" sz="2200" dirty="0">
                <a:solidFill>
                  <a:srgbClr val="0070C0"/>
                </a:solidFill>
              </a:rPr>
              <a:t>P1</a:t>
            </a:r>
            <a:r>
              <a:rPr lang="en-GB" sz="2200" dirty="0"/>
              <a:t>@</a:t>
            </a:r>
            <a:r>
              <a:rPr lang="en-GB" sz="2200" b="1" dirty="0"/>
              <a:t>2</a:t>
            </a:r>
            <a:r>
              <a:rPr lang="en-GB" sz="2200" dirty="0"/>
              <a:t> </a:t>
            </a:r>
            <a:r>
              <a:rPr lang="en-GB" sz="2200" dirty="0">
                <a:solidFill>
                  <a:srgbClr val="FF0000"/>
                </a:solidFill>
              </a:rPr>
              <a:t>P2</a:t>
            </a:r>
            <a:r>
              <a:rPr lang="en-GB" sz="2200" dirty="0"/>
              <a:t>@</a:t>
            </a:r>
            <a:r>
              <a:rPr lang="en-GB" sz="2200" b="1" dirty="0"/>
              <a:t>2</a:t>
            </a:r>
            <a:r>
              <a:rPr lang="en-GB" sz="2200" dirty="0"/>
              <a:t> } </a:t>
            </a:r>
            <a:r>
              <a:rPr lang="en-GB" sz="2200" dirty="0">
                <a:sym typeface="Wingdings" panose="05000000000000000000" pitchFamily="2" charset="2"/>
              </a:rPr>
              <a:t> </a:t>
            </a:r>
            <a:r>
              <a:rPr lang="en-GB" sz="2200" dirty="0"/>
              <a:t>{ </a:t>
            </a:r>
            <a:r>
              <a:rPr lang="en-GB" sz="2200" dirty="0">
                <a:solidFill>
                  <a:srgbClr val="0070C0"/>
                </a:solidFill>
              </a:rPr>
              <a:t>P1</a:t>
            </a:r>
            <a:r>
              <a:rPr lang="en-GB" sz="2200" dirty="0"/>
              <a:t>@</a:t>
            </a:r>
            <a:r>
              <a:rPr lang="en-GB" sz="2200" b="1" dirty="0"/>
              <a:t>3</a:t>
            </a:r>
            <a:r>
              <a:rPr lang="en-GB" sz="2200" dirty="0"/>
              <a:t> </a:t>
            </a:r>
            <a:r>
              <a:rPr lang="en-GB" sz="2200" dirty="0">
                <a:solidFill>
                  <a:srgbClr val="FF0000"/>
                </a:solidFill>
              </a:rPr>
              <a:t>P2</a:t>
            </a:r>
            <a:r>
              <a:rPr lang="en-GB" sz="2200" dirty="0"/>
              <a:t>@</a:t>
            </a:r>
            <a:r>
              <a:rPr lang="en-GB" sz="2200" b="1" dirty="0"/>
              <a:t>3</a:t>
            </a:r>
            <a:r>
              <a:rPr lang="en-GB" sz="2200" dirty="0"/>
              <a:t> } </a:t>
            </a:r>
            <a:r>
              <a:rPr lang="en-GB" sz="2200" dirty="0">
                <a:sym typeface="Wingdings" panose="05000000000000000000" pitchFamily="2" charset="2"/>
              </a:rPr>
              <a:t> …  { }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5A21CED2-004C-484B-96D3-43EF484C2BB8}"/>
              </a:ext>
            </a:extLst>
          </p:cNvPr>
          <p:cNvSpPr txBox="1"/>
          <p:nvPr/>
        </p:nvSpPr>
        <p:spPr>
          <a:xfrm>
            <a:off x="5550438" y="3614650"/>
            <a:ext cx="664156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/>
              <a:t>Can lead to deadlocks (a catch event may never activate with a token on its incoming flow)</a:t>
            </a:r>
          </a:p>
          <a:p>
            <a:endParaRPr lang="en-GB" sz="2200" dirty="0">
              <a:sym typeface="Wingdings" panose="05000000000000000000" pitchFamily="2" charset="2"/>
            </a:endParaRPr>
          </a:p>
          <a:p>
            <a:r>
              <a:rPr lang="en-GB" sz="2200" dirty="0">
                <a:sym typeface="Wingdings" panose="05000000000000000000" pitchFamily="2" charset="2"/>
              </a:rPr>
              <a:t>Participant P1 throws its event </a:t>
            </a:r>
            <a:r>
              <a:rPr lang="en-GB" sz="2200" i="1" dirty="0">
                <a:sym typeface="Wingdings" panose="05000000000000000000" pitchFamily="2" charset="2"/>
              </a:rPr>
              <a:t>too early</a:t>
            </a:r>
            <a:r>
              <a:rPr lang="en-GB" sz="2200" dirty="0">
                <a:sym typeface="Wingdings" panose="05000000000000000000" pitchFamily="2" charset="2"/>
              </a:rPr>
              <a:t> (deadlock) :</a:t>
            </a:r>
          </a:p>
          <a:p>
            <a:r>
              <a:rPr lang="en-GB" sz="2200" dirty="0">
                <a:sym typeface="Wingdings" panose="05000000000000000000" pitchFamily="2" charset="2"/>
              </a:rPr>
              <a:t>…  </a:t>
            </a:r>
            <a:r>
              <a:rPr lang="en-GB" sz="2200" dirty="0"/>
              <a:t>{ </a:t>
            </a:r>
            <a:r>
              <a:rPr lang="en-GB" sz="2200" dirty="0">
                <a:solidFill>
                  <a:srgbClr val="0070C0"/>
                </a:solidFill>
              </a:rPr>
              <a:t>P1</a:t>
            </a:r>
            <a:r>
              <a:rPr lang="en-GB" sz="2200" dirty="0"/>
              <a:t>@</a:t>
            </a:r>
            <a:r>
              <a:rPr lang="en-GB" sz="2200" b="1" dirty="0"/>
              <a:t>2</a:t>
            </a:r>
            <a:r>
              <a:rPr lang="en-GB" sz="2200" dirty="0"/>
              <a:t> </a:t>
            </a:r>
            <a:r>
              <a:rPr lang="en-GB" sz="2200" dirty="0">
                <a:solidFill>
                  <a:srgbClr val="FF0000"/>
                </a:solidFill>
              </a:rPr>
              <a:t>P2</a:t>
            </a:r>
            <a:r>
              <a:rPr lang="en-GB" sz="2200" dirty="0"/>
              <a:t>@</a:t>
            </a:r>
            <a:r>
              <a:rPr lang="en-GB" sz="2200" b="1" dirty="0"/>
              <a:t>T</a:t>
            </a:r>
            <a:r>
              <a:rPr lang="en-GB" sz="2200" dirty="0"/>
              <a:t> } </a:t>
            </a:r>
            <a:r>
              <a:rPr lang="en-GB" sz="2200" dirty="0">
                <a:sym typeface="Wingdings" panose="05000000000000000000" pitchFamily="2" charset="2"/>
              </a:rPr>
              <a:t> </a:t>
            </a:r>
            <a:r>
              <a:rPr lang="en-GB" sz="2200" dirty="0"/>
              <a:t>{ </a:t>
            </a:r>
            <a:r>
              <a:rPr lang="en-GB" sz="2200" dirty="0">
                <a:solidFill>
                  <a:srgbClr val="0070C0"/>
                </a:solidFill>
              </a:rPr>
              <a:t>P1</a:t>
            </a:r>
            <a:r>
              <a:rPr lang="en-GB" sz="2200" dirty="0"/>
              <a:t>@</a:t>
            </a:r>
            <a:r>
              <a:rPr lang="en-GB" sz="2200" b="1" dirty="0"/>
              <a:t>3</a:t>
            </a:r>
            <a:r>
              <a:rPr lang="en-GB" sz="2200" dirty="0"/>
              <a:t> </a:t>
            </a:r>
            <a:r>
              <a:rPr lang="en-GB" sz="2200" dirty="0">
                <a:solidFill>
                  <a:srgbClr val="FF0000"/>
                </a:solidFill>
              </a:rPr>
              <a:t>P2</a:t>
            </a:r>
            <a:r>
              <a:rPr lang="en-GB" sz="2200" dirty="0"/>
              <a:t>@</a:t>
            </a:r>
            <a:r>
              <a:rPr lang="en-GB" sz="2200" b="1" dirty="0"/>
              <a:t>T</a:t>
            </a:r>
            <a:r>
              <a:rPr lang="en-GB" sz="2200" dirty="0"/>
              <a:t> } </a:t>
            </a:r>
            <a:r>
              <a:rPr lang="en-GB" sz="2200" dirty="0">
                <a:sym typeface="Wingdings" panose="05000000000000000000" pitchFamily="2" charset="2"/>
              </a:rPr>
              <a:t> …  { </a:t>
            </a:r>
            <a:r>
              <a:rPr lang="en-GB" sz="2200" dirty="0">
                <a:solidFill>
                  <a:srgbClr val="FF0000"/>
                </a:solidFill>
              </a:rPr>
              <a:t>P2</a:t>
            </a:r>
            <a:r>
              <a:rPr lang="en-GB" sz="2200" dirty="0"/>
              <a:t>@</a:t>
            </a:r>
            <a:r>
              <a:rPr lang="en-GB" sz="2200" b="1" dirty="0"/>
              <a:t>2</a:t>
            </a:r>
            <a:r>
              <a:rPr lang="en-GB" sz="2200" dirty="0">
                <a:sym typeface="Wingdings" panose="05000000000000000000" pitchFamily="2" charset="2"/>
              </a:rPr>
              <a:t> }</a:t>
            </a:r>
          </a:p>
        </p:txBody>
      </p:sp>
      <p:sp>
        <p:nvSpPr>
          <p:cNvPr id="56" name="Espace réservé du numéro de diapositive 55">
            <a:extLst>
              <a:ext uri="{FF2B5EF4-FFF2-40B4-BE49-F238E27FC236}">
                <a16:creationId xmlns:a16="http://schemas.microsoft.com/office/drawing/2014/main" id="{9EBA93D7-9321-42BA-9236-B7E7B97B0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3C42C-740D-431D-86F0-6104B0EEF632}" type="slidenum">
              <a:rPr lang="en-GB" smtClean="0"/>
              <a:t>15</a:t>
            </a:fld>
            <a:endParaRPr lang="en-GB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B1618678-A9E1-478C-A7FD-931743261A93}"/>
              </a:ext>
            </a:extLst>
          </p:cNvPr>
          <p:cNvSpPr/>
          <p:nvPr/>
        </p:nvSpPr>
        <p:spPr>
          <a:xfrm>
            <a:off x="3291861" y="2960230"/>
            <a:ext cx="144098" cy="144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AB197448-0B42-4FAD-8408-5587DAC31417}"/>
              </a:ext>
            </a:extLst>
          </p:cNvPr>
          <p:cNvSpPr/>
          <p:nvPr/>
        </p:nvSpPr>
        <p:spPr>
          <a:xfrm>
            <a:off x="3291861" y="4873242"/>
            <a:ext cx="144098" cy="144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E5A8CA04-DA4A-40BD-881E-A1756F6568BE}"/>
              </a:ext>
            </a:extLst>
          </p:cNvPr>
          <p:cNvSpPr/>
          <p:nvPr/>
        </p:nvSpPr>
        <p:spPr>
          <a:xfrm>
            <a:off x="3291861" y="2960230"/>
            <a:ext cx="144098" cy="144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DEB036DE-1635-46D3-BC9C-04D0A3FEA1E4}"/>
              </a:ext>
            </a:extLst>
          </p:cNvPr>
          <p:cNvSpPr/>
          <p:nvPr/>
        </p:nvSpPr>
        <p:spPr>
          <a:xfrm>
            <a:off x="2467950" y="5086602"/>
            <a:ext cx="144098" cy="144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0764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3.7037E-7 L 0.07774 -0.00139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80" y="-69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4.81481E-6 L 0.07722 -0.00208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54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3.7037E-7 L 0.07787 3.7037E-7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9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774 -0.00139 L 0.11719 -0.00208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6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33333E-6 L 0.06758 -0.03102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59" y="-15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7" grpId="0" animBg="1"/>
      <p:bldP spid="7" grpId="1" animBg="1"/>
      <p:bldP spid="7" grpId="2" animBg="1"/>
      <p:bldP spid="8" grpId="0" animBg="1"/>
      <p:bldP spid="8" grpId="1" animBg="1"/>
      <p:bldP spid="8" grpId="2" animBg="1"/>
      <p:bldP spid="9" grpId="0" animBg="1"/>
      <p:bldP spid="9" grpId="1" animBg="1"/>
      <p:bldP spid="9" grpId="2" animBg="1"/>
      <p:bldP spid="9" grpId="3" animBg="1"/>
      <p:bldP spid="10" grpId="0" animBg="1"/>
      <p:bldP spid="10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253DAA-02DA-4AC7-8557-6B35E31F7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Execution Semantics – Call Activity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35643BFA-E8F4-400F-9E94-4FC343F7BD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0" y="1690688"/>
            <a:ext cx="5638800" cy="220980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717DBBA2-8CC1-47BC-8BDF-8828639F2A31}"/>
              </a:ext>
            </a:extLst>
          </p:cNvPr>
          <p:cNvSpPr txBox="1"/>
          <p:nvPr/>
        </p:nvSpPr>
        <p:spPr>
          <a:xfrm>
            <a:off x="488950" y="4165600"/>
            <a:ext cx="112141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/>
              <a:t>References a process to be executed upon activation (if not, behaves like a simple task)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/>
              <a:t>When entered, consumes one token from one of its incoming flows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/>
              <a:t>When entered, produces on token on flows following a start event within the called process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/>
              <a:t>Tokens within a called process are also identified by their call activity (stack trace)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/>
              <a:t>When the called process ends, produces a token at each of the call activity outgoing flows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6E33299-E809-4E5A-A8A1-5877F56D9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3C42C-740D-431D-86F0-6104B0EEF632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55149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5D31A5-1483-465B-96C8-D6F81C03E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Sémantique d’exécution : Exemple</a:t>
            </a:r>
            <a:endParaRPr lang="en-GB" dirty="0"/>
          </a:p>
        </p:txBody>
      </p:sp>
      <p:pic>
        <p:nvPicPr>
          <p:cNvPr id="55" name="Image 54">
            <a:extLst>
              <a:ext uri="{FF2B5EF4-FFF2-40B4-BE49-F238E27FC236}">
                <a16:creationId xmlns:a16="http://schemas.microsoft.com/office/drawing/2014/main" id="{A00C9119-677E-4232-B5CB-68FCECF255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" y="2089587"/>
            <a:ext cx="4719637" cy="3963551"/>
          </a:xfrm>
          <a:prstGeom prst="rect">
            <a:avLst/>
          </a:prstGeom>
        </p:spPr>
      </p:pic>
      <p:sp>
        <p:nvSpPr>
          <p:cNvPr id="56" name="Ellipse 55">
            <a:extLst>
              <a:ext uri="{FF2B5EF4-FFF2-40B4-BE49-F238E27FC236}">
                <a16:creationId xmlns:a16="http://schemas.microsoft.com/office/drawing/2014/main" id="{DFDC140B-9287-4164-B5BD-8F7ECC216B0D}"/>
              </a:ext>
            </a:extLst>
          </p:cNvPr>
          <p:cNvSpPr/>
          <p:nvPr/>
        </p:nvSpPr>
        <p:spPr>
          <a:xfrm>
            <a:off x="1934549" y="2923555"/>
            <a:ext cx="144099" cy="144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6191481D-8BB2-415C-9173-5DBA22A01BA5}"/>
              </a:ext>
            </a:extLst>
          </p:cNvPr>
          <p:cNvSpPr/>
          <p:nvPr/>
        </p:nvSpPr>
        <p:spPr>
          <a:xfrm>
            <a:off x="1934549" y="5056123"/>
            <a:ext cx="144099" cy="144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grpSp>
        <p:nvGrpSpPr>
          <p:cNvPr id="58" name="Groupe 57">
            <a:extLst>
              <a:ext uri="{FF2B5EF4-FFF2-40B4-BE49-F238E27FC236}">
                <a16:creationId xmlns:a16="http://schemas.microsoft.com/office/drawing/2014/main" id="{7DDE2E89-C2B2-44AE-B96F-F302B3BE5F6C}"/>
              </a:ext>
            </a:extLst>
          </p:cNvPr>
          <p:cNvGrpSpPr/>
          <p:nvPr/>
        </p:nvGrpSpPr>
        <p:grpSpPr>
          <a:xfrm>
            <a:off x="5510874" y="1923615"/>
            <a:ext cx="5938828" cy="4269936"/>
            <a:chOff x="5510872" y="1923614"/>
            <a:chExt cx="5938829" cy="4269937"/>
          </a:xfrm>
        </p:grpSpPr>
        <p:sp>
          <p:nvSpPr>
            <p:cNvPr id="59" name="ZoneTexte 58">
              <a:extLst>
                <a:ext uri="{FF2B5EF4-FFF2-40B4-BE49-F238E27FC236}">
                  <a16:creationId xmlns:a16="http://schemas.microsoft.com/office/drawing/2014/main" id="{A8E13BD6-07D8-4AD5-94BD-1A4E7666635A}"/>
                </a:ext>
              </a:extLst>
            </p:cNvPr>
            <p:cNvSpPr txBox="1"/>
            <p:nvPr/>
          </p:nvSpPr>
          <p:spPr>
            <a:xfrm>
              <a:off x="7772400" y="1923614"/>
              <a:ext cx="128913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/>
                <a:t>{ </a:t>
              </a:r>
              <a:r>
                <a:rPr lang="fr-FR" sz="1400" dirty="0">
                  <a:solidFill>
                    <a:srgbClr val="0070C0"/>
                  </a:solidFill>
                </a:rPr>
                <a:t>P1</a:t>
              </a:r>
              <a:r>
                <a:rPr lang="fr-FR" sz="1400" dirty="0"/>
                <a:t>@</a:t>
              </a:r>
              <a:r>
                <a:rPr lang="fr-FR" sz="1400" b="1" dirty="0"/>
                <a:t>1</a:t>
              </a:r>
              <a:r>
                <a:rPr lang="fr-FR" sz="1400" dirty="0"/>
                <a:t> </a:t>
              </a:r>
              <a:r>
                <a:rPr lang="fr-FR" sz="1400" dirty="0">
                  <a:solidFill>
                    <a:srgbClr val="FF0000"/>
                  </a:solidFill>
                </a:rPr>
                <a:t>P2</a:t>
              </a:r>
              <a:r>
                <a:rPr lang="fr-FR" sz="1400" dirty="0"/>
                <a:t>@</a:t>
              </a:r>
              <a:r>
                <a:rPr lang="fr-FR" sz="1400" b="1" dirty="0"/>
                <a:t>1</a:t>
              </a:r>
              <a:r>
                <a:rPr lang="fr-FR" sz="1400" dirty="0"/>
                <a:t> }</a:t>
              </a:r>
            </a:p>
          </p:txBody>
        </p:sp>
        <p:sp>
          <p:nvSpPr>
            <p:cNvPr id="60" name="ZoneTexte 59">
              <a:extLst>
                <a:ext uri="{FF2B5EF4-FFF2-40B4-BE49-F238E27FC236}">
                  <a16:creationId xmlns:a16="http://schemas.microsoft.com/office/drawing/2014/main" id="{77CA7AB3-7FCD-4451-B942-A4741FC8BCFF}"/>
                </a:ext>
              </a:extLst>
            </p:cNvPr>
            <p:cNvSpPr txBox="1"/>
            <p:nvPr/>
          </p:nvSpPr>
          <p:spPr>
            <a:xfrm>
              <a:off x="6707517" y="2583974"/>
              <a:ext cx="12859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/>
                <a:t>{ </a:t>
              </a:r>
              <a:r>
                <a:rPr lang="fr-FR" sz="1400" dirty="0">
                  <a:solidFill>
                    <a:srgbClr val="0070C0"/>
                  </a:solidFill>
                </a:rPr>
                <a:t>P1</a:t>
              </a:r>
              <a:r>
                <a:rPr lang="fr-FR" sz="1400" dirty="0"/>
                <a:t>@</a:t>
              </a:r>
              <a:r>
                <a:rPr lang="fr-FR" sz="1400" b="1" dirty="0"/>
                <a:t>T</a:t>
              </a:r>
              <a:r>
                <a:rPr lang="fr-FR" sz="1400" dirty="0"/>
                <a:t> </a:t>
              </a:r>
              <a:r>
                <a:rPr lang="fr-FR" sz="1400" dirty="0">
                  <a:solidFill>
                    <a:srgbClr val="FF0000"/>
                  </a:solidFill>
                </a:rPr>
                <a:t>P2</a:t>
              </a:r>
              <a:r>
                <a:rPr lang="fr-FR" sz="1400" dirty="0"/>
                <a:t>@</a:t>
              </a:r>
              <a:r>
                <a:rPr lang="fr-FR" sz="1400" b="1" dirty="0"/>
                <a:t>1</a:t>
              </a:r>
              <a:r>
                <a:rPr lang="fr-FR" sz="1400" dirty="0"/>
                <a:t> }</a:t>
              </a:r>
            </a:p>
          </p:txBody>
        </p:sp>
        <p:cxnSp>
          <p:nvCxnSpPr>
            <p:cNvPr id="61" name="Connecteur droit avec flèche 60">
              <a:extLst>
                <a:ext uri="{FF2B5EF4-FFF2-40B4-BE49-F238E27FC236}">
                  <a16:creationId xmlns:a16="http://schemas.microsoft.com/office/drawing/2014/main" id="{91067306-AB2F-49BB-8D77-662B5362F2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44558" y="2263709"/>
              <a:ext cx="546453" cy="262163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ZoneTexte 61">
              <a:extLst>
                <a:ext uri="{FF2B5EF4-FFF2-40B4-BE49-F238E27FC236}">
                  <a16:creationId xmlns:a16="http://schemas.microsoft.com/office/drawing/2014/main" id="{028A284B-ED6F-4436-AA5F-8E554D6D526D}"/>
                </a:ext>
              </a:extLst>
            </p:cNvPr>
            <p:cNvSpPr txBox="1"/>
            <p:nvPr/>
          </p:nvSpPr>
          <p:spPr>
            <a:xfrm>
              <a:off x="7772400" y="3244334"/>
              <a:ext cx="12827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/>
                <a:t>{ </a:t>
              </a:r>
              <a:r>
                <a:rPr lang="fr-FR" sz="1400" dirty="0">
                  <a:solidFill>
                    <a:srgbClr val="0070C0"/>
                  </a:solidFill>
                </a:rPr>
                <a:t>P1</a:t>
              </a:r>
              <a:r>
                <a:rPr lang="fr-FR" sz="1400" dirty="0"/>
                <a:t>@</a:t>
              </a:r>
              <a:r>
                <a:rPr lang="fr-FR" sz="1400" b="1" dirty="0"/>
                <a:t>T</a:t>
              </a:r>
              <a:r>
                <a:rPr lang="fr-FR" sz="1400" dirty="0"/>
                <a:t> </a:t>
              </a:r>
              <a:r>
                <a:rPr lang="fr-FR" sz="1400" dirty="0">
                  <a:solidFill>
                    <a:srgbClr val="FF0000"/>
                  </a:solidFill>
                </a:rPr>
                <a:t>P2</a:t>
              </a:r>
              <a:r>
                <a:rPr lang="fr-FR" sz="1400" dirty="0"/>
                <a:t>@</a:t>
              </a:r>
              <a:r>
                <a:rPr lang="fr-FR" sz="1400" b="1" dirty="0"/>
                <a:t>T</a:t>
              </a:r>
              <a:r>
                <a:rPr lang="fr-FR" sz="1400" dirty="0"/>
                <a:t> }</a:t>
              </a:r>
            </a:p>
          </p:txBody>
        </p:sp>
        <p:cxnSp>
          <p:nvCxnSpPr>
            <p:cNvPr id="63" name="Connecteur droit avec flèche 62">
              <a:extLst>
                <a:ext uri="{FF2B5EF4-FFF2-40B4-BE49-F238E27FC236}">
                  <a16:creationId xmlns:a16="http://schemas.microsoft.com/office/drawing/2014/main" id="{5A9939BE-6D8A-4937-A9E2-4BDB32E09444}"/>
                </a:ext>
              </a:extLst>
            </p:cNvPr>
            <p:cNvCxnSpPr>
              <a:cxnSpLocks/>
            </p:cNvCxnSpPr>
            <p:nvPr/>
          </p:nvCxnSpPr>
          <p:spPr>
            <a:xfrm>
              <a:off x="7501530" y="2923554"/>
              <a:ext cx="543028" cy="26267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ZoneTexte 63">
              <a:extLst>
                <a:ext uri="{FF2B5EF4-FFF2-40B4-BE49-F238E27FC236}">
                  <a16:creationId xmlns:a16="http://schemas.microsoft.com/office/drawing/2014/main" id="{D0DADD90-7A4D-40B5-8421-954BE43D9344}"/>
                </a:ext>
              </a:extLst>
            </p:cNvPr>
            <p:cNvSpPr txBox="1"/>
            <p:nvPr/>
          </p:nvSpPr>
          <p:spPr>
            <a:xfrm>
              <a:off x="8679707" y="3907949"/>
              <a:ext cx="12859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/>
                <a:t>{ </a:t>
              </a:r>
              <a:r>
                <a:rPr lang="fr-FR" sz="1400" dirty="0">
                  <a:solidFill>
                    <a:srgbClr val="0070C0"/>
                  </a:solidFill>
                </a:rPr>
                <a:t>P1</a:t>
              </a:r>
              <a:r>
                <a:rPr lang="fr-FR" sz="1400" dirty="0"/>
                <a:t>@</a:t>
              </a:r>
              <a:r>
                <a:rPr lang="fr-FR" sz="1400" b="1" dirty="0"/>
                <a:t>T</a:t>
              </a:r>
              <a:r>
                <a:rPr lang="fr-FR" sz="1400" dirty="0"/>
                <a:t> </a:t>
              </a:r>
              <a:r>
                <a:rPr lang="fr-FR" sz="1400" dirty="0">
                  <a:solidFill>
                    <a:srgbClr val="FF0000"/>
                  </a:solidFill>
                </a:rPr>
                <a:t>P2</a:t>
              </a:r>
              <a:r>
                <a:rPr lang="fr-FR" sz="1400" dirty="0"/>
                <a:t>@</a:t>
              </a:r>
              <a:r>
                <a:rPr lang="fr-FR" sz="1400" b="1" dirty="0"/>
                <a:t>2</a:t>
              </a:r>
              <a:r>
                <a:rPr lang="fr-FR" sz="1400" dirty="0"/>
                <a:t> }</a:t>
              </a:r>
            </a:p>
          </p:txBody>
        </p:sp>
        <p:cxnSp>
          <p:nvCxnSpPr>
            <p:cNvPr id="65" name="Connecteur droit avec flèche 64">
              <a:extLst>
                <a:ext uri="{FF2B5EF4-FFF2-40B4-BE49-F238E27FC236}">
                  <a16:creationId xmlns:a16="http://schemas.microsoft.com/office/drawing/2014/main" id="{5CC2EDAF-35E7-4A83-9DC1-E3F5B2AB75A3}"/>
                </a:ext>
              </a:extLst>
            </p:cNvPr>
            <p:cNvCxnSpPr>
              <a:cxnSpLocks/>
            </p:cNvCxnSpPr>
            <p:nvPr/>
          </p:nvCxnSpPr>
          <p:spPr>
            <a:xfrm>
              <a:off x="8546129" y="3583914"/>
              <a:ext cx="543028" cy="26267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ZoneTexte 65">
              <a:extLst>
                <a:ext uri="{FF2B5EF4-FFF2-40B4-BE49-F238E27FC236}">
                  <a16:creationId xmlns:a16="http://schemas.microsoft.com/office/drawing/2014/main" id="{0A34A432-0ABD-41B2-8B2E-C0555257C891}"/>
                </a:ext>
              </a:extLst>
            </p:cNvPr>
            <p:cNvSpPr txBox="1"/>
            <p:nvPr/>
          </p:nvSpPr>
          <p:spPr>
            <a:xfrm>
              <a:off x="7772400" y="4565054"/>
              <a:ext cx="128913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/>
                <a:t>{ </a:t>
              </a:r>
              <a:r>
                <a:rPr lang="fr-FR" sz="1400" dirty="0">
                  <a:solidFill>
                    <a:srgbClr val="0070C0"/>
                  </a:solidFill>
                </a:rPr>
                <a:t>P1</a:t>
              </a:r>
              <a:r>
                <a:rPr lang="fr-FR" sz="1400" dirty="0"/>
                <a:t>@</a:t>
              </a:r>
              <a:r>
                <a:rPr lang="fr-FR" sz="1400" b="1" dirty="0"/>
                <a:t>2</a:t>
              </a:r>
              <a:r>
                <a:rPr lang="fr-FR" sz="1400" dirty="0"/>
                <a:t> </a:t>
              </a:r>
              <a:r>
                <a:rPr lang="fr-FR" sz="1400" dirty="0">
                  <a:solidFill>
                    <a:srgbClr val="FF0000"/>
                  </a:solidFill>
                </a:rPr>
                <a:t>P2</a:t>
              </a:r>
              <a:r>
                <a:rPr lang="fr-FR" sz="1400" dirty="0"/>
                <a:t>@</a:t>
              </a:r>
              <a:r>
                <a:rPr lang="fr-FR" sz="1400" b="1" dirty="0"/>
                <a:t>2</a:t>
              </a:r>
              <a:r>
                <a:rPr lang="fr-FR" sz="1400" dirty="0"/>
                <a:t> }</a:t>
              </a:r>
            </a:p>
          </p:txBody>
        </p:sp>
        <p:cxnSp>
          <p:nvCxnSpPr>
            <p:cNvPr id="67" name="Connecteur droit avec flèche 66">
              <a:extLst>
                <a:ext uri="{FF2B5EF4-FFF2-40B4-BE49-F238E27FC236}">
                  <a16:creationId xmlns:a16="http://schemas.microsoft.com/office/drawing/2014/main" id="{AE30853F-E81B-4BDD-8F63-99ACDD0BAE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67969" y="4299122"/>
              <a:ext cx="546453" cy="262163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ZoneTexte 67">
              <a:extLst>
                <a:ext uri="{FF2B5EF4-FFF2-40B4-BE49-F238E27FC236}">
                  <a16:creationId xmlns:a16="http://schemas.microsoft.com/office/drawing/2014/main" id="{B98AFF3D-8B98-490A-936D-B90DB651D0B0}"/>
                </a:ext>
              </a:extLst>
            </p:cNvPr>
            <p:cNvSpPr txBox="1"/>
            <p:nvPr/>
          </p:nvSpPr>
          <p:spPr>
            <a:xfrm>
              <a:off x="8983475" y="5222161"/>
              <a:ext cx="8130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/>
                <a:t>{ </a:t>
              </a:r>
              <a:r>
                <a:rPr lang="fr-FR" sz="1400" dirty="0">
                  <a:solidFill>
                    <a:srgbClr val="0070C0"/>
                  </a:solidFill>
                </a:rPr>
                <a:t>P1</a:t>
              </a:r>
              <a:r>
                <a:rPr lang="fr-FR" sz="1400" dirty="0"/>
                <a:t>@</a:t>
              </a:r>
              <a:r>
                <a:rPr lang="fr-FR" sz="1400" b="1" dirty="0"/>
                <a:t>2</a:t>
              </a:r>
              <a:r>
                <a:rPr lang="fr-FR" sz="1400" dirty="0"/>
                <a:t> }</a:t>
              </a:r>
            </a:p>
          </p:txBody>
        </p:sp>
        <p:cxnSp>
          <p:nvCxnSpPr>
            <p:cNvPr id="69" name="Connecteur droit avec flèche 68">
              <a:extLst>
                <a:ext uri="{FF2B5EF4-FFF2-40B4-BE49-F238E27FC236}">
                  <a16:creationId xmlns:a16="http://schemas.microsoft.com/office/drawing/2014/main" id="{1FEC6ABD-267C-4A85-82EF-6ABA6F45BF8E}"/>
                </a:ext>
              </a:extLst>
            </p:cNvPr>
            <p:cNvCxnSpPr>
              <a:cxnSpLocks/>
            </p:cNvCxnSpPr>
            <p:nvPr/>
          </p:nvCxnSpPr>
          <p:spPr>
            <a:xfrm>
              <a:off x="8546129" y="4938496"/>
              <a:ext cx="543028" cy="26267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ZoneTexte 69">
              <a:extLst>
                <a:ext uri="{FF2B5EF4-FFF2-40B4-BE49-F238E27FC236}">
                  <a16:creationId xmlns:a16="http://schemas.microsoft.com/office/drawing/2014/main" id="{83B6ED56-4E61-4845-8F26-FFD37AF30164}"/>
                </a:ext>
              </a:extLst>
            </p:cNvPr>
            <p:cNvSpPr txBox="1"/>
            <p:nvPr/>
          </p:nvSpPr>
          <p:spPr>
            <a:xfrm>
              <a:off x="8901258" y="2583974"/>
              <a:ext cx="12859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/>
                <a:t>{ </a:t>
              </a:r>
              <a:r>
                <a:rPr lang="fr-FR" sz="1400" dirty="0">
                  <a:solidFill>
                    <a:srgbClr val="0070C0"/>
                  </a:solidFill>
                </a:rPr>
                <a:t>P1</a:t>
              </a:r>
              <a:r>
                <a:rPr lang="fr-FR" sz="1400" dirty="0"/>
                <a:t>@</a:t>
              </a:r>
              <a:r>
                <a:rPr lang="fr-FR" sz="1400" b="1" dirty="0"/>
                <a:t>1</a:t>
              </a:r>
              <a:r>
                <a:rPr lang="fr-FR" sz="1400" dirty="0"/>
                <a:t> </a:t>
              </a:r>
              <a:r>
                <a:rPr lang="fr-FR" sz="1400" dirty="0">
                  <a:solidFill>
                    <a:srgbClr val="FF0000"/>
                  </a:solidFill>
                </a:rPr>
                <a:t>P2</a:t>
              </a:r>
              <a:r>
                <a:rPr lang="fr-FR" sz="1400" dirty="0"/>
                <a:t>@</a:t>
              </a:r>
              <a:r>
                <a:rPr lang="fr-FR" sz="1400" b="1" dirty="0"/>
                <a:t>T</a:t>
              </a:r>
              <a:r>
                <a:rPr lang="fr-FR" sz="1400" dirty="0"/>
                <a:t> }</a:t>
              </a:r>
            </a:p>
          </p:txBody>
        </p:sp>
        <p:sp>
          <p:nvSpPr>
            <p:cNvPr id="71" name="ZoneTexte 70">
              <a:extLst>
                <a:ext uri="{FF2B5EF4-FFF2-40B4-BE49-F238E27FC236}">
                  <a16:creationId xmlns:a16="http://schemas.microsoft.com/office/drawing/2014/main" id="{BD6E3257-FA03-4254-96CA-F553A9EED015}"/>
                </a:ext>
              </a:extLst>
            </p:cNvPr>
            <p:cNvSpPr txBox="1"/>
            <p:nvPr/>
          </p:nvSpPr>
          <p:spPr>
            <a:xfrm>
              <a:off x="5510872" y="3244334"/>
              <a:ext cx="128913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/>
                <a:t>{ </a:t>
              </a:r>
              <a:r>
                <a:rPr lang="fr-FR" sz="1400" dirty="0">
                  <a:solidFill>
                    <a:srgbClr val="0070C0"/>
                  </a:solidFill>
                </a:rPr>
                <a:t>P1</a:t>
              </a:r>
              <a:r>
                <a:rPr lang="fr-FR" sz="1400" dirty="0"/>
                <a:t>@</a:t>
              </a:r>
              <a:r>
                <a:rPr lang="fr-FR" sz="1400" b="1" dirty="0"/>
                <a:t>2</a:t>
              </a:r>
              <a:r>
                <a:rPr lang="fr-FR" sz="1400" dirty="0"/>
                <a:t> </a:t>
              </a:r>
              <a:r>
                <a:rPr lang="fr-FR" sz="1400" dirty="0">
                  <a:solidFill>
                    <a:srgbClr val="FF0000"/>
                  </a:solidFill>
                </a:rPr>
                <a:t>P2</a:t>
              </a:r>
              <a:r>
                <a:rPr lang="fr-FR" sz="1400" dirty="0"/>
                <a:t>@</a:t>
              </a:r>
              <a:r>
                <a:rPr lang="fr-FR" sz="1400" b="1" dirty="0"/>
                <a:t>1</a:t>
              </a:r>
              <a:r>
                <a:rPr lang="fr-FR" sz="1400" dirty="0"/>
                <a:t> }</a:t>
              </a:r>
            </a:p>
          </p:txBody>
        </p:sp>
        <p:sp>
          <p:nvSpPr>
            <p:cNvPr id="72" name="ZoneTexte 71">
              <a:extLst>
                <a:ext uri="{FF2B5EF4-FFF2-40B4-BE49-F238E27FC236}">
                  <a16:creationId xmlns:a16="http://schemas.microsoft.com/office/drawing/2014/main" id="{BCE79E57-DE3A-41F6-ACB9-FB0EB4A9AA11}"/>
                </a:ext>
              </a:extLst>
            </p:cNvPr>
            <p:cNvSpPr txBox="1"/>
            <p:nvPr/>
          </p:nvSpPr>
          <p:spPr>
            <a:xfrm>
              <a:off x="10024310" y="3244334"/>
              <a:ext cx="128913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/>
                <a:t>{ </a:t>
              </a:r>
              <a:r>
                <a:rPr lang="fr-FR" sz="1400" dirty="0">
                  <a:solidFill>
                    <a:srgbClr val="0070C0"/>
                  </a:solidFill>
                </a:rPr>
                <a:t>P1</a:t>
              </a:r>
              <a:r>
                <a:rPr lang="fr-FR" sz="1400" dirty="0"/>
                <a:t>@</a:t>
              </a:r>
              <a:r>
                <a:rPr lang="fr-FR" sz="1400" b="1" dirty="0"/>
                <a:t>1</a:t>
              </a:r>
              <a:r>
                <a:rPr lang="fr-FR" sz="1400" dirty="0"/>
                <a:t> </a:t>
              </a:r>
              <a:r>
                <a:rPr lang="fr-FR" sz="1400" dirty="0">
                  <a:solidFill>
                    <a:srgbClr val="FF0000"/>
                  </a:solidFill>
                </a:rPr>
                <a:t>P2</a:t>
              </a:r>
              <a:r>
                <a:rPr lang="fr-FR" sz="1400" dirty="0"/>
                <a:t>@</a:t>
              </a:r>
              <a:r>
                <a:rPr lang="fr-FR" sz="1400" b="1" dirty="0"/>
                <a:t>2</a:t>
              </a:r>
              <a:r>
                <a:rPr lang="fr-FR" sz="1400" dirty="0"/>
                <a:t> }</a:t>
              </a:r>
            </a:p>
          </p:txBody>
        </p:sp>
        <p:sp>
          <p:nvSpPr>
            <p:cNvPr id="73" name="ZoneTexte 72">
              <a:extLst>
                <a:ext uri="{FF2B5EF4-FFF2-40B4-BE49-F238E27FC236}">
                  <a16:creationId xmlns:a16="http://schemas.microsoft.com/office/drawing/2014/main" id="{3289A93B-B58B-4F1B-8281-93E87B00D578}"/>
                </a:ext>
              </a:extLst>
            </p:cNvPr>
            <p:cNvSpPr txBox="1"/>
            <p:nvPr/>
          </p:nvSpPr>
          <p:spPr>
            <a:xfrm>
              <a:off x="5510872" y="3904694"/>
              <a:ext cx="8130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/>
                <a:t>{ </a:t>
              </a:r>
              <a:r>
                <a:rPr lang="fr-FR" sz="1400" dirty="0">
                  <a:solidFill>
                    <a:srgbClr val="FF0000"/>
                  </a:solidFill>
                </a:rPr>
                <a:t>P2</a:t>
              </a:r>
              <a:r>
                <a:rPr lang="fr-FR" sz="1400" dirty="0"/>
                <a:t>@</a:t>
              </a:r>
              <a:r>
                <a:rPr lang="fr-FR" sz="1400" b="1" dirty="0"/>
                <a:t>1</a:t>
              </a:r>
              <a:r>
                <a:rPr lang="fr-FR" sz="1400" dirty="0"/>
                <a:t> }</a:t>
              </a:r>
            </a:p>
          </p:txBody>
        </p:sp>
        <p:sp>
          <p:nvSpPr>
            <p:cNvPr id="74" name="ZoneTexte 73">
              <a:extLst>
                <a:ext uri="{FF2B5EF4-FFF2-40B4-BE49-F238E27FC236}">
                  <a16:creationId xmlns:a16="http://schemas.microsoft.com/office/drawing/2014/main" id="{D7C0B582-1033-48FA-BBBC-F4E9C15C4B4F}"/>
                </a:ext>
              </a:extLst>
            </p:cNvPr>
            <p:cNvSpPr txBox="1"/>
            <p:nvPr/>
          </p:nvSpPr>
          <p:spPr>
            <a:xfrm>
              <a:off x="6722758" y="3904694"/>
              <a:ext cx="12859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/>
                <a:t>{ </a:t>
              </a:r>
              <a:r>
                <a:rPr lang="fr-FR" sz="1400" dirty="0">
                  <a:solidFill>
                    <a:srgbClr val="0070C0"/>
                  </a:solidFill>
                </a:rPr>
                <a:t>P1</a:t>
              </a:r>
              <a:r>
                <a:rPr lang="fr-FR" sz="1400" dirty="0"/>
                <a:t>@</a:t>
              </a:r>
              <a:r>
                <a:rPr lang="fr-FR" sz="1400" b="1" dirty="0"/>
                <a:t>2</a:t>
              </a:r>
              <a:r>
                <a:rPr lang="fr-FR" sz="1400" dirty="0"/>
                <a:t> </a:t>
              </a:r>
              <a:r>
                <a:rPr lang="fr-FR" sz="1400" dirty="0">
                  <a:solidFill>
                    <a:srgbClr val="FF0000"/>
                  </a:solidFill>
                </a:rPr>
                <a:t>P2</a:t>
              </a:r>
              <a:r>
                <a:rPr lang="fr-FR" sz="1400" dirty="0"/>
                <a:t>@</a:t>
              </a:r>
              <a:r>
                <a:rPr lang="fr-FR" sz="1400" b="1" dirty="0"/>
                <a:t>T</a:t>
              </a:r>
              <a:r>
                <a:rPr lang="fr-FR" sz="1400" dirty="0"/>
                <a:t> }</a:t>
              </a:r>
            </a:p>
          </p:txBody>
        </p:sp>
        <p:sp>
          <p:nvSpPr>
            <p:cNvPr id="75" name="ZoneTexte 74">
              <a:extLst>
                <a:ext uri="{FF2B5EF4-FFF2-40B4-BE49-F238E27FC236}">
                  <a16:creationId xmlns:a16="http://schemas.microsoft.com/office/drawing/2014/main" id="{7323C237-B8CB-4B29-8782-EA7B186F9888}"/>
                </a:ext>
              </a:extLst>
            </p:cNvPr>
            <p:cNvSpPr txBox="1"/>
            <p:nvPr/>
          </p:nvSpPr>
          <p:spPr>
            <a:xfrm>
              <a:off x="10636658" y="3904694"/>
              <a:ext cx="8130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/>
                <a:t>{ </a:t>
              </a:r>
              <a:r>
                <a:rPr lang="fr-FR" sz="1400" dirty="0">
                  <a:solidFill>
                    <a:srgbClr val="0070C0"/>
                  </a:solidFill>
                </a:rPr>
                <a:t>P1</a:t>
              </a:r>
              <a:r>
                <a:rPr lang="fr-FR" sz="1400" dirty="0"/>
                <a:t>@</a:t>
              </a:r>
              <a:r>
                <a:rPr lang="fr-FR" sz="1400" b="1" dirty="0"/>
                <a:t>1</a:t>
              </a:r>
              <a:r>
                <a:rPr lang="fr-FR" sz="1400" dirty="0"/>
                <a:t> }</a:t>
              </a:r>
            </a:p>
          </p:txBody>
        </p:sp>
        <p:sp>
          <p:nvSpPr>
            <p:cNvPr id="76" name="ZoneTexte 75">
              <a:extLst>
                <a:ext uri="{FF2B5EF4-FFF2-40B4-BE49-F238E27FC236}">
                  <a16:creationId xmlns:a16="http://schemas.microsoft.com/office/drawing/2014/main" id="{75A51113-399D-4985-B86C-5206AE7CCD20}"/>
                </a:ext>
              </a:extLst>
            </p:cNvPr>
            <p:cNvSpPr txBox="1"/>
            <p:nvPr/>
          </p:nvSpPr>
          <p:spPr>
            <a:xfrm>
              <a:off x="6375575" y="4555213"/>
              <a:ext cx="8098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/>
                <a:t>{ </a:t>
              </a:r>
              <a:r>
                <a:rPr lang="fr-FR" sz="1400" dirty="0">
                  <a:solidFill>
                    <a:srgbClr val="FF0000"/>
                  </a:solidFill>
                </a:rPr>
                <a:t>P2</a:t>
              </a:r>
              <a:r>
                <a:rPr lang="fr-FR" sz="1400" dirty="0"/>
                <a:t>@</a:t>
              </a:r>
              <a:r>
                <a:rPr lang="fr-FR" sz="1400" b="1" dirty="0"/>
                <a:t>T</a:t>
              </a:r>
              <a:r>
                <a:rPr lang="fr-FR" sz="1400" dirty="0"/>
                <a:t> }</a:t>
              </a:r>
            </a:p>
          </p:txBody>
        </p:sp>
        <p:sp>
          <p:nvSpPr>
            <p:cNvPr id="77" name="ZoneTexte 76">
              <a:extLst>
                <a:ext uri="{FF2B5EF4-FFF2-40B4-BE49-F238E27FC236}">
                  <a16:creationId xmlns:a16="http://schemas.microsoft.com/office/drawing/2014/main" id="{71AED6E9-0301-435D-8E32-94AF980ACE44}"/>
                </a:ext>
              </a:extLst>
            </p:cNvPr>
            <p:cNvSpPr txBox="1"/>
            <p:nvPr/>
          </p:nvSpPr>
          <p:spPr>
            <a:xfrm>
              <a:off x="9851003" y="4524276"/>
              <a:ext cx="8098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/>
                <a:t>{ </a:t>
              </a:r>
              <a:r>
                <a:rPr lang="fr-FR" sz="1400" dirty="0">
                  <a:solidFill>
                    <a:srgbClr val="0070C0"/>
                  </a:solidFill>
                </a:rPr>
                <a:t>P1</a:t>
              </a:r>
              <a:r>
                <a:rPr lang="fr-FR" sz="1400" dirty="0"/>
                <a:t>@</a:t>
              </a:r>
              <a:r>
                <a:rPr lang="fr-FR" sz="1400" b="1" dirty="0"/>
                <a:t>T</a:t>
              </a:r>
              <a:r>
                <a:rPr lang="fr-FR" sz="1400" dirty="0"/>
                <a:t> }</a:t>
              </a:r>
            </a:p>
          </p:txBody>
        </p:sp>
        <p:sp>
          <p:nvSpPr>
            <p:cNvPr id="78" name="ZoneTexte 77">
              <a:extLst>
                <a:ext uri="{FF2B5EF4-FFF2-40B4-BE49-F238E27FC236}">
                  <a16:creationId xmlns:a16="http://schemas.microsoft.com/office/drawing/2014/main" id="{6C3008CD-173B-4817-969D-6F7717FEEC9D}"/>
                </a:ext>
              </a:extLst>
            </p:cNvPr>
            <p:cNvSpPr txBox="1"/>
            <p:nvPr/>
          </p:nvSpPr>
          <p:spPr>
            <a:xfrm>
              <a:off x="7011286" y="5222161"/>
              <a:ext cx="8130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/>
                <a:t>{ </a:t>
              </a:r>
              <a:r>
                <a:rPr lang="fr-FR" sz="1400" dirty="0">
                  <a:solidFill>
                    <a:srgbClr val="FF0000"/>
                  </a:solidFill>
                </a:rPr>
                <a:t>P2</a:t>
              </a:r>
              <a:r>
                <a:rPr lang="fr-FR" sz="1400" dirty="0"/>
                <a:t>@</a:t>
              </a:r>
              <a:r>
                <a:rPr lang="fr-FR" sz="1400" b="1" dirty="0"/>
                <a:t>2</a:t>
              </a:r>
              <a:r>
                <a:rPr lang="fr-FR" sz="1400" dirty="0"/>
                <a:t> }</a:t>
              </a:r>
            </a:p>
          </p:txBody>
        </p:sp>
        <p:cxnSp>
          <p:nvCxnSpPr>
            <p:cNvPr id="79" name="Connecteur droit avec flèche 78">
              <a:extLst>
                <a:ext uri="{FF2B5EF4-FFF2-40B4-BE49-F238E27FC236}">
                  <a16:creationId xmlns:a16="http://schemas.microsoft.com/office/drawing/2014/main" id="{30B4B934-5DC5-4594-9B2A-ADEEED6808CE}"/>
                </a:ext>
              </a:extLst>
            </p:cNvPr>
            <p:cNvCxnSpPr>
              <a:cxnSpLocks/>
            </p:cNvCxnSpPr>
            <p:nvPr/>
          </p:nvCxnSpPr>
          <p:spPr>
            <a:xfrm>
              <a:off x="7501530" y="4299122"/>
              <a:ext cx="543028" cy="26267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cteur droit avec flèche 79">
              <a:extLst>
                <a:ext uri="{FF2B5EF4-FFF2-40B4-BE49-F238E27FC236}">
                  <a16:creationId xmlns:a16="http://schemas.microsoft.com/office/drawing/2014/main" id="{4E6B4025-37AF-4F30-B268-884CE46DE3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55077" y="4299637"/>
              <a:ext cx="546453" cy="262163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eur droit avec flèche 80">
              <a:extLst>
                <a:ext uri="{FF2B5EF4-FFF2-40B4-BE49-F238E27FC236}">
                  <a16:creationId xmlns:a16="http://schemas.microsoft.com/office/drawing/2014/main" id="{49FA9382-5027-42C6-AFAB-970581F128F5}"/>
                </a:ext>
              </a:extLst>
            </p:cNvPr>
            <p:cNvCxnSpPr>
              <a:cxnSpLocks/>
            </p:cNvCxnSpPr>
            <p:nvPr/>
          </p:nvCxnSpPr>
          <p:spPr>
            <a:xfrm>
              <a:off x="8591011" y="2263194"/>
              <a:ext cx="543028" cy="26267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cteur droit avec flèche 81">
              <a:extLst>
                <a:ext uri="{FF2B5EF4-FFF2-40B4-BE49-F238E27FC236}">
                  <a16:creationId xmlns:a16="http://schemas.microsoft.com/office/drawing/2014/main" id="{CEE4F95E-89E0-48D1-A863-281788424C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55077" y="2924069"/>
              <a:ext cx="546453" cy="262163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cteur droit avec flèche 82">
              <a:extLst>
                <a:ext uri="{FF2B5EF4-FFF2-40B4-BE49-F238E27FC236}">
                  <a16:creationId xmlns:a16="http://schemas.microsoft.com/office/drawing/2014/main" id="{566E206E-0CD7-48E7-A2F0-4D9BCD5C2AF4}"/>
                </a:ext>
              </a:extLst>
            </p:cNvPr>
            <p:cNvCxnSpPr>
              <a:cxnSpLocks/>
            </p:cNvCxnSpPr>
            <p:nvPr/>
          </p:nvCxnSpPr>
          <p:spPr>
            <a:xfrm>
              <a:off x="9714422" y="2923554"/>
              <a:ext cx="543028" cy="26267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cteur droit avec flèche 83">
              <a:extLst>
                <a:ext uri="{FF2B5EF4-FFF2-40B4-BE49-F238E27FC236}">
                  <a16:creationId xmlns:a16="http://schemas.microsoft.com/office/drawing/2014/main" id="{9730D2A0-F219-4599-B89D-563C30606F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67969" y="2924069"/>
              <a:ext cx="546453" cy="262163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cteur droit avec flèche 84">
              <a:extLst>
                <a:ext uri="{FF2B5EF4-FFF2-40B4-BE49-F238E27FC236}">
                  <a16:creationId xmlns:a16="http://schemas.microsoft.com/office/drawing/2014/main" id="{9A54E432-6EE6-4781-84BD-B9C547C6DEF0}"/>
                </a:ext>
              </a:extLst>
            </p:cNvPr>
            <p:cNvCxnSpPr>
              <a:cxnSpLocks/>
            </p:cNvCxnSpPr>
            <p:nvPr/>
          </p:nvCxnSpPr>
          <p:spPr>
            <a:xfrm>
              <a:off x="6737570" y="3627326"/>
              <a:ext cx="543028" cy="26267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cteur droit avec flèche 85">
              <a:extLst>
                <a:ext uri="{FF2B5EF4-FFF2-40B4-BE49-F238E27FC236}">
                  <a16:creationId xmlns:a16="http://schemas.microsoft.com/office/drawing/2014/main" id="{CF546DC9-BD7E-4DD7-9F7D-1ECD12D339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91117" y="3627841"/>
              <a:ext cx="546453" cy="262163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cteur droit avec flèche 86">
              <a:extLst>
                <a:ext uri="{FF2B5EF4-FFF2-40B4-BE49-F238E27FC236}">
                  <a16:creationId xmlns:a16="http://schemas.microsoft.com/office/drawing/2014/main" id="{634BDFA9-751D-4BCD-9239-4C2CD08DC3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99676" y="3584429"/>
              <a:ext cx="546453" cy="262163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cteur droit avec flèche 87">
              <a:extLst>
                <a:ext uri="{FF2B5EF4-FFF2-40B4-BE49-F238E27FC236}">
                  <a16:creationId xmlns:a16="http://schemas.microsoft.com/office/drawing/2014/main" id="{7FC1BFFE-B23D-462F-91DF-473240B8F65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979" y="3583358"/>
              <a:ext cx="543028" cy="26267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cteur droit avec flèche 88">
              <a:extLst>
                <a:ext uri="{FF2B5EF4-FFF2-40B4-BE49-F238E27FC236}">
                  <a16:creationId xmlns:a16="http://schemas.microsoft.com/office/drawing/2014/main" id="{5B9A4159-4184-4F4F-86C9-ABFE8F0B98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56526" y="3583873"/>
              <a:ext cx="546453" cy="262163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cteur droit avec flèche 89">
              <a:extLst>
                <a:ext uri="{FF2B5EF4-FFF2-40B4-BE49-F238E27FC236}">
                  <a16:creationId xmlns:a16="http://schemas.microsoft.com/office/drawing/2014/main" id="{CA4FE619-45BB-463C-A42B-080FD7305A2F}"/>
                </a:ext>
              </a:extLst>
            </p:cNvPr>
            <p:cNvCxnSpPr>
              <a:cxnSpLocks/>
            </p:cNvCxnSpPr>
            <p:nvPr/>
          </p:nvCxnSpPr>
          <p:spPr>
            <a:xfrm>
              <a:off x="9714422" y="4298607"/>
              <a:ext cx="543028" cy="26267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cteur droit avec flèche 90">
              <a:extLst>
                <a:ext uri="{FF2B5EF4-FFF2-40B4-BE49-F238E27FC236}">
                  <a16:creationId xmlns:a16="http://schemas.microsoft.com/office/drawing/2014/main" id="{D868437B-60DE-40CC-86DB-0FB90AA5A4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99676" y="4939011"/>
              <a:ext cx="546453" cy="262163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cteur droit avec flèche 91">
              <a:extLst>
                <a:ext uri="{FF2B5EF4-FFF2-40B4-BE49-F238E27FC236}">
                  <a16:creationId xmlns:a16="http://schemas.microsoft.com/office/drawing/2014/main" id="{BC91C1D6-36EA-4758-A71E-AE983833440E}"/>
                </a:ext>
              </a:extLst>
            </p:cNvPr>
            <p:cNvCxnSpPr>
              <a:cxnSpLocks/>
            </p:cNvCxnSpPr>
            <p:nvPr/>
          </p:nvCxnSpPr>
          <p:spPr>
            <a:xfrm>
              <a:off x="6121858" y="4299122"/>
              <a:ext cx="543028" cy="26267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cteur droit avec flèche 92">
              <a:extLst>
                <a:ext uri="{FF2B5EF4-FFF2-40B4-BE49-F238E27FC236}">
                  <a16:creationId xmlns:a16="http://schemas.microsoft.com/office/drawing/2014/main" id="{BAB062EC-7FE0-40C3-AB16-0F3EA086FE6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564606" y="4299637"/>
              <a:ext cx="546453" cy="262163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cteur droit avec flèche 93">
              <a:extLst>
                <a:ext uri="{FF2B5EF4-FFF2-40B4-BE49-F238E27FC236}">
                  <a16:creationId xmlns:a16="http://schemas.microsoft.com/office/drawing/2014/main" id="{F488E9F5-26DF-44A4-99DE-17D0C1E3EFE1}"/>
                </a:ext>
              </a:extLst>
            </p:cNvPr>
            <p:cNvCxnSpPr>
              <a:cxnSpLocks/>
            </p:cNvCxnSpPr>
            <p:nvPr/>
          </p:nvCxnSpPr>
          <p:spPr>
            <a:xfrm>
              <a:off x="6967645" y="4945765"/>
              <a:ext cx="543028" cy="26267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cteur droit avec flèche 94">
              <a:extLst>
                <a:ext uri="{FF2B5EF4-FFF2-40B4-BE49-F238E27FC236}">
                  <a16:creationId xmlns:a16="http://schemas.microsoft.com/office/drawing/2014/main" id="{7A2AC2BF-5745-4453-946C-11C365844F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649800" y="4938753"/>
              <a:ext cx="546453" cy="262163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cteur droit avec flèche 95">
              <a:extLst>
                <a:ext uri="{FF2B5EF4-FFF2-40B4-BE49-F238E27FC236}">
                  <a16:creationId xmlns:a16="http://schemas.microsoft.com/office/drawing/2014/main" id="{94E143CC-B062-498D-BC19-A7C194F22272}"/>
                </a:ext>
              </a:extLst>
            </p:cNvPr>
            <p:cNvCxnSpPr>
              <a:cxnSpLocks/>
            </p:cNvCxnSpPr>
            <p:nvPr/>
          </p:nvCxnSpPr>
          <p:spPr>
            <a:xfrm>
              <a:off x="7836910" y="5652848"/>
              <a:ext cx="543028" cy="26267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ZoneTexte 96">
              <a:extLst>
                <a:ext uri="{FF2B5EF4-FFF2-40B4-BE49-F238E27FC236}">
                  <a16:creationId xmlns:a16="http://schemas.microsoft.com/office/drawing/2014/main" id="{47B77873-CEC1-4C8C-9E7B-E66933C69EC9}"/>
                </a:ext>
              </a:extLst>
            </p:cNvPr>
            <p:cNvSpPr txBox="1"/>
            <p:nvPr/>
          </p:nvSpPr>
          <p:spPr>
            <a:xfrm>
              <a:off x="8379938" y="5885774"/>
              <a:ext cx="3369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/>
                <a:t>{ }</a:t>
              </a:r>
            </a:p>
          </p:txBody>
        </p:sp>
        <p:cxnSp>
          <p:nvCxnSpPr>
            <p:cNvPr id="98" name="Connecteur droit avec flèche 97">
              <a:extLst>
                <a:ext uri="{FF2B5EF4-FFF2-40B4-BE49-F238E27FC236}">
                  <a16:creationId xmlns:a16="http://schemas.microsoft.com/office/drawing/2014/main" id="{CE700E8A-9391-4825-80F8-1A8492F7B3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58349" y="5653363"/>
              <a:ext cx="546453" cy="262163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5692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2.22222E-6 L 0.08411 0.0382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06" y="18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81481E-6 L 0.08151 0.03819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76" y="18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151 0.03819 L 0.16146 -0.00047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97" y="-19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412 0.03819 L 0.16146 0.00208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67" y="-18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146 -0.00047 L 0.20625 -0.00047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4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146 0.00208 L 0.20651 4.44444E-6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53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" presetClass="exit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6" grpId="1" animBg="1"/>
      <p:bldP spid="56" grpId="2" animBg="1"/>
      <p:bldP spid="56" grpId="3" animBg="1"/>
      <p:bldP spid="56" grpId="4" animBg="1"/>
      <p:bldP spid="57" grpId="0" animBg="1"/>
      <p:bldP spid="57" grpId="1" animBg="1"/>
      <p:bldP spid="57" grpId="2" animBg="1"/>
      <p:bldP spid="57" grpId="3" animBg="1"/>
      <p:bldP spid="57" grpId="4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3FD1E7-FCFB-42CB-88CD-CEDA2D9D7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BFC148C-9876-4E85-90F0-FBD0B84FAC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733" dirty="0"/>
              <a:t> </a:t>
            </a:r>
            <a:r>
              <a:rPr lang="en-GB" sz="3733" dirty="0">
                <a:solidFill>
                  <a:schemeClr val="bg1">
                    <a:lumMod val="50000"/>
                  </a:schemeClr>
                </a:solidFill>
              </a:rPr>
              <a:t>Execution semantics</a:t>
            </a:r>
          </a:p>
          <a:p>
            <a:r>
              <a:rPr lang="en-GB" sz="3733" dirty="0"/>
              <a:t> Time representation &amp; semantics</a:t>
            </a:r>
          </a:p>
          <a:p>
            <a:r>
              <a:rPr lang="en-GB" sz="3733" dirty="0"/>
              <a:t> </a:t>
            </a:r>
            <a:r>
              <a:rPr lang="en-GB" sz="3733" dirty="0">
                <a:solidFill>
                  <a:schemeClr val="bg1">
                    <a:lumMod val="50000"/>
                  </a:schemeClr>
                </a:solidFill>
              </a:rPr>
              <a:t>Analysis of ONEWAY representative PDP model</a:t>
            </a:r>
          </a:p>
          <a:p>
            <a:r>
              <a:rPr lang="en-GB" sz="3733" dirty="0"/>
              <a:t> </a:t>
            </a:r>
            <a:r>
              <a:rPr lang="en-GB" sz="3733" dirty="0">
                <a:solidFill>
                  <a:schemeClr val="bg1">
                    <a:lumMod val="50000"/>
                  </a:schemeClr>
                </a:solidFill>
              </a:rPr>
              <a:t>Conclusion, ongoing and future work</a:t>
            </a:r>
          </a:p>
        </p:txBody>
      </p:sp>
    </p:spTree>
    <p:extLst>
      <p:ext uri="{BB962C8B-B14F-4D97-AF65-F5344CB8AC3E}">
        <p14:creationId xmlns:p14="http://schemas.microsoft.com/office/powerpoint/2010/main" val="21484306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F16AFA-6B95-4A6D-8E2F-CA78F3656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Meta Model Extension –  Timed Constraints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21D64B3-EFED-489E-BF19-C76D42ABC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Attached to </a:t>
            </a:r>
            <a:r>
              <a:rPr lang="en-GB" b="1"/>
              <a:t>tasks</a:t>
            </a:r>
            <a:endParaRPr lang="en-GB"/>
          </a:p>
          <a:p>
            <a:r>
              <a:rPr lang="en-GB"/>
              <a:t>Provided (so far) as </a:t>
            </a:r>
            <a:r>
              <a:rPr lang="en-GB" b="1"/>
              <a:t>constants</a:t>
            </a:r>
            <a:r>
              <a:rPr lang="en-GB"/>
              <a:t> or </a:t>
            </a:r>
            <a:r>
              <a:rPr lang="en-GB" b="1"/>
              <a:t>triangular distributions</a:t>
            </a:r>
            <a:r>
              <a:rPr lang="en-GB"/>
              <a:t> with values for </a:t>
            </a:r>
            <a:r>
              <a:rPr lang="en-GB" i="1"/>
              <a:t>minimum</a:t>
            </a:r>
            <a:r>
              <a:rPr lang="en-GB"/>
              <a:t>, </a:t>
            </a:r>
            <a:r>
              <a:rPr lang="en-GB" i="1"/>
              <a:t>maximum</a:t>
            </a:r>
            <a:r>
              <a:rPr lang="en-GB"/>
              <a:t> and </a:t>
            </a:r>
            <a:r>
              <a:rPr lang="en-GB" i="1"/>
              <a:t>mode </a:t>
            </a:r>
            <a:r>
              <a:rPr lang="en-GB"/>
              <a:t>(denotes the most likely outcome)</a:t>
            </a:r>
          </a:p>
          <a:p>
            <a:r>
              <a:rPr lang="en-GB"/>
              <a:t>Exemple : </a:t>
            </a:r>
            <a:r>
              <a:rPr lang="en-GB" i="1"/>
              <a:t>min</a:t>
            </a:r>
            <a:r>
              <a:rPr lang="en-GB"/>
              <a:t> = 29, </a:t>
            </a:r>
            <a:r>
              <a:rPr lang="en-GB" i="1"/>
              <a:t>max</a:t>
            </a:r>
            <a:r>
              <a:rPr lang="en-GB"/>
              <a:t> = 43, </a:t>
            </a:r>
            <a:r>
              <a:rPr lang="en-GB" i="1"/>
              <a:t>mode</a:t>
            </a:r>
            <a:r>
              <a:rPr lang="en-GB"/>
              <a:t> = 36</a:t>
            </a:r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179AFA44-3440-4A4F-8E22-B59C3997F4F2}"/>
              </a:ext>
            </a:extLst>
          </p:cNvPr>
          <p:cNvGrpSpPr/>
          <p:nvPr/>
        </p:nvGrpSpPr>
        <p:grpSpPr>
          <a:xfrm>
            <a:off x="2677886" y="3978275"/>
            <a:ext cx="6836228" cy="2514600"/>
            <a:chOff x="1727201" y="4191000"/>
            <a:chExt cx="6836228" cy="25146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99AEFD2-E319-4907-ABB2-78972460DCAD}"/>
                </a:ext>
              </a:extLst>
            </p:cNvPr>
            <p:cNvSpPr/>
            <p:nvPr/>
          </p:nvSpPr>
          <p:spPr>
            <a:xfrm>
              <a:off x="1727201" y="4191000"/>
              <a:ext cx="6836228" cy="2514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Triangle isocèle 4">
              <a:extLst>
                <a:ext uri="{FF2B5EF4-FFF2-40B4-BE49-F238E27FC236}">
                  <a16:creationId xmlns:a16="http://schemas.microsoft.com/office/drawing/2014/main" id="{761B7BF5-E1ED-4657-932B-230D47796473}"/>
                </a:ext>
              </a:extLst>
            </p:cNvPr>
            <p:cNvSpPr/>
            <p:nvPr/>
          </p:nvSpPr>
          <p:spPr>
            <a:xfrm>
              <a:off x="4572000" y="4300025"/>
              <a:ext cx="3737427" cy="1876937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523E0F92-D612-4D9C-864F-88E722FBCDCA}"/>
                </a:ext>
              </a:extLst>
            </p:cNvPr>
            <p:cNvCxnSpPr>
              <a:stCxn id="5" idx="2"/>
            </p:cNvCxnSpPr>
            <p:nvPr/>
          </p:nvCxnSpPr>
          <p:spPr>
            <a:xfrm flipH="1">
              <a:off x="2148114" y="6176962"/>
              <a:ext cx="2423886" cy="0"/>
            </a:xfrm>
            <a:prstGeom prst="line">
              <a:avLst/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06D4190E-1328-46D1-A408-63A6254D2E4B}"/>
                </a:ext>
              </a:extLst>
            </p:cNvPr>
            <p:cNvCxnSpPr>
              <a:stCxn id="5" idx="0"/>
              <a:endCxn id="5" idx="3"/>
            </p:cNvCxnSpPr>
            <p:nvPr/>
          </p:nvCxnSpPr>
          <p:spPr>
            <a:xfrm>
              <a:off x="6440714" y="4300025"/>
              <a:ext cx="0" cy="1876937"/>
            </a:xfrm>
            <a:prstGeom prst="line">
              <a:avLst/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0AD9E0E3-FA22-4BBA-9A0A-C21A3BC35546}"/>
                </a:ext>
              </a:extLst>
            </p:cNvPr>
            <p:cNvSpPr txBox="1"/>
            <p:nvPr/>
          </p:nvSpPr>
          <p:spPr>
            <a:xfrm>
              <a:off x="1964410" y="6176962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/>
                <a:t>0</a:t>
              </a:r>
            </a:p>
          </p:txBody>
        </p:sp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45937A24-064E-4936-ADBA-CC02BEF7E547}"/>
                </a:ext>
              </a:extLst>
            </p:cNvPr>
            <p:cNvSpPr txBox="1"/>
            <p:nvPr/>
          </p:nvSpPr>
          <p:spPr>
            <a:xfrm>
              <a:off x="4317998" y="6176962"/>
              <a:ext cx="5501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/>
                <a:t>29</a:t>
              </a:r>
            </a:p>
          </p:txBody>
        </p: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E7C82F81-BAA0-495C-9B34-208D2FD15865}"/>
                </a:ext>
              </a:extLst>
            </p:cNvPr>
            <p:cNvSpPr txBox="1"/>
            <p:nvPr/>
          </p:nvSpPr>
          <p:spPr>
            <a:xfrm>
              <a:off x="6165637" y="6176962"/>
              <a:ext cx="5501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/>
                <a:t>36</a:t>
              </a:r>
            </a:p>
          </p:txBody>
        </p:sp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E698A6F4-708B-4A38-9D81-19495E44497C}"/>
                </a:ext>
              </a:extLst>
            </p:cNvPr>
            <p:cNvSpPr txBox="1"/>
            <p:nvPr/>
          </p:nvSpPr>
          <p:spPr>
            <a:xfrm>
              <a:off x="7985366" y="6176962"/>
              <a:ext cx="5501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/>
                <a:t>43</a:t>
              </a:r>
            </a:p>
          </p:txBody>
        </p:sp>
      </p:grpSp>
      <p:sp>
        <p:nvSpPr>
          <p:cNvPr id="15" name="Espace réservé du numéro de diapositive 14">
            <a:extLst>
              <a:ext uri="{FF2B5EF4-FFF2-40B4-BE49-F238E27FC236}">
                <a16:creationId xmlns:a16="http://schemas.microsoft.com/office/drawing/2014/main" id="{A0FECC89-E549-473B-A0CC-2E66EA9AA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3C42C-740D-431D-86F0-6104B0EEF632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6740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TextBox 2053">
            <a:extLst>
              <a:ext uri="{FF2B5EF4-FFF2-40B4-BE49-F238E27FC236}">
                <a16:creationId xmlns:a16="http://schemas.microsoft.com/office/drawing/2014/main" id="{D51BDD03-DF35-994A-8732-369F68695A86}"/>
              </a:ext>
            </a:extLst>
          </p:cNvPr>
          <p:cNvSpPr txBox="1"/>
          <p:nvPr/>
        </p:nvSpPr>
        <p:spPr>
          <a:xfrm>
            <a:off x="7693056" y="3023238"/>
            <a:ext cx="3668120" cy="28146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000" b="1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Langage</a:t>
            </a:r>
            <a:r>
              <a:rPr lang="en-GB" sz="20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independent</a:t>
            </a:r>
          </a:p>
          <a:p>
            <a:pPr>
              <a:lnSpc>
                <a:spcPct val="150000"/>
              </a:lnSpc>
            </a:pPr>
            <a:r>
              <a:rPr lang="en-GB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Vérification</a:t>
            </a:r>
            <a:r>
              <a:rPr lang="en-GB" sz="20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SE-LTL</a:t>
            </a:r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Continuum </a:t>
            </a:r>
            <a:r>
              <a:rPr lang="en-GB" sz="20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debug - verification</a:t>
            </a:r>
          </a:p>
          <a:p>
            <a:pPr>
              <a:lnSpc>
                <a:spcPct val="150000"/>
              </a:lnSpc>
            </a:pPr>
            <a:r>
              <a:rPr lang="en-GB" sz="20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Embedded execution monitoring</a:t>
            </a:r>
          </a:p>
          <a:p>
            <a:pPr>
              <a:lnSpc>
                <a:spcPct val="150000"/>
              </a:lnSpc>
            </a:pPr>
            <a:r>
              <a:rPr lang="en-GB" sz="20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Semantic-based scheduling</a:t>
            </a:r>
          </a:p>
          <a:p>
            <a:pPr>
              <a:lnSpc>
                <a:spcPct val="150000"/>
              </a:lnSpc>
            </a:pPr>
            <a:r>
              <a:rPr lang="en-GB" sz="20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Executable specifications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1EB3C46-C718-EE49-AF4A-8281D7DD617F}"/>
              </a:ext>
            </a:extLst>
          </p:cNvPr>
          <p:cNvGrpSpPr/>
          <p:nvPr/>
        </p:nvGrpSpPr>
        <p:grpSpPr>
          <a:xfrm>
            <a:off x="5104760" y="1434258"/>
            <a:ext cx="3368381" cy="1541935"/>
            <a:chOff x="8859802" y="1887065"/>
            <a:chExt cx="2985659" cy="1541935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4DB5CF6-1CEC-9244-A3AC-D6D65D6DB2CB}"/>
                </a:ext>
              </a:extLst>
            </p:cNvPr>
            <p:cNvSpPr/>
            <p:nvPr/>
          </p:nvSpPr>
          <p:spPr>
            <a:xfrm>
              <a:off x="8865686" y="2417249"/>
              <a:ext cx="2976904" cy="48235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40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Omniscient Debugging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371C047-354C-E344-8F0C-5690D27211C1}"/>
                </a:ext>
              </a:extLst>
            </p:cNvPr>
            <p:cNvSpPr/>
            <p:nvPr/>
          </p:nvSpPr>
          <p:spPr>
            <a:xfrm>
              <a:off x="8859802" y="1887065"/>
              <a:ext cx="2982788" cy="48235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400" i="1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Model-checking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228CBBD5-D532-4A42-8297-2F23345014D2}"/>
                </a:ext>
              </a:extLst>
            </p:cNvPr>
            <p:cNvSpPr/>
            <p:nvPr/>
          </p:nvSpPr>
          <p:spPr>
            <a:xfrm>
              <a:off x="8862673" y="2946648"/>
              <a:ext cx="2982788" cy="48235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40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Multiverse Debugging</a:t>
              </a:r>
            </a:p>
          </p:txBody>
        </p:sp>
      </p:grpSp>
      <p:sp>
        <p:nvSpPr>
          <p:cNvPr id="2056" name="Rectangle 2055">
            <a:extLst>
              <a:ext uri="{FF2B5EF4-FFF2-40B4-BE49-F238E27FC236}">
                <a16:creationId xmlns:a16="http://schemas.microsoft.com/office/drawing/2014/main" id="{6F9018DB-96FB-B24B-A7C8-7A981EB2BAEC}"/>
              </a:ext>
            </a:extLst>
          </p:cNvPr>
          <p:cNvSpPr/>
          <p:nvPr/>
        </p:nvSpPr>
        <p:spPr>
          <a:xfrm>
            <a:off x="155028" y="6394474"/>
            <a:ext cx="111921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/>
              <a:t>©2007-2022</a:t>
            </a:r>
          </a:p>
        </p:txBody>
      </p:sp>
      <p:sp>
        <p:nvSpPr>
          <p:cNvPr id="38" name="CustomShape 1">
            <a:extLst>
              <a:ext uri="{FF2B5EF4-FFF2-40B4-BE49-F238E27FC236}">
                <a16:creationId xmlns:a16="http://schemas.microsoft.com/office/drawing/2014/main" id="{F181D909-1C3D-B84C-8A6D-B8B671F7F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9632"/>
            <a:ext cx="10515600" cy="132556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spcFirstLastPara="1" vert="horz" wrap="square" lIns="90000" tIns="45000" rIns="90000" bIns="45000" rtlCol="0" anchor="ctr" anchorCtr="0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GB" sz="3200" spc="-1">
                <a:solidFill>
                  <a:srgbClr val="000000"/>
                </a:solidFill>
                <a:latin typeface="Calibri Light"/>
              </a:rPr>
              <a:t>OBP2: Semantical Diagnosis and Formal Verification</a:t>
            </a:r>
            <a:endParaRPr lang="en-GB" sz="3200" spc="-1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AD127A0-8D0B-2645-99B6-3AC79C47A874}"/>
              </a:ext>
            </a:extLst>
          </p:cNvPr>
          <p:cNvGrpSpPr/>
          <p:nvPr/>
        </p:nvGrpSpPr>
        <p:grpSpPr>
          <a:xfrm>
            <a:off x="506042" y="1386425"/>
            <a:ext cx="5557535" cy="4443481"/>
            <a:chOff x="4364423" y="1887065"/>
            <a:chExt cx="5557534" cy="444348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4651109-4845-3C4F-A4E3-093933A028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33335" y="1887065"/>
              <a:ext cx="2441587" cy="1411543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3973F8B-F032-7C4F-A3C0-A8134B5ADA43}"/>
                </a:ext>
              </a:extLst>
            </p:cNvPr>
            <p:cNvSpPr/>
            <p:nvPr/>
          </p:nvSpPr>
          <p:spPr>
            <a:xfrm>
              <a:off x="6643790" y="3598675"/>
              <a:ext cx="1861598" cy="115186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400">
                  <a:solidFill>
                    <a:schemeClr val="tx1"/>
                  </a:solidFill>
                </a:rPr>
                <a:t>Semantic</a:t>
              </a:r>
            </a:p>
            <a:p>
              <a:pPr algn="ctr"/>
              <a:r>
                <a:rPr lang="en-GB" sz="2400">
                  <a:solidFill>
                    <a:schemeClr val="tx1"/>
                  </a:solidFill>
                </a:rPr>
                <a:t>Language</a:t>
              </a:r>
            </a:p>
            <a:p>
              <a:pPr algn="ctr"/>
              <a:r>
                <a:rPr lang="en-GB" sz="2400">
                  <a:solidFill>
                    <a:schemeClr val="tx1"/>
                  </a:solidFill>
                </a:rPr>
                <a:t>Interface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50E8505E-2079-624A-BB8C-8D3929FCCEC0}"/>
                </a:ext>
              </a:extLst>
            </p:cNvPr>
            <p:cNvGrpSpPr/>
            <p:nvPr/>
          </p:nvGrpSpPr>
          <p:grpSpPr>
            <a:xfrm>
              <a:off x="9014556" y="5020684"/>
              <a:ext cx="726624" cy="880549"/>
              <a:chOff x="2857840" y="6898050"/>
              <a:chExt cx="726624" cy="880549"/>
            </a:xfrm>
          </p:grpSpPr>
          <p:pic>
            <p:nvPicPr>
              <p:cNvPr id="48" name="Picture 47">
                <a:extLst>
                  <a:ext uri="{FF2B5EF4-FFF2-40B4-BE49-F238E27FC236}">
                    <a16:creationId xmlns:a16="http://schemas.microsoft.com/office/drawing/2014/main" id="{8878B176-A1D5-6942-9FE6-DDAE49A368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59540" y="6898050"/>
                <a:ext cx="624924" cy="624924"/>
              </a:xfrm>
              <a:prstGeom prst="rect">
                <a:avLst/>
              </a:prstGeom>
            </p:spPr>
          </p:pic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D628858-9A96-B14C-AB79-F52EB30CA966}"/>
                  </a:ext>
                </a:extLst>
              </p:cNvPr>
              <p:cNvSpPr txBox="1"/>
              <p:nvPr/>
            </p:nvSpPr>
            <p:spPr>
              <a:xfrm>
                <a:off x="2857840" y="7470822"/>
                <a:ext cx="61991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/>
                  <a:t>Fiacre</a:t>
                </a:r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B3BF8634-48F7-E64B-B38E-B72B890E10AA}"/>
                </a:ext>
              </a:extLst>
            </p:cNvPr>
            <p:cNvGrpSpPr/>
            <p:nvPr/>
          </p:nvGrpSpPr>
          <p:grpSpPr>
            <a:xfrm>
              <a:off x="8980886" y="3860954"/>
              <a:ext cx="941071" cy="871472"/>
              <a:chOff x="3748341" y="4631567"/>
              <a:chExt cx="941071" cy="871472"/>
            </a:xfrm>
          </p:grpSpPr>
          <p:pic>
            <p:nvPicPr>
              <p:cNvPr id="46" name="Picture 45">
                <a:extLst>
                  <a:ext uri="{FF2B5EF4-FFF2-40B4-BE49-F238E27FC236}">
                    <a16:creationId xmlns:a16="http://schemas.microsoft.com/office/drawing/2014/main" id="{27A1B9DF-6002-FB4F-AD1A-1D074A04F8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48341" y="4631567"/>
                <a:ext cx="941071" cy="622322"/>
              </a:xfrm>
              <a:prstGeom prst="rect">
                <a:avLst/>
              </a:prstGeom>
            </p:spPr>
          </p:pic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B171D87C-8AF4-044E-B761-9CE403F5F29E}"/>
                  </a:ext>
                </a:extLst>
              </p:cNvPr>
              <p:cNvSpPr txBox="1"/>
              <p:nvPr/>
            </p:nvSpPr>
            <p:spPr>
              <a:xfrm>
                <a:off x="3897313" y="5195262"/>
                <a:ext cx="54213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/>
                  <a:t>TLA+</a:t>
                </a:r>
              </a:p>
            </p:txBody>
          </p:sp>
        </p:grpSp>
        <p:grpSp>
          <p:nvGrpSpPr>
            <p:cNvPr id="2068" name="Group 2067">
              <a:extLst>
                <a:ext uri="{FF2B5EF4-FFF2-40B4-BE49-F238E27FC236}">
                  <a16:creationId xmlns:a16="http://schemas.microsoft.com/office/drawing/2014/main" id="{D74D2642-BA9B-FB4E-90BD-C9DAD0FCDFD4}"/>
                </a:ext>
              </a:extLst>
            </p:cNvPr>
            <p:cNvGrpSpPr/>
            <p:nvPr/>
          </p:nvGrpSpPr>
          <p:grpSpPr>
            <a:xfrm>
              <a:off x="7661887" y="5347975"/>
              <a:ext cx="927450" cy="871534"/>
              <a:chOff x="5207600" y="6205643"/>
              <a:chExt cx="927450" cy="871534"/>
            </a:xfrm>
          </p:grpSpPr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65BB4B1A-7579-E84F-BEA0-5968F2C8B464}"/>
                  </a:ext>
                </a:extLst>
              </p:cNvPr>
              <p:cNvSpPr txBox="1"/>
              <p:nvPr/>
            </p:nvSpPr>
            <p:spPr>
              <a:xfrm>
                <a:off x="5207600" y="6205643"/>
                <a:ext cx="843501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sz="2400"/>
                  <a:t>AEFD</a:t>
                </a:r>
              </a:p>
            </p:txBody>
          </p:sp>
          <p:pic>
            <p:nvPicPr>
              <p:cNvPr id="2058" name="Picture 2057">
                <a:extLst>
                  <a:ext uri="{FF2B5EF4-FFF2-40B4-BE49-F238E27FC236}">
                    <a16:creationId xmlns:a16="http://schemas.microsoft.com/office/drawing/2014/main" id="{0079A855-69DE-7F46-A125-5ED8262E71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19956" y="6596753"/>
                <a:ext cx="915094" cy="480424"/>
              </a:xfrm>
              <a:prstGeom prst="rect">
                <a:avLst/>
              </a:prstGeom>
            </p:spPr>
          </p:pic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205E045E-6584-1F4D-9B52-F4857883D381}"/>
                </a:ext>
              </a:extLst>
            </p:cNvPr>
            <p:cNvGrpSpPr/>
            <p:nvPr/>
          </p:nvGrpSpPr>
          <p:grpSpPr>
            <a:xfrm>
              <a:off x="4364423" y="3454147"/>
              <a:ext cx="1834324" cy="1084184"/>
              <a:chOff x="446551" y="5480895"/>
              <a:chExt cx="1834324" cy="1084184"/>
            </a:xfrm>
          </p:grpSpPr>
          <p:pic>
            <p:nvPicPr>
              <p:cNvPr id="2066" name="Graphic 2065">
                <a:extLst>
                  <a:ext uri="{FF2B5EF4-FFF2-40B4-BE49-F238E27FC236}">
                    <a16:creationId xmlns:a16="http://schemas.microsoft.com/office/drawing/2014/main" id="{2625F903-AA7D-6743-A677-660D18C4FC6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rcRect t="17015" b="23817"/>
              <a:stretch/>
            </p:blipFill>
            <p:spPr>
              <a:xfrm>
                <a:off x="912164" y="5480895"/>
                <a:ext cx="983848" cy="449822"/>
              </a:xfrm>
              <a:prstGeom prst="rect">
                <a:avLst/>
              </a:prstGeom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84D7B4DA-13B3-524D-87D4-7C6495AC1E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446551" y="5832646"/>
                <a:ext cx="1834324" cy="732433"/>
              </a:xfrm>
              <a:prstGeom prst="rect">
                <a:avLst/>
              </a:prstGeom>
            </p:spPr>
          </p:pic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EA0725B0-7827-E34A-8E6F-DD6CA2383FC5}"/>
                </a:ext>
              </a:extLst>
            </p:cNvPr>
            <p:cNvGrpSpPr/>
            <p:nvPr/>
          </p:nvGrpSpPr>
          <p:grpSpPr>
            <a:xfrm>
              <a:off x="5566521" y="5170560"/>
              <a:ext cx="1467525" cy="1159986"/>
              <a:chOff x="6621518" y="5474556"/>
              <a:chExt cx="1467525" cy="1159986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81A0486B-EFD6-394B-96E9-4DBDA59B45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090097" y="5474556"/>
                <a:ext cx="998946" cy="662223"/>
              </a:xfrm>
              <a:prstGeom prst="rect">
                <a:avLst/>
              </a:prstGeom>
            </p:spPr>
          </p:pic>
          <p:pic>
            <p:nvPicPr>
              <p:cNvPr id="18" name="Picture 17" descr="Logo, company name&#10;&#10;Description automatically generated">
                <a:extLst>
                  <a:ext uri="{FF2B5EF4-FFF2-40B4-BE49-F238E27FC236}">
                    <a16:creationId xmlns:a16="http://schemas.microsoft.com/office/drawing/2014/main" id="{DA726690-90EA-5D46-8635-BD39FC29AA9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1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 l="11503" t="20324" r="12491" b="23846"/>
              <a:stretch/>
            </p:blipFill>
            <p:spPr>
              <a:xfrm>
                <a:off x="6621518" y="6082118"/>
                <a:ext cx="874664" cy="552424"/>
              </a:xfrm>
              <a:prstGeom prst="rect">
                <a:avLst/>
              </a:prstGeom>
            </p:spPr>
          </p:pic>
        </p:grpSp>
      </p:grpSp>
      <p:pic>
        <p:nvPicPr>
          <p:cNvPr id="29" name="Picture 28">
            <a:extLst>
              <a:ext uri="{FF2B5EF4-FFF2-40B4-BE49-F238E27FC236}">
                <a16:creationId xmlns:a16="http://schemas.microsoft.com/office/drawing/2014/main" id="{F9AB9FD3-8657-CA40-9DA8-999E938F3D1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577035" y="5592669"/>
            <a:ext cx="915095" cy="32547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4AA02362-18AA-8047-B694-B78ECAF41C41}"/>
                  </a:ext>
                </a:extLst>
              </p14:cNvPr>
              <p14:cNvContentPartPr/>
              <p14:nvPr/>
            </p14:nvContentPartPr>
            <p14:xfrm>
              <a:off x="1117428" y="2238407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4AA02362-18AA-8047-B694-B78ECAF41C41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113108" y="2234087"/>
                <a:ext cx="9000" cy="9000"/>
              </a:xfrm>
              <a:prstGeom prst="rect">
                <a:avLst/>
              </a:prstGeom>
            </p:spPr>
          </p:pic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2F42584-38F9-3945-9EAC-AE55ABF12B94}"/>
              </a:ext>
            </a:extLst>
          </p:cNvPr>
          <p:cNvCxnSpPr>
            <a:stCxn id="12" idx="3"/>
            <a:endCxn id="48" idx="1"/>
          </p:cNvCxnSpPr>
          <p:nvPr/>
        </p:nvCxnSpPr>
        <p:spPr>
          <a:xfrm>
            <a:off x="4647007" y="3673964"/>
            <a:ext cx="610868" cy="11585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EB7BA2B-49FC-0643-9948-B969930C1693}"/>
              </a:ext>
            </a:extLst>
          </p:cNvPr>
          <p:cNvCxnSpPr>
            <a:cxnSpLocks/>
            <a:stCxn id="12" idx="3"/>
            <a:endCxn id="46" idx="1"/>
          </p:cNvCxnSpPr>
          <p:nvPr/>
        </p:nvCxnSpPr>
        <p:spPr>
          <a:xfrm flipV="1">
            <a:off x="4647005" y="3671473"/>
            <a:ext cx="475499" cy="24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8D948D1-EE90-C14D-8A8B-011702F70A38}"/>
              </a:ext>
            </a:extLst>
          </p:cNvPr>
          <p:cNvCxnSpPr>
            <a:cxnSpLocks/>
            <a:stCxn id="12" idx="2"/>
            <a:endCxn id="76" idx="0"/>
          </p:cNvCxnSpPr>
          <p:nvPr/>
        </p:nvCxnSpPr>
        <p:spPr>
          <a:xfrm>
            <a:off x="3716208" y="4249895"/>
            <a:ext cx="509050" cy="5974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3BCF770-F802-4946-B9E4-FE3756CAF60C}"/>
              </a:ext>
            </a:extLst>
          </p:cNvPr>
          <p:cNvCxnSpPr>
            <a:cxnSpLocks/>
            <a:stCxn id="12" idx="2"/>
            <a:endCxn id="3" idx="0"/>
          </p:cNvCxnSpPr>
          <p:nvPr/>
        </p:nvCxnSpPr>
        <p:spPr>
          <a:xfrm flipH="1">
            <a:off x="2676191" y="4249896"/>
            <a:ext cx="1040016" cy="420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2078707-972A-0C43-B616-C3CA540E0E77}"/>
              </a:ext>
            </a:extLst>
          </p:cNvPr>
          <p:cNvCxnSpPr>
            <a:cxnSpLocks/>
            <a:stCxn id="12" idx="1"/>
            <a:endCxn id="11" idx="3"/>
          </p:cNvCxnSpPr>
          <p:nvPr/>
        </p:nvCxnSpPr>
        <p:spPr>
          <a:xfrm flipH="1" flipV="1">
            <a:off x="2340365" y="3671473"/>
            <a:ext cx="445043" cy="24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27853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F16AFA-6B95-4A6D-8E2F-CA78F3656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Meta Model Extension –  Timed Constraints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21D64B3-EFED-489E-BF19-C76D42ABC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For non-probabilistic reachability concerns, </a:t>
            </a:r>
            <a:r>
              <a:rPr lang="en-GB" i="1"/>
              <a:t>mode</a:t>
            </a:r>
            <a:r>
              <a:rPr lang="en-GB"/>
              <a:t> is irrelevant</a:t>
            </a:r>
          </a:p>
          <a:p>
            <a:r>
              <a:rPr lang="en-GB"/>
              <a:t>Thus, constraints can be represented as intervals</a:t>
            </a:r>
          </a:p>
          <a:p>
            <a:r>
              <a:rPr lang="en-GB"/>
              <a:t>If </a:t>
            </a:r>
            <a:r>
              <a:rPr lang="en-GB" i="1"/>
              <a:t>min</a:t>
            </a:r>
            <a:r>
              <a:rPr lang="en-GB"/>
              <a:t> &lt;&gt; </a:t>
            </a:r>
            <a:r>
              <a:rPr lang="en-GB" i="1"/>
              <a:t>max</a:t>
            </a:r>
            <a:r>
              <a:rPr lang="en-GB"/>
              <a:t>, a triangular distribution excludes its bounds (</a:t>
            </a:r>
            <a:r>
              <a:rPr lang="en-GB" i="1"/>
              <a:t>P(t) = 0</a:t>
            </a:r>
            <a:r>
              <a:rPr lang="en-GB"/>
              <a:t>)</a:t>
            </a:r>
          </a:p>
          <a:p>
            <a:r>
              <a:rPr lang="en-GB"/>
              <a:t>Ex : [5, 5] (from a constant) &amp; ]29, 43[ (from a triangular distribution)</a:t>
            </a:r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179AFA44-3440-4A4F-8E22-B59C3997F4F2}"/>
              </a:ext>
            </a:extLst>
          </p:cNvPr>
          <p:cNvGrpSpPr/>
          <p:nvPr/>
        </p:nvGrpSpPr>
        <p:grpSpPr>
          <a:xfrm>
            <a:off x="2677886" y="3978275"/>
            <a:ext cx="6836228" cy="2514600"/>
            <a:chOff x="1727201" y="4191000"/>
            <a:chExt cx="6836228" cy="25146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99AEFD2-E319-4907-ABB2-78972460DCAD}"/>
                </a:ext>
              </a:extLst>
            </p:cNvPr>
            <p:cNvSpPr/>
            <p:nvPr/>
          </p:nvSpPr>
          <p:spPr>
            <a:xfrm>
              <a:off x="1727201" y="4191000"/>
              <a:ext cx="6836228" cy="2514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Triangle isocèle 4">
              <a:extLst>
                <a:ext uri="{FF2B5EF4-FFF2-40B4-BE49-F238E27FC236}">
                  <a16:creationId xmlns:a16="http://schemas.microsoft.com/office/drawing/2014/main" id="{761B7BF5-E1ED-4657-932B-230D47796473}"/>
                </a:ext>
              </a:extLst>
            </p:cNvPr>
            <p:cNvSpPr/>
            <p:nvPr/>
          </p:nvSpPr>
          <p:spPr>
            <a:xfrm>
              <a:off x="4572000" y="4300025"/>
              <a:ext cx="3737427" cy="1876937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523E0F92-D612-4D9C-864F-88E722FBCDCA}"/>
                </a:ext>
              </a:extLst>
            </p:cNvPr>
            <p:cNvCxnSpPr>
              <a:stCxn id="5" idx="2"/>
            </p:cNvCxnSpPr>
            <p:nvPr/>
          </p:nvCxnSpPr>
          <p:spPr>
            <a:xfrm flipH="1">
              <a:off x="2148114" y="6176962"/>
              <a:ext cx="2423886" cy="0"/>
            </a:xfrm>
            <a:prstGeom prst="line">
              <a:avLst/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06D4190E-1328-46D1-A408-63A6254D2E4B}"/>
                </a:ext>
              </a:extLst>
            </p:cNvPr>
            <p:cNvCxnSpPr>
              <a:stCxn id="5" idx="0"/>
              <a:endCxn id="5" idx="3"/>
            </p:cNvCxnSpPr>
            <p:nvPr/>
          </p:nvCxnSpPr>
          <p:spPr>
            <a:xfrm>
              <a:off x="6440714" y="4300025"/>
              <a:ext cx="0" cy="1876937"/>
            </a:xfrm>
            <a:prstGeom prst="line">
              <a:avLst/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0AD9E0E3-FA22-4BBA-9A0A-C21A3BC35546}"/>
                </a:ext>
              </a:extLst>
            </p:cNvPr>
            <p:cNvSpPr txBox="1"/>
            <p:nvPr/>
          </p:nvSpPr>
          <p:spPr>
            <a:xfrm>
              <a:off x="1964410" y="6176962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/>
                <a:t>0</a:t>
              </a:r>
            </a:p>
          </p:txBody>
        </p:sp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45937A24-064E-4936-ADBA-CC02BEF7E547}"/>
                </a:ext>
              </a:extLst>
            </p:cNvPr>
            <p:cNvSpPr txBox="1"/>
            <p:nvPr/>
          </p:nvSpPr>
          <p:spPr>
            <a:xfrm>
              <a:off x="4317998" y="6176962"/>
              <a:ext cx="5501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/>
                <a:t>29</a:t>
              </a:r>
            </a:p>
          </p:txBody>
        </p: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E7C82F81-BAA0-495C-9B34-208D2FD15865}"/>
                </a:ext>
              </a:extLst>
            </p:cNvPr>
            <p:cNvSpPr txBox="1"/>
            <p:nvPr/>
          </p:nvSpPr>
          <p:spPr>
            <a:xfrm>
              <a:off x="6165637" y="6176962"/>
              <a:ext cx="5501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/>
                <a:t>36</a:t>
              </a:r>
            </a:p>
          </p:txBody>
        </p:sp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E698A6F4-708B-4A38-9D81-19495E44497C}"/>
                </a:ext>
              </a:extLst>
            </p:cNvPr>
            <p:cNvSpPr txBox="1"/>
            <p:nvPr/>
          </p:nvSpPr>
          <p:spPr>
            <a:xfrm>
              <a:off x="7985366" y="6176962"/>
              <a:ext cx="5501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/>
                <a:t>43</a:t>
              </a:r>
            </a:p>
          </p:txBody>
        </p:sp>
      </p:grpSp>
      <p:sp>
        <p:nvSpPr>
          <p:cNvPr id="15" name="Espace réservé du numéro de diapositive 14">
            <a:extLst>
              <a:ext uri="{FF2B5EF4-FFF2-40B4-BE49-F238E27FC236}">
                <a16:creationId xmlns:a16="http://schemas.microsoft.com/office/drawing/2014/main" id="{A7A476B0-5DE6-4AB8-ACA1-1E8DE0201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3C42C-740D-431D-86F0-6104B0EEF632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83284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253DAA-02DA-4AC7-8557-6B35E31F7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Timed Execution Semantics – Intuition</a:t>
            </a:r>
          </a:p>
        </p:txBody>
      </p: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0DD4EE83-B5DD-44A5-9D03-26F82AE6C9B6}"/>
              </a:ext>
            </a:extLst>
          </p:cNvPr>
          <p:cNvGrpSpPr/>
          <p:nvPr/>
        </p:nvGrpSpPr>
        <p:grpSpPr>
          <a:xfrm>
            <a:off x="4029073" y="1819130"/>
            <a:ext cx="4133850" cy="1384300"/>
            <a:chOff x="4051300" y="2184400"/>
            <a:chExt cx="4133850" cy="1384300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8DFCC1D0-6BBE-4808-B7C8-E52B9AADA5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42722" y="2312842"/>
              <a:ext cx="3906553" cy="1116158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EEA0CCB-4BBE-47FC-8265-57B9C412DC47}"/>
                </a:ext>
              </a:extLst>
            </p:cNvPr>
            <p:cNvSpPr/>
            <p:nvPr/>
          </p:nvSpPr>
          <p:spPr>
            <a:xfrm>
              <a:off x="4051300" y="2184400"/>
              <a:ext cx="4133850" cy="1384300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" name="ZoneTexte 2">
            <a:extLst>
              <a:ext uri="{FF2B5EF4-FFF2-40B4-BE49-F238E27FC236}">
                <a16:creationId xmlns:a16="http://schemas.microsoft.com/office/drawing/2014/main" id="{2E5C7610-F854-479B-8976-F58D00F628CD}"/>
              </a:ext>
            </a:extLst>
          </p:cNvPr>
          <p:cNvSpPr txBox="1"/>
          <p:nvPr/>
        </p:nvSpPr>
        <p:spPr>
          <a:xfrm>
            <a:off x="94563" y="3938330"/>
            <a:ext cx="501083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>
                <a:sym typeface="Wingdings" panose="05000000000000000000" pitchFamily="2" charset="2"/>
              </a:rPr>
              <a:t>Execution 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>
                <a:sym typeface="Wingdings" panose="05000000000000000000" pitchFamily="2" charset="2"/>
              </a:rPr>
              <a:t>Initial configuration : </a:t>
            </a:r>
            <a:r>
              <a:rPr lang="en-GB" sz="2000" b="1">
                <a:sym typeface="Wingdings" panose="05000000000000000000" pitchFamily="2" charset="2"/>
              </a:rPr>
              <a:t>{ 1 }</a:t>
            </a:r>
            <a:r>
              <a:rPr lang="en-GB" sz="2000">
                <a:sym typeface="Wingdings" panose="05000000000000000000" pitchFamily="2" charset="2"/>
              </a:rPr>
              <a:t> , elapsed : </a:t>
            </a:r>
            <a:r>
              <a:rPr lang="en-GB" sz="2000" b="1">
                <a:sym typeface="Wingdings" panose="05000000000000000000" pitchFamily="2" charset="2"/>
              </a:rPr>
              <a:t>[0, 0]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>
                <a:sym typeface="Wingdings" panose="05000000000000000000" pitchFamily="2" charset="2"/>
              </a:rPr>
              <a:t>Task active : </a:t>
            </a:r>
            <a:r>
              <a:rPr lang="en-GB" sz="2000" b="1">
                <a:sym typeface="Wingdings" panose="05000000000000000000" pitchFamily="2" charset="2"/>
              </a:rPr>
              <a:t>{ T } </a:t>
            </a:r>
            <a:r>
              <a:rPr lang="en-GB" sz="2000">
                <a:sym typeface="Wingdings" panose="05000000000000000000" pitchFamily="2" charset="2"/>
              </a:rPr>
              <a:t>, elapsed : </a:t>
            </a:r>
            <a:r>
              <a:rPr lang="en-GB" sz="2000" b="1">
                <a:sym typeface="Wingdings" panose="05000000000000000000" pitchFamily="2" charset="2"/>
              </a:rPr>
              <a:t>[0, 2[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>
                <a:sym typeface="Wingdings" panose="05000000000000000000" pitchFamily="2" charset="2"/>
              </a:rPr>
              <a:t>Task closed : </a:t>
            </a:r>
            <a:r>
              <a:rPr lang="en-GB" sz="2000" b="1">
                <a:sym typeface="Wingdings" panose="05000000000000000000" pitchFamily="2" charset="2"/>
              </a:rPr>
              <a:t>{ 2 } </a:t>
            </a:r>
            <a:r>
              <a:rPr lang="en-GB" sz="2000">
                <a:sym typeface="Wingdings" panose="05000000000000000000" pitchFamily="2" charset="2"/>
              </a:rPr>
              <a:t>, elapsed : </a:t>
            </a:r>
            <a:r>
              <a:rPr lang="en-GB" sz="2000" b="1">
                <a:sym typeface="Wingdings" panose="05000000000000000000" pitchFamily="2" charset="2"/>
              </a:rPr>
              <a:t>]1, 2[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>
                <a:sym typeface="Wingdings" panose="05000000000000000000" pitchFamily="2" charset="2"/>
              </a:rPr>
              <a:t>Process finished : </a:t>
            </a:r>
            <a:r>
              <a:rPr lang="en-GB" sz="2000" b="1">
                <a:sym typeface="Wingdings" panose="05000000000000000000" pitchFamily="2" charset="2"/>
              </a:rPr>
              <a:t>{ } </a:t>
            </a:r>
            <a:r>
              <a:rPr lang="en-GB" sz="2000">
                <a:sym typeface="Wingdings" panose="05000000000000000000" pitchFamily="2" charset="2"/>
              </a:rPr>
              <a:t>, elapsed : </a:t>
            </a:r>
            <a:r>
              <a:rPr lang="en-GB" sz="2000" b="1">
                <a:sym typeface="Wingdings" panose="05000000000000000000" pitchFamily="2" charset="2"/>
              </a:rPr>
              <a:t>]1, oo[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E91C368-CCC4-4054-B2FB-01DEF6044663}"/>
              </a:ext>
            </a:extLst>
          </p:cNvPr>
          <p:cNvSpPr txBox="1"/>
          <p:nvPr/>
        </p:nvSpPr>
        <p:spPr>
          <a:xfrm>
            <a:off x="5732972" y="2579582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FF0000"/>
                </a:solidFill>
              </a:rPr>
              <a:t>]1, 2[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164FDB9-C1F5-4B70-85A3-F6FBFB7523B2}"/>
              </a:ext>
            </a:extLst>
          </p:cNvPr>
          <p:cNvSpPr txBox="1"/>
          <p:nvPr/>
        </p:nvSpPr>
        <p:spPr>
          <a:xfrm>
            <a:off x="5105400" y="3938330"/>
            <a:ext cx="714443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>
                <a:sym typeface="Wingdings" panose="05000000000000000000" pitchFamily="2" charset="2"/>
              </a:rPr>
              <a:t>Generic rules: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>
                <a:sym typeface="Wingdings" panose="05000000000000000000" pitchFamily="2" charset="2"/>
              </a:rPr>
              <a:t>If a sequence flow can be </a:t>
            </a:r>
            <a:r>
              <a:rPr lang="en-GB" sz="2000" i="1">
                <a:sym typeface="Wingdings" panose="05000000000000000000" pitchFamily="2" charset="2"/>
              </a:rPr>
              <a:t>traversed</a:t>
            </a:r>
            <a:r>
              <a:rPr lang="en-GB" sz="2000">
                <a:sym typeface="Wingdings" panose="05000000000000000000" pitchFamily="2" charset="2"/>
              </a:rPr>
              <a:t>, time is </a:t>
            </a:r>
            <a:r>
              <a:rPr lang="en-GB" sz="2000" i="1">
                <a:sym typeface="Wingdings" panose="05000000000000000000" pitchFamily="2" charset="2"/>
              </a:rPr>
              <a:t>frozen</a:t>
            </a:r>
            <a:r>
              <a:rPr lang="en-GB" sz="2000">
                <a:sym typeface="Wingdings" panose="05000000000000000000" pitchFamily="2" charset="2"/>
              </a:rPr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>
                <a:sym typeface="Wingdings" panose="05000000000000000000" pitchFamily="2" charset="2"/>
              </a:rPr>
              <a:t>A task can be active up to its maximum</a:t>
            </a:r>
          </a:p>
          <a:p>
            <a:r>
              <a:rPr lang="en-GB" sz="2000">
                <a:sym typeface="Wingdings" panose="05000000000000000000" pitchFamily="2" charset="2"/>
              </a:rPr>
              <a:t>        ( upper bound may increase when tasks are active 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>
                <a:sym typeface="Wingdings" panose="05000000000000000000" pitchFamily="2" charset="2"/>
              </a:rPr>
              <a:t>A task can not end before its minimum is reached</a:t>
            </a:r>
          </a:p>
          <a:p>
            <a:r>
              <a:rPr lang="en-GB" sz="2000">
                <a:solidFill>
                  <a:srgbClr val="FF0000"/>
                </a:solidFill>
                <a:sym typeface="Wingdings" panose="05000000000000000000" pitchFamily="2" charset="2"/>
              </a:rPr>
              <a:t>        </a:t>
            </a:r>
            <a:r>
              <a:rPr lang="en-GB" sz="2000">
                <a:sym typeface="Wingdings" panose="05000000000000000000" pitchFamily="2" charset="2"/>
              </a:rPr>
              <a:t>( lower bound may increase when a task closes )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66BB6DA-0A83-4EBE-9D39-64F7FC333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3C42C-740D-431D-86F0-6104B0EEF632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0746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253DAA-02DA-4AC7-8557-6B35E31F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/>
              <a:t>Timed Execution Semantics – Collaboration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8AC9FFF5-5700-4C53-A524-346ABD4561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" y="2089587"/>
            <a:ext cx="4719637" cy="396355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F8A64620-AF33-49F1-8E26-F8C640C33ED1}"/>
              </a:ext>
            </a:extLst>
          </p:cNvPr>
          <p:cNvSpPr txBox="1"/>
          <p:nvPr/>
        </p:nvSpPr>
        <p:spPr>
          <a:xfrm>
            <a:off x="2713133" y="3088337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FF0000"/>
                </a:solidFill>
              </a:rPr>
              <a:t>]1, 2[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AE7A01F2-A79A-44D8-ABA7-F39877C9367C}"/>
              </a:ext>
            </a:extLst>
          </p:cNvPr>
          <p:cNvSpPr txBox="1"/>
          <p:nvPr/>
        </p:nvSpPr>
        <p:spPr>
          <a:xfrm>
            <a:off x="2713134" y="5195082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FF0000"/>
                </a:solidFill>
              </a:rPr>
              <a:t>]1, 2[</a:t>
            </a:r>
          </a:p>
        </p:txBody>
      </p:sp>
      <p:grpSp>
        <p:nvGrpSpPr>
          <p:cNvPr id="10" name="Groupe 9">
            <a:extLst>
              <a:ext uri="{FF2B5EF4-FFF2-40B4-BE49-F238E27FC236}">
                <a16:creationId xmlns:a16="http://schemas.microsoft.com/office/drawing/2014/main" id="{698B9355-D380-4F0D-A726-91C14CA8B492}"/>
              </a:ext>
            </a:extLst>
          </p:cNvPr>
          <p:cNvGrpSpPr/>
          <p:nvPr/>
        </p:nvGrpSpPr>
        <p:grpSpPr>
          <a:xfrm>
            <a:off x="6014444" y="1846670"/>
            <a:ext cx="5241575" cy="1106636"/>
            <a:chOff x="6707518" y="1846670"/>
            <a:chExt cx="5241575" cy="1106636"/>
          </a:xfrm>
        </p:grpSpPr>
        <p:sp>
          <p:nvSpPr>
            <p:cNvPr id="4" name="ZoneTexte 3">
              <a:extLst>
                <a:ext uri="{FF2B5EF4-FFF2-40B4-BE49-F238E27FC236}">
                  <a16:creationId xmlns:a16="http://schemas.microsoft.com/office/drawing/2014/main" id="{2E897AB9-0402-4D1B-8E18-D552DE1B2096}"/>
                </a:ext>
              </a:extLst>
            </p:cNvPr>
            <p:cNvSpPr txBox="1"/>
            <p:nvPr/>
          </p:nvSpPr>
          <p:spPr>
            <a:xfrm>
              <a:off x="7772400" y="1923614"/>
              <a:ext cx="16065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/>
                <a:t>{ </a:t>
              </a:r>
              <a:r>
                <a:rPr lang="en-GB">
                  <a:solidFill>
                    <a:srgbClr val="0070C0"/>
                  </a:solidFill>
                </a:rPr>
                <a:t>P1</a:t>
              </a:r>
              <a:r>
                <a:rPr lang="en-GB"/>
                <a:t>@</a:t>
              </a:r>
              <a:r>
                <a:rPr lang="en-GB" b="1"/>
                <a:t>1</a:t>
              </a:r>
              <a:r>
                <a:rPr lang="en-GB"/>
                <a:t> </a:t>
              </a:r>
              <a:r>
                <a:rPr lang="en-GB">
                  <a:solidFill>
                    <a:srgbClr val="FF0000"/>
                  </a:solidFill>
                </a:rPr>
                <a:t>P2</a:t>
              </a:r>
              <a:r>
                <a:rPr lang="en-GB"/>
                <a:t>@</a:t>
              </a:r>
              <a:r>
                <a:rPr lang="en-GB" b="1"/>
                <a:t>1</a:t>
              </a:r>
              <a:r>
                <a:rPr lang="en-GB"/>
                <a:t> }</a:t>
              </a:r>
            </a:p>
          </p:txBody>
        </p:sp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353B76A7-FFDB-4595-B65F-E89D5BDD8793}"/>
                </a:ext>
              </a:extLst>
            </p:cNvPr>
            <p:cNvSpPr txBox="1"/>
            <p:nvPr/>
          </p:nvSpPr>
          <p:spPr>
            <a:xfrm>
              <a:off x="6707518" y="2583974"/>
              <a:ext cx="16017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/>
                <a:t>{ </a:t>
              </a:r>
              <a:r>
                <a:rPr lang="en-GB">
                  <a:solidFill>
                    <a:srgbClr val="0070C0"/>
                  </a:solidFill>
                </a:rPr>
                <a:t>P1</a:t>
              </a:r>
              <a:r>
                <a:rPr lang="en-GB"/>
                <a:t>@</a:t>
              </a:r>
              <a:r>
                <a:rPr lang="en-GB" b="1"/>
                <a:t>T</a:t>
              </a:r>
              <a:r>
                <a:rPr lang="en-GB"/>
                <a:t> </a:t>
              </a:r>
              <a:r>
                <a:rPr lang="en-GB">
                  <a:solidFill>
                    <a:srgbClr val="FF0000"/>
                  </a:solidFill>
                </a:rPr>
                <a:t>P2</a:t>
              </a:r>
              <a:r>
                <a:rPr lang="en-GB"/>
                <a:t>@</a:t>
              </a:r>
              <a:r>
                <a:rPr lang="en-GB" b="1"/>
                <a:t>1</a:t>
              </a:r>
              <a:r>
                <a:rPr lang="en-GB"/>
                <a:t> }</a:t>
              </a:r>
            </a:p>
          </p:txBody>
        </p:sp>
        <p:cxnSp>
          <p:nvCxnSpPr>
            <p:cNvPr id="135" name="Connecteur droit avec flèche 134">
              <a:extLst>
                <a:ext uri="{FF2B5EF4-FFF2-40B4-BE49-F238E27FC236}">
                  <a16:creationId xmlns:a16="http://schemas.microsoft.com/office/drawing/2014/main" id="{8C4C24A5-4E3B-4328-A354-22E6017DD4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44558" y="2263709"/>
              <a:ext cx="546453" cy="262163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ZoneTexte 31">
              <a:extLst>
                <a:ext uri="{FF2B5EF4-FFF2-40B4-BE49-F238E27FC236}">
                  <a16:creationId xmlns:a16="http://schemas.microsoft.com/office/drawing/2014/main" id="{3978DFB7-CFDB-4E74-9378-85002B0D62D5}"/>
                </a:ext>
              </a:extLst>
            </p:cNvPr>
            <p:cNvSpPr txBox="1"/>
            <p:nvPr/>
          </p:nvSpPr>
          <p:spPr>
            <a:xfrm>
              <a:off x="8901258" y="2583974"/>
              <a:ext cx="16017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/>
                <a:t>{ </a:t>
              </a:r>
              <a:r>
                <a:rPr lang="en-GB">
                  <a:solidFill>
                    <a:srgbClr val="0070C0"/>
                  </a:solidFill>
                </a:rPr>
                <a:t>P1</a:t>
              </a:r>
              <a:r>
                <a:rPr lang="en-GB"/>
                <a:t>@</a:t>
              </a:r>
              <a:r>
                <a:rPr lang="en-GB" b="1"/>
                <a:t>1</a:t>
              </a:r>
              <a:r>
                <a:rPr lang="en-GB"/>
                <a:t> </a:t>
              </a:r>
              <a:r>
                <a:rPr lang="en-GB">
                  <a:solidFill>
                    <a:srgbClr val="FF0000"/>
                  </a:solidFill>
                </a:rPr>
                <a:t>P2</a:t>
              </a:r>
              <a:r>
                <a:rPr lang="en-GB"/>
                <a:t>@</a:t>
              </a:r>
              <a:r>
                <a:rPr lang="en-GB" b="1"/>
                <a:t>T</a:t>
              </a:r>
              <a:r>
                <a:rPr lang="en-GB"/>
                <a:t> }</a:t>
              </a:r>
            </a:p>
          </p:txBody>
        </p:sp>
        <p:cxnSp>
          <p:nvCxnSpPr>
            <p:cNvPr id="133" name="Connecteur droit avec flèche 132">
              <a:extLst>
                <a:ext uri="{FF2B5EF4-FFF2-40B4-BE49-F238E27FC236}">
                  <a16:creationId xmlns:a16="http://schemas.microsoft.com/office/drawing/2014/main" id="{BF7C03B8-946A-484C-A7C3-797352457BC2}"/>
                </a:ext>
              </a:extLst>
            </p:cNvPr>
            <p:cNvCxnSpPr>
              <a:cxnSpLocks/>
            </p:cNvCxnSpPr>
            <p:nvPr/>
          </p:nvCxnSpPr>
          <p:spPr>
            <a:xfrm>
              <a:off x="8591011" y="2263194"/>
              <a:ext cx="543028" cy="26267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7C2A86CF-E1B5-424B-BAAC-DDF913601A3F}"/>
                </a:ext>
              </a:extLst>
            </p:cNvPr>
            <p:cNvSpPr txBox="1"/>
            <p:nvPr/>
          </p:nvSpPr>
          <p:spPr>
            <a:xfrm>
              <a:off x="11006206" y="1846670"/>
              <a:ext cx="9428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/>
                <a:t>[0, 0]</a:t>
              </a:r>
            </a:p>
          </p:txBody>
        </p:sp>
      </p:grp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9DF35ECF-EDBE-4C84-AF4C-697986282B19}"/>
              </a:ext>
            </a:extLst>
          </p:cNvPr>
          <p:cNvGrpSpPr/>
          <p:nvPr/>
        </p:nvGrpSpPr>
        <p:grpSpPr>
          <a:xfrm>
            <a:off x="6808456" y="2923554"/>
            <a:ext cx="4447562" cy="765588"/>
            <a:chOff x="7501530" y="2923554"/>
            <a:chExt cx="4447562" cy="765588"/>
          </a:xfrm>
        </p:grpSpPr>
        <p:sp>
          <p:nvSpPr>
            <p:cNvPr id="36" name="ZoneTexte 35">
              <a:extLst>
                <a:ext uri="{FF2B5EF4-FFF2-40B4-BE49-F238E27FC236}">
                  <a16:creationId xmlns:a16="http://schemas.microsoft.com/office/drawing/2014/main" id="{1EA591F8-6915-4507-BB8E-1C920889220D}"/>
                </a:ext>
              </a:extLst>
            </p:cNvPr>
            <p:cNvSpPr txBox="1"/>
            <p:nvPr/>
          </p:nvSpPr>
          <p:spPr>
            <a:xfrm>
              <a:off x="7772400" y="3244334"/>
              <a:ext cx="15969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/>
                <a:t>{ </a:t>
              </a:r>
              <a:r>
                <a:rPr lang="en-GB">
                  <a:solidFill>
                    <a:srgbClr val="0070C0"/>
                  </a:solidFill>
                </a:rPr>
                <a:t>P1</a:t>
              </a:r>
              <a:r>
                <a:rPr lang="en-GB"/>
                <a:t>@</a:t>
              </a:r>
              <a:r>
                <a:rPr lang="en-GB" b="1"/>
                <a:t>T</a:t>
              </a:r>
              <a:r>
                <a:rPr lang="en-GB"/>
                <a:t> </a:t>
              </a:r>
              <a:r>
                <a:rPr lang="en-GB">
                  <a:solidFill>
                    <a:srgbClr val="FF0000"/>
                  </a:solidFill>
                </a:rPr>
                <a:t>P2</a:t>
              </a:r>
              <a:r>
                <a:rPr lang="en-GB"/>
                <a:t>@</a:t>
              </a:r>
              <a:r>
                <a:rPr lang="en-GB" b="1"/>
                <a:t>T</a:t>
              </a:r>
              <a:r>
                <a:rPr lang="en-GB"/>
                <a:t> }</a:t>
              </a:r>
            </a:p>
          </p:txBody>
        </p:sp>
        <p:cxnSp>
          <p:nvCxnSpPr>
            <p:cNvPr id="136" name="Connecteur droit avec flèche 135">
              <a:extLst>
                <a:ext uri="{FF2B5EF4-FFF2-40B4-BE49-F238E27FC236}">
                  <a16:creationId xmlns:a16="http://schemas.microsoft.com/office/drawing/2014/main" id="{44A2C5F4-72E4-4F3E-AD49-53C8E5F91E7D}"/>
                </a:ext>
              </a:extLst>
            </p:cNvPr>
            <p:cNvCxnSpPr>
              <a:cxnSpLocks/>
            </p:cNvCxnSpPr>
            <p:nvPr/>
          </p:nvCxnSpPr>
          <p:spPr>
            <a:xfrm>
              <a:off x="7501530" y="2923554"/>
              <a:ext cx="543028" cy="26267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cteur droit avec flèche 138">
              <a:extLst>
                <a:ext uri="{FF2B5EF4-FFF2-40B4-BE49-F238E27FC236}">
                  <a16:creationId xmlns:a16="http://schemas.microsoft.com/office/drawing/2014/main" id="{2AFE10A7-A004-4880-8830-8FDC8F4120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67969" y="2924069"/>
              <a:ext cx="546453" cy="262163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ZoneTexte 57">
              <a:extLst>
                <a:ext uri="{FF2B5EF4-FFF2-40B4-BE49-F238E27FC236}">
                  <a16:creationId xmlns:a16="http://schemas.microsoft.com/office/drawing/2014/main" id="{425FF591-E447-498E-9C4F-A97B3BE05113}"/>
                </a:ext>
              </a:extLst>
            </p:cNvPr>
            <p:cNvSpPr txBox="1"/>
            <p:nvPr/>
          </p:nvSpPr>
          <p:spPr>
            <a:xfrm>
              <a:off x="11006205" y="3165922"/>
              <a:ext cx="9428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/>
                <a:t>[0, 2[</a:t>
              </a:r>
            </a:p>
          </p:txBody>
        </p:sp>
      </p:grp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4137DA85-98AC-4D20-8586-7B240873E227}"/>
              </a:ext>
            </a:extLst>
          </p:cNvPr>
          <p:cNvGrpSpPr/>
          <p:nvPr/>
        </p:nvGrpSpPr>
        <p:grpSpPr>
          <a:xfrm>
            <a:off x="5682501" y="3583914"/>
            <a:ext cx="5573517" cy="2007578"/>
            <a:chOff x="6375575" y="3583914"/>
            <a:chExt cx="5573517" cy="2007578"/>
          </a:xfrm>
        </p:grpSpPr>
        <p:sp>
          <p:nvSpPr>
            <p:cNvPr id="47" name="ZoneTexte 46">
              <a:extLst>
                <a:ext uri="{FF2B5EF4-FFF2-40B4-BE49-F238E27FC236}">
                  <a16:creationId xmlns:a16="http://schemas.microsoft.com/office/drawing/2014/main" id="{4B6368FF-7C05-4E56-974F-21A593A45FCA}"/>
                </a:ext>
              </a:extLst>
            </p:cNvPr>
            <p:cNvSpPr txBox="1"/>
            <p:nvPr/>
          </p:nvSpPr>
          <p:spPr>
            <a:xfrm>
              <a:off x="8679707" y="3907948"/>
              <a:ext cx="16017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/>
                <a:t>{ </a:t>
              </a:r>
              <a:r>
                <a:rPr lang="en-GB">
                  <a:solidFill>
                    <a:srgbClr val="0070C0"/>
                  </a:solidFill>
                </a:rPr>
                <a:t>P1</a:t>
              </a:r>
              <a:r>
                <a:rPr lang="en-GB"/>
                <a:t>@</a:t>
              </a:r>
              <a:r>
                <a:rPr lang="en-GB" b="1"/>
                <a:t>T</a:t>
              </a:r>
              <a:r>
                <a:rPr lang="en-GB"/>
                <a:t> </a:t>
              </a:r>
              <a:r>
                <a:rPr lang="en-GB">
                  <a:solidFill>
                    <a:srgbClr val="FF0000"/>
                  </a:solidFill>
                </a:rPr>
                <a:t>P2</a:t>
              </a:r>
              <a:r>
                <a:rPr lang="en-GB"/>
                <a:t>@</a:t>
              </a:r>
              <a:r>
                <a:rPr lang="en-GB" b="1"/>
                <a:t>2</a:t>
              </a:r>
              <a:r>
                <a:rPr lang="en-GB"/>
                <a:t> }</a:t>
              </a:r>
            </a:p>
          </p:txBody>
        </p:sp>
        <p:cxnSp>
          <p:nvCxnSpPr>
            <p:cNvPr id="142" name="Connecteur droit avec flèche 141">
              <a:extLst>
                <a:ext uri="{FF2B5EF4-FFF2-40B4-BE49-F238E27FC236}">
                  <a16:creationId xmlns:a16="http://schemas.microsoft.com/office/drawing/2014/main" id="{93442C3A-3B1A-436C-BCBB-34C7AE6A6E31}"/>
                </a:ext>
              </a:extLst>
            </p:cNvPr>
            <p:cNvCxnSpPr>
              <a:cxnSpLocks/>
            </p:cNvCxnSpPr>
            <p:nvPr/>
          </p:nvCxnSpPr>
          <p:spPr>
            <a:xfrm>
              <a:off x="8546129" y="3583914"/>
              <a:ext cx="543028" cy="26267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ZoneTexte 49">
              <a:extLst>
                <a:ext uri="{FF2B5EF4-FFF2-40B4-BE49-F238E27FC236}">
                  <a16:creationId xmlns:a16="http://schemas.microsoft.com/office/drawing/2014/main" id="{B8F75935-6CDF-4889-A73C-AE4FB84F02BF}"/>
                </a:ext>
              </a:extLst>
            </p:cNvPr>
            <p:cNvSpPr txBox="1"/>
            <p:nvPr/>
          </p:nvSpPr>
          <p:spPr>
            <a:xfrm>
              <a:off x="7772400" y="4565054"/>
              <a:ext cx="16065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/>
                <a:t>{ </a:t>
              </a:r>
              <a:r>
                <a:rPr lang="en-GB">
                  <a:solidFill>
                    <a:srgbClr val="0070C0"/>
                  </a:solidFill>
                </a:rPr>
                <a:t>P1</a:t>
              </a:r>
              <a:r>
                <a:rPr lang="en-GB"/>
                <a:t>@</a:t>
              </a:r>
              <a:r>
                <a:rPr lang="en-GB" b="1"/>
                <a:t>2</a:t>
              </a:r>
              <a:r>
                <a:rPr lang="en-GB"/>
                <a:t> </a:t>
              </a:r>
              <a:r>
                <a:rPr lang="en-GB">
                  <a:solidFill>
                    <a:srgbClr val="FF0000"/>
                  </a:solidFill>
                </a:rPr>
                <a:t>P2</a:t>
              </a:r>
              <a:r>
                <a:rPr lang="en-GB"/>
                <a:t>@</a:t>
              </a:r>
              <a:r>
                <a:rPr lang="en-GB" b="1"/>
                <a:t>2</a:t>
              </a:r>
              <a:r>
                <a:rPr lang="en-GB"/>
                <a:t> }</a:t>
              </a:r>
            </a:p>
          </p:txBody>
        </p:sp>
        <p:cxnSp>
          <p:nvCxnSpPr>
            <p:cNvPr id="149" name="Connecteur droit avec flèche 148">
              <a:extLst>
                <a:ext uri="{FF2B5EF4-FFF2-40B4-BE49-F238E27FC236}">
                  <a16:creationId xmlns:a16="http://schemas.microsoft.com/office/drawing/2014/main" id="{2D02D3EE-955D-4EC1-94B7-17D5A4A1553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67969" y="4299122"/>
              <a:ext cx="546453" cy="262163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ZoneTexte 52">
              <a:extLst>
                <a:ext uri="{FF2B5EF4-FFF2-40B4-BE49-F238E27FC236}">
                  <a16:creationId xmlns:a16="http://schemas.microsoft.com/office/drawing/2014/main" id="{63B4EEBF-2E9E-4E3B-9B1B-01C3B27A21AD}"/>
                </a:ext>
              </a:extLst>
            </p:cNvPr>
            <p:cNvSpPr txBox="1"/>
            <p:nvPr/>
          </p:nvSpPr>
          <p:spPr>
            <a:xfrm>
              <a:off x="8983475" y="5222160"/>
              <a:ext cx="9941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/>
                <a:t>{ </a:t>
              </a:r>
              <a:r>
                <a:rPr lang="en-GB">
                  <a:solidFill>
                    <a:srgbClr val="0070C0"/>
                  </a:solidFill>
                </a:rPr>
                <a:t>P1</a:t>
              </a:r>
              <a:r>
                <a:rPr lang="en-GB"/>
                <a:t>@</a:t>
              </a:r>
              <a:r>
                <a:rPr lang="en-GB" b="1"/>
                <a:t>2</a:t>
              </a:r>
              <a:r>
                <a:rPr lang="en-GB"/>
                <a:t> }</a:t>
              </a:r>
            </a:p>
          </p:txBody>
        </p:sp>
        <p:cxnSp>
          <p:nvCxnSpPr>
            <p:cNvPr id="150" name="Connecteur droit avec flèche 149">
              <a:extLst>
                <a:ext uri="{FF2B5EF4-FFF2-40B4-BE49-F238E27FC236}">
                  <a16:creationId xmlns:a16="http://schemas.microsoft.com/office/drawing/2014/main" id="{1290714E-D634-40AB-8EE8-64B48F9BD805}"/>
                </a:ext>
              </a:extLst>
            </p:cNvPr>
            <p:cNvCxnSpPr>
              <a:cxnSpLocks/>
            </p:cNvCxnSpPr>
            <p:nvPr/>
          </p:nvCxnSpPr>
          <p:spPr>
            <a:xfrm>
              <a:off x="8546129" y="4938496"/>
              <a:ext cx="543028" cy="26267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ZoneTexte 45">
              <a:extLst>
                <a:ext uri="{FF2B5EF4-FFF2-40B4-BE49-F238E27FC236}">
                  <a16:creationId xmlns:a16="http://schemas.microsoft.com/office/drawing/2014/main" id="{6CB3DD7E-96AC-454B-9413-B7F1AB2D8429}"/>
                </a:ext>
              </a:extLst>
            </p:cNvPr>
            <p:cNvSpPr txBox="1"/>
            <p:nvPr/>
          </p:nvSpPr>
          <p:spPr>
            <a:xfrm>
              <a:off x="6722758" y="3904694"/>
              <a:ext cx="16017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/>
                <a:t>{ </a:t>
              </a:r>
              <a:r>
                <a:rPr lang="en-GB">
                  <a:solidFill>
                    <a:srgbClr val="0070C0"/>
                  </a:solidFill>
                </a:rPr>
                <a:t>P1</a:t>
              </a:r>
              <a:r>
                <a:rPr lang="en-GB"/>
                <a:t>@</a:t>
              </a:r>
              <a:r>
                <a:rPr lang="en-GB" b="1"/>
                <a:t>2</a:t>
              </a:r>
              <a:r>
                <a:rPr lang="en-GB"/>
                <a:t> </a:t>
              </a:r>
              <a:r>
                <a:rPr lang="en-GB">
                  <a:solidFill>
                    <a:srgbClr val="FF0000"/>
                  </a:solidFill>
                </a:rPr>
                <a:t>P2</a:t>
              </a:r>
              <a:r>
                <a:rPr lang="en-GB"/>
                <a:t>@</a:t>
              </a:r>
              <a:r>
                <a:rPr lang="en-GB" b="1"/>
                <a:t>T</a:t>
              </a:r>
              <a:r>
                <a:rPr lang="en-GB"/>
                <a:t> }</a:t>
              </a:r>
            </a:p>
          </p:txBody>
        </p:sp>
        <p:sp>
          <p:nvSpPr>
            <p:cNvPr id="49" name="ZoneTexte 48">
              <a:extLst>
                <a:ext uri="{FF2B5EF4-FFF2-40B4-BE49-F238E27FC236}">
                  <a16:creationId xmlns:a16="http://schemas.microsoft.com/office/drawing/2014/main" id="{D6EA85FB-BED1-4A73-A94B-2FFC13CC7449}"/>
                </a:ext>
              </a:extLst>
            </p:cNvPr>
            <p:cNvSpPr txBox="1"/>
            <p:nvPr/>
          </p:nvSpPr>
          <p:spPr>
            <a:xfrm>
              <a:off x="6375575" y="4555212"/>
              <a:ext cx="9893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/>
                <a:t>{ </a:t>
              </a:r>
              <a:r>
                <a:rPr lang="en-GB">
                  <a:solidFill>
                    <a:srgbClr val="FF0000"/>
                  </a:solidFill>
                </a:rPr>
                <a:t>P2</a:t>
              </a:r>
              <a:r>
                <a:rPr lang="en-GB"/>
                <a:t>@</a:t>
              </a:r>
              <a:r>
                <a:rPr lang="en-GB" b="1"/>
                <a:t>T</a:t>
              </a:r>
              <a:r>
                <a:rPr lang="en-GB"/>
                <a:t> }</a:t>
              </a:r>
            </a:p>
          </p:txBody>
        </p:sp>
        <p:sp>
          <p:nvSpPr>
            <p:cNvPr id="51" name="ZoneTexte 50">
              <a:extLst>
                <a:ext uri="{FF2B5EF4-FFF2-40B4-BE49-F238E27FC236}">
                  <a16:creationId xmlns:a16="http://schemas.microsoft.com/office/drawing/2014/main" id="{0BC5D235-4917-410B-9C8F-EAC00EF5784F}"/>
                </a:ext>
              </a:extLst>
            </p:cNvPr>
            <p:cNvSpPr txBox="1"/>
            <p:nvPr/>
          </p:nvSpPr>
          <p:spPr>
            <a:xfrm>
              <a:off x="9851004" y="4524275"/>
              <a:ext cx="9893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/>
                <a:t>{ </a:t>
              </a:r>
              <a:r>
                <a:rPr lang="en-GB">
                  <a:solidFill>
                    <a:srgbClr val="0070C0"/>
                  </a:solidFill>
                </a:rPr>
                <a:t>P1</a:t>
              </a:r>
              <a:r>
                <a:rPr lang="en-GB"/>
                <a:t>@</a:t>
              </a:r>
              <a:r>
                <a:rPr lang="en-GB" b="1"/>
                <a:t>T</a:t>
              </a:r>
              <a:r>
                <a:rPr lang="en-GB"/>
                <a:t> }</a:t>
              </a:r>
            </a:p>
          </p:txBody>
        </p:sp>
        <p:sp>
          <p:nvSpPr>
            <p:cNvPr id="52" name="ZoneTexte 51">
              <a:extLst>
                <a:ext uri="{FF2B5EF4-FFF2-40B4-BE49-F238E27FC236}">
                  <a16:creationId xmlns:a16="http://schemas.microsoft.com/office/drawing/2014/main" id="{8A5BB8ED-67EA-4836-8718-4D48095CD4CC}"/>
                </a:ext>
              </a:extLst>
            </p:cNvPr>
            <p:cNvSpPr txBox="1"/>
            <p:nvPr/>
          </p:nvSpPr>
          <p:spPr>
            <a:xfrm>
              <a:off x="7011286" y="5222160"/>
              <a:ext cx="9941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/>
                <a:t>{ </a:t>
              </a:r>
              <a:r>
                <a:rPr lang="en-GB">
                  <a:solidFill>
                    <a:srgbClr val="FF0000"/>
                  </a:solidFill>
                </a:rPr>
                <a:t>P2</a:t>
              </a:r>
              <a:r>
                <a:rPr lang="en-GB"/>
                <a:t>@</a:t>
              </a:r>
              <a:r>
                <a:rPr lang="en-GB" b="1"/>
                <a:t>2</a:t>
              </a:r>
              <a:r>
                <a:rPr lang="en-GB"/>
                <a:t> }</a:t>
              </a:r>
            </a:p>
          </p:txBody>
        </p:sp>
        <p:cxnSp>
          <p:nvCxnSpPr>
            <p:cNvPr id="146" name="Connecteur droit avec flèche 145">
              <a:extLst>
                <a:ext uri="{FF2B5EF4-FFF2-40B4-BE49-F238E27FC236}">
                  <a16:creationId xmlns:a16="http://schemas.microsoft.com/office/drawing/2014/main" id="{B171778A-1893-44A6-B580-FEE46CA265AE}"/>
                </a:ext>
              </a:extLst>
            </p:cNvPr>
            <p:cNvCxnSpPr>
              <a:cxnSpLocks/>
            </p:cNvCxnSpPr>
            <p:nvPr/>
          </p:nvCxnSpPr>
          <p:spPr>
            <a:xfrm>
              <a:off x="7501530" y="4299122"/>
              <a:ext cx="543028" cy="26267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cteur droit avec flèche 146">
              <a:extLst>
                <a:ext uri="{FF2B5EF4-FFF2-40B4-BE49-F238E27FC236}">
                  <a16:creationId xmlns:a16="http://schemas.microsoft.com/office/drawing/2014/main" id="{4E074C76-D70D-4C30-87D2-7CF778E2EAD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55077" y="4299637"/>
              <a:ext cx="546453" cy="262163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necteur droit avec flèche 142">
              <a:extLst>
                <a:ext uri="{FF2B5EF4-FFF2-40B4-BE49-F238E27FC236}">
                  <a16:creationId xmlns:a16="http://schemas.microsoft.com/office/drawing/2014/main" id="{6B6FE403-62D3-4A1D-9595-8950142F3D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99676" y="3584429"/>
              <a:ext cx="546453" cy="262163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cteur droit avec flèche 147">
              <a:extLst>
                <a:ext uri="{FF2B5EF4-FFF2-40B4-BE49-F238E27FC236}">
                  <a16:creationId xmlns:a16="http://schemas.microsoft.com/office/drawing/2014/main" id="{2603499C-FA90-40ED-9C22-3F4564C275D4}"/>
                </a:ext>
              </a:extLst>
            </p:cNvPr>
            <p:cNvCxnSpPr>
              <a:cxnSpLocks/>
            </p:cNvCxnSpPr>
            <p:nvPr/>
          </p:nvCxnSpPr>
          <p:spPr>
            <a:xfrm>
              <a:off x="9714422" y="4298607"/>
              <a:ext cx="543028" cy="26267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cteur droit avec flèche 150">
              <a:extLst>
                <a:ext uri="{FF2B5EF4-FFF2-40B4-BE49-F238E27FC236}">
                  <a16:creationId xmlns:a16="http://schemas.microsoft.com/office/drawing/2014/main" id="{CD648615-7615-4557-BA3D-729B1C5E53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99676" y="4939011"/>
              <a:ext cx="546453" cy="262163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necteur droit avec flèche 153">
              <a:extLst>
                <a:ext uri="{FF2B5EF4-FFF2-40B4-BE49-F238E27FC236}">
                  <a16:creationId xmlns:a16="http://schemas.microsoft.com/office/drawing/2014/main" id="{F577226C-BCE0-4E38-86A6-9CCAAC0000AC}"/>
                </a:ext>
              </a:extLst>
            </p:cNvPr>
            <p:cNvCxnSpPr>
              <a:cxnSpLocks/>
            </p:cNvCxnSpPr>
            <p:nvPr/>
          </p:nvCxnSpPr>
          <p:spPr>
            <a:xfrm>
              <a:off x="6967645" y="4945765"/>
              <a:ext cx="543028" cy="26267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cteur droit avec flèche 154">
              <a:extLst>
                <a:ext uri="{FF2B5EF4-FFF2-40B4-BE49-F238E27FC236}">
                  <a16:creationId xmlns:a16="http://schemas.microsoft.com/office/drawing/2014/main" id="{F03095AE-6D66-4676-89B0-0F66DA2354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649800" y="4938753"/>
              <a:ext cx="546453" cy="262163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ZoneTexte 58">
              <a:extLst>
                <a:ext uri="{FF2B5EF4-FFF2-40B4-BE49-F238E27FC236}">
                  <a16:creationId xmlns:a16="http://schemas.microsoft.com/office/drawing/2014/main" id="{2322B3A0-7711-42CB-A031-56AB7592C882}"/>
                </a:ext>
              </a:extLst>
            </p:cNvPr>
            <p:cNvSpPr txBox="1"/>
            <p:nvPr/>
          </p:nvSpPr>
          <p:spPr>
            <a:xfrm>
              <a:off x="11006205" y="3826928"/>
              <a:ext cx="9428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/>
                <a:t>]1, 2[</a:t>
              </a:r>
            </a:p>
          </p:txBody>
        </p:sp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E5EF78F1-1468-4888-AFE0-B436DC16B134}"/>
              </a:ext>
            </a:extLst>
          </p:cNvPr>
          <p:cNvGrpSpPr/>
          <p:nvPr/>
        </p:nvGrpSpPr>
        <p:grpSpPr>
          <a:xfrm>
            <a:off x="7143836" y="5652848"/>
            <a:ext cx="4209964" cy="679202"/>
            <a:chOff x="7836910" y="5652848"/>
            <a:chExt cx="4209964" cy="679202"/>
          </a:xfrm>
        </p:grpSpPr>
        <p:cxnSp>
          <p:nvCxnSpPr>
            <p:cNvPr id="156" name="Connecteur droit avec flèche 155">
              <a:extLst>
                <a:ext uri="{FF2B5EF4-FFF2-40B4-BE49-F238E27FC236}">
                  <a16:creationId xmlns:a16="http://schemas.microsoft.com/office/drawing/2014/main" id="{05516FB1-2138-4893-96E9-9E744B537070}"/>
                </a:ext>
              </a:extLst>
            </p:cNvPr>
            <p:cNvCxnSpPr>
              <a:cxnSpLocks/>
            </p:cNvCxnSpPr>
            <p:nvPr/>
          </p:nvCxnSpPr>
          <p:spPr>
            <a:xfrm>
              <a:off x="7836910" y="5652848"/>
              <a:ext cx="543028" cy="26267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ZoneTexte 53">
              <a:extLst>
                <a:ext uri="{FF2B5EF4-FFF2-40B4-BE49-F238E27FC236}">
                  <a16:creationId xmlns:a16="http://schemas.microsoft.com/office/drawing/2014/main" id="{E132E28A-E33D-4DDA-A0FF-EB39D86CA78C}"/>
                </a:ext>
              </a:extLst>
            </p:cNvPr>
            <p:cNvSpPr txBox="1"/>
            <p:nvPr/>
          </p:nvSpPr>
          <p:spPr>
            <a:xfrm>
              <a:off x="8379938" y="5885774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/>
                <a:t>{ }</a:t>
              </a:r>
            </a:p>
          </p:txBody>
        </p:sp>
        <p:cxnSp>
          <p:nvCxnSpPr>
            <p:cNvPr id="157" name="Connecteur droit avec flèche 156">
              <a:extLst>
                <a:ext uri="{FF2B5EF4-FFF2-40B4-BE49-F238E27FC236}">
                  <a16:creationId xmlns:a16="http://schemas.microsoft.com/office/drawing/2014/main" id="{8D40DEFA-3F89-460F-A793-97794910F9A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58349" y="5653363"/>
              <a:ext cx="546453" cy="262163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ZoneTexte 59">
              <a:extLst>
                <a:ext uri="{FF2B5EF4-FFF2-40B4-BE49-F238E27FC236}">
                  <a16:creationId xmlns:a16="http://schemas.microsoft.com/office/drawing/2014/main" id="{8BF2E29F-FE57-4B5E-B78D-AC20E7E5C0CF}"/>
                </a:ext>
              </a:extLst>
            </p:cNvPr>
            <p:cNvSpPr txBox="1"/>
            <p:nvPr/>
          </p:nvSpPr>
          <p:spPr>
            <a:xfrm>
              <a:off x="10908421" y="5808830"/>
              <a:ext cx="113845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]1, </a:t>
              </a:r>
              <a:r>
                <a:rPr lang="en-GB" sz="2800" dirty="0" err="1"/>
                <a:t>oo</a:t>
              </a:r>
              <a:r>
                <a:rPr lang="en-GB" sz="2800" dirty="0"/>
                <a:t>[</a:t>
              </a:r>
            </a:p>
          </p:txBody>
        </p:sp>
      </p:grpSp>
      <p:sp>
        <p:nvSpPr>
          <p:cNvPr id="14" name="ZoneTexte 13">
            <a:extLst>
              <a:ext uri="{FF2B5EF4-FFF2-40B4-BE49-F238E27FC236}">
                <a16:creationId xmlns:a16="http://schemas.microsoft.com/office/drawing/2014/main" id="{C1ED1EB4-254D-45D7-9084-7E22B942B5CC}"/>
              </a:ext>
            </a:extLst>
          </p:cNvPr>
          <p:cNvSpPr txBox="1"/>
          <p:nvPr/>
        </p:nvSpPr>
        <p:spPr>
          <a:xfrm>
            <a:off x="7045095" y="1462936"/>
            <a:ext cx="1694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Configurations :</a:t>
            </a:r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8F2C68CD-3B5A-427E-A2AC-D93E28CFF88C}"/>
              </a:ext>
            </a:extLst>
          </p:cNvPr>
          <p:cNvSpPr txBox="1"/>
          <p:nvPr/>
        </p:nvSpPr>
        <p:spPr>
          <a:xfrm>
            <a:off x="10020357" y="1459142"/>
            <a:ext cx="1528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Elapsed time :</a:t>
            </a:r>
          </a:p>
        </p:txBody>
      </p:sp>
      <p:sp>
        <p:nvSpPr>
          <p:cNvPr id="17" name="Espace réservé du numéro de diapositive 16">
            <a:extLst>
              <a:ext uri="{FF2B5EF4-FFF2-40B4-BE49-F238E27FC236}">
                <a16:creationId xmlns:a16="http://schemas.microsoft.com/office/drawing/2014/main" id="{AB0F5F0B-5BC2-43DF-85B2-21364825A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3C42C-740D-431D-86F0-6104B0EEF632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6513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253DAA-02DA-4AC7-8557-6B35E31F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/>
              <a:t>Timed Execution Semantics – </a:t>
            </a:r>
            <a:r>
              <a:rPr lang="en-GB" sz="3600"/>
              <a:t>Gateways &amp; Events</a:t>
            </a:r>
          </a:p>
        </p:txBody>
      </p:sp>
      <p:grpSp>
        <p:nvGrpSpPr>
          <p:cNvPr id="42" name="Groupe 41">
            <a:extLst>
              <a:ext uri="{FF2B5EF4-FFF2-40B4-BE49-F238E27FC236}">
                <a16:creationId xmlns:a16="http://schemas.microsoft.com/office/drawing/2014/main" id="{2C41B310-6C95-482F-BE97-D6C2EA026343}"/>
              </a:ext>
            </a:extLst>
          </p:cNvPr>
          <p:cNvGrpSpPr/>
          <p:nvPr/>
        </p:nvGrpSpPr>
        <p:grpSpPr>
          <a:xfrm>
            <a:off x="406400" y="2871788"/>
            <a:ext cx="3178234" cy="2338787"/>
            <a:chOff x="896512" y="1423362"/>
            <a:chExt cx="3178234" cy="2338787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D5C62967-0893-41CC-BB3E-DA84CF99FD4A}"/>
                </a:ext>
              </a:extLst>
            </p:cNvPr>
            <p:cNvSpPr/>
            <p:nvPr/>
          </p:nvSpPr>
          <p:spPr>
            <a:xfrm rot="2700000">
              <a:off x="2125629" y="2232755"/>
              <a:ext cx="720000" cy="72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4" name="Connecteur droit avec flèche 43">
              <a:extLst>
                <a:ext uri="{FF2B5EF4-FFF2-40B4-BE49-F238E27FC236}">
                  <a16:creationId xmlns:a16="http://schemas.microsoft.com/office/drawing/2014/main" id="{8E7B7311-C4E1-4047-A498-3F37C78ADDC6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1308100" y="1963362"/>
              <a:ext cx="108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cteur droit avec flèche 44">
              <a:extLst>
                <a:ext uri="{FF2B5EF4-FFF2-40B4-BE49-F238E27FC236}">
                  <a16:creationId xmlns:a16="http://schemas.microsoft.com/office/drawing/2014/main" id="{2C4C34A7-4425-4889-B562-09598E98F273}"/>
                </a:ext>
              </a:extLst>
            </p:cNvPr>
            <p:cNvCxnSpPr>
              <a:cxnSpLocks/>
            </p:cNvCxnSpPr>
            <p:nvPr/>
          </p:nvCxnSpPr>
          <p:spPr>
            <a:xfrm>
              <a:off x="896512" y="2595269"/>
              <a:ext cx="108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cteur droit avec flèche 47">
              <a:extLst>
                <a:ext uri="{FF2B5EF4-FFF2-40B4-BE49-F238E27FC236}">
                  <a16:creationId xmlns:a16="http://schemas.microsoft.com/office/drawing/2014/main" id="{CCB38408-3BBD-41AE-B497-A1CB4F0A8FFD}"/>
                </a:ext>
              </a:extLst>
            </p:cNvPr>
            <p:cNvCxnSpPr>
              <a:cxnSpLocks/>
            </p:cNvCxnSpPr>
            <p:nvPr/>
          </p:nvCxnSpPr>
          <p:spPr>
            <a:xfrm>
              <a:off x="2994746" y="2592755"/>
              <a:ext cx="108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cteur droit avec flèche 55">
              <a:extLst>
                <a:ext uri="{FF2B5EF4-FFF2-40B4-BE49-F238E27FC236}">
                  <a16:creationId xmlns:a16="http://schemas.microsoft.com/office/drawing/2014/main" id="{24AF6710-F1FA-49E1-9C3B-239424E66B69}"/>
                </a:ext>
              </a:extLst>
            </p:cNvPr>
            <p:cNvCxnSpPr>
              <a:cxnSpLocks/>
            </p:cNvCxnSpPr>
            <p:nvPr/>
          </p:nvCxnSpPr>
          <p:spPr>
            <a:xfrm rot="-2700000">
              <a:off x="1308100" y="3222150"/>
              <a:ext cx="108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cteur droit avec flèche 56">
              <a:extLst>
                <a:ext uri="{FF2B5EF4-FFF2-40B4-BE49-F238E27FC236}">
                  <a16:creationId xmlns:a16="http://schemas.microsoft.com/office/drawing/2014/main" id="{74D80485-5778-4133-B5C8-E32A7A73C3E0}"/>
                </a:ext>
              </a:extLst>
            </p:cNvPr>
            <p:cNvCxnSpPr>
              <a:cxnSpLocks/>
            </p:cNvCxnSpPr>
            <p:nvPr/>
          </p:nvCxnSpPr>
          <p:spPr>
            <a:xfrm rot="-2700000">
              <a:off x="2612907" y="1963362"/>
              <a:ext cx="108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cteur droit avec flèche 60">
              <a:extLst>
                <a:ext uri="{FF2B5EF4-FFF2-40B4-BE49-F238E27FC236}">
                  <a16:creationId xmlns:a16="http://schemas.microsoft.com/office/drawing/2014/main" id="{89DE7267-2E77-43BD-9031-A7E20B800DA1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2612907" y="3222149"/>
              <a:ext cx="108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Signe Plus 61">
            <a:extLst>
              <a:ext uri="{FF2B5EF4-FFF2-40B4-BE49-F238E27FC236}">
                <a16:creationId xmlns:a16="http://schemas.microsoft.com/office/drawing/2014/main" id="{D6301390-32E7-495C-995D-BED9D35731E5}"/>
              </a:ext>
            </a:extLst>
          </p:cNvPr>
          <p:cNvSpPr/>
          <p:nvPr/>
        </p:nvSpPr>
        <p:spPr>
          <a:xfrm>
            <a:off x="1635517" y="3677680"/>
            <a:ext cx="720000" cy="720000"/>
          </a:xfrm>
          <a:prstGeom prst="mathPl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BE1B82-DF2C-4A3B-BD50-BA4F9DEF43A1}"/>
              </a:ext>
            </a:extLst>
          </p:cNvPr>
          <p:cNvSpPr/>
          <p:nvPr/>
        </p:nvSpPr>
        <p:spPr>
          <a:xfrm>
            <a:off x="4082829" y="1406190"/>
            <a:ext cx="742008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u="sng">
                <a:sym typeface="Wingdings" panose="05000000000000000000" pitchFamily="2" charset="2"/>
              </a:rPr>
              <a:t>If a sequence flow can be </a:t>
            </a:r>
            <a:r>
              <a:rPr lang="en-GB" sz="2800" i="1" u="sng">
                <a:sym typeface="Wingdings" panose="05000000000000000000" pitchFamily="2" charset="2"/>
              </a:rPr>
              <a:t>traversed</a:t>
            </a:r>
            <a:r>
              <a:rPr lang="en-GB" sz="2800" u="sng">
                <a:sym typeface="Wingdings" panose="05000000000000000000" pitchFamily="2" charset="2"/>
              </a:rPr>
              <a:t>, time is </a:t>
            </a:r>
            <a:r>
              <a:rPr lang="en-GB" sz="2800" i="1" u="sng">
                <a:sym typeface="Wingdings" panose="05000000000000000000" pitchFamily="2" charset="2"/>
              </a:rPr>
              <a:t>frozen</a:t>
            </a:r>
          </a:p>
          <a:p>
            <a:endParaRPr lang="en-GB" sz="2800"/>
          </a:p>
          <a:p>
            <a:r>
              <a:rPr lang="en-GB" sz="2800" b="1"/>
              <a:t>Corollary : </a:t>
            </a:r>
            <a:r>
              <a:rPr lang="en-GB" sz="2800"/>
              <a:t>if no sequence flow can be traversed, time may advance</a:t>
            </a:r>
          </a:p>
          <a:p>
            <a:endParaRPr lang="en-GB" sz="2800"/>
          </a:p>
          <a:p>
            <a:r>
              <a:rPr lang="en-GB" sz="2800" b="1"/>
              <a:t>Parallel gateway : </a:t>
            </a:r>
            <a:r>
              <a:rPr lang="en-GB" sz="2800"/>
              <a:t>if an incoming flow is missing, time may advance regardless of tokens on other incoming flows to that gateway</a:t>
            </a:r>
          </a:p>
          <a:p>
            <a:endParaRPr lang="en-GB" sz="2800"/>
          </a:p>
          <a:p>
            <a:r>
              <a:rPr lang="en-GB" sz="2800" b="1"/>
              <a:t>Events : </a:t>
            </a:r>
            <a:r>
              <a:rPr lang="en-GB" sz="2800"/>
              <a:t>If a signal can not be thrown, time may advance regardless of tokens on incoming flows to matching catch events</a:t>
            </a:r>
          </a:p>
        </p:txBody>
      </p:sp>
      <p:sp>
        <p:nvSpPr>
          <p:cNvPr id="14" name="Espace réservé du numéro de diapositive 13">
            <a:extLst>
              <a:ext uri="{FF2B5EF4-FFF2-40B4-BE49-F238E27FC236}">
                <a16:creationId xmlns:a16="http://schemas.microsoft.com/office/drawing/2014/main" id="{C9E2F262-97AE-4644-B8C2-779E61437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3C42C-740D-431D-86F0-6104B0EEF632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7518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253DAA-02DA-4AC7-8557-6B35E31F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/>
              <a:t>Timed Execution Semantics – </a:t>
            </a:r>
            <a:r>
              <a:rPr lang="en-GB" sz="3600"/>
              <a:t>Gateways &amp; Events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2B6A8D50-35E2-4EF1-AE7C-345DFCC2B5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187" y="2224088"/>
            <a:ext cx="4759751" cy="3503612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281720C1-6C48-45F6-B68D-0E927B7FBCC2}"/>
              </a:ext>
            </a:extLst>
          </p:cNvPr>
          <p:cNvSpPr txBox="1"/>
          <p:nvPr/>
        </p:nvSpPr>
        <p:spPr>
          <a:xfrm>
            <a:off x="2281333" y="3059668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FF0000"/>
                </a:solidFill>
              </a:rPr>
              <a:t>]3, 4[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1CF2CA08-D1EC-4464-B17B-8233DB1B3346}"/>
              </a:ext>
            </a:extLst>
          </p:cNvPr>
          <p:cNvSpPr txBox="1"/>
          <p:nvPr/>
        </p:nvSpPr>
        <p:spPr>
          <a:xfrm>
            <a:off x="2281332" y="4967208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FF0000"/>
                </a:solidFill>
              </a:rPr>
              <a:t>]1, 2[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90D8343A-D111-440D-AB64-E32B86D2D8B7}"/>
              </a:ext>
            </a:extLst>
          </p:cNvPr>
          <p:cNvSpPr txBox="1"/>
          <p:nvPr/>
        </p:nvSpPr>
        <p:spPr>
          <a:xfrm>
            <a:off x="7045095" y="1462936"/>
            <a:ext cx="1694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Configurations :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731E7AF4-1722-4756-A1D0-89222610AA43}"/>
              </a:ext>
            </a:extLst>
          </p:cNvPr>
          <p:cNvSpPr txBox="1"/>
          <p:nvPr/>
        </p:nvSpPr>
        <p:spPr>
          <a:xfrm>
            <a:off x="10020357" y="1459142"/>
            <a:ext cx="1528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Elapsed time :</a:t>
            </a:r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A59B6C28-9970-4016-8A7A-F25424E7C3D8}"/>
              </a:ext>
            </a:extLst>
          </p:cNvPr>
          <p:cNvGrpSpPr/>
          <p:nvPr/>
        </p:nvGrpSpPr>
        <p:grpSpPr>
          <a:xfrm>
            <a:off x="6096000" y="2135321"/>
            <a:ext cx="5197463" cy="934386"/>
            <a:chOff x="6058556" y="1846670"/>
            <a:chExt cx="5197463" cy="934386"/>
          </a:xfrm>
        </p:grpSpPr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64353D37-4141-4963-B9C4-E74551EB806C}"/>
                </a:ext>
              </a:extLst>
            </p:cNvPr>
            <p:cNvSpPr txBox="1"/>
            <p:nvPr/>
          </p:nvSpPr>
          <p:spPr>
            <a:xfrm>
              <a:off x="7079326" y="1923614"/>
              <a:ext cx="16065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/>
                <a:t>{ </a:t>
              </a:r>
              <a:r>
                <a:rPr lang="en-GB">
                  <a:solidFill>
                    <a:srgbClr val="0070C0"/>
                  </a:solidFill>
                </a:rPr>
                <a:t>P1</a:t>
              </a:r>
              <a:r>
                <a:rPr lang="en-GB"/>
                <a:t>@</a:t>
              </a:r>
              <a:r>
                <a:rPr lang="en-GB" b="1"/>
                <a:t>1</a:t>
              </a:r>
              <a:r>
                <a:rPr lang="en-GB"/>
                <a:t> </a:t>
              </a:r>
              <a:r>
                <a:rPr lang="en-GB">
                  <a:solidFill>
                    <a:srgbClr val="FF0000"/>
                  </a:solidFill>
                </a:rPr>
                <a:t>P2</a:t>
              </a:r>
              <a:r>
                <a:rPr lang="en-GB"/>
                <a:t>@</a:t>
              </a:r>
              <a:r>
                <a:rPr lang="en-GB" b="1"/>
                <a:t>1</a:t>
              </a:r>
              <a:r>
                <a:rPr lang="en-GB"/>
                <a:t> }</a:t>
              </a:r>
            </a:p>
          </p:txBody>
        </p: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F18479FE-2CEA-4BBB-8CD0-4CD946CA42D6}"/>
                </a:ext>
              </a:extLst>
            </p:cNvPr>
            <p:cNvSpPr txBox="1"/>
            <p:nvPr/>
          </p:nvSpPr>
          <p:spPr>
            <a:xfrm>
              <a:off x="6058556" y="2411724"/>
              <a:ext cx="16017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/>
                <a:t>{ </a:t>
              </a:r>
              <a:r>
                <a:rPr lang="en-GB">
                  <a:solidFill>
                    <a:srgbClr val="0070C0"/>
                  </a:solidFill>
                </a:rPr>
                <a:t>P1</a:t>
              </a:r>
              <a:r>
                <a:rPr lang="en-GB"/>
                <a:t>@</a:t>
              </a:r>
              <a:r>
                <a:rPr lang="en-GB" b="1"/>
                <a:t>T</a:t>
              </a:r>
              <a:r>
                <a:rPr lang="en-GB"/>
                <a:t> </a:t>
              </a:r>
              <a:r>
                <a:rPr lang="en-GB">
                  <a:solidFill>
                    <a:srgbClr val="FF0000"/>
                  </a:solidFill>
                </a:rPr>
                <a:t>P2</a:t>
              </a:r>
              <a:r>
                <a:rPr lang="en-GB"/>
                <a:t>@</a:t>
              </a:r>
              <a:r>
                <a:rPr lang="en-GB" b="1"/>
                <a:t>1</a:t>
              </a:r>
              <a:r>
                <a:rPr lang="en-GB"/>
                <a:t> }</a:t>
              </a:r>
            </a:p>
          </p:txBody>
        </p:sp>
        <p:cxnSp>
          <p:nvCxnSpPr>
            <p:cNvPr id="23" name="Connecteur droit avec flèche 22">
              <a:extLst>
                <a:ext uri="{FF2B5EF4-FFF2-40B4-BE49-F238E27FC236}">
                  <a16:creationId xmlns:a16="http://schemas.microsoft.com/office/drawing/2014/main" id="{85DE2AB4-CDE6-47E5-AA68-AFB6AAE5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31329" y="2229859"/>
              <a:ext cx="546453" cy="262163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03DAC27C-6FCB-4722-8537-CE847228AA66}"/>
                </a:ext>
              </a:extLst>
            </p:cNvPr>
            <p:cNvSpPr txBox="1"/>
            <p:nvPr/>
          </p:nvSpPr>
          <p:spPr>
            <a:xfrm>
              <a:off x="8152344" y="2399308"/>
              <a:ext cx="16017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/>
                <a:t>{ </a:t>
              </a:r>
              <a:r>
                <a:rPr lang="en-GB">
                  <a:solidFill>
                    <a:srgbClr val="0070C0"/>
                  </a:solidFill>
                </a:rPr>
                <a:t>P1</a:t>
              </a:r>
              <a:r>
                <a:rPr lang="en-GB"/>
                <a:t>@</a:t>
              </a:r>
              <a:r>
                <a:rPr lang="en-GB" b="1"/>
                <a:t>1</a:t>
              </a:r>
              <a:r>
                <a:rPr lang="en-GB"/>
                <a:t> </a:t>
              </a:r>
              <a:r>
                <a:rPr lang="en-GB">
                  <a:solidFill>
                    <a:srgbClr val="FF0000"/>
                  </a:solidFill>
                </a:rPr>
                <a:t>P2</a:t>
              </a:r>
              <a:r>
                <a:rPr lang="en-GB"/>
                <a:t>@</a:t>
              </a:r>
              <a:r>
                <a:rPr lang="en-GB" b="1"/>
                <a:t>T</a:t>
              </a:r>
              <a:r>
                <a:rPr lang="en-GB"/>
                <a:t> }</a:t>
              </a:r>
            </a:p>
          </p:txBody>
        </p:sp>
        <p:cxnSp>
          <p:nvCxnSpPr>
            <p:cNvPr id="25" name="Connecteur droit avec flèche 24">
              <a:extLst>
                <a:ext uri="{FF2B5EF4-FFF2-40B4-BE49-F238E27FC236}">
                  <a16:creationId xmlns:a16="http://schemas.microsoft.com/office/drawing/2014/main" id="{3C4D24DB-4F63-4E01-AF8A-2791C3AB2DB1}"/>
                </a:ext>
              </a:extLst>
            </p:cNvPr>
            <p:cNvCxnSpPr>
              <a:cxnSpLocks/>
            </p:cNvCxnSpPr>
            <p:nvPr/>
          </p:nvCxnSpPr>
          <p:spPr>
            <a:xfrm>
              <a:off x="7877782" y="2223638"/>
              <a:ext cx="543028" cy="26267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ZoneTexte 25">
              <a:extLst>
                <a:ext uri="{FF2B5EF4-FFF2-40B4-BE49-F238E27FC236}">
                  <a16:creationId xmlns:a16="http://schemas.microsoft.com/office/drawing/2014/main" id="{AA45FB9A-F854-4CA6-AE7A-677971E94635}"/>
                </a:ext>
              </a:extLst>
            </p:cNvPr>
            <p:cNvSpPr txBox="1"/>
            <p:nvPr/>
          </p:nvSpPr>
          <p:spPr>
            <a:xfrm>
              <a:off x="10313132" y="1846670"/>
              <a:ext cx="9428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/>
                <a:t>[0, 0]</a:t>
              </a:r>
            </a:p>
          </p:txBody>
        </p:sp>
      </p:grpSp>
      <p:grpSp>
        <p:nvGrpSpPr>
          <p:cNvPr id="10" name="Groupe 9">
            <a:extLst>
              <a:ext uri="{FF2B5EF4-FFF2-40B4-BE49-F238E27FC236}">
                <a16:creationId xmlns:a16="http://schemas.microsoft.com/office/drawing/2014/main" id="{912384FF-C387-4ED5-B167-FC3BF8E0C4F8}"/>
              </a:ext>
            </a:extLst>
          </p:cNvPr>
          <p:cNvGrpSpPr/>
          <p:nvPr/>
        </p:nvGrpSpPr>
        <p:grpSpPr>
          <a:xfrm>
            <a:off x="7126388" y="2976745"/>
            <a:ext cx="4163540" cy="667799"/>
            <a:chOff x="7088944" y="2688094"/>
            <a:chExt cx="4163540" cy="667799"/>
          </a:xfrm>
        </p:grpSpPr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3D46A3C3-D7D0-440D-8A5B-D1914DFF4260}"/>
                </a:ext>
              </a:extLst>
            </p:cNvPr>
            <p:cNvSpPr txBox="1"/>
            <p:nvPr/>
          </p:nvSpPr>
          <p:spPr>
            <a:xfrm>
              <a:off x="7088944" y="2886812"/>
              <a:ext cx="15969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/>
                <a:t>{ </a:t>
              </a:r>
              <a:r>
                <a:rPr lang="en-GB">
                  <a:solidFill>
                    <a:srgbClr val="0070C0"/>
                  </a:solidFill>
                </a:rPr>
                <a:t>P1</a:t>
              </a:r>
              <a:r>
                <a:rPr lang="en-GB"/>
                <a:t>@</a:t>
              </a:r>
              <a:r>
                <a:rPr lang="en-GB" b="1"/>
                <a:t>T</a:t>
              </a:r>
              <a:r>
                <a:rPr lang="en-GB"/>
                <a:t> </a:t>
              </a:r>
              <a:r>
                <a:rPr lang="en-GB">
                  <a:solidFill>
                    <a:srgbClr val="FF0000"/>
                  </a:solidFill>
                </a:rPr>
                <a:t>P2</a:t>
              </a:r>
              <a:r>
                <a:rPr lang="en-GB"/>
                <a:t>@</a:t>
              </a:r>
              <a:r>
                <a:rPr lang="en-GB" b="1"/>
                <a:t>T</a:t>
              </a:r>
              <a:r>
                <a:rPr lang="en-GB"/>
                <a:t> }</a:t>
              </a:r>
            </a:p>
          </p:txBody>
        </p:sp>
        <p:cxnSp>
          <p:nvCxnSpPr>
            <p:cNvPr id="29" name="Connecteur droit avec flèche 28">
              <a:extLst>
                <a:ext uri="{FF2B5EF4-FFF2-40B4-BE49-F238E27FC236}">
                  <a16:creationId xmlns:a16="http://schemas.microsoft.com/office/drawing/2014/main" id="{07614190-CB88-49A9-82F5-6A79E7144F33}"/>
                </a:ext>
              </a:extLst>
            </p:cNvPr>
            <p:cNvCxnSpPr>
              <a:cxnSpLocks/>
            </p:cNvCxnSpPr>
            <p:nvPr/>
          </p:nvCxnSpPr>
          <p:spPr>
            <a:xfrm>
              <a:off x="7341528" y="2688094"/>
              <a:ext cx="543028" cy="26267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avec flèche 29">
              <a:extLst>
                <a:ext uri="{FF2B5EF4-FFF2-40B4-BE49-F238E27FC236}">
                  <a16:creationId xmlns:a16="http://schemas.microsoft.com/office/drawing/2014/main" id="{8CF49467-C3A5-4807-A2EC-F22C0F7CFF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74357" y="2690654"/>
              <a:ext cx="546453" cy="262163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ZoneTexte 30">
              <a:extLst>
                <a:ext uri="{FF2B5EF4-FFF2-40B4-BE49-F238E27FC236}">
                  <a16:creationId xmlns:a16="http://schemas.microsoft.com/office/drawing/2014/main" id="{16CA1A4E-8467-4EEA-859C-9F5E57DE6CFC}"/>
                </a:ext>
              </a:extLst>
            </p:cNvPr>
            <p:cNvSpPr txBox="1"/>
            <p:nvPr/>
          </p:nvSpPr>
          <p:spPr>
            <a:xfrm>
              <a:off x="10309597" y="2832673"/>
              <a:ext cx="9428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/>
                <a:t>[0, 2[</a:t>
              </a:r>
            </a:p>
          </p:txBody>
        </p:sp>
      </p:grp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CC1BAA4F-26C3-447E-840F-A20955337214}"/>
              </a:ext>
            </a:extLst>
          </p:cNvPr>
          <p:cNvGrpSpPr/>
          <p:nvPr/>
        </p:nvGrpSpPr>
        <p:grpSpPr>
          <a:xfrm>
            <a:off x="7119174" y="3425155"/>
            <a:ext cx="4170754" cy="672404"/>
            <a:chOff x="7081730" y="3136504"/>
            <a:chExt cx="4170754" cy="672404"/>
          </a:xfrm>
        </p:grpSpPr>
        <p:sp>
          <p:nvSpPr>
            <p:cNvPr id="32" name="ZoneTexte 31">
              <a:extLst>
                <a:ext uri="{FF2B5EF4-FFF2-40B4-BE49-F238E27FC236}">
                  <a16:creationId xmlns:a16="http://schemas.microsoft.com/office/drawing/2014/main" id="{D83C2D74-4ECD-4B94-9306-EC5B334963A5}"/>
                </a:ext>
              </a:extLst>
            </p:cNvPr>
            <p:cNvSpPr txBox="1"/>
            <p:nvPr/>
          </p:nvSpPr>
          <p:spPr>
            <a:xfrm>
              <a:off x="7081730" y="3355893"/>
              <a:ext cx="16017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/>
                <a:t>{ </a:t>
              </a:r>
              <a:r>
                <a:rPr lang="en-GB">
                  <a:solidFill>
                    <a:srgbClr val="0070C0"/>
                  </a:solidFill>
                </a:rPr>
                <a:t>P1</a:t>
              </a:r>
              <a:r>
                <a:rPr lang="en-GB"/>
                <a:t>@</a:t>
              </a:r>
              <a:r>
                <a:rPr lang="en-GB" b="1"/>
                <a:t>T</a:t>
              </a:r>
              <a:r>
                <a:rPr lang="en-GB"/>
                <a:t> </a:t>
              </a:r>
              <a:r>
                <a:rPr lang="en-GB">
                  <a:solidFill>
                    <a:srgbClr val="FF0000"/>
                  </a:solidFill>
                </a:rPr>
                <a:t>P2</a:t>
              </a:r>
              <a:r>
                <a:rPr lang="en-GB"/>
                <a:t>@</a:t>
              </a:r>
              <a:r>
                <a:rPr lang="en-GB" b="1"/>
                <a:t>2</a:t>
              </a:r>
              <a:r>
                <a:rPr lang="en-GB"/>
                <a:t> }</a:t>
              </a:r>
            </a:p>
          </p:txBody>
        </p:sp>
        <p:cxnSp>
          <p:nvCxnSpPr>
            <p:cNvPr id="33" name="Connecteur droit avec flèche 32">
              <a:extLst>
                <a:ext uri="{FF2B5EF4-FFF2-40B4-BE49-F238E27FC236}">
                  <a16:creationId xmlns:a16="http://schemas.microsoft.com/office/drawing/2014/main" id="{6495774C-EDDD-4D2F-8A4C-9AAEE57EE974}"/>
                </a:ext>
              </a:extLst>
            </p:cNvPr>
            <p:cNvCxnSpPr>
              <a:cxnSpLocks/>
            </p:cNvCxnSpPr>
            <p:nvPr/>
          </p:nvCxnSpPr>
          <p:spPr>
            <a:xfrm>
              <a:off x="7874357" y="3136504"/>
              <a:ext cx="0" cy="29102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ZoneTexte 34">
              <a:extLst>
                <a:ext uri="{FF2B5EF4-FFF2-40B4-BE49-F238E27FC236}">
                  <a16:creationId xmlns:a16="http://schemas.microsoft.com/office/drawing/2014/main" id="{F23BAD3A-DC99-46BA-812B-A921537AC9C2}"/>
                </a:ext>
              </a:extLst>
            </p:cNvPr>
            <p:cNvSpPr txBox="1"/>
            <p:nvPr/>
          </p:nvSpPr>
          <p:spPr>
            <a:xfrm>
              <a:off x="10309597" y="3285688"/>
              <a:ext cx="9428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/>
                <a:t>]1, 4[</a:t>
              </a:r>
            </a:p>
          </p:txBody>
        </p:sp>
      </p:grp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F384FCDC-4D56-4664-8F32-56F88C2C984D}"/>
              </a:ext>
            </a:extLst>
          </p:cNvPr>
          <p:cNvGrpSpPr/>
          <p:nvPr/>
        </p:nvGrpSpPr>
        <p:grpSpPr>
          <a:xfrm>
            <a:off x="7116770" y="3910004"/>
            <a:ext cx="4173157" cy="656510"/>
            <a:chOff x="7079326" y="3621353"/>
            <a:chExt cx="4173157" cy="656510"/>
          </a:xfrm>
        </p:grpSpPr>
        <p:sp>
          <p:nvSpPr>
            <p:cNvPr id="37" name="ZoneTexte 36">
              <a:extLst>
                <a:ext uri="{FF2B5EF4-FFF2-40B4-BE49-F238E27FC236}">
                  <a16:creationId xmlns:a16="http://schemas.microsoft.com/office/drawing/2014/main" id="{B3762467-9586-4BE8-8531-2B91C99F66EB}"/>
                </a:ext>
              </a:extLst>
            </p:cNvPr>
            <p:cNvSpPr txBox="1"/>
            <p:nvPr/>
          </p:nvSpPr>
          <p:spPr>
            <a:xfrm>
              <a:off x="7079326" y="3831587"/>
              <a:ext cx="16065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/>
                <a:t>{ </a:t>
              </a:r>
              <a:r>
                <a:rPr lang="en-GB">
                  <a:solidFill>
                    <a:srgbClr val="0070C0"/>
                  </a:solidFill>
                </a:rPr>
                <a:t>P1</a:t>
              </a:r>
              <a:r>
                <a:rPr lang="en-GB"/>
                <a:t>@</a:t>
              </a:r>
              <a:r>
                <a:rPr lang="en-GB" b="1"/>
                <a:t>2</a:t>
              </a:r>
              <a:r>
                <a:rPr lang="en-GB"/>
                <a:t> </a:t>
              </a:r>
              <a:r>
                <a:rPr lang="en-GB">
                  <a:solidFill>
                    <a:srgbClr val="FF0000"/>
                  </a:solidFill>
                </a:rPr>
                <a:t>P2</a:t>
              </a:r>
              <a:r>
                <a:rPr lang="en-GB"/>
                <a:t>@</a:t>
              </a:r>
              <a:r>
                <a:rPr lang="en-GB" b="1"/>
                <a:t>2</a:t>
              </a:r>
              <a:r>
                <a:rPr lang="en-GB"/>
                <a:t> }</a:t>
              </a:r>
            </a:p>
          </p:txBody>
        </p:sp>
        <p:cxnSp>
          <p:nvCxnSpPr>
            <p:cNvPr id="38" name="Connecteur droit avec flèche 37">
              <a:extLst>
                <a:ext uri="{FF2B5EF4-FFF2-40B4-BE49-F238E27FC236}">
                  <a16:creationId xmlns:a16="http://schemas.microsoft.com/office/drawing/2014/main" id="{D674932A-7B03-4AD9-869E-FE383C8B04B1}"/>
                </a:ext>
              </a:extLst>
            </p:cNvPr>
            <p:cNvCxnSpPr>
              <a:cxnSpLocks/>
            </p:cNvCxnSpPr>
            <p:nvPr/>
          </p:nvCxnSpPr>
          <p:spPr>
            <a:xfrm>
              <a:off x="7874357" y="3621353"/>
              <a:ext cx="0" cy="29102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ZoneTexte 38">
              <a:extLst>
                <a:ext uri="{FF2B5EF4-FFF2-40B4-BE49-F238E27FC236}">
                  <a16:creationId xmlns:a16="http://schemas.microsoft.com/office/drawing/2014/main" id="{4DBA41FB-A51C-4A3A-A025-6ECC838C10D2}"/>
                </a:ext>
              </a:extLst>
            </p:cNvPr>
            <p:cNvSpPr txBox="1"/>
            <p:nvPr/>
          </p:nvSpPr>
          <p:spPr>
            <a:xfrm>
              <a:off x="10309596" y="3754643"/>
              <a:ext cx="9428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/>
                <a:t>]3, 4[</a:t>
              </a:r>
            </a:p>
          </p:txBody>
        </p:sp>
      </p:grpSp>
      <p:grpSp>
        <p:nvGrpSpPr>
          <p:cNvPr id="34" name="Groupe 33">
            <a:extLst>
              <a:ext uri="{FF2B5EF4-FFF2-40B4-BE49-F238E27FC236}">
                <a16:creationId xmlns:a16="http://schemas.microsoft.com/office/drawing/2014/main" id="{5D27C9F3-E924-42CE-AD7C-5AB3C6CD4085}"/>
              </a:ext>
            </a:extLst>
          </p:cNvPr>
          <p:cNvGrpSpPr/>
          <p:nvPr/>
        </p:nvGrpSpPr>
        <p:grpSpPr>
          <a:xfrm>
            <a:off x="7108536" y="4378011"/>
            <a:ext cx="1606530" cy="580034"/>
            <a:chOff x="7071092" y="4089360"/>
            <a:chExt cx="1606530" cy="580034"/>
          </a:xfrm>
        </p:grpSpPr>
        <p:sp>
          <p:nvSpPr>
            <p:cNvPr id="40" name="ZoneTexte 39">
              <a:extLst>
                <a:ext uri="{FF2B5EF4-FFF2-40B4-BE49-F238E27FC236}">
                  <a16:creationId xmlns:a16="http://schemas.microsoft.com/office/drawing/2014/main" id="{D7AB0600-5AD2-451B-96E7-CBCB4955B8B3}"/>
                </a:ext>
              </a:extLst>
            </p:cNvPr>
            <p:cNvSpPr txBox="1"/>
            <p:nvPr/>
          </p:nvSpPr>
          <p:spPr>
            <a:xfrm>
              <a:off x="7071092" y="4300062"/>
              <a:ext cx="16065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/>
                <a:t>{ </a:t>
              </a:r>
              <a:r>
                <a:rPr lang="en-GB">
                  <a:solidFill>
                    <a:srgbClr val="0070C0"/>
                  </a:solidFill>
                </a:rPr>
                <a:t>P1</a:t>
              </a:r>
              <a:r>
                <a:rPr lang="en-GB"/>
                <a:t>@</a:t>
              </a:r>
              <a:r>
                <a:rPr lang="en-GB" b="1"/>
                <a:t>3</a:t>
              </a:r>
              <a:r>
                <a:rPr lang="en-GB"/>
                <a:t> </a:t>
              </a:r>
              <a:r>
                <a:rPr lang="en-GB">
                  <a:solidFill>
                    <a:srgbClr val="FF0000"/>
                  </a:solidFill>
                </a:rPr>
                <a:t>P2</a:t>
              </a:r>
              <a:r>
                <a:rPr lang="en-GB"/>
                <a:t>@</a:t>
              </a:r>
              <a:r>
                <a:rPr lang="en-GB" b="1"/>
                <a:t>3</a:t>
              </a:r>
              <a:r>
                <a:rPr lang="en-GB"/>
                <a:t> }</a:t>
              </a:r>
            </a:p>
          </p:txBody>
        </p:sp>
        <p:cxnSp>
          <p:nvCxnSpPr>
            <p:cNvPr id="41" name="Connecteur droit avec flèche 40">
              <a:extLst>
                <a:ext uri="{FF2B5EF4-FFF2-40B4-BE49-F238E27FC236}">
                  <a16:creationId xmlns:a16="http://schemas.microsoft.com/office/drawing/2014/main" id="{2EC74B35-8F1F-4F01-8899-9024C231A329}"/>
                </a:ext>
              </a:extLst>
            </p:cNvPr>
            <p:cNvCxnSpPr>
              <a:cxnSpLocks/>
            </p:cNvCxnSpPr>
            <p:nvPr/>
          </p:nvCxnSpPr>
          <p:spPr>
            <a:xfrm>
              <a:off x="7818992" y="4089360"/>
              <a:ext cx="0" cy="29102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eur droit avec flèche 45">
              <a:extLst>
                <a:ext uri="{FF2B5EF4-FFF2-40B4-BE49-F238E27FC236}">
                  <a16:creationId xmlns:a16="http://schemas.microsoft.com/office/drawing/2014/main" id="{8581DA48-F18F-48BE-ABF9-2A673CED9F7B}"/>
                </a:ext>
              </a:extLst>
            </p:cNvPr>
            <p:cNvCxnSpPr>
              <a:cxnSpLocks/>
            </p:cNvCxnSpPr>
            <p:nvPr/>
          </p:nvCxnSpPr>
          <p:spPr>
            <a:xfrm>
              <a:off x="7923927" y="4089360"/>
              <a:ext cx="0" cy="29102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e 63">
            <a:extLst>
              <a:ext uri="{FF2B5EF4-FFF2-40B4-BE49-F238E27FC236}">
                <a16:creationId xmlns:a16="http://schemas.microsoft.com/office/drawing/2014/main" id="{04D6BF9C-1F89-4968-BE26-965F21B61DA7}"/>
              </a:ext>
            </a:extLst>
          </p:cNvPr>
          <p:cNvGrpSpPr/>
          <p:nvPr/>
        </p:nvGrpSpPr>
        <p:grpSpPr>
          <a:xfrm>
            <a:off x="6832519" y="4826383"/>
            <a:ext cx="4580370" cy="1137362"/>
            <a:chOff x="6795075" y="4537732"/>
            <a:chExt cx="4580370" cy="1137362"/>
          </a:xfrm>
        </p:grpSpPr>
        <p:cxnSp>
          <p:nvCxnSpPr>
            <p:cNvPr id="49" name="Connecteur droit avec flèche 48">
              <a:extLst>
                <a:ext uri="{FF2B5EF4-FFF2-40B4-BE49-F238E27FC236}">
                  <a16:creationId xmlns:a16="http://schemas.microsoft.com/office/drawing/2014/main" id="{88A8F68D-5B62-4A55-9AF9-E8DCC204C022}"/>
                </a:ext>
              </a:extLst>
            </p:cNvPr>
            <p:cNvCxnSpPr>
              <a:cxnSpLocks/>
            </p:cNvCxnSpPr>
            <p:nvPr/>
          </p:nvCxnSpPr>
          <p:spPr>
            <a:xfrm>
              <a:off x="7884556" y="4537732"/>
              <a:ext cx="543028" cy="26267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cteur droit avec flèche 49">
              <a:extLst>
                <a:ext uri="{FF2B5EF4-FFF2-40B4-BE49-F238E27FC236}">
                  <a16:creationId xmlns:a16="http://schemas.microsoft.com/office/drawing/2014/main" id="{E25C8487-1E3B-47EE-BDC6-00C11A7E4B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38103" y="4538247"/>
              <a:ext cx="546453" cy="262163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ZoneTexte 50">
              <a:extLst>
                <a:ext uri="{FF2B5EF4-FFF2-40B4-BE49-F238E27FC236}">
                  <a16:creationId xmlns:a16="http://schemas.microsoft.com/office/drawing/2014/main" id="{B3847EC5-E1DE-4084-AC5C-D9ADBD10550F}"/>
                </a:ext>
              </a:extLst>
            </p:cNvPr>
            <p:cNvSpPr txBox="1"/>
            <p:nvPr/>
          </p:nvSpPr>
          <p:spPr>
            <a:xfrm>
              <a:off x="7959021" y="4775150"/>
              <a:ext cx="9941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/>
                <a:t>{ </a:t>
              </a:r>
              <a:r>
                <a:rPr lang="en-GB">
                  <a:solidFill>
                    <a:srgbClr val="0070C0"/>
                  </a:solidFill>
                </a:rPr>
                <a:t>P1</a:t>
              </a:r>
              <a:r>
                <a:rPr lang="en-GB"/>
                <a:t>@</a:t>
              </a:r>
              <a:r>
                <a:rPr lang="en-GB" b="1"/>
                <a:t>3</a:t>
              </a:r>
              <a:r>
                <a:rPr lang="en-GB"/>
                <a:t> }</a:t>
              </a:r>
            </a:p>
          </p:txBody>
        </p:sp>
        <p:sp>
          <p:nvSpPr>
            <p:cNvPr id="52" name="ZoneTexte 51">
              <a:extLst>
                <a:ext uri="{FF2B5EF4-FFF2-40B4-BE49-F238E27FC236}">
                  <a16:creationId xmlns:a16="http://schemas.microsoft.com/office/drawing/2014/main" id="{5E7B0FC0-C4F0-4F35-A84B-3A8D6B9A3958}"/>
                </a:ext>
              </a:extLst>
            </p:cNvPr>
            <p:cNvSpPr txBox="1"/>
            <p:nvPr/>
          </p:nvSpPr>
          <p:spPr>
            <a:xfrm>
              <a:off x="6795075" y="4770671"/>
              <a:ext cx="9941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/>
                <a:t>{ </a:t>
              </a:r>
              <a:r>
                <a:rPr lang="en-GB">
                  <a:solidFill>
                    <a:srgbClr val="FF0000"/>
                  </a:solidFill>
                </a:rPr>
                <a:t>P2</a:t>
              </a:r>
              <a:r>
                <a:rPr lang="en-GB"/>
                <a:t>@</a:t>
              </a:r>
              <a:r>
                <a:rPr lang="en-GB" b="1"/>
                <a:t>3</a:t>
              </a:r>
              <a:r>
                <a:rPr lang="en-GB"/>
                <a:t> }</a:t>
              </a:r>
            </a:p>
          </p:txBody>
        </p:sp>
        <p:sp>
          <p:nvSpPr>
            <p:cNvPr id="55" name="ZoneTexte 54">
              <a:extLst>
                <a:ext uri="{FF2B5EF4-FFF2-40B4-BE49-F238E27FC236}">
                  <a16:creationId xmlns:a16="http://schemas.microsoft.com/office/drawing/2014/main" id="{8AEAF198-7CF3-403F-BBDA-2AB70EC3FEBD}"/>
                </a:ext>
              </a:extLst>
            </p:cNvPr>
            <p:cNvSpPr txBox="1"/>
            <p:nvPr/>
          </p:nvSpPr>
          <p:spPr>
            <a:xfrm>
              <a:off x="7691672" y="5262654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/>
                <a:t>{ }</a:t>
              </a:r>
            </a:p>
          </p:txBody>
        </p:sp>
        <p:sp>
          <p:nvSpPr>
            <p:cNvPr id="59" name="ZoneTexte 58">
              <a:extLst>
                <a:ext uri="{FF2B5EF4-FFF2-40B4-BE49-F238E27FC236}">
                  <a16:creationId xmlns:a16="http://schemas.microsoft.com/office/drawing/2014/main" id="{1E7DA2D5-2BCB-4DA3-B476-639BF3DDCAF5}"/>
                </a:ext>
              </a:extLst>
            </p:cNvPr>
            <p:cNvSpPr txBox="1"/>
            <p:nvPr/>
          </p:nvSpPr>
          <p:spPr>
            <a:xfrm>
              <a:off x="10236992" y="5151874"/>
              <a:ext cx="113845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/>
                <a:t>]3, oo[</a:t>
              </a:r>
            </a:p>
          </p:txBody>
        </p:sp>
        <p:cxnSp>
          <p:nvCxnSpPr>
            <p:cNvPr id="60" name="Connecteur droit avec flèche 59">
              <a:extLst>
                <a:ext uri="{FF2B5EF4-FFF2-40B4-BE49-F238E27FC236}">
                  <a16:creationId xmlns:a16="http://schemas.microsoft.com/office/drawing/2014/main" id="{B3F4873F-6DFE-4C4C-B071-5EF1FB3B5742}"/>
                </a:ext>
              </a:extLst>
            </p:cNvPr>
            <p:cNvCxnSpPr>
              <a:cxnSpLocks/>
            </p:cNvCxnSpPr>
            <p:nvPr/>
          </p:nvCxnSpPr>
          <p:spPr>
            <a:xfrm>
              <a:off x="7341528" y="5052039"/>
              <a:ext cx="543028" cy="26267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cteur droit avec flèche 62">
              <a:extLst>
                <a:ext uri="{FF2B5EF4-FFF2-40B4-BE49-F238E27FC236}">
                  <a16:creationId xmlns:a16="http://schemas.microsoft.com/office/drawing/2014/main" id="{DE6C7B9D-50F6-4D80-A603-CF08F3D384D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74357" y="5054599"/>
              <a:ext cx="546453" cy="262163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Espace réservé du numéro de diapositive 66">
            <a:extLst>
              <a:ext uri="{FF2B5EF4-FFF2-40B4-BE49-F238E27FC236}">
                <a16:creationId xmlns:a16="http://schemas.microsoft.com/office/drawing/2014/main" id="{6231D34D-2683-4206-8135-9FF74B291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3C42C-740D-431D-86F0-6104B0EEF632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4148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253DAA-02DA-4AC7-8557-6B35E31F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/>
              <a:t>Timed Execution Semantics – </a:t>
            </a:r>
            <a:r>
              <a:rPr lang="en-GB" sz="3600"/>
              <a:t>Gateways &amp; Events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2B6A8D50-35E2-4EF1-AE7C-345DFCC2B5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187" y="2224088"/>
            <a:ext cx="4759751" cy="3503612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281720C1-6C48-45F6-B68D-0E927B7FBCC2}"/>
              </a:ext>
            </a:extLst>
          </p:cNvPr>
          <p:cNvSpPr txBox="1"/>
          <p:nvPr/>
        </p:nvSpPr>
        <p:spPr>
          <a:xfrm>
            <a:off x="2281333" y="3059668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]1, 2[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1CF2CA08-D1EC-4464-B17B-8233DB1B3346}"/>
              </a:ext>
            </a:extLst>
          </p:cNvPr>
          <p:cNvSpPr txBox="1"/>
          <p:nvPr/>
        </p:nvSpPr>
        <p:spPr>
          <a:xfrm>
            <a:off x="2281332" y="4967208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FF0000"/>
                </a:solidFill>
              </a:rPr>
              <a:t>]3, 4[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90D8343A-D111-440D-AB64-E32B86D2D8B7}"/>
              </a:ext>
            </a:extLst>
          </p:cNvPr>
          <p:cNvSpPr txBox="1"/>
          <p:nvPr/>
        </p:nvSpPr>
        <p:spPr>
          <a:xfrm>
            <a:off x="7045095" y="1462936"/>
            <a:ext cx="1694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Configurations :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731E7AF4-1722-4756-A1D0-89222610AA43}"/>
              </a:ext>
            </a:extLst>
          </p:cNvPr>
          <p:cNvSpPr txBox="1"/>
          <p:nvPr/>
        </p:nvSpPr>
        <p:spPr>
          <a:xfrm>
            <a:off x="10020357" y="1459142"/>
            <a:ext cx="1528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Elapsed time :</a:t>
            </a:r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9E87E1DB-4BCD-4675-9BE0-E2458A898814}"/>
              </a:ext>
            </a:extLst>
          </p:cNvPr>
          <p:cNvGrpSpPr/>
          <p:nvPr/>
        </p:nvGrpSpPr>
        <p:grpSpPr>
          <a:xfrm>
            <a:off x="6096000" y="2135321"/>
            <a:ext cx="5197463" cy="1962238"/>
            <a:chOff x="6096000" y="2135321"/>
            <a:chExt cx="5197463" cy="1962238"/>
          </a:xfrm>
        </p:grpSpPr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64353D37-4141-4963-B9C4-E74551EB806C}"/>
                </a:ext>
              </a:extLst>
            </p:cNvPr>
            <p:cNvSpPr txBox="1"/>
            <p:nvPr/>
          </p:nvSpPr>
          <p:spPr>
            <a:xfrm>
              <a:off x="7116770" y="2212265"/>
              <a:ext cx="16065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/>
                <a:t>{ </a:t>
              </a:r>
              <a:r>
                <a:rPr lang="en-GB">
                  <a:solidFill>
                    <a:srgbClr val="0070C0"/>
                  </a:solidFill>
                </a:rPr>
                <a:t>P1</a:t>
              </a:r>
              <a:r>
                <a:rPr lang="en-GB"/>
                <a:t>@</a:t>
              </a:r>
              <a:r>
                <a:rPr lang="en-GB" b="1"/>
                <a:t>1</a:t>
              </a:r>
              <a:r>
                <a:rPr lang="en-GB"/>
                <a:t> </a:t>
              </a:r>
              <a:r>
                <a:rPr lang="en-GB">
                  <a:solidFill>
                    <a:srgbClr val="FF0000"/>
                  </a:solidFill>
                </a:rPr>
                <a:t>P2</a:t>
              </a:r>
              <a:r>
                <a:rPr lang="en-GB"/>
                <a:t>@</a:t>
              </a:r>
              <a:r>
                <a:rPr lang="en-GB" b="1"/>
                <a:t>1</a:t>
              </a:r>
              <a:r>
                <a:rPr lang="en-GB"/>
                <a:t> }</a:t>
              </a:r>
            </a:p>
          </p:txBody>
        </p: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F18479FE-2CEA-4BBB-8CD0-4CD946CA42D6}"/>
                </a:ext>
              </a:extLst>
            </p:cNvPr>
            <p:cNvSpPr txBox="1"/>
            <p:nvPr/>
          </p:nvSpPr>
          <p:spPr>
            <a:xfrm>
              <a:off x="6096000" y="2700375"/>
              <a:ext cx="16017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/>
                <a:t>{ </a:t>
              </a:r>
              <a:r>
                <a:rPr lang="en-GB">
                  <a:solidFill>
                    <a:srgbClr val="0070C0"/>
                  </a:solidFill>
                </a:rPr>
                <a:t>P1</a:t>
              </a:r>
              <a:r>
                <a:rPr lang="en-GB"/>
                <a:t>@</a:t>
              </a:r>
              <a:r>
                <a:rPr lang="en-GB" b="1"/>
                <a:t>T</a:t>
              </a:r>
              <a:r>
                <a:rPr lang="en-GB"/>
                <a:t> </a:t>
              </a:r>
              <a:r>
                <a:rPr lang="en-GB">
                  <a:solidFill>
                    <a:srgbClr val="FF0000"/>
                  </a:solidFill>
                </a:rPr>
                <a:t>P2</a:t>
              </a:r>
              <a:r>
                <a:rPr lang="en-GB"/>
                <a:t>@</a:t>
              </a:r>
              <a:r>
                <a:rPr lang="en-GB" b="1"/>
                <a:t>1</a:t>
              </a:r>
              <a:r>
                <a:rPr lang="en-GB"/>
                <a:t> }</a:t>
              </a:r>
            </a:p>
          </p:txBody>
        </p:sp>
        <p:cxnSp>
          <p:nvCxnSpPr>
            <p:cNvPr id="23" name="Connecteur droit avec flèche 22">
              <a:extLst>
                <a:ext uri="{FF2B5EF4-FFF2-40B4-BE49-F238E27FC236}">
                  <a16:creationId xmlns:a16="http://schemas.microsoft.com/office/drawing/2014/main" id="{85DE2AB4-CDE6-47E5-AA68-AFB6AAE5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68773" y="2518510"/>
              <a:ext cx="546453" cy="262163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03DAC27C-6FCB-4722-8537-CE847228AA66}"/>
                </a:ext>
              </a:extLst>
            </p:cNvPr>
            <p:cNvSpPr txBox="1"/>
            <p:nvPr/>
          </p:nvSpPr>
          <p:spPr>
            <a:xfrm>
              <a:off x="8189788" y="2687959"/>
              <a:ext cx="16017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/>
                <a:t>{ </a:t>
              </a:r>
              <a:r>
                <a:rPr lang="en-GB">
                  <a:solidFill>
                    <a:srgbClr val="0070C0"/>
                  </a:solidFill>
                </a:rPr>
                <a:t>P1</a:t>
              </a:r>
              <a:r>
                <a:rPr lang="en-GB"/>
                <a:t>@</a:t>
              </a:r>
              <a:r>
                <a:rPr lang="en-GB" b="1"/>
                <a:t>1</a:t>
              </a:r>
              <a:r>
                <a:rPr lang="en-GB"/>
                <a:t> </a:t>
              </a:r>
              <a:r>
                <a:rPr lang="en-GB">
                  <a:solidFill>
                    <a:srgbClr val="FF0000"/>
                  </a:solidFill>
                </a:rPr>
                <a:t>P2</a:t>
              </a:r>
              <a:r>
                <a:rPr lang="en-GB"/>
                <a:t>@</a:t>
              </a:r>
              <a:r>
                <a:rPr lang="en-GB" b="1"/>
                <a:t>T</a:t>
              </a:r>
              <a:r>
                <a:rPr lang="en-GB"/>
                <a:t> }</a:t>
              </a:r>
            </a:p>
          </p:txBody>
        </p:sp>
        <p:cxnSp>
          <p:nvCxnSpPr>
            <p:cNvPr id="25" name="Connecteur droit avec flèche 24">
              <a:extLst>
                <a:ext uri="{FF2B5EF4-FFF2-40B4-BE49-F238E27FC236}">
                  <a16:creationId xmlns:a16="http://schemas.microsoft.com/office/drawing/2014/main" id="{3C4D24DB-4F63-4E01-AF8A-2791C3AB2DB1}"/>
                </a:ext>
              </a:extLst>
            </p:cNvPr>
            <p:cNvCxnSpPr>
              <a:cxnSpLocks/>
            </p:cNvCxnSpPr>
            <p:nvPr/>
          </p:nvCxnSpPr>
          <p:spPr>
            <a:xfrm>
              <a:off x="7915226" y="2512289"/>
              <a:ext cx="543028" cy="26267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ZoneTexte 25">
              <a:extLst>
                <a:ext uri="{FF2B5EF4-FFF2-40B4-BE49-F238E27FC236}">
                  <a16:creationId xmlns:a16="http://schemas.microsoft.com/office/drawing/2014/main" id="{AA45FB9A-F854-4CA6-AE7A-677971E94635}"/>
                </a:ext>
              </a:extLst>
            </p:cNvPr>
            <p:cNvSpPr txBox="1"/>
            <p:nvPr/>
          </p:nvSpPr>
          <p:spPr>
            <a:xfrm>
              <a:off x="10350576" y="2135321"/>
              <a:ext cx="9428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/>
                <a:t>[0, 0]</a:t>
              </a:r>
            </a:p>
          </p:txBody>
        </p:sp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3D46A3C3-D7D0-440D-8A5B-D1914DFF4260}"/>
                </a:ext>
              </a:extLst>
            </p:cNvPr>
            <p:cNvSpPr txBox="1"/>
            <p:nvPr/>
          </p:nvSpPr>
          <p:spPr>
            <a:xfrm>
              <a:off x="7126388" y="3175463"/>
              <a:ext cx="15969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/>
                <a:t>{ </a:t>
              </a:r>
              <a:r>
                <a:rPr lang="en-GB">
                  <a:solidFill>
                    <a:srgbClr val="0070C0"/>
                  </a:solidFill>
                </a:rPr>
                <a:t>P1</a:t>
              </a:r>
              <a:r>
                <a:rPr lang="en-GB"/>
                <a:t>@</a:t>
              </a:r>
              <a:r>
                <a:rPr lang="en-GB" b="1"/>
                <a:t>T</a:t>
              </a:r>
              <a:r>
                <a:rPr lang="en-GB"/>
                <a:t> </a:t>
              </a:r>
              <a:r>
                <a:rPr lang="en-GB">
                  <a:solidFill>
                    <a:srgbClr val="FF0000"/>
                  </a:solidFill>
                </a:rPr>
                <a:t>P2</a:t>
              </a:r>
              <a:r>
                <a:rPr lang="en-GB"/>
                <a:t>@</a:t>
              </a:r>
              <a:r>
                <a:rPr lang="en-GB" b="1"/>
                <a:t>T</a:t>
              </a:r>
              <a:r>
                <a:rPr lang="en-GB"/>
                <a:t> }</a:t>
              </a:r>
            </a:p>
          </p:txBody>
        </p:sp>
        <p:cxnSp>
          <p:nvCxnSpPr>
            <p:cNvPr id="29" name="Connecteur droit avec flèche 28">
              <a:extLst>
                <a:ext uri="{FF2B5EF4-FFF2-40B4-BE49-F238E27FC236}">
                  <a16:creationId xmlns:a16="http://schemas.microsoft.com/office/drawing/2014/main" id="{07614190-CB88-49A9-82F5-6A79E7144F33}"/>
                </a:ext>
              </a:extLst>
            </p:cNvPr>
            <p:cNvCxnSpPr>
              <a:cxnSpLocks/>
            </p:cNvCxnSpPr>
            <p:nvPr/>
          </p:nvCxnSpPr>
          <p:spPr>
            <a:xfrm>
              <a:off x="7378972" y="2976745"/>
              <a:ext cx="543028" cy="26267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avec flèche 29">
              <a:extLst>
                <a:ext uri="{FF2B5EF4-FFF2-40B4-BE49-F238E27FC236}">
                  <a16:creationId xmlns:a16="http://schemas.microsoft.com/office/drawing/2014/main" id="{8CF49467-C3A5-4807-A2EC-F22C0F7CFF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11801" y="2979305"/>
              <a:ext cx="546453" cy="262163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ZoneTexte 30">
              <a:extLst>
                <a:ext uri="{FF2B5EF4-FFF2-40B4-BE49-F238E27FC236}">
                  <a16:creationId xmlns:a16="http://schemas.microsoft.com/office/drawing/2014/main" id="{16CA1A4E-8467-4EEA-859C-9F5E57DE6CFC}"/>
                </a:ext>
              </a:extLst>
            </p:cNvPr>
            <p:cNvSpPr txBox="1"/>
            <p:nvPr/>
          </p:nvSpPr>
          <p:spPr>
            <a:xfrm>
              <a:off x="10347041" y="3121324"/>
              <a:ext cx="9428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/>
                <a:t>[0, 2[</a:t>
              </a:r>
            </a:p>
          </p:txBody>
        </p:sp>
        <p:sp>
          <p:nvSpPr>
            <p:cNvPr id="32" name="ZoneTexte 31">
              <a:extLst>
                <a:ext uri="{FF2B5EF4-FFF2-40B4-BE49-F238E27FC236}">
                  <a16:creationId xmlns:a16="http://schemas.microsoft.com/office/drawing/2014/main" id="{D83C2D74-4ECD-4B94-9306-EC5B334963A5}"/>
                </a:ext>
              </a:extLst>
            </p:cNvPr>
            <p:cNvSpPr txBox="1"/>
            <p:nvPr/>
          </p:nvSpPr>
          <p:spPr>
            <a:xfrm>
              <a:off x="7119174" y="3644544"/>
              <a:ext cx="16033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/>
                <a:t>{ </a:t>
              </a:r>
              <a:r>
                <a:rPr lang="en-GB">
                  <a:solidFill>
                    <a:srgbClr val="0070C0"/>
                  </a:solidFill>
                </a:rPr>
                <a:t>P1</a:t>
              </a:r>
              <a:r>
                <a:rPr lang="en-GB"/>
                <a:t>@</a:t>
              </a:r>
              <a:r>
                <a:rPr lang="en-GB" b="1"/>
                <a:t>2</a:t>
              </a:r>
              <a:r>
                <a:rPr lang="en-GB"/>
                <a:t> </a:t>
              </a:r>
              <a:r>
                <a:rPr lang="en-GB">
                  <a:solidFill>
                    <a:srgbClr val="FF0000"/>
                  </a:solidFill>
                </a:rPr>
                <a:t>P2</a:t>
              </a:r>
              <a:r>
                <a:rPr lang="en-GB"/>
                <a:t>@</a:t>
              </a:r>
              <a:r>
                <a:rPr lang="en-GB" b="1"/>
                <a:t>T</a:t>
              </a:r>
              <a:r>
                <a:rPr lang="en-GB"/>
                <a:t> }</a:t>
              </a:r>
            </a:p>
          </p:txBody>
        </p:sp>
        <p:cxnSp>
          <p:nvCxnSpPr>
            <p:cNvPr id="33" name="Connecteur droit avec flèche 32">
              <a:extLst>
                <a:ext uri="{FF2B5EF4-FFF2-40B4-BE49-F238E27FC236}">
                  <a16:creationId xmlns:a16="http://schemas.microsoft.com/office/drawing/2014/main" id="{6495774C-EDDD-4D2F-8A4C-9AAEE57EE974}"/>
                </a:ext>
              </a:extLst>
            </p:cNvPr>
            <p:cNvCxnSpPr>
              <a:cxnSpLocks/>
            </p:cNvCxnSpPr>
            <p:nvPr/>
          </p:nvCxnSpPr>
          <p:spPr>
            <a:xfrm>
              <a:off x="7911801" y="3425155"/>
              <a:ext cx="0" cy="291028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ZoneTexte 34">
              <a:extLst>
                <a:ext uri="{FF2B5EF4-FFF2-40B4-BE49-F238E27FC236}">
                  <a16:creationId xmlns:a16="http://schemas.microsoft.com/office/drawing/2014/main" id="{F23BAD3A-DC99-46BA-812B-A921537AC9C2}"/>
                </a:ext>
              </a:extLst>
            </p:cNvPr>
            <p:cNvSpPr txBox="1"/>
            <p:nvPr/>
          </p:nvSpPr>
          <p:spPr>
            <a:xfrm>
              <a:off x="10347041" y="3574339"/>
              <a:ext cx="9428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/>
                <a:t>]1, 2[</a:t>
              </a:r>
            </a:p>
          </p:txBody>
        </p:sp>
      </p:grpSp>
      <p:grpSp>
        <p:nvGrpSpPr>
          <p:cNvPr id="8" name="Groupe 7">
            <a:extLst>
              <a:ext uri="{FF2B5EF4-FFF2-40B4-BE49-F238E27FC236}">
                <a16:creationId xmlns:a16="http://schemas.microsoft.com/office/drawing/2014/main" id="{57C2B0E1-6B2C-4DE0-8E8E-0FF3389F0CE3}"/>
              </a:ext>
            </a:extLst>
          </p:cNvPr>
          <p:cNvGrpSpPr/>
          <p:nvPr/>
        </p:nvGrpSpPr>
        <p:grpSpPr>
          <a:xfrm>
            <a:off x="7116770" y="3910004"/>
            <a:ext cx="1603324" cy="579566"/>
            <a:chOff x="7116770" y="3910004"/>
            <a:chExt cx="1603324" cy="579566"/>
          </a:xfrm>
        </p:grpSpPr>
        <p:sp>
          <p:nvSpPr>
            <p:cNvPr id="37" name="ZoneTexte 36">
              <a:extLst>
                <a:ext uri="{FF2B5EF4-FFF2-40B4-BE49-F238E27FC236}">
                  <a16:creationId xmlns:a16="http://schemas.microsoft.com/office/drawing/2014/main" id="{B3762467-9586-4BE8-8531-2B91C99F66EB}"/>
                </a:ext>
              </a:extLst>
            </p:cNvPr>
            <p:cNvSpPr txBox="1"/>
            <p:nvPr/>
          </p:nvSpPr>
          <p:spPr>
            <a:xfrm>
              <a:off x="7116770" y="4120238"/>
              <a:ext cx="16033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/>
                <a:t>{ </a:t>
              </a:r>
              <a:r>
                <a:rPr lang="en-GB">
                  <a:solidFill>
                    <a:srgbClr val="0070C0"/>
                  </a:solidFill>
                </a:rPr>
                <a:t>P1</a:t>
              </a:r>
              <a:r>
                <a:rPr lang="en-GB"/>
                <a:t>@</a:t>
              </a:r>
              <a:r>
                <a:rPr lang="en-GB" b="1"/>
                <a:t>3</a:t>
              </a:r>
              <a:r>
                <a:rPr lang="en-GB"/>
                <a:t> </a:t>
              </a:r>
              <a:r>
                <a:rPr lang="en-GB">
                  <a:solidFill>
                    <a:srgbClr val="FF0000"/>
                  </a:solidFill>
                </a:rPr>
                <a:t>P2</a:t>
              </a:r>
              <a:r>
                <a:rPr lang="en-GB"/>
                <a:t>@</a:t>
              </a:r>
              <a:r>
                <a:rPr lang="en-GB" b="1"/>
                <a:t>T</a:t>
              </a:r>
              <a:r>
                <a:rPr lang="en-GB"/>
                <a:t> }</a:t>
              </a:r>
            </a:p>
          </p:txBody>
        </p:sp>
        <p:cxnSp>
          <p:nvCxnSpPr>
            <p:cNvPr id="38" name="Connecteur droit avec flèche 37">
              <a:extLst>
                <a:ext uri="{FF2B5EF4-FFF2-40B4-BE49-F238E27FC236}">
                  <a16:creationId xmlns:a16="http://schemas.microsoft.com/office/drawing/2014/main" id="{D674932A-7B03-4AD9-869E-FE383C8B04B1}"/>
                </a:ext>
              </a:extLst>
            </p:cNvPr>
            <p:cNvCxnSpPr>
              <a:cxnSpLocks/>
            </p:cNvCxnSpPr>
            <p:nvPr/>
          </p:nvCxnSpPr>
          <p:spPr>
            <a:xfrm>
              <a:off x="7911801" y="3910004"/>
              <a:ext cx="0" cy="29102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Espace réservé du numéro de diapositive 66">
            <a:extLst>
              <a:ext uri="{FF2B5EF4-FFF2-40B4-BE49-F238E27FC236}">
                <a16:creationId xmlns:a16="http://schemas.microsoft.com/office/drawing/2014/main" id="{6231D34D-2683-4206-8135-9FF74B291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3C42C-740D-431D-86F0-6104B0EEF632}" type="slidenum">
              <a:rPr lang="en-GB" smtClean="0"/>
              <a:t>25</a:t>
            </a:fld>
            <a:endParaRPr lang="en-GB"/>
          </a:p>
        </p:txBody>
      </p: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CCD90F7B-0B2C-4C9C-9D36-C133C124FAFD}"/>
              </a:ext>
            </a:extLst>
          </p:cNvPr>
          <p:cNvGrpSpPr/>
          <p:nvPr/>
        </p:nvGrpSpPr>
        <p:grpSpPr>
          <a:xfrm>
            <a:off x="7393554" y="4413176"/>
            <a:ext cx="3994156" cy="1119257"/>
            <a:chOff x="7393554" y="4413176"/>
            <a:chExt cx="3994156" cy="1119257"/>
          </a:xfrm>
        </p:grpSpPr>
        <p:sp>
          <p:nvSpPr>
            <p:cNvPr id="40" name="ZoneTexte 39">
              <a:extLst>
                <a:ext uri="{FF2B5EF4-FFF2-40B4-BE49-F238E27FC236}">
                  <a16:creationId xmlns:a16="http://schemas.microsoft.com/office/drawing/2014/main" id="{D7AB0600-5AD2-451B-96E7-CBCB4955B8B3}"/>
                </a:ext>
              </a:extLst>
            </p:cNvPr>
            <p:cNvSpPr txBox="1"/>
            <p:nvPr/>
          </p:nvSpPr>
          <p:spPr>
            <a:xfrm>
              <a:off x="7396760" y="4575108"/>
              <a:ext cx="9909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/>
                <a:t>{ </a:t>
              </a:r>
              <a:r>
                <a:rPr lang="en-GB">
                  <a:solidFill>
                    <a:srgbClr val="FF0000"/>
                  </a:solidFill>
                </a:rPr>
                <a:t>P2</a:t>
              </a:r>
              <a:r>
                <a:rPr lang="en-GB"/>
                <a:t>@</a:t>
              </a:r>
              <a:r>
                <a:rPr lang="en-GB" b="1"/>
                <a:t>T</a:t>
              </a:r>
              <a:r>
                <a:rPr lang="en-GB"/>
                <a:t> }</a:t>
              </a:r>
            </a:p>
          </p:txBody>
        </p:sp>
        <p:sp>
          <p:nvSpPr>
            <p:cNvPr id="52" name="ZoneTexte 51">
              <a:extLst>
                <a:ext uri="{FF2B5EF4-FFF2-40B4-BE49-F238E27FC236}">
                  <a16:creationId xmlns:a16="http://schemas.microsoft.com/office/drawing/2014/main" id="{5E7B0FC0-C4F0-4F35-A84B-3A8D6B9A3958}"/>
                </a:ext>
              </a:extLst>
            </p:cNvPr>
            <p:cNvSpPr txBox="1"/>
            <p:nvPr/>
          </p:nvSpPr>
          <p:spPr>
            <a:xfrm>
              <a:off x="7393554" y="5025732"/>
              <a:ext cx="9941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/>
                <a:t>{ </a:t>
              </a:r>
              <a:r>
                <a:rPr lang="en-GB">
                  <a:solidFill>
                    <a:srgbClr val="FF0000"/>
                  </a:solidFill>
                </a:rPr>
                <a:t>P2</a:t>
              </a:r>
              <a:r>
                <a:rPr lang="en-GB"/>
                <a:t>@</a:t>
              </a:r>
              <a:r>
                <a:rPr lang="en-GB" b="1"/>
                <a:t>2</a:t>
              </a:r>
              <a:r>
                <a:rPr lang="en-GB"/>
                <a:t> }</a:t>
              </a:r>
            </a:p>
          </p:txBody>
        </p:sp>
        <p:sp>
          <p:nvSpPr>
            <p:cNvPr id="59" name="ZoneTexte 58">
              <a:extLst>
                <a:ext uri="{FF2B5EF4-FFF2-40B4-BE49-F238E27FC236}">
                  <a16:creationId xmlns:a16="http://schemas.microsoft.com/office/drawing/2014/main" id="{1E7DA2D5-2BCB-4DA3-B476-639BF3DDCAF5}"/>
                </a:ext>
              </a:extLst>
            </p:cNvPr>
            <p:cNvSpPr txBox="1"/>
            <p:nvPr/>
          </p:nvSpPr>
          <p:spPr>
            <a:xfrm>
              <a:off x="10249257" y="5009213"/>
              <a:ext cx="113845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/>
                <a:t>]3, oo[</a:t>
              </a:r>
            </a:p>
          </p:txBody>
        </p:sp>
        <p:cxnSp>
          <p:nvCxnSpPr>
            <p:cNvPr id="42" name="Connecteur droit avec flèche 41">
              <a:extLst>
                <a:ext uri="{FF2B5EF4-FFF2-40B4-BE49-F238E27FC236}">
                  <a16:creationId xmlns:a16="http://schemas.microsoft.com/office/drawing/2014/main" id="{FE0EED29-1E5E-4822-94FB-87E80DB2DBFB}"/>
                </a:ext>
              </a:extLst>
            </p:cNvPr>
            <p:cNvCxnSpPr>
              <a:cxnSpLocks/>
            </p:cNvCxnSpPr>
            <p:nvPr/>
          </p:nvCxnSpPr>
          <p:spPr>
            <a:xfrm>
              <a:off x="7911800" y="4413176"/>
              <a:ext cx="1" cy="230997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avec flèche 46">
              <a:extLst>
                <a:ext uri="{FF2B5EF4-FFF2-40B4-BE49-F238E27FC236}">
                  <a16:creationId xmlns:a16="http://schemas.microsoft.com/office/drawing/2014/main" id="{ABE30A86-F11C-4461-9F13-998E92371143}"/>
                </a:ext>
              </a:extLst>
            </p:cNvPr>
            <p:cNvCxnSpPr>
              <a:cxnSpLocks/>
            </p:cNvCxnSpPr>
            <p:nvPr/>
          </p:nvCxnSpPr>
          <p:spPr>
            <a:xfrm>
              <a:off x="7911800" y="4884658"/>
              <a:ext cx="0" cy="22466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ZoneTexte 47">
              <a:extLst>
                <a:ext uri="{FF2B5EF4-FFF2-40B4-BE49-F238E27FC236}">
                  <a16:creationId xmlns:a16="http://schemas.microsoft.com/office/drawing/2014/main" id="{7552F00E-C5DB-43A3-B0A3-769A57EDEFD3}"/>
                </a:ext>
              </a:extLst>
            </p:cNvPr>
            <p:cNvSpPr txBox="1"/>
            <p:nvPr/>
          </p:nvSpPr>
          <p:spPr>
            <a:xfrm>
              <a:off x="10347041" y="4502243"/>
              <a:ext cx="9428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/>
                <a:t>]1, 4[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03590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253DAA-02DA-4AC7-8557-6B35E31F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/>
              <a:t>Timed Execution Semantics – Clocks</a:t>
            </a:r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48E8CC4C-574A-4A5F-A180-457822C662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GB" b="1"/>
              <a:t>Global elapsed time is not sufficient </a:t>
            </a:r>
            <a:r>
              <a:rPr lang="en-GB"/>
              <a:t>to decide </a:t>
            </a:r>
            <a:r>
              <a:rPr lang="en-GB" i="1"/>
              <a:t>what happens next</a:t>
            </a:r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r>
              <a:rPr lang="en-GB" b="1"/>
              <a:t>Instead:</a:t>
            </a:r>
          </a:p>
          <a:p>
            <a:r>
              <a:rPr lang="en-GB"/>
              <a:t>A clock is defined for each active token, it tells how long its token has been present</a:t>
            </a:r>
          </a:p>
          <a:p>
            <a:r>
              <a:rPr lang="en-GB"/>
              <a:t>When time </a:t>
            </a:r>
            <a:r>
              <a:rPr lang="en-GB" i="1"/>
              <a:t>changes</a:t>
            </a:r>
            <a:r>
              <a:rPr lang="en-GB"/>
              <a:t>, it does so evenly for all clocks</a:t>
            </a:r>
          </a:p>
          <a:p>
            <a:r>
              <a:rPr lang="en-GB"/>
              <a:t>For the abstraction to be precise, we also need to keep track of the differences between clocks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936EA5E-9F05-49CC-9FD7-E5F32AE4B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3C42C-740D-431D-86F0-6104B0EEF632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5003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253DAA-02DA-4AC7-8557-6B35E31F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/>
              <a:t>Timed Execution Semantics – Clocks</a:t>
            </a:r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48E8CC4C-574A-4A5F-A180-457822C662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GB"/>
              <a:t>Ex : ( { </a:t>
            </a:r>
            <a:r>
              <a:rPr lang="en-GB">
                <a:solidFill>
                  <a:srgbClr val="0070C0"/>
                </a:solidFill>
              </a:rPr>
              <a:t>P1</a:t>
            </a:r>
            <a:r>
              <a:rPr lang="en-GB"/>
              <a:t>@</a:t>
            </a:r>
            <a:r>
              <a:rPr lang="en-GB" b="1"/>
              <a:t>T</a:t>
            </a:r>
            <a:r>
              <a:rPr lang="en-GB"/>
              <a:t> </a:t>
            </a:r>
            <a:r>
              <a:rPr lang="en-GB">
                <a:solidFill>
                  <a:srgbClr val="FF0000"/>
                </a:solidFill>
              </a:rPr>
              <a:t>P2</a:t>
            </a:r>
            <a:r>
              <a:rPr lang="en-GB"/>
              <a:t>@</a:t>
            </a:r>
            <a:r>
              <a:rPr lang="en-GB" b="1"/>
              <a:t>T</a:t>
            </a:r>
            <a:r>
              <a:rPr lang="en-GB"/>
              <a:t> } , { </a:t>
            </a:r>
            <a:r>
              <a:rPr lang="en-GB">
                <a:solidFill>
                  <a:srgbClr val="0070C0"/>
                </a:solidFill>
              </a:rPr>
              <a:t>c0</a:t>
            </a:r>
            <a:r>
              <a:rPr lang="en-GB"/>
              <a:t>:[0, 2[ , </a:t>
            </a:r>
            <a:r>
              <a:rPr lang="en-GB">
                <a:solidFill>
                  <a:srgbClr val="FF0000"/>
                </a:solidFill>
              </a:rPr>
              <a:t>c1</a:t>
            </a:r>
            <a:r>
              <a:rPr lang="en-GB"/>
              <a:t>:[0, 2[ , </a:t>
            </a:r>
            <a:r>
              <a:rPr lang="en-GB">
                <a:solidFill>
                  <a:srgbClr val="FF0000"/>
                </a:solidFill>
              </a:rPr>
              <a:t>c1</a:t>
            </a:r>
            <a:r>
              <a:rPr lang="en-GB"/>
              <a:t>-</a:t>
            </a:r>
            <a:r>
              <a:rPr lang="en-GB">
                <a:solidFill>
                  <a:srgbClr val="0070C0"/>
                </a:solidFill>
              </a:rPr>
              <a:t>c0</a:t>
            </a:r>
            <a:r>
              <a:rPr lang="en-GB"/>
              <a:t>:[0,0] } )</a:t>
            </a:r>
          </a:p>
          <a:p>
            <a:r>
              <a:rPr lang="en-GB"/>
              <a:t> { </a:t>
            </a:r>
            <a:r>
              <a:rPr lang="en-GB">
                <a:solidFill>
                  <a:srgbClr val="0070C0"/>
                </a:solidFill>
              </a:rPr>
              <a:t>P1</a:t>
            </a:r>
            <a:r>
              <a:rPr lang="en-GB"/>
              <a:t>@</a:t>
            </a:r>
            <a:r>
              <a:rPr lang="en-GB" b="1"/>
              <a:t>T</a:t>
            </a:r>
            <a:r>
              <a:rPr lang="en-GB"/>
              <a:t> </a:t>
            </a:r>
            <a:r>
              <a:rPr lang="en-GB">
                <a:solidFill>
                  <a:srgbClr val="FF0000"/>
                </a:solidFill>
              </a:rPr>
              <a:t>P2</a:t>
            </a:r>
            <a:r>
              <a:rPr lang="en-GB"/>
              <a:t>@</a:t>
            </a:r>
            <a:r>
              <a:rPr lang="en-GB" b="1"/>
              <a:t>T</a:t>
            </a:r>
            <a:r>
              <a:rPr lang="en-GB"/>
              <a:t> } : the set of tokens</a:t>
            </a:r>
          </a:p>
          <a:p>
            <a:r>
              <a:rPr lang="en-GB"/>
              <a:t> </a:t>
            </a:r>
            <a:r>
              <a:rPr lang="en-GB">
                <a:solidFill>
                  <a:srgbClr val="0070C0"/>
                </a:solidFill>
              </a:rPr>
              <a:t>c0</a:t>
            </a:r>
            <a:r>
              <a:rPr lang="en-GB"/>
              <a:t>:[0, 2[ , </a:t>
            </a:r>
            <a:r>
              <a:rPr lang="en-GB">
                <a:solidFill>
                  <a:srgbClr val="FF0000"/>
                </a:solidFill>
              </a:rPr>
              <a:t>c1</a:t>
            </a:r>
            <a:r>
              <a:rPr lang="en-GB"/>
              <a:t>:[0, 2[ : for each token, the time elapsed since present</a:t>
            </a:r>
          </a:p>
          <a:p>
            <a:r>
              <a:rPr lang="en-GB"/>
              <a:t> </a:t>
            </a:r>
            <a:r>
              <a:rPr lang="en-GB">
                <a:solidFill>
                  <a:srgbClr val="FF0000"/>
                </a:solidFill>
              </a:rPr>
              <a:t>c1</a:t>
            </a:r>
            <a:r>
              <a:rPr lang="en-GB"/>
              <a:t>-</a:t>
            </a:r>
            <a:r>
              <a:rPr lang="en-GB">
                <a:solidFill>
                  <a:srgbClr val="0070C0"/>
                </a:solidFill>
              </a:rPr>
              <a:t>c0</a:t>
            </a:r>
            <a:r>
              <a:rPr lang="en-GB"/>
              <a:t>:[0,0] : for each two tokens, the time difference</a:t>
            </a:r>
          </a:p>
          <a:p>
            <a:pPr lvl="1"/>
            <a:r>
              <a:rPr lang="en-GB"/>
              <a:t>[0, 0] : c0 and c1 are equal </a:t>
            </a:r>
          </a:p>
          <a:p>
            <a:pPr lvl="1"/>
            <a:r>
              <a:rPr lang="en-GB"/>
              <a:t>[1, 1] : c1 is greater than c0 by exactly 1 time unit</a:t>
            </a:r>
          </a:p>
          <a:p>
            <a:pPr lvl="1"/>
            <a:r>
              <a:rPr lang="en-GB"/>
              <a:t>[n, m] : difference of at least n and at most m time units</a:t>
            </a:r>
          </a:p>
          <a:p>
            <a:endParaRPr lang="en-GB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91B5C10-323D-4BB0-93CB-F1B91500E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3C42C-740D-431D-86F0-6104B0EEF632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7056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253DAA-02DA-4AC7-8557-6B35E31F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/>
              <a:t>Timed Execution Semantics – DBM</a:t>
            </a:r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48E8CC4C-574A-4A5F-A180-457822C662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GB"/>
              <a:t>Ex : ( { </a:t>
            </a:r>
            <a:r>
              <a:rPr lang="en-GB">
                <a:solidFill>
                  <a:srgbClr val="0070C0"/>
                </a:solidFill>
              </a:rPr>
              <a:t>P1</a:t>
            </a:r>
            <a:r>
              <a:rPr lang="en-GB"/>
              <a:t>@</a:t>
            </a:r>
            <a:r>
              <a:rPr lang="en-GB" b="1"/>
              <a:t>T</a:t>
            </a:r>
            <a:r>
              <a:rPr lang="en-GB"/>
              <a:t> </a:t>
            </a:r>
            <a:r>
              <a:rPr lang="en-GB">
                <a:solidFill>
                  <a:srgbClr val="FF0000"/>
                </a:solidFill>
              </a:rPr>
              <a:t>P2</a:t>
            </a:r>
            <a:r>
              <a:rPr lang="en-GB"/>
              <a:t>@</a:t>
            </a:r>
            <a:r>
              <a:rPr lang="en-GB" b="1"/>
              <a:t>T</a:t>
            </a:r>
            <a:r>
              <a:rPr lang="en-GB"/>
              <a:t> } , { </a:t>
            </a:r>
            <a:r>
              <a:rPr lang="en-GB">
                <a:solidFill>
                  <a:srgbClr val="0070C0"/>
                </a:solidFill>
              </a:rPr>
              <a:t>c0</a:t>
            </a:r>
            <a:r>
              <a:rPr lang="en-GB"/>
              <a:t>:[0, 2[ , </a:t>
            </a:r>
            <a:r>
              <a:rPr lang="en-GB">
                <a:solidFill>
                  <a:srgbClr val="FF0000"/>
                </a:solidFill>
              </a:rPr>
              <a:t>c1</a:t>
            </a:r>
            <a:r>
              <a:rPr lang="en-GB"/>
              <a:t>:[0, 2[ , </a:t>
            </a:r>
            <a:r>
              <a:rPr lang="en-GB">
                <a:solidFill>
                  <a:srgbClr val="FF0000"/>
                </a:solidFill>
              </a:rPr>
              <a:t>c1</a:t>
            </a:r>
            <a:r>
              <a:rPr lang="en-GB"/>
              <a:t>-</a:t>
            </a:r>
            <a:r>
              <a:rPr lang="en-GB">
                <a:solidFill>
                  <a:srgbClr val="0070C0"/>
                </a:solidFill>
              </a:rPr>
              <a:t>c0</a:t>
            </a:r>
            <a:r>
              <a:rPr lang="en-GB"/>
              <a:t>:[0,0] } )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5C60A5AD-4C04-418D-99CD-FFF4BA73EB9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216728" y="3158014"/>
          <a:ext cx="327175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7938">
                  <a:extLst>
                    <a:ext uri="{9D8B030D-6E8A-4147-A177-3AD203B41FA5}">
                      <a16:colId xmlns:a16="http://schemas.microsoft.com/office/drawing/2014/main" val="1529207449"/>
                    </a:ext>
                  </a:extLst>
                </a:gridCol>
                <a:gridCol w="817938">
                  <a:extLst>
                    <a:ext uri="{9D8B030D-6E8A-4147-A177-3AD203B41FA5}">
                      <a16:colId xmlns:a16="http://schemas.microsoft.com/office/drawing/2014/main" val="1891665974"/>
                    </a:ext>
                  </a:extLst>
                </a:gridCol>
                <a:gridCol w="817938">
                  <a:extLst>
                    <a:ext uri="{9D8B030D-6E8A-4147-A177-3AD203B41FA5}">
                      <a16:colId xmlns:a16="http://schemas.microsoft.com/office/drawing/2014/main" val="3415921695"/>
                    </a:ext>
                  </a:extLst>
                </a:gridCol>
                <a:gridCol w="817938">
                  <a:extLst>
                    <a:ext uri="{9D8B030D-6E8A-4147-A177-3AD203B41FA5}">
                      <a16:colId xmlns:a16="http://schemas.microsoft.com/office/drawing/2014/main" val="41467056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0070C0"/>
                          </a:solidFill>
                        </a:rPr>
                        <a:t>P1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@</a:t>
                      </a: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P2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@</a:t>
                      </a: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2643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&lt;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&lt;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48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0070C0"/>
                          </a:solidFill>
                        </a:rPr>
                        <a:t>P1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@</a:t>
                      </a: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&gt;=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&lt;=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2265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P2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@</a:t>
                      </a: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&gt;=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&gt;=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4274527"/>
                  </a:ext>
                </a:extLst>
              </a:tr>
            </a:tbl>
          </a:graphicData>
        </a:graphic>
      </p:graphicFrame>
      <p:sp>
        <p:nvSpPr>
          <p:cNvPr id="6" name="ZoneTexte 5">
            <a:extLst>
              <a:ext uri="{FF2B5EF4-FFF2-40B4-BE49-F238E27FC236}">
                <a16:creationId xmlns:a16="http://schemas.microsoft.com/office/drawing/2014/main" id="{22114733-EDA5-4F27-B17D-2C95CFA8BB5B}"/>
              </a:ext>
            </a:extLst>
          </p:cNvPr>
          <p:cNvSpPr txBox="1"/>
          <p:nvPr/>
        </p:nvSpPr>
        <p:spPr>
          <a:xfrm>
            <a:off x="1971158" y="4776311"/>
            <a:ext cx="376288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dirty="0"/>
              <a:t>Difference Bound Matrix</a:t>
            </a:r>
          </a:p>
          <a:p>
            <a:pPr algn="ctr"/>
            <a:r>
              <a:rPr lang="en-GB" sz="2800" dirty="0"/>
              <a:t>(DBM)</a:t>
            </a:r>
          </a:p>
        </p:txBody>
      </p: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1A27516B-BDEE-4597-9F75-9A535410F30F}"/>
              </a:ext>
            </a:extLst>
          </p:cNvPr>
          <p:cNvGrpSpPr/>
          <p:nvPr/>
        </p:nvGrpSpPr>
        <p:grpSpPr>
          <a:xfrm>
            <a:off x="6744253" y="2780289"/>
            <a:ext cx="3711743" cy="3242072"/>
            <a:chOff x="6744253" y="2780289"/>
            <a:chExt cx="3711743" cy="3242072"/>
          </a:xfrm>
        </p:grpSpPr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B8A0F78E-C074-41CC-A53D-9C59795CEFA7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7237502" y="4592232"/>
              <a:ext cx="2478189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>
              <a:extLst>
                <a:ext uri="{FF2B5EF4-FFF2-40B4-BE49-F238E27FC236}">
                  <a16:creationId xmlns:a16="http://schemas.microsoft.com/office/drawing/2014/main" id="{CD3A3084-D701-4E2A-8046-FB9D13F35944}"/>
                </a:ext>
              </a:extLst>
            </p:cNvPr>
            <p:cNvCxnSpPr/>
            <p:nvPr/>
          </p:nvCxnSpPr>
          <p:spPr>
            <a:xfrm flipH="1">
              <a:off x="7600424" y="3716061"/>
              <a:ext cx="1752346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>
              <a:extLst>
                <a:ext uri="{FF2B5EF4-FFF2-40B4-BE49-F238E27FC236}">
                  <a16:creationId xmlns:a16="http://schemas.microsoft.com/office/drawing/2014/main" id="{A7F0828C-1AA1-4C97-A726-7AC729DD6CD6}"/>
                </a:ext>
              </a:extLst>
            </p:cNvPr>
            <p:cNvCxnSpPr/>
            <p:nvPr/>
          </p:nvCxnSpPr>
          <p:spPr>
            <a:xfrm>
              <a:off x="9352770" y="3716061"/>
              <a:ext cx="0" cy="1752343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ZoneTexte 22">
              <a:extLst>
                <a:ext uri="{FF2B5EF4-FFF2-40B4-BE49-F238E27FC236}">
                  <a16:creationId xmlns:a16="http://schemas.microsoft.com/office/drawing/2014/main" id="{1F9E8896-3B05-43D1-AE8C-19983FD6015F}"/>
                </a:ext>
              </a:extLst>
            </p:cNvPr>
            <p:cNvSpPr txBox="1"/>
            <p:nvPr/>
          </p:nvSpPr>
          <p:spPr>
            <a:xfrm>
              <a:off x="9210873" y="546840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/>
                <a:t>2</a:t>
              </a:r>
            </a:p>
          </p:txBody>
        </p:sp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4E177C9D-F0D3-401C-834F-F560C9886494}"/>
                </a:ext>
              </a:extLst>
            </p:cNvPr>
            <p:cNvSpPr txBox="1"/>
            <p:nvPr/>
          </p:nvSpPr>
          <p:spPr>
            <a:xfrm>
              <a:off x="7283038" y="351891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/>
                <a:t>2</a:t>
              </a:r>
            </a:p>
          </p:txBody>
        </p:sp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32115292-EC44-4B75-83EC-FFB2C784BA19}"/>
                </a:ext>
              </a:extLst>
            </p:cNvPr>
            <p:cNvSpPr txBox="1"/>
            <p:nvPr/>
          </p:nvSpPr>
          <p:spPr>
            <a:xfrm>
              <a:off x="7297362" y="545293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/>
                <a:t>0</a:t>
              </a:r>
            </a:p>
          </p:txBody>
        </p:sp>
        <p:cxnSp>
          <p:nvCxnSpPr>
            <p:cNvPr id="27" name="Connecteur droit 26">
              <a:extLst>
                <a:ext uri="{FF2B5EF4-FFF2-40B4-BE49-F238E27FC236}">
                  <a16:creationId xmlns:a16="http://schemas.microsoft.com/office/drawing/2014/main" id="{A78351FA-FE8E-461F-9615-FEDF910295AE}"/>
                </a:ext>
              </a:extLst>
            </p:cNvPr>
            <p:cNvCxnSpPr/>
            <p:nvPr/>
          </p:nvCxnSpPr>
          <p:spPr>
            <a:xfrm>
              <a:off x="7600424" y="4568958"/>
              <a:ext cx="12072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>
              <a:extLst>
                <a:ext uri="{FF2B5EF4-FFF2-40B4-BE49-F238E27FC236}">
                  <a16:creationId xmlns:a16="http://schemas.microsoft.com/office/drawing/2014/main" id="{8585E662-3B7B-4BC0-B52D-1642B7506FF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416231" y="5408041"/>
              <a:ext cx="12072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eur droit avec flèche 7">
              <a:extLst>
                <a:ext uri="{FF2B5EF4-FFF2-40B4-BE49-F238E27FC236}">
                  <a16:creationId xmlns:a16="http://schemas.microsoft.com/office/drawing/2014/main" id="{038BE2FE-27AC-4A40-ABC3-2118088165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00424" y="2862937"/>
              <a:ext cx="0" cy="315942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avec flèche 9">
              <a:extLst>
                <a:ext uri="{FF2B5EF4-FFF2-40B4-BE49-F238E27FC236}">
                  <a16:creationId xmlns:a16="http://schemas.microsoft.com/office/drawing/2014/main" id="{3DC96456-54AB-4886-8396-BE6448EAB9D8}"/>
                </a:ext>
              </a:extLst>
            </p:cNvPr>
            <p:cNvCxnSpPr>
              <a:cxnSpLocks/>
            </p:cNvCxnSpPr>
            <p:nvPr/>
          </p:nvCxnSpPr>
          <p:spPr>
            <a:xfrm>
              <a:off x="7114707" y="5468404"/>
              <a:ext cx="304197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7959CFB-7EA8-4396-85D2-55F1CBD259DB}"/>
                </a:ext>
              </a:extLst>
            </p:cNvPr>
            <p:cNvSpPr/>
            <p:nvPr/>
          </p:nvSpPr>
          <p:spPr>
            <a:xfrm>
              <a:off x="9715088" y="5542872"/>
              <a:ext cx="74090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>
                  <a:solidFill>
                    <a:srgbClr val="0070C0"/>
                  </a:solidFill>
                </a:rPr>
                <a:t>P1</a:t>
              </a:r>
              <a:r>
                <a:rPr lang="en-GB"/>
                <a:t>@</a:t>
              </a:r>
              <a:r>
                <a:rPr lang="en-GB" b="1"/>
                <a:t>T</a:t>
              </a:r>
              <a:endParaRPr lang="en-GB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F222ED1-112A-4D69-8B5D-DAF26D354F47}"/>
                </a:ext>
              </a:extLst>
            </p:cNvPr>
            <p:cNvSpPr/>
            <p:nvPr/>
          </p:nvSpPr>
          <p:spPr>
            <a:xfrm>
              <a:off x="6744253" y="2780289"/>
              <a:ext cx="74090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>
                  <a:solidFill>
                    <a:srgbClr val="FF0000"/>
                  </a:solidFill>
                </a:rPr>
                <a:t>P2</a:t>
              </a:r>
              <a:r>
                <a:rPr lang="en-GB"/>
                <a:t>@</a:t>
              </a:r>
              <a:r>
                <a:rPr lang="en-GB" b="1"/>
                <a:t>T</a:t>
              </a:r>
              <a:endParaRPr lang="en-GB"/>
            </a:p>
          </p:txBody>
        </p:sp>
      </p:grpSp>
      <p:sp>
        <p:nvSpPr>
          <p:cNvPr id="38" name="Espace réservé du numéro de diapositive 37">
            <a:extLst>
              <a:ext uri="{FF2B5EF4-FFF2-40B4-BE49-F238E27FC236}">
                <a16:creationId xmlns:a16="http://schemas.microsoft.com/office/drawing/2014/main" id="{6E4E5831-491F-441F-8235-C3F541746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3C42C-740D-431D-86F0-6104B0EEF632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6421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253DAA-02DA-4AC7-8557-6B35E31F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Timed Execution</a:t>
            </a:r>
            <a:r>
              <a:rPr lang="fr-FR" dirty="0"/>
              <a:t> </a:t>
            </a:r>
            <a:r>
              <a:rPr lang="en-GB" dirty="0"/>
              <a:t>Semantics – DBM</a:t>
            </a:r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48E8CC4C-574A-4A5F-A180-457822C662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Ex : 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( { P1@</a:t>
            </a:r>
            <a:r>
              <a:rPr lang="fr-FR" b="1" dirty="0">
                <a:solidFill>
                  <a:schemeClr val="bg1">
                    <a:lumMod val="50000"/>
                  </a:schemeClr>
                </a:solidFill>
              </a:rPr>
              <a:t>T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 P2@</a:t>
            </a:r>
            <a:r>
              <a:rPr lang="fr-FR" b="1" dirty="0">
                <a:solidFill>
                  <a:schemeClr val="bg1">
                    <a:lumMod val="50000"/>
                  </a:schemeClr>
                </a:solidFill>
              </a:rPr>
              <a:t>T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 } , { c0:[0, 2[ , c1:[0, 2[ , </a:t>
            </a:r>
            <a:r>
              <a:rPr lang="fr-FR" b="1" dirty="0">
                <a:solidFill>
                  <a:srgbClr val="FF0000"/>
                </a:solidFill>
              </a:rPr>
              <a:t>c1</a:t>
            </a:r>
            <a:r>
              <a:rPr lang="fr-FR" b="1" dirty="0"/>
              <a:t>-</a:t>
            </a:r>
            <a:r>
              <a:rPr lang="fr-FR" b="1" dirty="0">
                <a:solidFill>
                  <a:srgbClr val="0070C0"/>
                </a:solidFill>
              </a:rPr>
              <a:t>c0</a:t>
            </a:r>
            <a:r>
              <a:rPr lang="fr-FR" b="1" dirty="0"/>
              <a:t>:[0,1[ 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} )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5C60A5AD-4C04-418D-99CD-FFF4BA73EB9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216728" y="3158014"/>
          <a:ext cx="327175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7938">
                  <a:extLst>
                    <a:ext uri="{9D8B030D-6E8A-4147-A177-3AD203B41FA5}">
                      <a16:colId xmlns:a16="http://schemas.microsoft.com/office/drawing/2014/main" val="1529207449"/>
                    </a:ext>
                  </a:extLst>
                </a:gridCol>
                <a:gridCol w="817938">
                  <a:extLst>
                    <a:ext uri="{9D8B030D-6E8A-4147-A177-3AD203B41FA5}">
                      <a16:colId xmlns:a16="http://schemas.microsoft.com/office/drawing/2014/main" val="1891665974"/>
                    </a:ext>
                  </a:extLst>
                </a:gridCol>
                <a:gridCol w="817938">
                  <a:extLst>
                    <a:ext uri="{9D8B030D-6E8A-4147-A177-3AD203B41FA5}">
                      <a16:colId xmlns:a16="http://schemas.microsoft.com/office/drawing/2014/main" val="3415921695"/>
                    </a:ext>
                  </a:extLst>
                </a:gridCol>
                <a:gridCol w="817938">
                  <a:extLst>
                    <a:ext uri="{9D8B030D-6E8A-4147-A177-3AD203B41FA5}">
                      <a16:colId xmlns:a16="http://schemas.microsoft.com/office/drawing/2014/main" val="41467056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0070C0"/>
                          </a:solidFill>
                        </a:rPr>
                        <a:t>P1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@</a:t>
                      </a: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P2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@</a:t>
                      </a: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2643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&lt;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&lt;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48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0070C0"/>
                          </a:solidFill>
                        </a:rPr>
                        <a:t>P1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@</a:t>
                      </a: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&gt;=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&lt;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2265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P2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@</a:t>
                      </a: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&gt;=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&gt;=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4274527"/>
                  </a:ext>
                </a:extLst>
              </a:tr>
            </a:tbl>
          </a:graphicData>
        </a:graphic>
      </p:graphicFrame>
      <p:sp>
        <p:nvSpPr>
          <p:cNvPr id="6" name="ZoneTexte 5">
            <a:extLst>
              <a:ext uri="{FF2B5EF4-FFF2-40B4-BE49-F238E27FC236}">
                <a16:creationId xmlns:a16="http://schemas.microsoft.com/office/drawing/2014/main" id="{22114733-EDA5-4F27-B17D-2C95CFA8BB5B}"/>
              </a:ext>
            </a:extLst>
          </p:cNvPr>
          <p:cNvSpPr txBox="1"/>
          <p:nvPr/>
        </p:nvSpPr>
        <p:spPr>
          <a:xfrm>
            <a:off x="1971158" y="4776311"/>
            <a:ext cx="376288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dirty="0"/>
              <a:t>Difference</a:t>
            </a:r>
            <a:r>
              <a:rPr lang="fr-FR" sz="2800" dirty="0"/>
              <a:t> </a:t>
            </a:r>
            <a:r>
              <a:rPr lang="en-GB" sz="2800" dirty="0"/>
              <a:t>Bound</a:t>
            </a:r>
            <a:r>
              <a:rPr lang="fr-FR" sz="2800" dirty="0"/>
              <a:t> Matrix</a:t>
            </a:r>
          </a:p>
          <a:p>
            <a:pPr algn="ctr"/>
            <a:r>
              <a:rPr lang="fr-FR" sz="2800" dirty="0"/>
              <a:t>(DBM)</a:t>
            </a:r>
          </a:p>
        </p:txBody>
      </p: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1A27516B-BDEE-4597-9F75-9A535410F30F}"/>
              </a:ext>
            </a:extLst>
          </p:cNvPr>
          <p:cNvGrpSpPr/>
          <p:nvPr/>
        </p:nvGrpSpPr>
        <p:grpSpPr>
          <a:xfrm>
            <a:off x="6744253" y="2780289"/>
            <a:ext cx="3711743" cy="3267267"/>
            <a:chOff x="6744253" y="2780289"/>
            <a:chExt cx="3711743" cy="3267267"/>
          </a:xfrm>
        </p:grpSpPr>
        <p:cxnSp>
          <p:nvCxnSpPr>
            <p:cNvPr id="20" name="Connecteur droit 19">
              <a:extLst>
                <a:ext uri="{FF2B5EF4-FFF2-40B4-BE49-F238E27FC236}">
                  <a16:creationId xmlns:a16="http://schemas.microsoft.com/office/drawing/2014/main" id="{CD3A3084-D701-4E2A-8046-FB9D13F35944}"/>
                </a:ext>
              </a:extLst>
            </p:cNvPr>
            <p:cNvCxnSpPr/>
            <p:nvPr/>
          </p:nvCxnSpPr>
          <p:spPr>
            <a:xfrm flipH="1">
              <a:off x="7600424" y="3716061"/>
              <a:ext cx="1752346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>
              <a:extLst>
                <a:ext uri="{FF2B5EF4-FFF2-40B4-BE49-F238E27FC236}">
                  <a16:creationId xmlns:a16="http://schemas.microsoft.com/office/drawing/2014/main" id="{A7F0828C-1AA1-4C97-A726-7AC729DD6CD6}"/>
                </a:ext>
              </a:extLst>
            </p:cNvPr>
            <p:cNvCxnSpPr/>
            <p:nvPr/>
          </p:nvCxnSpPr>
          <p:spPr>
            <a:xfrm>
              <a:off x="9352770" y="3716061"/>
              <a:ext cx="0" cy="1752343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ZoneTexte 22">
              <a:extLst>
                <a:ext uri="{FF2B5EF4-FFF2-40B4-BE49-F238E27FC236}">
                  <a16:creationId xmlns:a16="http://schemas.microsoft.com/office/drawing/2014/main" id="{1F9E8896-3B05-43D1-AE8C-19983FD6015F}"/>
                </a:ext>
              </a:extLst>
            </p:cNvPr>
            <p:cNvSpPr txBox="1"/>
            <p:nvPr/>
          </p:nvSpPr>
          <p:spPr>
            <a:xfrm>
              <a:off x="9210873" y="546840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2</a:t>
              </a:r>
            </a:p>
          </p:txBody>
        </p:sp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4E177C9D-F0D3-401C-834F-F560C9886494}"/>
                </a:ext>
              </a:extLst>
            </p:cNvPr>
            <p:cNvSpPr txBox="1"/>
            <p:nvPr/>
          </p:nvSpPr>
          <p:spPr>
            <a:xfrm>
              <a:off x="7283038" y="351891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2</a:t>
              </a:r>
            </a:p>
          </p:txBody>
        </p:sp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32115292-EC44-4B75-83EC-FFB2C784BA19}"/>
                </a:ext>
              </a:extLst>
            </p:cNvPr>
            <p:cNvSpPr txBox="1"/>
            <p:nvPr/>
          </p:nvSpPr>
          <p:spPr>
            <a:xfrm>
              <a:off x="7297362" y="5452930"/>
              <a:ext cx="485717" cy="5946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0</a:t>
              </a:r>
            </a:p>
          </p:txBody>
        </p:sp>
        <p:cxnSp>
          <p:nvCxnSpPr>
            <p:cNvPr id="27" name="Connecteur droit 26">
              <a:extLst>
                <a:ext uri="{FF2B5EF4-FFF2-40B4-BE49-F238E27FC236}">
                  <a16:creationId xmlns:a16="http://schemas.microsoft.com/office/drawing/2014/main" id="{A78351FA-FE8E-461F-9615-FEDF910295AE}"/>
                </a:ext>
              </a:extLst>
            </p:cNvPr>
            <p:cNvCxnSpPr/>
            <p:nvPr/>
          </p:nvCxnSpPr>
          <p:spPr>
            <a:xfrm>
              <a:off x="7600424" y="4568958"/>
              <a:ext cx="12072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>
              <a:extLst>
                <a:ext uri="{FF2B5EF4-FFF2-40B4-BE49-F238E27FC236}">
                  <a16:creationId xmlns:a16="http://schemas.microsoft.com/office/drawing/2014/main" id="{8585E662-3B7B-4BC0-B52D-1642B7506FF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416231" y="5408041"/>
              <a:ext cx="12072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eur droit avec flèche 7">
              <a:extLst>
                <a:ext uri="{FF2B5EF4-FFF2-40B4-BE49-F238E27FC236}">
                  <a16:creationId xmlns:a16="http://schemas.microsoft.com/office/drawing/2014/main" id="{038BE2FE-27AC-4A40-ABC3-2118088165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00424" y="2862937"/>
              <a:ext cx="0" cy="315942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avec flèche 9">
              <a:extLst>
                <a:ext uri="{FF2B5EF4-FFF2-40B4-BE49-F238E27FC236}">
                  <a16:creationId xmlns:a16="http://schemas.microsoft.com/office/drawing/2014/main" id="{3DC96456-54AB-4886-8396-BE6448EAB9D8}"/>
                </a:ext>
              </a:extLst>
            </p:cNvPr>
            <p:cNvCxnSpPr>
              <a:cxnSpLocks/>
            </p:cNvCxnSpPr>
            <p:nvPr/>
          </p:nvCxnSpPr>
          <p:spPr>
            <a:xfrm>
              <a:off x="7114707" y="5468404"/>
              <a:ext cx="304197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7959CFB-7EA8-4396-85D2-55F1CBD259DB}"/>
                </a:ext>
              </a:extLst>
            </p:cNvPr>
            <p:cNvSpPr/>
            <p:nvPr/>
          </p:nvSpPr>
          <p:spPr>
            <a:xfrm>
              <a:off x="9715088" y="5542872"/>
              <a:ext cx="74090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dirty="0">
                  <a:solidFill>
                    <a:srgbClr val="0070C0"/>
                  </a:solidFill>
                </a:rPr>
                <a:t>P1</a:t>
              </a:r>
              <a:r>
                <a:rPr lang="fr-FR" dirty="0"/>
                <a:t>@</a:t>
              </a:r>
              <a:r>
                <a:rPr lang="fr-FR" b="1" dirty="0"/>
                <a:t>T</a:t>
              </a:r>
              <a:endParaRPr lang="fr-FR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F222ED1-112A-4D69-8B5D-DAF26D354F47}"/>
                </a:ext>
              </a:extLst>
            </p:cNvPr>
            <p:cNvSpPr/>
            <p:nvPr/>
          </p:nvSpPr>
          <p:spPr>
            <a:xfrm>
              <a:off x="6744253" y="2780289"/>
              <a:ext cx="74090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dirty="0">
                  <a:solidFill>
                    <a:srgbClr val="FF0000"/>
                  </a:solidFill>
                </a:rPr>
                <a:t>P2</a:t>
              </a:r>
              <a:r>
                <a:rPr lang="fr-FR" dirty="0"/>
                <a:t>@</a:t>
              </a:r>
              <a:r>
                <a:rPr lang="fr-FR" b="1" dirty="0"/>
                <a:t>T</a:t>
              </a:r>
              <a:endParaRPr lang="fr-FR" dirty="0"/>
            </a:p>
          </p:txBody>
        </p:sp>
      </p:grpSp>
      <p:sp>
        <p:nvSpPr>
          <p:cNvPr id="38" name="Espace réservé du numéro de diapositive 37">
            <a:extLst>
              <a:ext uri="{FF2B5EF4-FFF2-40B4-BE49-F238E27FC236}">
                <a16:creationId xmlns:a16="http://schemas.microsoft.com/office/drawing/2014/main" id="{6E4E5831-491F-441F-8235-C3F541746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3C42C-740D-431D-86F0-6104B0EEF632}" type="slidenum">
              <a:rPr lang="fr-FR" smtClean="0"/>
              <a:t>29</a:t>
            </a:fld>
            <a:endParaRPr lang="fr-FR"/>
          </a:p>
        </p:txBody>
      </p:sp>
      <p:sp>
        <p:nvSpPr>
          <p:cNvPr id="9" name="Trapèze 8">
            <a:extLst>
              <a:ext uri="{FF2B5EF4-FFF2-40B4-BE49-F238E27FC236}">
                <a16:creationId xmlns:a16="http://schemas.microsoft.com/office/drawing/2014/main" id="{85ED966D-FB55-4261-8814-5A689BE72221}"/>
              </a:ext>
            </a:extLst>
          </p:cNvPr>
          <p:cNvSpPr/>
          <p:nvPr/>
        </p:nvSpPr>
        <p:spPr>
          <a:xfrm rot="-2700000">
            <a:off x="7021678" y="4067329"/>
            <a:ext cx="2472527" cy="624118"/>
          </a:xfrm>
          <a:prstGeom prst="trapezoid">
            <a:avLst>
              <a:gd name="adj" fmla="val 99821"/>
            </a:avLst>
          </a:prstGeom>
          <a:solidFill>
            <a:srgbClr val="92D050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9823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EFB731-0B28-4309-9C33-636D74EEC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Requirement example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42024CB-EA6F-42B0-A941-708DB3AC55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3200" dirty="0"/>
              <a:t>« Does `B` </a:t>
            </a:r>
            <a:r>
              <a:rPr lang="en-GB" sz="3200" u="sng" dirty="0"/>
              <a:t>always</a:t>
            </a:r>
            <a:r>
              <a:rPr lang="en-GB" sz="3200" dirty="0"/>
              <a:t> happens after `A` </a:t>
            </a:r>
            <a:r>
              <a:rPr lang="en-GB" sz="3200" u="sng" dirty="0"/>
              <a:t>in less than 3 weeks</a:t>
            </a:r>
            <a:r>
              <a:rPr lang="en-GB" sz="3200" dirty="0"/>
              <a:t>? »</a:t>
            </a:r>
          </a:p>
          <a:p>
            <a:pPr marL="0" indent="0">
              <a:buNone/>
            </a:pPr>
            <a:endParaRPr lang="fr-FR" sz="3600" dirty="0"/>
          </a:p>
          <a:p>
            <a:pPr marL="0" indent="0">
              <a:buNone/>
            </a:pPr>
            <a:r>
              <a:rPr lang="en-GB" dirty="0" err="1"/>
              <a:t>PragmaDev</a:t>
            </a:r>
            <a:r>
              <a:rPr lang="en-GB" dirty="0"/>
              <a:t> Process allows for the verification of temporal formula but while it does support time for simulation purpose, it does not for the verification phase.</a:t>
            </a:r>
          </a:p>
          <a:p>
            <a:pPr marL="0" indent="0">
              <a:buNone/>
            </a:pPr>
            <a:r>
              <a:rPr lang="en-GB" dirty="0"/>
              <a:t>To answer this question, we thus need </a:t>
            </a:r>
            <a:r>
              <a:rPr lang="en-GB" b="1" dirty="0"/>
              <a:t>a new PDP interpreter</a:t>
            </a:r>
            <a:r>
              <a:rPr lang="en-GB" dirty="0"/>
              <a:t> that provides </a:t>
            </a:r>
            <a:r>
              <a:rPr lang="en-GB" b="1" dirty="0"/>
              <a:t>represents time in a precise but finite way </a:t>
            </a:r>
            <a:r>
              <a:rPr lang="en-GB" dirty="0"/>
              <a:t>(symbolic).</a:t>
            </a:r>
          </a:p>
        </p:txBody>
      </p:sp>
    </p:spTree>
    <p:extLst>
      <p:ext uri="{BB962C8B-B14F-4D97-AF65-F5344CB8AC3E}">
        <p14:creationId xmlns:p14="http://schemas.microsoft.com/office/powerpoint/2010/main" val="3939267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253DAA-02DA-4AC7-8557-6B35E31F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/>
              <a:t>Difference Bounded Matrix – Execution Step</a:t>
            </a:r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48E8CC4C-574A-4A5F-A180-457822C662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912" y="1847850"/>
            <a:ext cx="1130617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/>
              <a:t>How to </a:t>
            </a:r>
            <a:r>
              <a:rPr lang="en-GB" b="1"/>
              <a:t>update</a:t>
            </a:r>
            <a:r>
              <a:rPr lang="en-GB"/>
              <a:t> </a:t>
            </a:r>
            <a:r>
              <a:rPr lang="en-GB" b="1"/>
              <a:t>the</a:t>
            </a:r>
            <a:r>
              <a:rPr lang="en-GB"/>
              <a:t> </a:t>
            </a:r>
            <a:r>
              <a:rPr lang="en-GB" b="1"/>
              <a:t>DBM</a:t>
            </a:r>
            <a:r>
              <a:rPr lang="en-GB"/>
              <a:t> given a </a:t>
            </a:r>
            <a:r>
              <a:rPr lang="en-GB" b="1"/>
              <a:t>model</a:t>
            </a:r>
            <a:r>
              <a:rPr lang="en-GB"/>
              <a:t>, a </a:t>
            </a:r>
            <a:r>
              <a:rPr lang="en-GB" b="1"/>
              <a:t>source </a:t>
            </a:r>
            <a:r>
              <a:rPr lang="en-GB"/>
              <a:t>configuration, a </a:t>
            </a:r>
            <a:r>
              <a:rPr lang="en-GB" b="1"/>
              <a:t>transition</a:t>
            </a:r>
            <a:r>
              <a:rPr lang="en-GB"/>
              <a:t> :</a:t>
            </a:r>
            <a:endParaRPr lang="en-GB" b="1"/>
          </a:p>
          <a:p>
            <a:pPr marL="0" indent="0">
              <a:buNone/>
            </a:pPr>
            <a:endParaRPr lang="en-GB"/>
          </a:p>
          <a:p>
            <a:pPr marL="514350" indent="-514350">
              <a:buFont typeface="+mj-lt"/>
              <a:buAutoNum type="arabicPeriod"/>
            </a:pPr>
            <a:r>
              <a:rPr lang="en-GB"/>
              <a:t>Minimum bounds are updated according to the transition’s guard (when a task closes, the minimum time this task needs to be active)</a:t>
            </a:r>
          </a:p>
          <a:p>
            <a:pPr marL="514350" indent="-514350">
              <a:buFont typeface="+mj-lt"/>
              <a:buAutoNum type="arabicPeriod"/>
            </a:pPr>
            <a:r>
              <a:rPr lang="en-GB"/>
              <a:t>Clocks of consumed tokens are removed, clocks are introduced for each produced tokens (hence, if a token </a:t>
            </a:r>
            <a:r>
              <a:rPr lang="en-GB" i="1"/>
              <a:t>moves</a:t>
            </a:r>
            <a:r>
              <a:rPr lang="en-GB"/>
              <a:t>, its clock is </a:t>
            </a:r>
            <a:r>
              <a:rPr lang="en-GB" i="1"/>
              <a:t>reset</a:t>
            </a:r>
            <a:r>
              <a:rPr lang="en-GB"/>
              <a:t>)</a:t>
            </a:r>
            <a:endParaRPr lang="en-GB" i="1"/>
          </a:p>
          <a:p>
            <a:pPr marL="514350" indent="-514350">
              <a:buFont typeface="+mj-lt"/>
              <a:buAutoNum type="arabicPeriod"/>
            </a:pPr>
            <a:r>
              <a:rPr lang="en-GB"/>
              <a:t>Maximum bounds are updated according to the target’s invariant (how much can time advance given the set of tokens and current valuation of clocks)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E8A0E55-69EB-4411-B4F8-7EC38DED1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3C42C-740D-431D-86F0-6104B0EEF632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0591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E9212F-886B-4BBB-8A23-4EE852A26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Timed Verification &amp; Properties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364BC3D-DD67-4491-A817-9F3825B88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Timed constraints restrict possible executions, thus a property that fails without these may now hold (ex: events &amp; deadlock)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New atomic propositions :</a:t>
            </a:r>
          </a:p>
          <a:p>
            <a:pPr lvl="1"/>
            <a:r>
              <a:rPr lang="en-GB" dirty="0"/>
              <a:t>Global elapsed time (ex: TTM &lt; 42)</a:t>
            </a:r>
          </a:p>
          <a:p>
            <a:pPr lvl="1"/>
            <a:r>
              <a:rPr lang="en-GB" dirty="0"/>
              <a:t>Elapsed time between two observable events (ex: a token appears, a process starts, a task closes, a signal is thrown, …)</a:t>
            </a:r>
            <a:endParaRPr lang="en-GB" i="1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A1CA2EE-B8E7-461A-B198-8F1F3369A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3C42C-740D-431D-86F0-6104B0EEF632}" type="slidenum">
              <a:rPr lang="en-GB" smtClean="0"/>
              <a:t>31</a:t>
            </a:fld>
            <a:endParaRPr lang="en-GB"/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0B8259F8-A31B-4542-B30A-E81BB67745C1}"/>
              </a:ext>
            </a:extLst>
          </p:cNvPr>
          <p:cNvSpPr/>
          <p:nvPr/>
        </p:nvSpPr>
        <p:spPr>
          <a:xfrm>
            <a:off x="4576920" y="2837936"/>
            <a:ext cx="3038160" cy="1182127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Temporal logic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Atomic propositions</a:t>
            </a:r>
          </a:p>
          <a:p>
            <a:pPr algn="ctr"/>
            <a:r>
              <a:rPr lang="en-GB" sz="2400" dirty="0" err="1">
                <a:solidFill>
                  <a:schemeClr val="tx1"/>
                </a:solidFill>
              </a:rPr>
              <a:t>Dwyers</a:t>
            </a:r>
            <a:r>
              <a:rPr lang="en-GB" sz="2400" dirty="0">
                <a:solidFill>
                  <a:schemeClr val="tx1"/>
                </a:solidFill>
              </a:rPr>
              <a:t> Patterns</a:t>
            </a:r>
          </a:p>
        </p:txBody>
      </p:sp>
    </p:spTree>
    <p:extLst>
      <p:ext uri="{BB962C8B-B14F-4D97-AF65-F5344CB8AC3E}">
        <p14:creationId xmlns:p14="http://schemas.microsoft.com/office/powerpoint/2010/main" val="128365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3760A2-D2C7-4197-A3BD-19E1B08F9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Timed Verification &amp; Properties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A48103E-5071-423F-94BC-F898E5EEA9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sz="3800" dirty="0" err="1"/>
              <a:t>Req</a:t>
            </a:r>
            <a:r>
              <a:rPr lang="en-GB" sz="3800" dirty="0"/>
              <a:t> : </a:t>
            </a:r>
            <a:r>
              <a:rPr lang="en-GB" sz="3800" b="1" dirty="0"/>
              <a:t>« Signal B must answer to A in less than 21 time units »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3800" dirty="0"/>
              <a:t>Generated observer :</a:t>
            </a:r>
          </a:p>
          <a:p>
            <a:pPr marL="0" indent="0">
              <a:buNone/>
            </a:pPr>
            <a:r>
              <a:rPr lang="fr-FR" dirty="0"/>
              <a:t>   (intuition </a:t>
            </a:r>
            <a:r>
              <a:rPr lang="fr-FR" dirty="0" err="1"/>
              <a:t>using</a:t>
            </a:r>
            <a:r>
              <a:rPr lang="fr-FR" dirty="0"/>
              <a:t> BPMN)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3800" dirty="0"/>
              <a:t>Generated property :                 </a:t>
            </a:r>
            <a:r>
              <a:rPr lang="en-GB" sz="3800" b="1" dirty="0"/>
              <a:t>[] | </a:t>
            </a:r>
            <a:r>
              <a:rPr lang="en-GB" sz="3800" b="1" dirty="0" err="1"/>
              <a:t>c_watch</a:t>
            </a:r>
            <a:r>
              <a:rPr lang="en-GB" sz="3800" b="1" dirty="0"/>
              <a:t> &lt; 21 |</a:t>
            </a:r>
          </a:p>
          <a:p>
            <a:pPr marL="457200" lvl="1" indent="0">
              <a:buNone/>
            </a:pPr>
            <a:r>
              <a:rPr lang="en-GB" dirty="0"/>
              <a:t>With:</a:t>
            </a:r>
          </a:p>
          <a:p>
            <a:pPr lvl="1"/>
            <a:r>
              <a:rPr lang="en-GB" b="1" dirty="0"/>
              <a:t>« [] … » </a:t>
            </a:r>
            <a:r>
              <a:rPr lang="en-GB" dirty="0"/>
              <a:t>the temporal formula</a:t>
            </a:r>
          </a:p>
          <a:p>
            <a:pPr lvl="1"/>
            <a:r>
              <a:rPr lang="en-GB" b="1" dirty="0"/>
              <a:t>« | </a:t>
            </a:r>
            <a:r>
              <a:rPr lang="en-GB" b="1" dirty="0" err="1"/>
              <a:t>c_watch</a:t>
            </a:r>
            <a:r>
              <a:rPr lang="en-GB" b="1" dirty="0"/>
              <a:t> &lt; 21 | » </a:t>
            </a:r>
            <a:r>
              <a:rPr lang="en-GB" dirty="0"/>
              <a:t>an atomic proposition</a:t>
            </a:r>
          </a:p>
          <a:p>
            <a:pPr lvl="1"/>
            <a:r>
              <a:rPr lang="en-GB" b="1" dirty="0"/>
              <a:t>« </a:t>
            </a:r>
            <a:r>
              <a:rPr lang="en-GB" b="1" dirty="0" err="1"/>
              <a:t>c_watch</a:t>
            </a:r>
            <a:r>
              <a:rPr lang="en-GB" b="1" dirty="0"/>
              <a:t> » </a:t>
            </a:r>
            <a:r>
              <a:rPr lang="en-GB" dirty="0"/>
              <a:t>the clock associated to « watch » sequence flow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AE67BC7-FC33-429C-9E40-9C8E35A00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3C42C-740D-431D-86F0-6104B0EEF632}" type="slidenum">
              <a:rPr lang="en-GB" smtClean="0"/>
              <a:t>32</a:t>
            </a:fld>
            <a:endParaRPr lang="en-GB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2F2BE9A-668C-4AFC-9BFE-740F142F6D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4677" y="2547937"/>
            <a:ext cx="5476875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392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3FD1E7-FCFB-42CB-88CD-CEDA2D9D7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BFC148C-9876-4E85-90F0-FBD0B84FAC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733" dirty="0"/>
              <a:t> </a:t>
            </a:r>
            <a:r>
              <a:rPr lang="en-GB" sz="3733" dirty="0">
                <a:solidFill>
                  <a:schemeClr val="bg1">
                    <a:lumMod val="50000"/>
                  </a:schemeClr>
                </a:solidFill>
              </a:rPr>
              <a:t>Execution semantics</a:t>
            </a:r>
          </a:p>
          <a:p>
            <a:r>
              <a:rPr lang="en-GB" sz="3733" dirty="0"/>
              <a:t> </a:t>
            </a:r>
            <a:r>
              <a:rPr lang="en-GB" sz="3733" dirty="0">
                <a:solidFill>
                  <a:schemeClr val="bg1">
                    <a:lumMod val="50000"/>
                  </a:schemeClr>
                </a:solidFill>
              </a:rPr>
              <a:t>Time representation &amp; semantics</a:t>
            </a:r>
          </a:p>
          <a:p>
            <a:r>
              <a:rPr lang="en-GB" sz="3733" dirty="0"/>
              <a:t> Analysis of ONEWAY representative PDP model</a:t>
            </a:r>
          </a:p>
          <a:p>
            <a:r>
              <a:rPr lang="en-GB" sz="3733" dirty="0"/>
              <a:t> </a:t>
            </a:r>
            <a:r>
              <a:rPr lang="en-GB" sz="3733" dirty="0">
                <a:solidFill>
                  <a:schemeClr val="bg1">
                    <a:lumMod val="50000"/>
                  </a:schemeClr>
                </a:solidFill>
              </a:rPr>
              <a:t>Conclusion, ongoing and future work</a:t>
            </a:r>
          </a:p>
        </p:txBody>
      </p:sp>
    </p:spTree>
    <p:extLst>
      <p:ext uri="{BB962C8B-B14F-4D97-AF65-F5344CB8AC3E}">
        <p14:creationId xmlns:p14="http://schemas.microsoft.com/office/powerpoint/2010/main" val="15211860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A8C20C-00BB-402B-A8CB-FBDAB85BA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ONEWAY representative model : metrics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D36C220-1FC5-4E7F-9FA7-6CFCF3AC06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5965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200" dirty="0"/>
              <a:t>Structural metrics</a:t>
            </a:r>
          </a:p>
          <a:p>
            <a:r>
              <a:rPr lang="en-GB" sz="2400" dirty="0"/>
              <a:t>33 BPMN processes</a:t>
            </a:r>
          </a:p>
          <a:p>
            <a:r>
              <a:rPr lang="en-GB" sz="2400" dirty="0"/>
              <a:t>3584 sequence flows, 362 gateways</a:t>
            </a:r>
          </a:p>
          <a:p>
            <a:r>
              <a:rPr lang="en-GB" sz="2400" dirty="0"/>
              <a:t>958 activities including 32 call activities</a:t>
            </a:r>
          </a:p>
          <a:p>
            <a:r>
              <a:rPr lang="en-GB" sz="2400" dirty="0"/>
              <a:t>475 different signals</a:t>
            </a:r>
          </a:p>
          <a:p>
            <a:endParaRPr lang="en-GB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fr-FR" sz="3200" dirty="0"/>
              <a:t>E</a:t>
            </a:r>
            <a:r>
              <a:rPr lang="en-GB" sz="3200" dirty="0" err="1"/>
              <a:t>xploration</a:t>
            </a:r>
            <a:r>
              <a:rPr lang="en-GB" sz="3200" dirty="0"/>
              <a:t> metrics</a:t>
            </a:r>
          </a:p>
          <a:p>
            <a:r>
              <a:rPr lang="en-GB" sz="2400" dirty="0"/>
              <a:t>Up to </a:t>
            </a:r>
            <a:r>
              <a:rPr lang="en-GB" sz="2400" b="1" dirty="0"/>
              <a:t>653 tokens</a:t>
            </a:r>
            <a:r>
              <a:rPr lang="en-GB" sz="2400" dirty="0"/>
              <a:t> at a given state</a:t>
            </a:r>
          </a:p>
          <a:p>
            <a:r>
              <a:rPr lang="en-GB" sz="2400" dirty="0"/>
              <a:t>Up to </a:t>
            </a:r>
            <a:r>
              <a:rPr lang="en-GB" sz="2400" b="1" dirty="0"/>
              <a:t>59 possible actions </a:t>
            </a:r>
            <a:r>
              <a:rPr lang="en-GB" sz="2400" dirty="0"/>
              <a:t>(enabled parallel tasks)</a:t>
            </a:r>
          </a:p>
          <a:p>
            <a:r>
              <a:rPr lang="en-GB" sz="2400" dirty="0"/>
              <a:t>« Optimistic » estimation of the  state space : 10^28</a:t>
            </a:r>
          </a:p>
        </p:txBody>
      </p:sp>
    </p:spTree>
    <p:extLst>
      <p:ext uri="{BB962C8B-B14F-4D97-AF65-F5344CB8AC3E}">
        <p14:creationId xmlns:p14="http://schemas.microsoft.com/office/powerpoint/2010/main" val="16663716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89169D-4159-47D8-86AA-6B1ED6C73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BPMN specific symmetry reduction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4B0140-C159-46E6-99A2-1B1D437BD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1867" dirty="0"/>
              <a:t>Intuition : Fold unnecessary steps in between 2 tasks </a:t>
            </a:r>
          </a:p>
          <a:p>
            <a:pPr marL="0" indent="0">
              <a:buNone/>
            </a:pPr>
            <a:endParaRPr lang="en-GB" sz="1867" dirty="0"/>
          </a:p>
          <a:p>
            <a:pPr marL="0" indent="0">
              <a:buNone/>
            </a:pPr>
            <a:r>
              <a:rPr lang="en-GB" sz="1867" dirty="0"/>
              <a:t>Considerably reduce the size of the state space while preserving executions</a:t>
            </a:r>
          </a:p>
          <a:p>
            <a:pPr marL="0" indent="0">
              <a:buNone/>
            </a:pPr>
            <a:r>
              <a:rPr lang="en-GB" sz="1867" dirty="0"/>
              <a:t>Estimated gain : 2/3 of the original order of magnitude (from 10^28 to 10^18)</a:t>
            </a:r>
          </a:p>
          <a:p>
            <a:pPr marL="0" indent="0">
              <a:buNone/>
            </a:pPr>
            <a:endParaRPr lang="en-GB" sz="1867" dirty="0"/>
          </a:p>
          <a:p>
            <a:pPr marL="0" indent="0">
              <a:buNone/>
            </a:pPr>
            <a:r>
              <a:rPr lang="en-GB" sz="1867" dirty="0"/>
              <a:t>Example : 12 parallel tasks (« process 0 »)</a:t>
            </a:r>
          </a:p>
          <a:p>
            <a:r>
              <a:rPr lang="en-GB" sz="1867" dirty="0"/>
              <a:t>State space before reduction</a:t>
            </a:r>
            <a:r>
              <a:rPr lang="fr-FR" sz="1867" dirty="0"/>
              <a:t>: </a:t>
            </a:r>
            <a:r>
              <a:rPr lang="en-GB" sz="1867" dirty="0"/>
              <a:t>531 442</a:t>
            </a:r>
          </a:p>
          <a:p>
            <a:r>
              <a:rPr lang="en-GB" sz="1867" dirty="0"/>
              <a:t>State space after reduction :     4 097</a:t>
            </a:r>
          </a:p>
          <a:p>
            <a:pPr marL="0" indent="0">
              <a:buNone/>
            </a:pPr>
            <a:br>
              <a:rPr lang="en-GB" sz="1867" dirty="0"/>
            </a:br>
            <a:r>
              <a:rPr lang="en-GB" sz="1867" dirty="0"/>
              <a:t>Before reduction : 6 of 33 processes (18%) have less than 1 000 000 states</a:t>
            </a:r>
          </a:p>
          <a:p>
            <a:pPr marL="0" indent="0">
              <a:buNone/>
            </a:pPr>
            <a:r>
              <a:rPr lang="en-GB" sz="1867" dirty="0"/>
              <a:t>After reduction : 22 of 33 processes (67%) have less than 1 000 000 states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111603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6D1ED5-CC4C-46B8-9E30-B870FF80A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Symmetry reduction : Example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B152208-D262-409C-84B3-2108A99E1B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" y="2089587"/>
            <a:ext cx="4719637" cy="3963551"/>
          </a:xfrm>
          <a:prstGeom prst="rect">
            <a:avLst/>
          </a:prstGeom>
        </p:spPr>
      </p:pic>
      <p:grpSp>
        <p:nvGrpSpPr>
          <p:cNvPr id="7" name="Groupe 6">
            <a:extLst>
              <a:ext uri="{FF2B5EF4-FFF2-40B4-BE49-F238E27FC236}">
                <a16:creationId xmlns:a16="http://schemas.microsoft.com/office/drawing/2014/main" id="{24912B9C-D4D8-4D23-BD30-61717A84F33C}"/>
              </a:ext>
            </a:extLst>
          </p:cNvPr>
          <p:cNvGrpSpPr/>
          <p:nvPr/>
        </p:nvGrpSpPr>
        <p:grpSpPr>
          <a:xfrm>
            <a:off x="5510874" y="1923615"/>
            <a:ext cx="5938828" cy="4269936"/>
            <a:chOff x="5510872" y="1923614"/>
            <a:chExt cx="5938829" cy="4269937"/>
          </a:xfrm>
        </p:grpSpPr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7B1C4E8A-77D0-4B28-AA4C-A53C51F8BF5A}"/>
                </a:ext>
              </a:extLst>
            </p:cNvPr>
            <p:cNvSpPr txBox="1"/>
            <p:nvPr/>
          </p:nvSpPr>
          <p:spPr>
            <a:xfrm>
              <a:off x="7772400" y="1923614"/>
              <a:ext cx="128913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/>
                <a:t>{ </a:t>
              </a:r>
              <a:r>
                <a:rPr lang="fr-FR" sz="1400" dirty="0">
                  <a:solidFill>
                    <a:srgbClr val="0070C0"/>
                  </a:solidFill>
                </a:rPr>
                <a:t>P1</a:t>
              </a:r>
              <a:r>
                <a:rPr lang="fr-FR" sz="1400" dirty="0"/>
                <a:t>@</a:t>
              </a:r>
              <a:r>
                <a:rPr lang="fr-FR" sz="1400" b="1" dirty="0"/>
                <a:t>1</a:t>
              </a:r>
              <a:r>
                <a:rPr lang="fr-FR" sz="1400" dirty="0"/>
                <a:t> </a:t>
              </a:r>
              <a:r>
                <a:rPr lang="fr-FR" sz="1400" dirty="0">
                  <a:solidFill>
                    <a:srgbClr val="FF0000"/>
                  </a:solidFill>
                </a:rPr>
                <a:t>P2</a:t>
              </a:r>
              <a:r>
                <a:rPr lang="fr-FR" sz="1400" dirty="0"/>
                <a:t>@</a:t>
              </a:r>
              <a:r>
                <a:rPr lang="fr-FR" sz="1400" b="1" dirty="0"/>
                <a:t>1</a:t>
              </a:r>
              <a:r>
                <a:rPr lang="fr-FR" sz="1400" dirty="0"/>
                <a:t> }</a:t>
              </a:r>
            </a:p>
          </p:txBody>
        </p:sp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DEB093D5-501D-422B-B016-ED993AA9CC1B}"/>
                </a:ext>
              </a:extLst>
            </p:cNvPr>
            <p:cNvSpPr txBox="1"/>
            <p:nvPr/>
          </p:nvSpPr>
          <p:spPr>
            <a:xfrm>
              <a:off x="6707517" y="2583974"/>
              <a:ext cx="12859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/>
                <a:t>{ </a:t>
              </a:r>
              <a:r>
                <a:rPr lang="fr-FR" sz="1400" dirty="0">
                  <a:solidFill>
                    <a:srgbClr val="0070C0"/>
                  </a:solidFill>
                </a:rPr>
                <a:t>P1</a:t>
              </a:r>
              <a:r>
                <a:rPr lang="fr-FR" sz="1400" dirty="0"/>
                <a:t>@</a:t>
              </a:r>
              <a:r>
                <a:rPr lang="fr-FR" sz="1400" b="1" dirty="0"/>
                <a:t>T</a:t>
              </a:r>
              <a:r>
                <a:rPr lang="fr-FR" sz="1400" dirty="0"/>
                <a:t> </a:t>
              </a:r>
              <a:r>
                <a:rPr lang="fr-FR" sz="1400" dirty="0">
                  <a:solidFill>
                    <a:srgbClr val="FF0000"/>
                  </a:solidFill>
                </a:rPr>
                <a:t>P2</a:t>
              </a:r>
              <a:r>
                <a:rPr lang="fr-FR" sz="1400" dirty="0"/>
                <a:t>@</a:t>
              </a:r>
              <a:r>
                <a:rPr lang="fr-FR" sz="1400" b="1" dirty="0"/>
                <a:t>1</a:t>
              </a:r>
              <a:r>
                <a:rPr lang="fr-FR" sz="1400" dirty="0"/>
                <a:t> }</a:t>
              </a:r>
            </a:p>
          </p:txBody>
        </p:sp>
        <p:cxnSp>
          <p:nvCxnSpPr>
            <p:cNvPr id="10" name="Connecteur droit avec flèche 9">
              <a:extLst>
                <a:ext uri="{FF2B5EF4-FFF2-40B4-BE49-F238E27FC236}">
                  <a16:creationId xmlns:a16="http://schemas.microsoft.com/office/drawing/2014/main" id="{57556333-03C0-42EE-9B15-DBAF93283C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44558" y="2263709"/>
              <a:ext cx="546453" cy="262163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B78EF300-5AC5-453D-A2C2-EA7891D738E7}"/>
                </a:ext>
              </a:extLst>
            </p:cNvPr>
            <p:cNvSpPr txBox="1"/>
            <p:nvPr/>
          </p:nvSpPr>
          <p:spPr>
            <a:xfrm>
              <a:off x="7772400" y="3244334"/>
              <a:ext cx="12827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/>
                <a:t>{ </a:t>
              </a:r>
              <a:r>
                <a:rPr lang="fr-FR" sz="1400" dirty="0">
                  <a:solidFill>
                    <a:srgbClr val="0070C0"/>
                  </a:solidFill>
                </a:rPr>
                <a:t>P1</a:t>
              </a:r>
              <a:r>
                <a:rPr lang="fr-FR" sz="1400" dirty="0"/>
                <a:t>@</a:t>
              </a:r>
              <a:r>
                <a:rPr lang="fr-FR" sz="1400" b="1" dirty="0"/>
                <a:t>T</a:t>
              </a:r>
              <a:r>
                <a:rPr lang="fr-FR" sz="1400" dirty="0"/>
                <a:t> </a:t>
              </a:r>
              <a:r>
                <a:rPr lang="fr-FR" sz="1400" dirty="0">
                  <a:solidFill>
                    <a:srgbClr val="FF0000"/>
                  </a:solidFill>
                </a:rPr>
                <a:t>P2</a:t>
              </a:r>
              <a:r>
                <a:rPr lang="fr-FR" sz="1400" dirty="0"/>
                <a:t>@</a:t>
              </a:r>
              <a:r>
                <a:rPr lang="fr-FR" sz="1400" b="1" dirty="0"/>
                <a:t>T</a:t>
              </a:r>
              <a:r>
                <a:rPr lang="fr-FR" sz="1400" dirty="0"/>
                <a:t> }</a:t>
              </a:r>
            </a:p>
          </p:txBody>
        </p:sp>
        <p:cxnSp>
          <p:nvCxnSpPr>
            <p:cNvPr id="12" name="Connecteur droit avec flèche 11">
              <a:extLst>
                <a:ext uri="{FF2B5EF4-FFF2-40B4-BE49-F238E27FC236}">
                  <a16:creationId xmlns:a16="http://schemas.microsoft.com/office/drawing/2014/main" id="{347ADBAF-EA79-44C3-927F-415A9217DB73}"/>
                </a:ext>
              </a:extLst>
            </p:cNvPr>
            <p:cNvCxnSpPr>
              <a:cxnSpLocks/>
            </p:cNvCxnSpPr>
            <p:nvPr/>
          </p:nvCxnSpPr>
          <p:spPr>
            <a:xfrm>
              <a:off x="7501530" y="2923554"/>
              <a:ext cx="543028" cy="26267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4662D35B-AF66-4459-A168-D1EBC36E7857}"/>
                </a:ext>
              </a:extLst>
            </p:cNvPr>
            <p:cNvSpPr txBox="1"/>
            <p:nvPr/>
          </p:nvSpPr>
          <p:spPr>
            <a:xfrm>
              <a:off x="8679707" y="3907949"/>
              <a:ext cx="12859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/>
                <a:t>{ </a:t>
              </a:r>
              <a:r>
                <a:rPr lang="fr-FR" sz="1400" dirty="0">
                  <a:solidFill>
                    <a:srgbClr val="0070C0"/>
                  </a:solidFill>
                </a:rPr>
                <a:t>P1</a:t>
              </a:r>
              <a:r>
                <a:rPr lang="fr-FR" sz="1400" dirty="0"/>
                <a:t>@</a:t>
              </a:r>
              <a:r>
                <a:rPr lang="fr-FR" sz="1400" b="1" dirty="0"/>
                <a:t>T</a:t>
              </a:r>
              <a:r>
                <a:rPr lang="fr-FR" sz="1400" dirty="0"/>
                <a:t> </a:t>
              </a:r>
              <a:r>
                <a:rPr lang="fr-FR" sz="1400" dirty="0">
                  <a:solidFill>
                    <a:srgbClr val="FF0000"/>
                  </a:solidFill>
                </a:rPr>
                <a:t>P2</a:t>
              </a:r>
              <a:r>
                <a:rPr lang="fr-FR" sz="1400" dirty="0"/>
                <a:t>@</a:t>
              </a:r>
              <a:r>
                <a:rPr lang="fr-FR" sz="1400" b="1" dirty="0"/>
                <a:t>2</a:t>
              </a:r>
              <a:r>
                <a:rPr lang="fr-FR" sz="1400" dirty="0"/>
                <a:t> }</a:t>
              </a:r>
            </a:p>
          </p:txBody>
        </p:sp>
        <p:cxnSp>
          <p:nvCxnSpPr>
            <p:cNvPr id="14" name="Connecteur droit avec flèche 13">
              <a:extLst>
                <a:ext uri="{FF2B5EF4-FFF2-40B4-BE49-F238E27FC236}">
                  <a16:creationId xmlns:a16="http://schemas.microsoft.com/office/drawing/2014/main" id="{2CA13840-9B44-4078-9046-E2F140526A86}"/>
                </a:ext>
              </a:extLst>
            </p:cNvPr>
            <p:cNvCxnSpPr>
              <a:cxnSpLocks/>
            </p:cNvCxnSpPr>
            <p:nvPr/>
          </p:nvCxnSpPr>
          <p:spPr>
            <a:xfrm>
              <a:off x="8546129" y="3583914"/>
              <a:ext cx="543028" cy="26267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9A8A6EAE-3021-449C-90B6-A062C8CD41DA}"/>
                </a:ext>
              </a:extLst>
            </p:cNvPr>
            <p:cNvSpPr txBox="1"/>
            <p:nvPr/>
          </p:nvSpPr>
          <p:spPr>
            <a:xfrm>
              <a:off x="7772400" y="4565054"/>
              <a:ext cx="128913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/>
                <a:t>{ </a:t>
              </a:r>
              <a:r>
                <a:rPr lang="fr-FR" sz="1400" dirty="0">
                  <a:solidFill>
                    <a:srgbClr val="0070C0"/>
                  </a:solidFill>
                </a:rPr>
                <a:t>P1</a:t>
              </a:r>
              <a:r>
                <a:rPr lang="fr-FR" sz="1400" dirty="0"/>
                <a:t>@</a:t>
              </a:r>
              <a:r>
                <a:rPr lang="fr-FR" sz="1400" b="1" dirty="0"/>
                <a:t>2</a:t>
              </a:r>
              <a:r>
                <a:rPr lang="fr-FR" sz="1400" dirty="0"/>
                <a:t> </a:t>
              </a:r>
              <a:r>
                <a:rPr lang="fr-FR" sz="1400" dirty="0">
                  <a:solidFill>
                    <a:srgbClr val="FF0000"/>
                  </a:solidFill>
                </a:rPr>
                <a:t>P2</a:t>
              </a:r>
              <a:r>
                <a:rPr lang="fr-FR" sz="1400" dirty="0"/>
                <a:t>@</a:t>
              </a:r>
              <a:r>
                <a:rPr lang="fr-FR" sz="1400" b="1" dirty="0"/>
                <a:t>2</a:t>
              </a:r>
              <a:r>
                <a:rPr lang="fr-FR" sz="1400" dirty="0"/>
                <a:t> }</a:t>
              </a:r>
            </a:p>
          </p:txBody>
        </p:sp>
        <p:cxnSp>
          <p:nvCxnSpPr>
            <p:cNvPr id="16" name="Connecteur droit avec flèche 15">
              <a:extLst>
                <a:ext uri="{FF2B5EF4-FFF2-40B4-BE49-F238E27FC236}">
                  <a16:creationId xmlns:a16="http://schemas.microsoft.com/office/drawing/2014/main" id="{BBFD4C63-65B7-431D-817C-6C5FDD900F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67969" y="4299122"/>
              <a:ext cx="546453" cy="262163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A9EAB360-D1C1-465E-9BC2-5950E78A5F09}"/>
                </a:ext>
              </a:extLst>
            </p:cNvPr>
            <p:cNvSpPr txBox="1"/>
            <p:nvPr/>
          </p:nvSpPr>
          <p:spPr>
            <a:xfrm>
              <a:off x="8983475" y="5222161"/>
              <a:ext cx="8130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/>
                <a:t>{ </a:t>
              </a:r>
              <a:r>
                <a:rPr lang="fr-FR" sz="1400" dirty="0">
                  <a:solidFill>
                    <a:srgbClr val="0070C0"/>
                  </a:solidFill>
                </a:rPr>
                <a:t>P1</a:t>
              </a:r>
              <a:r>
                <a:rPr lang="fr-FR" sz="1400" dirty="0"/>
                <a:t>@</a:t>
              </a:r>
              <a:r>
                <a:rPr lang="fr-FR" sz="1400" b="1" dirty="0"/>
                <a:t>2</a:t>
              </a:r>
              <a:r>
                <a:rPr lang="fr-FR" sz="1400" dirty="0"/>
                <a:t> }</a:t>
              </a:r>
            </a:p>
          </p:txBody>
        </p:sp>
        <p:cxnSp>
          <p:nvCxnSpPr>
            <p:cNvPr id="18" name="Connecteur droit avec flèche 17">
              <a:extLst>
                <a:ext uri="{FF2B5EF4-FFF2-40B4-BE49-F238E27FC236}">
                  <a16:creationId xmlns:a16="http://schemas.microsoft.com/office/drawing/2014/main" id="{4C0C4370-DC58-46E9-AD88-F1FC5BF2E2FD}"/>
                </a:ext>
              </a:extLst>
            </p:cNvPr>
            <p:cNvCxnSpPr>
              <a:cxnSpLocks/>
            </p:cNvCxnSpPr>
            <p:nvPr/>
          </p:nvCxnSpPr>
          <p:spPr>
            <a:xfrm>
              <a:off x="8546129" y="4938496"/>
              <a:ext cx="543028" cy="26267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2165D4F3-93DC-4B9C-9296-A72E89730491}"/>
                </a:ext>
              </a:extLst>
            </p:cNvPr>
            <p:cNvSpPr txBox="1"/>
            <p:nvPr/>
          </p:nvSpPr>
          <p:spPr>
            <a:xfrm>
              <a:off x="8901258" y="2583974"/>
              <a:ext cx="12859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/>
                <a:t>{ </a:t>
              </a:r>
              <a:r>
                <a:rPr lang="fr-FR" sz="1400" dirty="0">
                  <a:solidFill>
                    <a:srgbClr val="0070C0"/>
                  </a:solidFill>
                </a:rPr>
                <a:t>P1</a:t>
              </a:r>
              <a:r>
                <a:rPr lang="fr-FR" sz="1400" dirty="0"/>
                <a:t>@</a:t>
              </a:r>
              <a:r>
                <a:rPr lang="fr-FR" sz="1400" b="1" dirty="0"/>
                <a:t>1</a:t>
              </a:r>
              <a:r>
                <a:rPr lang="fr-FR" sz="1400" dirty="0"/>
                <a:t> </a:t>
              </a:r>
              <a:r>
                <a:rPr lang="fr-FR" sz="1400" dirty="0">
                  <a:solidFill>
                    <a:srgbClr val="FF0000"/>
                  </a:solidFill>
                </a:rPr>
                <a:t>P2</a:t>
              </a:r>
              <a:r>
                <a:rPr lang="fr-FR" sz="1400" dirty="0"/>
                <a:t>@</a:t>
              </a:r>
              <a:r>
                <a:rPr lang="fr-FR" sz="1400" b="1" dirty="0"/>
                <a:t>T</a:t>
              </a:r>
              <a:r>
                <a:rPr lang="fr-FR" sz="1400" dirty="0"/>
                <a:t> }</a:t>
              </a:r>
            </a:p>
          </p:txBody>
        </p:sp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3A7C08CC-2D3D-4FD2-AD19-CAB603072176}"/>
                </a:ext>
              </a:extLst>
            </p:cNvPr>
            <p:cNvSpPr txBox="1"/>
            <p:nvPr/>
          </p:nvSpPr>
          <p:spPr>
            <a:xfrm>
              <a:off x="5510872" y="3244334"/>
              <a:ext cx="128913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/>
                <a:t>{ </a:t>
              </a:r>
              <a:r>
                <a:rPr lang="fr-FR" sz="1400" dirty="0">
                  <a:solidFill>
                    <a:srgbClr val="0070C0"/>
                  </a:solidFill>
                </a:rPr>
                <a:t>P1</a:t>
              </a:r>
              <a:r>
                <a:rPr lang="fr-FR" sz="1400" dirty="0"/>
                <a:t>@</a:t>
              </a:r>
              <a:r>
                <a:rPr lang="fr-FR" sz="1400" b="1" dirty="0"/>
                <a:t>2</a:t>
              </a:r>
              <a:r>
                <a:rPr lang="fr-FR" sz="1400" dirty="0"/>
                <a:t> </a:t>
              </a:r>
              <a:r>
                <a:rPr lang="fr-FR" sz="1400" dirty="0">
                  <a:solidFill>
                    <a:srgbClr val="FF0000"/>
                  </a:solidFill>
                </a:rPr>
                <a:t>P2</a:t>
              </a:r>
              <a:r>
                <a:rPr lang="fr-FR" sz="1400" dirty="0"/>
                <a:t>@</a:t>
              </a:r>
              <a:r>
                <a:rPr lang="fr-FR" sz="1400" b="1" dirty="0"/>
                <a:t>1</a:t>
              </a:r>
              <a:r>
                <a:rPr lang="fr-FR" sz="1400" dirty="0"/>
                <a:t> }</a:t>
              </a:r>
            </a:p>
          </p:txBody>
        </p:sp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6FA2E7D3-48E2-44D1-8D00-0EB5300DEB65}"/>
                </a:ext>
              </a:extLst>
            </p:cNvPr>
            <p:cNvSpPr txBox="1"/>
            <p:nvPr/>
          </p:nvSpPr>
          <p:spPr>
            <a:xfrm>
              <a:off x="10024310" y="3244334"/>
              <a:ext cx="128913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/>
                <a:t>{ </a:t>
              </a:r>
              <a:r>
                <a:rPr lang="fr-FR" sz="1400" dirty="0">
                  <a:solidFill>
                    <a:srgbClr val="0070C0"/>
                  </a:solidFill>
                </a:rPr>
                <a:t>P1</a:t>
              </a:r>
              <a:r>
                <a:rPr lang="fr-FR" sz="1400" dirty="0"/>
                <a:t>@</a:t>
              </a:r>
              <a:r>
                <a:rPr lang="fr-FR" sz="1400" b="1" dirty="0"/>
                <a:t>1</a:t>
              </a:r>
              <a:r>
                <a:rPr lang="fr-FR" sz="1400" dirty="0"/>
                <a:t> </a:t>
              </a:r>
              <a:r>
                <a:rPr lang="fr-FR" sz="1400" dirty="0">
                  <a:solidFill>
                    <a:srgbClr val="FF0000"/>
                  </a:solidFill>
                </a:rPr>
                <a:t>P2</a:t>
              </a:r>
              <a:r>
                <a:rPr lang="fr-FR" sz="1400" dirty="0"/>
                <a:t>@</a:t>
              </a:r>
              <a:r>
                <a:rPr lang="fr-FR" sz="1400" b="1" dirty="0"/>
                <a:t>2</a:t>
              </a:r>
              <a:r>
                <a:rPr lang="fr-FR" sz="1400" dirty="0"/>
                <a:t> }</a:t>
              </a:r>
            </a:p>
          </p:txBody>
        </p: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EA004158-566B-4EF8-940F-A774C9919D01}"/>
                </a:ext>
              </a:extLst>
            </p:cNvPr>
            <p:cNvSpPr txBox="1"/>
            <p:nvPr/>
          </p:nvSpPr>
          <p:spPr>
            <a:xfrm>
              <a:off x="5510872" y="3904694"/>
              <a:ext cx="8130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/>
                <a:t>{ </a:t>
              </a:r>
              <a:r>
                <a:rPr lang="fr-FR" sz="1400" dirty="0">
                  <a:solidFill>
                    <a:srgbClr val="FF0000"/>
                  </a:solidFill>
                </a:rPr>
                <a:t>P2</a:t>
              </a:r>
              <a:r>
                <a:rPr lang="fr-FR" sz="1400" dirty="0"/>
                <a:t>@</a:t>
              </a:r>
              <a:r>
                <a:rPr lang="fr-FR" sz="1400" b="1" dirty="0"/>
                <a:t>1</a:t>
              </a:r>
              <a:r>
                <a:rPr lang="fr-FR" sz="1400" dirty="0"/>
                <a:t> }</a:t>
              </a:r>
            </a:p>
          </p:txBody>
        </p:sp>
        <p:sp>
          <p:nvSpPr>
            <p:cNvPr id="23" name="ZoneTexte 22">
              <a:extLst>
                <a:ext uri="{FF2B5EF4-FFF2-40B4-BE49-F238E27FC236}">
                  <a16:creationId xmlns:a16="http://schemas.microsoft.com/office/drawing/2014/main" id="{CC5395D0-3AF6-4F60-8498-64D407B760CA}"/>
                </a:ext>
              </a:extLst>
            </p:cNvPr>
            <p:cNvSpPr txBox="1"/>
            <p:nvPr/>
          </p:nvSpPr>
          <p:spPr>
            <a:xfrm>
              <a:off x="6722758" y="3904694"/>
              <a:ext cx="12859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/>
                <a:t>{ </a:t>
              </a:r>
              <a:r>
                <a:rPr lang="fr-FR" sz="1400" dirty="0">
                  <a:solidFill>
                    <a:srgbClr val="0070C0"/>
                  </a:solidFill>
                </a:rPr>
                <a:t>P1</a:t>
              </a:r>
              <a:r>
                <a:rPr lang="fr-FR" sz="1400" dirty="0"/>
                <a:t>@</a:t>
              </a:r>
              <a:r>
                <a:rPr lang="fr-FR" sz="1400" b="1" dirty="0"/>
                <a:t>2</a:t>
              </a:r>
              <a:r>
                <a:rPr lang="fr-FR" sz="1400" dirty="0"/>
                <a:t> </a:t>
              </a:r>
              <a:r>
                <a:rPr lang="fr-FR" sz="1400" dirty="0">
                  <a:solidFill>
                    <a:srgbClr val="FF0000"/>
                  </a:solidFill>
                </a:rPr>
                <a:t>P2</a:t>
              </a:r>
              <a:r>
                <a:rPr lang="fr-FR" sz="1400" dirty="0"/>
                <a:t>@</a:t>
              </a:r>
              <a:r>
                <a:rPr lang="fr-FR" sz="1400" b="1" dirty="0"/>
                <a:t>T</a:t>
              </a:r>
              <a:r>
                <a:rPr lang="fr-FR" sz="1400" dirty="0"/>
                <a:t> }</a:t>
              </a:r>
            </a:p>
          </p:txBody>
        </p:sp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CEF56D12-2EAA-4CE9-B279-40381AF1D3E7}"/>
                </a:ext>
              </a:extLst>
            </p:cNvPr>
            <p:cNvSpPr txBox="1"/>
            <p:nvPr/>
          </p:nvSpPr>
          <p:spPr>
            <a:xfrm>
              <a:off x="10636658" y="3904694"/>
              <a:ext cx="8130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/>
                <a:t>{ </a:t>
              </a:r>
              <a:r>
                <a:rPr lang="fr-FR" sz="1400" dirty="0">
                  <a:solidFill>
                    <a:srgbClr val="0070C0"/>
                  </a:solidFill>
                </a:rPr>
                <a:t>P1</a:t>
              </a:r>
              <a:r>
                <a:rPr lang="fr-FR" sz="1400" dirty="0"/>
                <a:t>@</a:t>
              </a:r>
              <a:r>
                <a:rPr lang="fr-FR" sz="1400" b="1" dirty="0"/>
                <a:t>1</a:t>
              </a:r>
              <a:r>
                <a:rPr lang="fr-FR" sz="1400" dirty="0"/>
                <a:t> }</a:t>
              </a:r>
            </a:p>
          </p:txBody>
        </p:sp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4865496A-E808-4331-AA43-DD827DDC77A2}"/>
                </a:ext>
              </a:extLst>
            </p:cNvPr>
            <p:cNvSpPr txBox="1"/>
            <p:nvPr/>
          </p:nvSpPr>
          <p:spPr>
            <a:xfrm>
              <a:off x="6375575" y="4555213"/>
              <a:ext cx="8098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/>
                <a:t>{ </a:t>
              </a:r>
              <a:r>
                <a:rPr lang="fr-FR" sz="1400" dirty="0">
                  <a:solidFill>
                    <a:srgbClr val="FF0000"/>
                  </a:solidFill>
                </a:rPr>
                <a:t>P2</a:t>
              </a:r>
              <a:r>
                <a:rPr lang="fr-FR" sz="1400" dirty="0"/>
                <a:t>@</a:t>
              </a:r>
              <a:r>
                <a:rPr lang="fr-FR" sz="1400" b="1" dirty="0"/>
                <a:t>T</a:t>
              </a:r>
              <a:r>
                <a:rPr lang="fr-FR" sz="1400" dirty="0"/>
                <a:t> }</a:t>
              </a:r>
            </a:p>
          </p:txBody>
        </p:sp>
        <p:sp>
          <p:nvSpPr>
            <p:cNvPr id="26" name="ZoneTexte 25">
              <a:extLst>
                <a:ext uri="{FF2B5EF4-FFF2-40B4-BE49-F238E27FC236}">
                  <a16:creationId xmlns:a16="http://schemas.microsoft.com/office/drawing/2014/main" id="{792CF2C0-E0A7-46F8-A8B2-69FD85E79AAF}"/>
                </a:ext>
              </a:extLst>
            </p:cNvPr>
            <p:cNvSpPr txBox="1"/>
            <p:nvPr/>
          </p:nvSpPr>
          <p:spPr>
            <a:xfrm>
              <a:off x="9851003" y="4524276"/>
              <a:ext cx="8098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/>
                <a:t>{ </a:t>
              </a:r>
              <a:r>
                <a:rPr lang="fr-FR" sz="1400" dirty="0">
                  <a:solidFill>
                    <a:srgbClr val="0070C0"/>
                  </a:solidFill>
                </a:rPr>
                <a:t>P1</a:t>
              </a:r>
              <a:r>
                <a:rPr lang="fr-FR" sz="1400" dirty="0"/>
                <a:t>@</a:t>
              </a:r>
              <a:r>
                <a:rPr lang="fr-FR" sz="1400" b="1" dirty="0"/>
                <a:t>T</a:t>
              </a:r>
              <a:r>
                <a:rPr lang="fr-FR" sz="1400" dirty="0"/>
                <a:t> }</a:t>
              </a:r>
            </a:p>
          </p:txBody>
        </p:sp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C68666CF-C620-44E0-A0A2-62C384916A4C}"/>
                </a:ext>
              </a:extLst>
            </p:cNvPr>
            <p:cNvSpPr txBox="1"/>
            <p:nvPr/>
          </p:nvSpPr>
          <p:spPr>
            <a:xfrm>
              <a:off x="7011286" y="5222161"/>
              <a:ext cx="8130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/>
                <a:t>{ </a:t>
              </a:r>
              <a:r>
                <a:rPr lang="fr-FR" sz="1400" dirty="0">
                  <a:solidFill>
                    <a:srgbClr val="FF0000"/>
                  </a:solidFill>
                </a:rPr>
                <a:t>P2</a:t>
              </a:r>
              <a:r>
                <a:rPr lang="fr-FR" sz="1400" dirty="0"/>
                <a:t>@</a:t>
              </a:r>
              <a:r>
                <a:rPr lang="fr-FR" sz="1400" b="1" dirty="0"/>
                <a:t>2</a:t>
              </a:r>
              <a:r>
                <a:rPr lang="fr-FR" sz="1400" dirty="0"/>
                <a:t> }</a:t>
              </a:r>
            </a:p>
          </p:txBody>
        </p:sp>
        <p:cxnSp>
          <p:nvCxnSpPr>
            <p:cNvPr id="28" name="Connecteur droit avec flèche 27">
              <a:extLst>
                <a:ext uri="{FF2B5EF4-FFF2-40B4-BE49-F238E27FC236}">
                  <a16:creationId xmlns:a16="http://schemas.microsoft.com/office/drawing/2014/main" id="{0C4B1F9E-EE2B-4CB6-ADBD-2A70CFBF7F36}"/>
                </a:ext>
              </a:extLst>
            </p:cNvPr>
            <p:cNvCxnSpPr>
              <a:cxnSpLocks/>
            </p:cNvCxnSpPr>
            <p:nvPr/>
          </p:nvCxnSpPr>
          <p:spPr>
            <a:xfrm>
              <a:off x="7501530" y="4299122"/>
              <a:ext cx="543028" cy="26267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avec flèche 28">
              <a:extLst>
                <a:ext uri="{FF2B5EF4-FFF2-40B4-BE49-F238E27FC236}">
                  <a16:creationId xmlns:a16="http://schemas.microsoft.com/office/drawing/2014/main" id="{72A78100-CC08-4542-8AC9-567AED4221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55077" y="4299637"/>
              <a:ext cx="546453" cy="262163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avec flèche 29">
              <a:extLst>
                <a:ext uri="{FF2B5EF4-FFF2-40B4-BE49-F238E27FC236}">
                  <a16:creationId xmlns:a16="http://schemas.microsoft.com/office/drawing/2014/main" id="{70FB4CF0-097E-4FB8-B528-73FE7681052D}"/>
                </a:ext>
              </a:extLst>
            </p:cNvPr>
            <p:cNvCxnSpPr>
              <a:cxnSpLocks/>
            </p:cNvCxnSpPr>
            <p:nvPr/>
          </p:nvCxnSpPr>
          <p:spPr>
            <a:xfrm>
              <a:off x="8591011" y="2263194"/>
              <a:ext cx="543028" cy="26267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eur droit avec flèche 30">
              <a:extLst>
                <a:ext uri="{FF2B5EF4-FFF2-40B4-BE49-F238E27FC236}">
                  <a16:creationId xmlns:a16="http://schemas.microsoft.com/office/drawing/2014/main" id="{18405951-C3DE-4091-B1F4-390D1CAE62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55077" y="2924069"/>
              <a:ext cx="546453" cy="262163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avec flèche 31">
              <a:extLst>
                <a:ext uri="{FF2B5EF4-FFF2-40B4-BE49-F238E27FC236}">
                  <a16:creationId xmlns:a16="http://schemas.microsoft.com/office/drawing/2014/main" id="{DAE4DC52-10D5-460C-8429-9FF1EED0A087}"/>
                </a:ext>
              </a:extLst>
            </p:cNvPr>
            <p:cNvCxnSpPr>
              <a:cxnSpLocks/>
            </p:cNvCxnSpPr>
            <p:nvPr/>
          </p:nvCxnSpPr>
          <p:spPr>
            <a:xfrm>
              <a:off x="9714422" y="2923554"/>
              <a:ext cx="543028" cy="26267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avec flèche 32">
              <a:extLst>
                <a:ext uri="{FF2B5EF4-FFF2-40B4-BE49-F238E27FC236}">
                  <a16:creationId xmlns:a16="http://schemas.microsoft.com/office/drawing/2014/main" id="{949748AC-4F0F-4F06-AF19-7E7AD9B67D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67969" y="2924069"/>
              <a:ext cx="546453" cy="262163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avec flèche 33">
              <a:extLst>
                <a:ext uri="{FF2B5EF4-FFF2-40B4-BE49-F238E27FC236}">
                  <a16:creationId xmlns:a16="http://schemas.microsoft.com/office/drawing/2014/main" id="{02FC199A-C622-45DD-A52D-7BAA20F77086}"/>
                </a:ext>
              </a:extLst>
            </p:cNvPr>
            <p:cNvCxnSpPr>
              <a:cxnSpLocks/>
            </p:cNvCxnSpPr>
            <p:nvPr/>
          </p:nvCxnSpPr>
          <p:spPr>
            <a:xfrm>
              <a:off x="6737570" y="3627326"/>
              <a:ext cx="543028" cy="26267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 droit avec flèche 34">
              <a:extLst>
                <a:ext uri="{FF2B5EF4-FFF2-40B4-BE49-F238E27FC236}">
                  <a16:creationId xmlns:a16="http://schemas.microsoft.com/office/drawing/2014/main" id="{90FEC47D-BA8D-44B6-8A9D-D52F46ADF6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91117" y="3627841"/>
              <a:ext cx="546453" cy="262163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eur droit avec flèche 35">
              <a:extLst>
                <a:ext uri="{FF2B5EF4-FFF2-40B4-BE49-F238E27FC236}">
                  <a16:creationId xmlns:a16="http://schemas.microsoft.com/office/drawing/2014/main" id="{8747B7C9-1CC2-4F5B-A299-096645EF5F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99676" y="3584429"/>
              <a:ext cx="546453" cy="262163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avec flèche 36">
              <a:extLst>
                <a:ext uri="{FF2B5EF4-FFF2-40B4-BE49-F238E27FC236}">
                  <a16:creationId xmlns:a16="http://schemas.microsoft.com/office/drawing/2014/main" id="{87700A15-11C7-42E3-9B22-9323A1952FFF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979" y="3583358"/>
              <a:ext cx="543028" cy="26267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avec flèche 37">
              <a:extLst>
                <a:ext uri="{FF2B5EF4-FFF2-40B4-BE49-F238E27FC236}">
                  <a16:creationId xmlns:a16="http://schemas.microsoft.com/office/drawing/2014/main" id="{9A383940-3A6A-47E8-AE94-F42611F6D1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56526" y="3583873"/>
              <a:ext cx="546453" cy="262163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eur droit avec flèche 38">
              <a:extLst>
                <a:ext uri="{FF2B5EF4-FFF2-40B4-BE49-F238E27FC236}">
                  <a16:creationId xmlns:a16="http://schemas.microsoft.com/office/drawing/2014/main" id="{C58AF4D9-E9CA-4484-BF71-7919CFAEE03E}"/>
                </a:ext>
              </a:extLst>
            </p:cNvPr>
            <p:cNvCxnSpPr>
              <a:cxnSpLocks/>
            </p:cNvCxnSpPr>
            <p:nvPr/>
          </p:nvCxnSpPr>
          <p:spPr>
            <a:xfrm>
              <a:off x="9714422" y="4298607"/>
              <a:ext cx="543028" cy="26267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avec flèche 39">
              <a:extLst>
                <a:ext uri="{FF2B5EF4-FFF2-40B4-BE49-F238E27FC236}">
                  <a16:creationId xmlns:a16="http://schemas.microsoft.com/office/drawing/2014/main" id="{354743A7-EFBC-4D9B-811D-53CCF7C6C4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99676" y="4939011"/>
              <a:ext cx="546453" cy="262163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eur droit avec flèche 40">
              <a:extLst>
                <a:ext uri="{FF2B5EF4-FFF2-40B4-BE49-F238E27FC236}">
                  <a16:creationId xmlns:a16="http://schemas.microsoft.com/office/drawing/2014/main" id="{90F383C5-9EBE-4186-AEB3-1BDDD48C4952}"/>
                </a:ext>
              </a:extLst>
            </p:cNvPr>
            <p:cNvCxnSpPr>
              <a:cxnSpLocks/>
            </p:cNvCxnSpPr>
            <p:nvPr/>
          </p:nvCxnSpPr>
          <p:spPr>
            <a:xfrm>
              <a:off x="6121858" y="4299122"/>
              <a:ext cx="543028" cy="26267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eur droit avec flèche 41">
              <a:extLst>
                <a:ext uri="{FF2B5EF4-FFF2-40B4-BE49-F238E27FC236}">
                  <a16:creationId xmlns:a16="http://schemas.microsoft.com/office/drawing/2014/main" id="{287B46DA-FE50-4FEA-89CA-6A4BE9D9DF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564606" y="4299637"/>
              <a:ext cx="546453" cy="262163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eur droit avec flèche 42">
              <a:extLst>
                <a:ext uri="{FF2B5EF4-FFF2-40B4-BE49-F238E27FC236}">
                  <a16:creationId xmlns:a16="http://schemas.microsoft.com/office/drawing/2014/main" id="{DA029E90-F73E-4DF5-AF7F-A45BED44D00B}"/>
                </a:ext>
              </a:extLst>
            </p:cNvPr>
            <p:cNvCxnSpPr>
              <a:cxnSpLocks/>
            </p:cNvCxnSpPr>
            <p:nvPr/>
          </p:nvCxnSpPr>
          <p:spPr>
            <a:xfrm>
              <a:off x="6967645" y="4945765"/>
              <a:ext cx="543028" cy="26267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eur droit avec flèche 43">
              <a:extLst>
                <a:ext uri="{FF2B5EF4-FFF2-40B4-BE49-F238E27FC236}">
                  <a16:creationId xmlns:a16="http://schemas.microsoft.com/office/drawing/2014/main" id="{B21DC160-53C4-4460-94BA-0EB0829721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649800" y="4938753"/>
              <a:ext cx="546453" cy="262163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cteur droit avec flèche 44">
              <a:extLst>
                <a:ext uri="{FF2B5EF4-FFF2-40B4-BE49-F238E27FC236}">
                  <a16:creationId xmlns:a16="http://schemas.microsoft.com/office/drawing/2014/main" id="{FBB609ED-1BFD-48F3-972C-1FD157E8675C}"/>
                </a:ext>
              </a:extLst>
            </p:cNvPr>
            <p:cNvCxnSpPr>
              <a:cxnSpLocks/>
            </p:cNvCxnSpPr>
            <p:nvPr/>
          </p:nvCxnSpPr>
          <p:spPr>
            <a:xfrm>
              <a:off x="7836910" y="5652848"/>
              <a:ext cx="543028" cy="26267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ZoneTexte 45">
              <a:extLst>
                <a:ext uri="{FF2B5EF4-FFF2-40B4-BE49-F238E27FC236}">
                  <a16:creationId xmlns:a16="http://schemas.microsoft.com/office/drawing/2014/main" id="{0B8258F4-E0B7-44BC-A82F-F4A39179A141}"/>
                </a:ext>
              </a:extLst>
            </p:cNvPr>
            <p:cNvSpPr txBox="1"/>
            <p:nvPr/>
          </p:nvSpPr>
          <p:spPr>
            <a:xfrm>
              <a:off x="8379938" y="5885774"/>
              <a:ext cx="3369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/>
                <a:t>{ }</a:t>
              </a:r>
            </a:p>
          </p:txBody>
        </p:sp>
        <p:cxnSp>
          <p:nvCxnSpPr>
            <p:cNvPr id="47" name="Connecteur droit avec flèche 46">
              <a:extLst>
                <a:ext uri="{FF2B5EF4-FFF2-40B4-BE49-F238E27FC236}">
                  <a16:creationId xmlns:a16="http://schemas.microsoft.com/office/drawing/2014/main" id="{6471B764-6999-429B-B216-1F1094401A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58349" y="5653363"/>
              <a:ext cx="546453" cy="262163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e 59">
            <a:extLst>
              <a:ext uri="{FF2B5EF4-FFF2-40B4-BE49-F238E27FC236}">
                <a16:creationId xmlns:a16="http://schemas.microsoft.com/office/drawing/2014/main" id="{0B6E1D17-FFAC-45E1-B48A-8ECD897E685F}"/>
              </a:ext>
            </a:extLst>
          </p:cNvPr>
          <p:cNvGrpSpPr/>
          <p:nvPr/>
        </p:nvGrpSpPr>
        <p:grpSpPr>
          <a:xfrm>
            <a:off x="5510872" y="1690688"/>
            <a:ext cx="6198528" cy="4564419"/>
            <a:chOff x="5510872" y="1690688"/>
            <a:chExt cx="6198528" cy="4564418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B2EDDD5-BF95-44AC-9E8D-06938D5C5D17}"/>
                </a:ext>
              </a:extLst>
            </p:cNvPr>
            <p:cNvSpPr/>
            <p:nvPr/>
          </p:nvSpPr>
          <p:spPr>
            <a:xfrm>
              <a:off x="5510872" y="1690688"/>
              <a:ext cx="6198528" cy="45644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400" dirty="0"/>
            </a:p>
          </p:txBody>
        </p:sp>
        <p:sp>
          <p:nvSpPr>
            <p:cNvPr id="62" name="ZoneTexte 61">
              <a:extLst>
                <a:ext uri="{FF2B5EF4-FFF2-40B4-BE49-F238E27FC236}">
                  <a16:creationId xmlns:a16="http://schemas.microsoft.com/office/drawing/2014/main" id="{C9278E56-CF62-47C1-B11D-6AA3AD85921C}"/>
                </a:ext>
              </a:extLst>
            </p:cNvPr>
            <p:cNvSpPr txBox="1"/>
            <p:nvPr/>
          </p:nvSpPr>
          <p:spPr>
            <a:xfrm>
              <a:off x="7772400" y="3244334"/>
              <a:ext cx="12827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/>
                <a:t>{ </a:t>
              </a:r>
              <a:r>
                <a:rPr lang="fr-FR" sz="1400" dirty="0">
                  <a:solidFill>
                    <a:srgbClr val="0070C0"/>
                  </a:solidFill>
                </a:rPr>
                <a:t>P1</a:t>
              </a:r>
              <a:r>
                <a:rPr lang="fr-FR" sz="1400" dirty="0"/>
                <a:t>@</a:t>
              </a:r>
              <a:r>
                <a:rPr lang="fr-FR" sz="1400" b="1" dirty="0"/>
                <a:t>T</a:t>
              </a:r>
              <a:r>
                <a:rPr lang="fr-FR" sz="1400" dirty="0"/>
                <a:t> </a:t>
              </a:r>
              <a:r>
                <a:rPr lang="fr-FR" sz="1400" dirty="0">
                  <a:solidFill>
                    <a:srgbClr val="FF0000"/>
                  </a:solidFill>
                </a:rPr>
                <a:t>P2</a:t>
              </a:r>
              <a:r>
                <a:rPr lang="fr-FR" sz="1400" dirty="0"/>
                <a:t>@</a:t>
              </a:r>
              <a:r>
                <a:rPr lang="fr-FR" sz="1400" b="1" dirty="0"/>
                <a:t>T</a:t>
              </a:r>
              <a:r>
                <a:rPr lang="fr-FR" sz="1400" dirty="0"/>
                <a:t> }</a:t>
              </a:r>
            </a:p>
          </p:txBody>
        </p:sp>
        <p:sp>
          <p:nvSpPr>
            <p:cNvPr id="63" name="ZoneTexte 62">
              <a:extLst>
                <a:ext uri="{FF2B5EF4-FFF2-40B4-BE49-F238E27FC236}">
                  <a16:creationId xmlns:a16="http://schemas.microsoft.com/office/drawing/2014/main" id="{3EF6D3F2-DC9D-4E99-9DA1-AD43C7956246}"/>
                </a:ext>
              </a:extLst>
            </p:cNvPr>
            <p:cNvSpPr txBox="1"/>
            <p:nvPr/>
          </p:nvSpPr>
          <p:spPr>
            <a:xfrm>
              <a:off x="6375575" y="4555212"/>
              <a:ext cx="8098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/>
                <a:t>{ </a:t>
              </a:r>
              <a:r>
                <a:rPr lang="fr-FR" sz="1400" dirty="0">
                  <a:solidFill>
                    <a:srgbClr val="FF0000"/>
                  </a:solidFill>
                </a:rPr>
                <a:t>P2</a:t>
              </a:r>
              <a:r>
                <a:rPr lang="fr-FR" sz="1400" dirty="0"/>
                <a:t>@</a:t>
              </a:r>
              <a:r>
                <a:rPr lang="fr-FR" sz="1400" b="1" dirty="0"/>
                <a:t>T</a:t>
              </a:r>
              <a:r>
                <a:rPr lang="fr-FR" sz="1400" dirty="0"/>
                <a:t> }</a:t>
              </a:r>
            </a:p>
          </p:txBody>
        </p:sp>
        <p:sp>
          <p:nvSpPr>
            <p:cNvPr id="64" name="ZoneTexte 63">
              <a:extLst>
                <a:ext uri="{FF2B5EF4-FFF2-40B4-BE49-F238E27FC236}">
                  <a16:creationId xmlns:a16="http://schemas.microsoft.com/office/drawing/2014/main" id="{0EE72466-EC57-407E-A3D5-897C9FAE35E9}"/>
                </a:ext>
              </a:extLst>
            </p:cNvPr>
            <p:cNvSpPr txBox="1"/>
            <p:nvPr/>
          </p:nvSpPr>
          <p:spPr>
            <a:xfrm>
              <a:off x="9851004" y="4524276"/>
              <a:ext cx="8098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/>
                <a:t>{ </a:t>
              </a:r>
              <a:r>
                <a:rPr lang="fr-FR" sz="1400" dirty="0">
                  <a:solidFill>
                    <a:srgbClr val="0070C0"/>
                  </a:solidFill>
                </a:rPr>
                <a:t>P1</a:t>
              </a:r>
              <a:r>
                <a:rPr lang="fr-FR" sz="1400" dirty="0"/>
                <a:t>@</a:t>
              </a:r>
              <a:r>
                <a:rPr lang="fr-FR" sz="1400" b="1" dirty="0"/>
                <a:t>T</a:t>
              </a:r>
              <a:r>
                <a:rPr lang="fr-FR" sz="1400" dirty="0"/>
                <a:t> }</a:t>
              </a:r>
            </a:p>
          </p:txBody>
        </p:sp>
        <p:cxnSp>
          <p:nvCxnSpPr>
            <p:cNvPr id="65" name="Connecteur droit avec flèche 64">
              <a:extLst>
                <a:ext uri="{FF2B5EF4-FFF2-40B4-BE49-F238E27FC236}">
                  <a16:creationId xmlns:a16="http://schemas.microsoft.com/office/drawing/2014/main" id="{0D49771B-9B09-4281-ADD7-0EF5F7D38132}"/>
                </a:ext>
              </a:extLst>
            </p:cNvPr>
            <p:cNvCxnSpPr>
              <a:cxnSpLocks/>
              <a:endCxn id="63" idx="0"/>
            </p:cNvCxnSpPr>
            <p:nvPr/>
          </p:nvCxnSpPr>
          <p:spPr>
            <a:xfrm flipH="1">
              <a:off x="6780494" y="3584429"/>
              <a:ext cx="1765641" cy="970784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cteur droit avec flèche 65">
              <a:extLst>
                <a:ext uri="{FF2B5EF4-FFF2-40B4-BE49-F238E27FC236}">
                  <a16:creationId xmlns:a16="http://schemas.microsoft.com/office/drawing/2014/main" id="{143A8B5E-2B8D-475C-9F1E-F49871671C03}"/>
                </a:ext>
              </a:extLst>
            </p:cNvPr>
            <p:cNvCxnSpPr>
              <a:cxnSpLocks/>
            </p:cNvCxnSpPr>
            <p:nvPr/>
          </p:nvCxnSpPr>
          <p:spPr>
            <a:xfrm>
              <a:off x="8546129" y="3583914"/>
              <a:ext cx="1844780" cy="97129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ZoneTexte 66">
              <a:extLst>
                <a:ext uri="{FF2B5EF4-FFF2-40B4-BE49-F238E27FC236}">
                  <a16:creationId xmlns:a16="http://schemas.microsoft.com/office/drawing/2014/main" id="{2948ABE4-CDD5-41B0-AF48-BFE77B223612}"/>
                </a:ext>
              </a:extLst>
            </p:cNvPr>
            <p:cNvSpPr txBox="1"/>
            <p:nvPr/>
          </p:nvSpPr>
          <p:spPr>
            <a:xfrm>
              <a:off x="8379939" y="5885774"/>
              <a:ext cx="3369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/>
                <a:t>{ }</a:t>
              </a:r>
            </a:p>
          </p:txBody>
        </p:sp>
        <p:cxnSp>
          <p:nvCxnSpPr>
            <p:cNvPr id="68" name="Connecteur droit avec flèche 67">
              <a:extLst>
                <a:ext uri="{FF2B5EF4-FFF2-40B4-BE49-F238E27FC236}">
                  <a16:creationId xmlns:a16="http://schemas.microsoft.com/office/drawing/2014/main" id="{7D6A8651-CCDC-4821-AACE-E574A54BF928}"/>
                </a:ext>
              </a:extLst>
            </p:cNvPr>
            <p:cNvCxnSpPr>
              <a:cxnSpLocks/>
            </p:cNvCxnSpPr>
            <p:nvPr/>
          </p:nvCxnSpPr>
          <p:spPr>
            <a:xfrm>
              <a:off x="6870262" y="4924544"/>
              <a:ext cx="1509676" cy="99098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cteur droit avec flèche 68">
              <a:extLst>
                <a:ext uri="{FF2B5EF4-FFF2-40B4-BE49-F238E27FC236}">
                  <a16:creationId xmlns:a16="http://schemas.microsoft.com/office/drawing/2014/main" id="{A2E8C25F-CDDC-459A-A2F9-D89A764CE2CB}"/>
                </a:ext>
              </a:extLst>
            </p:cNvPr>
            <p:cNvCxnSpPr>
              <a:cxnSpLocks/>
              <a:stCxn id="64" idx="2"/>
            </p:cNvCxnSpPr>
            <p:nvPr/>
          </p:nvCxnSpPr>
          <p:spPr>
            <a:xfrm flipH="1">
              <a:off x="8758352" y="4832053"/>
              <a:ext cx="1497571" cy="1083473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ZoneTexte 69">
            <a:extLst>
              <a:ext uri="{FF2B5EF4-FFF2-40B4-BE49-F238E27FC236}">
                <a16:creationId xmlns:a16="http://schemas.microsoft.com/office/drawing/2014/main" id="{FD6C04F5-C24F-4ED2-BDA1-80B0B31A0B97}"/>
              </a:ext>
            </a:extLst>
          </p:cNvPr>
          <p:cNvSpPr txBox="1"/>
          <p:nvPr/>
        </p:nvSpPr>
        <p:spPr>
          <a:xfrm>
            <a:off x="6251029" y="2345528"/>
            <a:ext cx="52864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4 states versus 16 before reduction</a:t>
            </a:r>
          </a:p>
        </p:txBody>
      </p:sp>
    </p:spTree>
    <p:extLst>
      <p:ext uri="{BB962C8B-B14F-4D97-AF65-F5344CB8AC3E}">
        <p14:creationId xmlns:p14="http://schemas.microsoft.com/office/powerpoint/2010/main" val="2924280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3FD1E7-FCFB-42CB-88CD-CEDA2D9D7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BFC148C-9876-4E85-90F0-FBD0B84FAC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733" dirty="0"/>
              <a:t> </a:t>
            </a:r>
            <a:r>
              <a:rPr lang="en-GB" sz="3733" dirty="0">
                <a:solidFill>
                  <a:schemeClr val="bg1">
                    <a:lumMod val="50000"/>
                  </a:schemeClr>
                </a:solidFill>
              </a:rPr>
              <a:t>Execution semantics</a:t>
            </a:r>
          </a:p>
          <a:p>
            <a:r>
              <a:rPr lang="en-GB" sz="3733" dirty="0"/>
              <a:t> </a:t>
            </a:r>
            <a:r>
              <a:rPr lang="en-GB" sz="3733" dirty="0">
                <a:solidFill>
                  <a:schemeClr val="bg1">
                    <a:lumMod val="50000"/>
                  </a:schemeClr>
                </a:solidFill>
              </a:rPr>
              <a:t>Time representation &amp; semantics</a:t>
            </a:r>
          </a:p>
          <a:p>
            <a:r>
              <a:rPr lang="en-GB" sz="3733" dirty="0"/>
              <a:t> </a:t>
            </a:r>
            <a:r>
              <a:rPr lang="en-GB" sz="3733" dirty="0">
                <a:solidFill>
                  <a:schemeClr val="bg1">
                    <a:lumMod val="50000"/>
                  </a:schemeClr>
                </a:solidFill>
              </a:rPr>
              <a:t>Analysis of ONEWAY representative PDP model</a:t>
            </a:r>
          </a:p>
          <a:p>
            <a:r>
              <a:rPr lang="en-GB" sz="3733" dirty="0"/>
              <a:t> Conclusion, ongoing and future work</a:t>
            </a:r>
          </a:p>
        </p:txBody>
      </p:sp>
    </p:spTree>
    <p:extLst>
      <p:ext uri="{BB962C8B-B14F-4D97-AF65-F5344CB8AC3E}">
        <p14:creationId xmlns:p14="http://schemas.microsoft.com/office/powerpoint/2010/main" val="4186930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DFABF6-7745-484C-82FB-F999DCF5F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 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86CC3AF-925E-47A0-9CB5-CA9457A59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sz="2667" dirty="0"/>
              <a:t>A new timed PDP semantics</a:t>
            </a:r>
          </a:p>
          <a:p>
            <a:pPr lvl="1"/>
            <a:r>
              <a:rPr lang="en-GB" sz="2667" dirty="0"/>
              <a:t>BPMN 2.0 standard compliant</a:t>
            </a:r>
          </a:p>
          <a:p>
            <a:pPr lvl="1"/>
            <a:r>
              <a:rPr lang="en-GB" sz="2667" dirty="0"/>
              <a:t>Symbolic representation of time</a:t>
            </a:r>
          </a:p>
          <a:p>
            <a:pPr lvl="1"/>
            <a:endParaRPr lang="en-GB" sz="2667" dirty="0"/>
          </a:p>
          <a:p>
            <a:r>
              <a:rPr lang="en-GB" sz="2667" dirty="0"/>
              <a:t>Successfully loads ONEWAY representative model, produces execution metrics</a:t>
            </a:r>
          </a:p>
          <a:p>
            <a:endParaRPr lang="en-GB" sz="2667" dirty="0"/>
          </a:p>
          <a:p>
            <a:r>
              <a:rPr lang="en-GB" sz="2667" dirty="0"/>
              <a:t>Towards scaling the analysis</a:t>
            </a:r>
          </a:p>
          <a:p>
            <a:pPr lvl="1"/>
            <a:r>
              <a:rPr lang="en-GB" sz="2667" dirty="0"/>
              <a:t>Allows for the exploration of specific processes in isolation</a:t>
            </a:r>
          </a:p>
          <a:p>
            <a:pPr lvl="1"/>
            <a:r>
              <a:rPr lang="en-GB" sz="2667" dirty="0"/>
              <a:t>BPMN specific symmetry reduction</a:t>
            </a:r>
          </a:p>
        </p:txBody>
      </p:sp>
    </p:spTree>
    <p:extLst>
      <p:ext uri="{BB962C8B-B14F-4D97-AF65-F5344CB8AC3E}">
        <p14:creationId xmlns:p14="http://schemas.microsoft.com/office/powerpoint/2010/main" val="14718956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2751D71-FD6C-4AEF-B302-A51521AE5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sz="2667" dirty="0"/>
              <a:t>From requirements to temporal and timed properties</a:t>
            </a:r>
          </a:p>
          <a:p>
            <a:pPr lvl="1"/>
            <a:r>
              <a:rPr lang="en-GB" dirty="0"/>
              <a:t>Identification of a common vocabulary for analysis activities</a:t>
            </a:r>
          </a:p>
          <a:p>
            <a:pPr lvl="1"/>
            <a:r>
              <a:rPr lang="en-GB" dirty="0"/>
              <a:t>Make properties accessible to business experts</a:t>
            </a:r>
          </a:p>
          <a:p>
            <a:pPr lvl="1"/>
            <a:endParaRPr lang="en-GB" sz="2667" dirty="0"/>
          </a:p>
          <a:p>
            <a:r>
              <a:rPr lang="en-GB" sz="2667" dirty="0"/>
              <a:t>More towards scaling the analysis</a:t>
            </a:r>
          </a:p>
          <a:p>
            <a:pPr lvl="1"/>
            <a:r>
              <a:rPr lang="en-GB" dirty="0"/>
              <a:t>Other BPMN specific optimisations</a:t>
            </a:r>
          </a:p>
          <a:p>
            <a:pPr lvl="1"/>
            <a:r>
              <a:rPr lang="en-GB" dirty="0"/>
              <a:t>Model specific optimisations</a:t>
            </a:r>
          </a:p>
          <a:p>
            <a:pPr lvl="2"/>
            <a:r>
              <a:rPr lang="en-GB" sz="2400" dirty="0"/>
              <a:t>Where possible, reduce parallelism</a:t>
            </a:r>
          </a:p>
          <a:p>
            <a:pPr lvl="2"/>
            <a:r>
              <a:rPr lang="en-GB" sz="2400" dirty="0"/>
              <a:t>Algorithmic dedicated to acyclic models</a:t>
            </a:r>
          </a:p>
          <a:p>
            <a:pPr lvl="1"/>
            <a:r>
              <a:rPr lang="en-GB" dirty="0"/>
              <a:t>Partial exploration (</a:t>
            </a:r>
            <a:r>
              <a:rPr lang="en-GB" i="1" dirty="0"/>
              <a:t>Amnesiac Oxen</a:t>
            </a:r>
            <a:r>
              <a:rPr lang="en-GB" dirty="0"/>
              <a:t>)</a:t>
            </a:r>
          </a:p>
          <a:p>
            <a:pPr lvl="1"/>
            <a:endParaRPr lang="fr-FR" dirty="0"/>
          </a:p>
          <a:p>
            <a:r>
              <a:rPr lang="en-GB" dirty="0"/>
              <a:t>Capitalisation over timed aspects and integration opportunities with </a:t>
            </a:r>
            <a:r>
              <a:rPr lang="en-GB" dirty="0" err="1"/>
              <a:t>PragmaDev</a:t>
            </a:r>
            <a:r>
              <a:rPr lang="en-GB" dirty="0"/>
              <a:t> PDP simulation toolkit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3A4E75B2-806C-4FD4-8581-AEFBE50DE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Ongoing &amp; future work </a:t>
            </a:r>
          </a:p>
        </p:txBody>
      </p:sp>
    </p:spTree>
    <p:extLst>
      <p:ext uri="{BB962C8B-B14F-4D97-AF65-F5344CB8AC3E}">
        <p14:creationId xmlns:p14="http://schemas.microsoft.com/office/powerpoint/2010/main" val="304691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FABDF872-02D5-294F-BFD3-2C7086D666DA}"/>
              </a:ext>
            </a:extLst>
          </p:cNvPr>
          <p:cNvSpPr/>
          <p:nvPr/>
        </p:nvSpPr>
        <p:spPr>
          <a:xfrm>
            <a:off x="1235266" y="4162052"/>
            <a:ext cx="2251517" cy="150878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sz="3000" dirty="0">
                <a:solidFill>
                  <a:schemeClr val="tx1"/>
                </a:solidFill>
              </a:rPr>
              <a:t>PDP</a:t>
            </a:r>
            <a:br>
              <a:rPr lang="en-FR" sz="3000" dirty="0">
                <a:solidFill>
                  <a:schemeClr val="tx1"/>
                </a:solidFill>
              </a:rPr>
            </a:br>
            <a:r>
              <a:rPr lang="en-FR" sz="3000" dirty="0">
                <a:solidFill>
                  <a:schemeClr val="tx1"/>
                </a:solidFill>
              </a:rPr>
              <a:t>Interpreter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DC98F58-E262-9D4B-B4B1-0654F425CA95}"/>
              </a:ext>
            </a:extLst>
          </p:cNvPr>
          <p:cNvSpPr/>
          <p:nvPr/>
        </p:nvSpPr>
        <p:spPr>
          <a:xfrm>
            <a:off x="1235265" y="1920216"/>
            <a:ext cx="2251519" cy="150878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sz="3000" dirty="0">
                <a:solidFill>
                  <a:schemeClr val="tx1"/>
                </a:solidFill>
              </a:rPr>
              <a:t>PDP</a:t>
            </a:r>
            <a:br>
              <a:rPr lang="en-FR" sz="3000" dirty="0">
                <a:solidFill>
                  <a:schemeClr val="tx1"/>
                </a:solidFill>
              </a:rPr>
            </a:br>
            <a:r>
              <a:rPr lang="en-FR" sz="3000" dirty="0">
                <a:solidFill>
                  <a:schemeClr val="tx1"/>
                </a:solidFill>
              </a:rPr>
              <a:t>model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E322166-B2F2-414A-8250-4E1637FCE16A}"/>
              </a:ext>
            </a:extLst>
          </p:cNvPr>
          <p:cNvSpPr/>
          <p:nvPr/>
        </p:nvSpPr>
        <p:spPr>
          <a:xfrm>
            <a:off x="4510576" y="4578295"/>
            <a:ext cx="646293" cy="67629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sz="2400" dirty="0">
                <a:solidFill>
                  <a:schemeClr val="tx1"/>
                </a:solidFill>
              </a:rPr>
              <a:t>SLI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5EBD661-2C8B-4641-9F80-181EC2728BD5}"/>
              </a:ext>
            </a:extLst>
          </p:cNvPr>
          <p:cNvSpPr/>
          <p:nvPr/>
        </p:nvSpPr>
        <p:spPr>
          <a:xfrm>
            <a:off x="6180664" y="4162050"/>
            <a:ext cx="2251517" cy="1508785"/>
          </a:xfrm>
          <a:prstGeom prst="rect">
            <a:avLst/>
          </a:prstGeom>
          <a:solidFill>
            <a:srgbClr val="92D05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sz="3000" dirty="0">
                <a:solidFill>
                  <a:schemeClr val="tx1"/>
                </a:solidFill>
              </a:rPr>
              <a:t>PDP</a:t>
            </a:r>
            <a:br>
              <a:rPr lang="en-FR" sz="3000" dirty="0">
                <a:solidFill>
                  <a:schemeClr val="tx1"/>
                </a:solidFill>
              </a:rPr>
            </a:br>
            <a:r>
              <a:rPr lang="en-FR" sz="3000" dirty="0">
                <a:solidFill>
                  <a:schemeClr val="tx1"/>
                </a:solidFill>
              </a:rPr>
              <a:t>Monitors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C1664F4-5AA8-9C4F-A7BC-3D672D2BE6F3}"/>
              </a:ext>
            </a:extLst>
          </p:cNvPr>
          <p:cNvSpPr/>
          <p:nvPr/>
        </p:nvSpPr>
        <p:spPr>
          <a:xfrm>
            <a:off x="6172447" y="1920214"/>
            <a:ext cx="2251519" cy="150878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sz="2667" dirty="0">
                <a:solidFill>
                  <a:schemeClr val="tx1"/>
                </a:solidFill>
              </a:rPr>
              <a:t>PDP-specific</a:t>
            </a:r>
            <a:br>
              <a:rPr lang="en-FR" sz="2667" dirty="0">
                <a:solidFill>
                  <a:schemeClr val="tx1"/>
                </a:solidFill>
              </a:rPr>
            </a:br>
            <a:r>
              <a:rPr lang="en-FR" sz="2667" dirty="0">
                <a:solidFill>
                  <a:schemeClr val="tx1"/>
                </a:solidFill>
              </a:rPr>
              <a:t>properties</a:t>
            </a:r>
            <a:br>
              <a:rPr lang="en-FR" sz="2667" dirty="0">
                <a:solidFill>
                  <a:schemeClr val="tx1"/>
                </a:solidFill>
              </a:rPr>
            </a:br>
            <a:r>
              <a:rPr lang="en-FR" sz="2667" b="1" i="1" dirty="0">
                <a:solidFill>
                  <a:schemeClr val="tx1"/>
                </a:solidFill>
              </a:rPr>
              <a:t>(metrics)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116CE8B-C2B1-3C49-93B1-3A8448E94DF6}"/>
              </a:ext>
            </a:extLst>
          </p:cNvPr>
          <p:cNvCxnSpPr>
            <a:cxnSpLocks/>
            <a:stCxn id="31" idx="0"/>
            <a:endCxn id="32" idx="2"/>
          </p:cNvCxnSpPr>
          <p:nvPr/>
        </p:nvCxnSpPr>
        <p:spPr>
          <a:xfrm flipH="1" flipV="1">
            <a:off x="2361025" y="3429000"/>
            <a:ext cx="1" cy="7330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C2D7AAD-6D33-FA49-91EA-0C9A83B4D640}"/>
              </a:ext>
            </a:extLst>
          </p:cNvPr>
          <p:cNvCxnSpPr>
            <a:cxnSpLocks/>
            <a:stCxn id="31" idx="3"/>
            <a:endCxn id="33" idx="1"/>
          </p:cNvCxnSpPr>
          <p:nvPr/>
        </p:nvCxnSpPr>
        <p:spPr>
          <a:xfrm flipV="1">
            <a:off x="3486781" y="4916444"/>
            <a:ext cx="1023795" cy="1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B86E709-E9E4-5248-A845-0A6E14621B30}"/>
              </a:ext>
            </a:extLst>
          </p:cNvPr>
          <p:cNvCxnSpPr>
            <a:cxnSpLocks/>
            <a:stCxn id="34" idx="1"/>
            <a:endCxn id="33" idx="3"/>
          </p:cNvCxnSpPr>
          <p:nvPr/>
        </p:nvCxnSpPr>
        <p:spPr>
          <a:xfrm flipH="1">
            <a:off x="5156869" y="4916443"/>
            <a:ext cx="1023795" cy="0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2DD74BD-5033-E74E-8589-B6F94E9B045A}"/>
              </a:ext>
            </a:extLst>
          </p:cNvPr>
          <p:cNvCxnSpPr>
            <a:cxnSpLocks/>
            <a:stCxn id="34" idx="0"/>
            <a:endCxn id="35" idx="2"/>
          </p:cNvCxnSpPr>
          <p:nvPr/>
        </p:nvCxnSpPr>
        <p:spPr>
          <a:xfrm flipH="1" flipV="1">
            <a:off x="7298207" y="3428999"/>
            <a:ext cx="8216" cy="7330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5FC417B7-CB66-8040-BD9F-4B52336B43AE}"/>
              </a:ext>
            </a:extLst>
          </p:cNvPr>
          <p:cNvSpPr txBox="1"/>
          <p:nvPr/>
        </p:nvSpPr>
        <p:spPr>
          <a:xfrm>
            <a:off x="2361023" y="3518525"/>
            <a:ext cx="171995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3000" dirty="0"/>
              <a:t>interprets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309471F-7A11-304B-8975-1EF001572768}"/>
              </a:ext>
            </a:extLst>
          </p:cNvPr>
          <p:cNvSpPr txBox="1"/>
          <p:nvPr/>
        </p:nvSpPr>
        <p:spPr>
          <a:xfrm>
            <a:off x="7306421" y="3514412"/>
            <a:ext cx="157357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3000" dirty="0"/>
              <a:t>compute</a:t>
            </a:r>
          </a:p>
        </p:txBody>
      </p:sp>
      <p:sp>
        <p:nvSpPr>
          <p:cNvPr id="6" name="Rectangle 5"/>
          <p:cNvSpPr/>
          <p:nvPr/>
        </p:nvSpPr>
        <p:spPr>
          <a:xfrm>
            <a:off x="8468265" y="4162049"/>
            <a:ext cx="2707116" cy="18991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Diagnosis Toolbox:</a:t>
            </a:r>
          </a:p>
          <a:p>
            <a:pPr marL="285744" indent="-285744">
              <a:buFont typeface="Arial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Debugger</a:t>
            </a:r>
          </a:p>
          <a:p>
            <a:pPr marL="285744" indent="-285744">
              <a:buFont typeface="Arial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Simulator</a:t>
            </a:r>
          </a:p>
          <a:p>
            <a:pPr marL="285744" indent="-285744">
              <a:buFont typeface="Arial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Profiler</a:t>
            </a:r>
          </a:p>
          <a:p>
            <a:pPr marL="285744" indent="-285744">
              <a:buFont typeface="Arial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Exec. Monitors</a:t>
            </a:r>
          </a:p>
          <a:p>
            <a:pPr marL="285744" indent="-285744">
              <a:buFont typeface="Arial" charset="0"/>
              <a:buChar char="•"/>
            </a:pPr>
            <a:r>
              <a:rPr lang="en-US" sz="2400" b="1" dirty="0">
                <a:solidFill>
                  <a:srgbClr val="00B050"/>
                </a:solidFill>
              </a:rPr>
              <a:t>Model-checker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14632FB-1BF4-9449-B2F0-2A67120172E8}"/>
              </a:ext>
            </a:extLst>
          </p:cNvPr>
          <p:cNvSpPr/>
          <p:nvPr/>
        </p:nvSpPr>
        <p:spPr>
          <a:xfrm>
            <a:off x="18689" y="6468400"/>
            <a:ext cx="26686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FR" sz="1400" b="1" dirty="0"/>
              <a:t>SLI = S</a:t>
            </a:r>
            <a:r>
              <a:rPr lang="en-FR" sz="1400" dirty="0"/>
              <a:t>emantic </a:t>
            </a:r>
            <a:r>
              <a:rPr lang="en-FR" sz="1400" b="1" dirty="0"/>
              <a:t>L</a:t>
            </a:r>
            <a:r>
              <a:rPr lang="en-FR" sz="1400" dirty="0"/>
              <a:t>anguage </a:t>
            </a:r>
            <a:r>
              <a:rPr lang="en-FR" sz="1400" b="1" dirty="0"/>
              <a:t>I</a:t>
            </a:r>
            <a:r>
              <a:rPr lang="en-FR" sz="1400" dirty="0"/>
              <a:t>nterface</a:t>
            </a:r>
          </a:p>
        </p:txBody>
      </p:sp>
      <p:pic>
        <p:nvPicPr>
          <p:cNvPr id="78" name="Picture 77">
            <a:extLst>
              <a:ext uri="{FF2B5EF4-FFF2-40B4-BE49-F238E27FC236}">
                <a16:creationId xmlns:a16="http://schemas.microsoft.com/office/drawing/2014/main" id="{7F80D76A-95F4-B946-AB63-61B423B5DC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86" y="5364721"/>
            <a:ext cx="2168207" cy="865751"/>
          </a:xfrm>
          <a:prstGeom prst="rect">
            <a:avLst/>
          </a:prstGeom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id="{308E8B71-5F67-9C48-94B9-76C11BC62D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7449" y="5560643"/>
            <a:ext cx="1058171" cy="611755"/>
          </a:xfrm>
          <a:prstGeom prst="rect">
            <a:avLst/>
          </a:prstGeom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48156E23-F650-8649-8A9B-E2670A4222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8351" y="4874585"/>
            <a:ext cx="1685885" cy="673163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50098A9E-26C3-4DFA-8E0F-32DB5A693F5E}"/>
              </a:ext>
            </a:extLst>
          </p:cNvPr>
          <p:cNvSpPr/>
          <p:nvPr/>
        </p:nvSpPr>
        <p:spPr>
          <a:xfrm>
            <a:off x="172424" y="4140709"/>
            <a:ext cx="3306139" cy="2089759"/>
          </a:xfrm>
          <a:prstGeom prst="rect">
            <a:avLst/>
          </a:prstGeom>
          <a:solidFill>
            <a:schemeClr val="bg1"/>
          </a:solidFill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000" b="1" dirty="0" err="1">
                <a:solidFill>
                  <a:srgbClr val="0070C0"/>
                </a:solidFill>
              </a:rPr>
              <a:t>Timed</a:t>
            </a:r>
            <a:r>
              <a:rPr lang="fr-FR" sz="3000" dirty="0">
                <a:solidFill>
                  <a:schemeClr val="tx1"/>
                </a:solidFill>
              </a:rPr>
              <a:t> </a:t>
            </a:r>
            <a:r>
              <a:rPr lang="en-FR" sz="3000" dirty="0">
                <a:solidFill>
                  <a:schemeClr val="tx1"/>
                </a:solidFill>
              </a:rPr>
              <a:t>PDP</a:t>
            </a:r>
            <a:br>
              <a:rPr lang="en-FR" sz="3000" dirty="0">
                <a:solidFill>
                  <a:schemeClr val="tx1"/>
                </a:solidFill>
              </a:rPr>
            </a:br>
            <a:r>
              <a:rPr lang="en-FR" sz="3000" dirty="0">
                <a:solidFill>
                  <a:schemeClr val="tx1"/>
                </a:solidFill>
              </a:rPr>
              <a:t>Interpreter</a:t>
            </a:r>
            <a:endParaRPr lang="fr-FR" sz="3000" dirty="0">
              <a:solidFill>
                <a:schemeClr val="tx1"/>
              </a:solidFill>
            </a:endParaRPr>
          </a:p>
          <a:p>
            <a:pPr algn="ctr"/>
            <a:r>
              <a:rPr lang="fr-FR" sz="3000" dirty="0">
                <a:solidFill>
                  <a:schemeClr val="tx1"/>
                </a:solidFill>
              </a:rPr>
              <a:t>(</a:t>
            </a:r>
            <a:r>
              <a:rPr lang="fr-FR" sz="3000" dirty="0" err="1">
                <a:solidFill>
                  <a:schemeClr val="tx1"/>
                </a:solidFill>
              </a:rPr>
              <a:t>symbolic</a:t>
            </a:r>
            <a:r>
              <a:rPr lang="fr-FR" sz="3000" dirty="0">
                <a:solidFill>
                  <a:schemeClr val="tx1"/>
                </a:solidFill>
              </a:rPr>
              <a:t>)</a:t>
            </a:r>
            <a:endParaRPr lang="en-FR" sz="3000" dirty="0">
              <a:solidFill>
                <a:schemeClr val="tx1"/>
              </a:solidFill>
            </a:endParaRPr>
          </a:p>
        </p:txBody>
      </p:sp>
      <p:sp>
        <p:nvSpPr>
          <p:cNvPr id="25" name="Titre 1">
            <a:extLst>
              <a:ext uri="{FF2B5EF4-FFF2-40B4-BE49-F238E27FC236}">
                <a16:creationId xmlns:a16="http://schemas.microsoft.com/office/drawing/2014/main" id="{56A74D9D-8B52-4022-8E37-C6732CE4C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600"/>
          </a:xfrm>
        </p:spPr>
        <p:txBody>
          <a:bodyPr/>
          <a:lstStyle/>
          <a:p>
            <a:r>
              <a:rPr lang="fr-FR" dirty="0"/>
              <a:t>Analyse de modèle PDP dans le cadre de ONEWAY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2945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3FD1E7-FCFB-42CB-88CD-CEDA2D9D7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BFC148C-9876-4E85-90F0-FBD0B84FAC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733" dirty="0"/>
              <a:t> Execution semantics</a:t>
            </a:r>
          </a:p>
          <a:p>
            <a:r>
              <a:rPr lang="en-GB" sz="3733" dirty="0"/>
              <a:t> Time representation &amp; semantics</a:t>
            </a:r>
          </a:p>
          <a:p>
            <a:r>
              <a:rPr lang="en-GB" sz="3733" dirty="0"/>
              <a:t> Analysis of ONEWAY representative PDP model</a:t>
            </a:r>
          </a:p>
          <a:p>
            <a:r>
              <a:rPr lang="en-GB" sz="3733" dirty="0"/>
              <a:t> Conclusion, ongoing and future work</a:t>
            </a:r>
          </a:p>
        </p:txBody>
      </p:sp>
    </p:spTree>
    <p:extLst>
      <p:ext uri="{BB962C8B-B14F-4D97-AF65-F5344CB8AC3E}">
        <p14:creationId xmlns:p14="http://schemas.microsoft.com/office/powerpoint/2010/main" val="2152500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0AF68C-A955-43A8-BCA4-0F59A092B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PDP Execution semantics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1B40726-75D4-4FA8-BE18-CEF5FFCBCC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sz="2600" dirty="0"/>
              <a:t>Two semantics : Timed PDP &amp; </a:t>
            </a:r>
            <a:r>
              <a:rPr lang="en-GB" sz="2600" dirty="0" err="1"/>
              <a:t>PragmaDev</a:t>
            </a:r>
            <a:r>
              <a:rPr lang="en-GB" sz="2600" dirty="0"/>
              <a:t> Process</a:t>
            </a:r>
          </a:p>
          <a:p>
            <a:pPr marL="186262" indent="0">
              <a:buNone/>
            </a:pPr>
            <a:endParaRPr lang="en-GB" sz="2600" dirty="0"/>
          </a:p>
          <a:p>
            <a:pPr marL="186262" indent="0">
              <a:buNone/>
            </a:pPr>
            <a:r>
              <a:rPr lang="en-GB" sz="2600" dirty="0"/>
              <a:t>Commonalities :</a:t>
            </a:r>
          </a:p>
          <a:p>
            <a:r>
              <a:rPr lang="en-GB" sz="2600" b="1" dirty="0"/>
              <a:t>BPMN 2.0 standard compliant</a:t>
            </a:r>
          </a:p>
          <a:p>
            <a:r>
              <a:rPr lang="en-GB" sz="2600" dirty="0"/>
              <a:t>Support all of ONEWAY meta model elements </a:t>
            </a:r>
          </a:p>
          <a:p>
            <a:pPr marL="0" indent="0">
              <a:buNone/>
            </a:pPr>
            <a:r>
              <a:rPr lang="en-GB" sz="2600" dirty="0"/>
              <a:t>      (sequence flow, task, call activity, gateways, signal events, …)</a:t>
            </a:r>
          </a:p>
          <a:p>
            <a:r>
              <a:rPr lang="en-GB" sz="2600" b="1" dirty="0"/>
              <a:t>Weakly </a:t>
            </a:r>
            <a:r>
              <a:rPr lang="en-GB" sz="2600" b="1" dirty="0" err="1"/>
              <a:t>bisimulable</a:t>
            </a:r>
            <a:r>
              <a:rPr lang="en-GB" sz="2600" dirty="0"/>
              <a:t> (if a property holds with a semantics, it holds with the other)</a:t>
            </a:r>
          </a:p>
          <a:p>
            <a:endParaRPr lang="en-GB" sz="2600" dirty="0"/>
          </a:p>
          <a:p>
            <a:pPr marL="186262" indent="0">
              <a:buNone/>
            </a:pPr>
            <a:r>
              <a:rPr lang="en-GB" sz="2600" dirty="0"/>
              <a:t>Differences :</a:t>
            </a:r>
          </a:p>
          <a:p>
            <a:r>
              <a:rPr lang="en-GB" sz="2600" dirty="0"/>
              <a:t>Time representation : symbolic versus explicit</a:t>
            </a:r>
          </a:p>
          <a:p>
            <a:r>
              <a:rPr lang="en-GB" sz="2600" dirty="0"/>
              <a:t>Semantics : big steps versus small </a:t>
            </a:r>
            <a:r>
              <a:rPr lang="en-GB" sz="2600" dirty="0" err="1"/>
              <a:t>ste</a:t>
            </a:r>
            <a:r>
              <a:rPr lang="fr-FR" sz="2600" dirty="0" err="1"/>
              <a:t>ps</a:t>
            </a:r>
            <a:endParaRPr lang="en-GB" sz="2600" dirty="0"/>
          </a:p>
          <a:p>
            <a:endParaRPr lang="en-GB" sz="2133" dirty="0"/>
          </a:p>
          <a:p>
            <a:pPr marL="186262" indent="0">
              <a:buNone/>
            </a:pPr>
            <a:endParaRPr lang="en-GB" sz="2133" dirty="0"/>
          </a:p>
          <a:p>
            <a:pPr lvl="1"/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7206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253DAA-02DA-4AC7-8557-6B35E31F7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BPMN 2.0 Meta-Model (subset)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FA1FCEBD-DF37-4FD3-8673-FFBE1271E2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343" r="398"/>
          <a:stretch/>
        </p:blipFill>
        <p:spPr>
          <a:xfrm>
            <a:off x="4063729" y="1409774"/>
            <a:ext cx="8128271" cy="5183039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7047CA5-0F83-4C09-94A0-DD15B6FD1B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47900"/>
            <a:ext cx="5359400" cy="4462462"/>
          </a:xfrm>
        </p:spPr>
        <p:txBody>
          <a:bodyPr numCol="1">
            <a:normAutofit fontScale="92500" lnSpcReduction="20000"/>
          </a:bodyPr>
          <a:lstStyle/>
          <a:p>
            <a:r>
              <a:rPr lang="en-GB"/>
              <a:t>Root Element</a:t>
            </a:r>
          </a:p>
          <a:p>
            <a:pPr lvl="1"/>
            <a:r>
              <a:rPr lang="en-GB"/>
              <a:t>Collaboration</a:t>
            </a:r>
          </a:p>
          <a:p>
            <a:pPr lvl="1"/>
            <a:r>
              <a:rPr lang="en-GB"/>
              <a:t>Process</a:t>
            </a:r>
          </a:p>
          <a:p>
            <a:pPr lvl="1"/>
            <a:endParaRPr lang="en-GB"/>
          </a:p>
          <a:p>
            <a:r>
              <a:rPr lang="en-GB"/>
              <a:t>Flow Elements</a:t>
            </a:r>
          </a:p>
          <a:p>
            <a:pPr lvl="1"/>
            <a:r>
              <a:rPr lang="en-GB"/>
              <a:t>Sequence Flow</a:t>
            </a:r>
          </a:p>
          <a:p>
            <a:pPr lvl="1"/>
            <a:r>
              <a:rPr lang="en-GB"/>
              <a:t>Flow Node</a:t>
            </a:r>
          </a:p>
          <a:p>
            <a:pPr lvl="2"/>
            <a:r>
              <a:rPr lang="en-GB"/>
              <a:t>Gateways</a:t>
            </a:r>
          </a:p>
          <a:p>
            <a:pPr lvl="2"/>
            <a:r>
              <a:rPr lang="en-GB"/>
              <a:t>Events</a:t>
            </a:r>
          </a:p>
          <a:p>
            <a:pPr lvl="2"/>
            <a:r>
              <a:rPr lang="en-GB"/>
              <a:t>Activities</a:t>
            </a:r>
          </a:p>
          <a:p>
            <a:pPr lvl="2"/>
            <a:endParaRPr lang="en-GB"/>
          </a:p>
          <a:p>
            <a:r>
              <a:rPr lang="en-GB"/>
              <a:t>Data</a:t>
            </a:r>
          </a:p>
          <a:p>
            <a:pPr lvl="1"/>
            <a:r>
              <a:rPr lang="en-GB"/>
              <a:t>Item-Aware Elements</a:t>
            </a:r>
          </a:p>
          <a:p>
            <a:pPr lvl="2"/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DA048E3-36D8-475D-AE86-E1E372A06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3C42C-740D-431D-86F0-6104B0EEF632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3641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253DAA-02DA-4AC7-8557-6B35E31F7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Execution Semantics – Tokens</a:t>
            </a:r>
          </a:p>
        </p:txBody>
      </p: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0DD4EE83-B5DD-44A5-9D03-26F82AE6C9B6}"/>
              </a:ext>
            </a:extLst>
          </p:cNvPr>
          <p:cNvGrpSpPr/>
          <p:nvPr/>
        </p:nvGrpSpPr>
        <p:grpSpPr>
          <a:xfrm>
            <a:off x="4029073" y="1819130"/>
            <a:ext cx="4133850" cy="1384300"/>
            <a:chOff x="4051300" y="2184400"/>
            <a:chExt cx="4133850" cy="1384300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8DFCC1D0-6BBE-4808-B7C8-E52B9AADA5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42722" y="2312842"/>
              <a:ext cx="3906553" cy="1116158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EEA0CCB-4BBE-47FC-8265-57B9C412DC47}"/>
                </a:ext>
              </a:extLst>
            </p:cNvPr>
            <p:cNvSpPr/>
            <p:nvPr/>
          </p:nvSpPr>
          <p:spPr>
            <a:xfrm>
              <a:off x="4051300" y="2184400"/>
              <a:ext cx="4133850" cy="1384300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" name="ZoneTexte 2">
            <a:extLst>
              <a:ext uri="{FF2B5EF4-FFF2-40B4-BE49-F238E27FC236}">
                <a16:creationId xmlns:a16="http://schemas.microsoft.com/office/drawing/2014/main" id="{2E5C7610-F854-479B-8976-F58D00F628CD}"/>
              </a:ext>
            </a:extLst>
          </p:cNvPr>
          <p:cNvSpPr txBox="1"/>
          <p:nvPr/>
        </p:nvSpPr>
        <p:spPr>
          <a:xfrm>
            <a:off x="627285" y="4192591"/>
            <a:ext cx="1089297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>
                <a:sym typeface="Wingdings" panose="05000000000000000000" pitchFamily="2" charset="2"/>
              </a:rPr>
              <a:t>« </a:t>
            </a:r>
            <a:r>
              <a:rPr lang="en-GB" sz="2800" i="1">
                <a:sym typeface="Wingdings" panose="05000000000000000000" pitchFamily="2" charset="2"/>
              </a:rPr>
              <a:t>The behavior of </a:t>
            </a:r>
            <a:r>
              <a:rPr lang="en-GB" sz="2800" b="1" i="1">
                <a:sym typeface="Wingdings" panose="05000000000000000000" pitchFamily="2" charset="2"/>
              </a:rPr>
              <a:t>process</a:t>
            </a:r>
            <a:r>
              <a:rPr lang="en-GB" sz="2800" i="1">
                <a:sym typeface="Wingdings" panose="05000000000000000000" pitchFamily="2" charset="2"/>
              </a:rPr>
              <a:t> </a:t>
            </a:r>
            <a:r>
              <a:rPr lang="en-GB" sz="2800" b="1" i="1">
                <a:sym typeface="Wingdings" panose="05000000000000000000" pitchFamily="2" charset="2"/>
              </a:rPr>
              <a:t>elements</a:t>
            </a:r>
            <a:r>
              <a:rPr lang="en-GB" sz="2800" i="1">
                <a:sym typeface="Wingdings" panose="05000000000000000000" pitchFamily="2" charset="2"/>
              </a:rPr>
              <a:t> can be defined by describing how they interact with a </a:t>
            </a:r>
            <a:r>
              <a:rPr lang="en-GB" sz="2800" b="1" i="1">
                <a:sym typeface="Wingdings" panose="05000000000000000000" pitchFamily="2" charset="2"/>
              </a:rPr>
              <a:t>token</a:t>
            </a:r>
            <a:r>
              <a:rPr lang="en-GB" sz="2800" i="1">
                <a:sym typeface="Wingdings" panose="05000000000000000000" pitchFamily="2" charset="2"/>
              </a:rPr>
              <a:t> as it traverses the structure of the process.</a:t>
            </a:r>
            <a:r>
              <a:rPr lang="en-GB" sz="2800">
                <a:sym typeface="Wingdings" panose="05000000000000000000" pitchFamily="2" charset="2"/>
              </a:rPr>
              <a:t> »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>
                <a:sym typeface="Wingdings" panose="05000000000000000000" pitchFamily="2" charset="2"/>
              </a:rPr>
              <a:t>Similar to program pointer in the context of imperative programming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>
                <a:sym typeface="Wingdings" panose="05000000000000000000" pitchFamily="2" charset="2"/>
              </a:rPr>
              <a:t>Places : Sequence flows (ex: 1 &amp; 2) and </a:t>
            </a:r>
            <a:r>
              <a:rPr lang="en-GB" sz="2800" i="1">
                <a:sym typeface="Wingdings" panose="05000000000000000000" pitchFamily="2" charset="2"/>
              </a:rPr>
              <a:t>simple</a:t>
            </a:r>
            <a:r>
              <a:rPr lang="en-GB" sz="2800">
                <a:sym typeface="Wingdings" panose="05000000000000000000" pitchFamily="2" charset="2"/>
              </a:rPr>
              <a:t> Tasks (ex: DoSomething)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91BBB29-4986-4CF0-9116-410B325D0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3C42C-740D-431D-86F0-6104B0EEF632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8141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253DAA-02DA-4AC7-8557-6B35E31F7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Execution Semantics – Tokens</a:t>
            </a:r>
          </a:p>
        </p:txBody>
      </p: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0DD4EE83-B5DD-44A5-9D03-26F82AE6C9B6}"/>
              </a:ext>
            </a:extLst>
          </p:cNvPr>
          <p:cNvGrpSpPr/>
          <p:nvPr/>
        </p:nvGrpSpPr>
        <p:grpSpPr>
          <a:xfrm>
            <a:off x="4029073" y="1819130"/>
            <a:ext cx="4133850" cy="1384300"/>
            <a:chOff x="4051300" y="2184400"/>
            <a:chExt cx="4133850" cy="1384300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8DFCC1D0-6BBE-4808-B7C8-E52B9AADA5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42722" y="2312842"/>
              <a:ext cx="3906553" cy="1116158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EEA0CCB-4BBE-47FC-8265-57B9C412DC47}"/>
                </a:ext>
              </a:extLst>
            </p:cNvPr>
            <p:cNvSpPr/>
            <p:nvPr/>
          </p:nvSpPr>
          <p:spPr>
            <a:xfrm>
              <a:off x="4051300" y="2184400"/>
              <a:ext cx="4133850" cy="1384300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37" name="Connecteur : en angle 36">
            <a:extLst>
              <a:ext uri="{FF2B5EF4-FFF2-40B4-BE49-F238E27FC236}">
                <a16:creationId xmlns:a16="http://schemas.microsoft.com/office/drawing/2014/main" id="{D372B6CC-2AA8-4D42-84B6-1A01F3EE568C}"/>
              </a:ext>
            </a:extLst>
          </p:cNvPr>
          <p:cNvCxnSpPr>
            <a:stCxn id="29" idx="0"/>
            <a:endCxn id="19" idx="1"/>
          </p:cNvCxnSpPr>
          <p:nvPr/>
        </p:nvCxnSpPr>
        <p:spPr>
          <a:xfrm rot="5400000" flipH="1" flipV="1">
            <a:off x="2855436" y="2410939"/>
            <a:ext cx="1073295" cy="1273979"/>
          </a:xfrm>
          <a:prstGeom prst="bentConnector2">
            <a:avLst/>
          </a:prstGeom>
          <a:ln w="317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e 40">
            <a:extLst>
              <a:ext uri="{FF2B5EF4-FFF2-40B4-BE49-F238E27FC236}">
                <a16:creationId xmlns:a16="http://schemas.microsoft.com/office/drawing/2014/main" id="{16E6B383-8A96-4338-B84D-8D6479DEE4F8}"/>
              </a:ext>
            </a:extLst>
          </p:cNvPr>
          <p:cNvGrpSpPr/>
          <p:nvPr/>
        </p:nvGrpSpPr>
        <p:grpSpPr>
          <a:xfrm>
            <a:off x="7369981" y="2511280"/>
            <a:ext cx="4133850" cy="2457595"/>
            <a:chOff x="7369981" y="2511280"/>
            <a:chExt cx="4133850" cy="2457595"/>
          </a:xfrm>
        </p:grpSpPr>
        <p:grpSp>
          <p:nvGrpSpPr>
            <p:cNvPr id="24" name="Groupe 23">
              <a:extLst>
                <a:ext uri="{FF2B5EF4-FFF2-40B4-BE49-F238E27FC236}">
                  <a16:creationId xmlns:a16="http://schemas.microsoft.com/office/drawing/2014/main" id="{2E17CA1F-0D7E-4C8E-A1D9-C73181FF7536}"/>
                </a:ext>
              </a:extLst>
            </p:cNvPr>
            <p:cNvGrpSpPr/>
            <p:nvPr/>
          </p:nvGrpSpPr>
          <p:grpSpPr>
            <a:xfrm>
              <a:off x="7369981" y="3584575"/>
              <a:ext cx="4133850" cy="1384300"/>
              <a:chOff x="4051300" y="2184400"/>
              <a:chExt cx="4133850" cy="1384300"/>
            </a:xfrm>
          </p:grpSpPr>
          <p:pic>
            <p:nvPicPr>
              <p:cNvPr id="25" name="Image 24">
                <a:extLst>
                  <a:ext uri="{FF2B5EF4-FFF2-40B4-BE49-F238E27FC236}">
                    <a16:creationId xmlns:a16="http://schemas.microsoft.com/office/drawing/2014/main" id="{681721C1-7E59-4C6B-84BE-F568702C9B5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142722" y="2312842"/>
                <a:ext cx="3906553" cy="1116158"/>
              </a:xfrm>
              <a:prstGeom prst="rect">
                <a:avLst/>
              </a:prstGeom>
            </p:spPr>
          </p:pic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908D85E2-B0D8-4BCC-9539-226828ECE188}"/>
                  </a:ext>
                </a:extLst>
              </p:cNvPr>
              <p:cNvSpPr/>
              <p:nvPr/>
            </p:nvSpPr>
            <p:spPr>
              <a:xfrm>
                <a:off x="4051300" y="2184400"/>
                <a:ext cx="4133850" cy="1384300"/>
              </a:xfrm>
              <a:prstGeom prst="rect">
                <a:avLst/>
              </a:prstGeom>
              <a:noFill/>
              <a:ln w="381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31" name="Connecteur : en angle 30">
              <a:extLst>
                <a:ext uri="{FF2B5EF4-FFF2-40B4-BE49-F238E27FC236}">
                  <a16:creationId xmlns:a16="http://schemas.microsoft.com/office/drawing/2014/main" id="{6C33066D-AE1E-4E44-8F10-F88773A58CC8}"/>
                </a:ext>
              </a:extLst>
            </p:cNvPr>
            <p:cNvCxnSpPr>
              <a:stCxn id="19" idx="3"/>
              <a:endCxn id="26" idx="0"/>
            </p:cNvCxnSpPr>
            <p:nvPr/>
          </p:nvCxnSpPr>
          <p:spPr>
            <a:xfrm>
              <a:off x="8162923" y="2511280"/>
              <a:ext cx="1273983" cy="1073295"/>
            </a:xfrm>
            <a:prstGeom prst="bentConnector2">
              <a:avLst/>
            </a:prstGeom>
            <a:ln w="31750"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14F2EB36-8B80-487B-934B-C06A8760DECF}"/>
                </a:ext>
              </a:extLst>
            </p:cNvPr>
            <p:cNvSpPr/>
            <p:nvPr/>
          </p:nvSpPr>
          <p:spPr>
            <a:xfrm>
              <a:off x="8248650" y="4204725"/>
              <a:ext cx="144098" cy="144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2" name="Groupe 41">
            <a:extLst>
              <a:ext uri="{FF2B5EF4-FFF2-40B4-BE49-F238E27FC236}">
                <a16:creationId xmlns:a16="http://schemas.microsoft.com/office/drawing/2014/main" id="{4F31FD70-7133-449A-A979-63DEFBB8736A}"/>
              </a:ext>
            </a:extLst>
          </p:cNvPr>
          <p:cNvGrpSpPr/>
          <p:nvPr/>
        </p:nvGrpSpPr>
        <p:grpSpPr>
          <a:xfrm>
            <a:off x="4029073" y="4968875"/>
            <a:ext cx="5407834" cy="1765445"/>
            <a:chOff x="4029073" y="4968875"/>
            <a:chExt cx="5407834" cy="1765445"/>
          </a:xfrm>
        </p:grpSpPr>
        <p:grpSp>
          <p:nvGrpSpPr>
            <p:cNvPr id="21" name="Groupe 20">
              <a:extLst>
                <a:ext uri="{FF2B5EF4-FFF2-40B4-BE49-F238E27FC236}">
                  <a16:creationId xmlns:a16="http://schemas.microsoft.com/office/drawing/2014/main" id="{2EF9EB47-F70E-4D5F-AA33-ADD2CF64944B}"/>
                </a:ext>
              </a:extLst>
            </p:cNvPr>
            <p:cNvGrpSpPr/>
            <p:nvPr/>
          </p:nvGrpSpPr>
          <p:grpSpPr>
            <a:xfrm>
              <a:off x="4029073" y="5350020"/>
              <a:ext cx="4133850" cy="1384300"/>
              <a:chOff x="4051300" y="2184400"/>
              <a:chExt cx="4133850" cy="1384300"/>
            </a:xfrm>
          </p:grpSpPr>
          <p:pic>
            <p:nvPicPr>
              <p:cNvPr id="22" name="Image 21">
                <a:extLst>
                  <a:ext uri="{FF2B5EF4-FFF2-40B4-BE49-F238E27FC236}">
                    <a16:creationId xmlns:a16="http://schemas.microsoft.com/office/drawing/2014/main" id="{25861DF7-F17F-4C26-98DD-B5EADC2559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142722" y="2312842"/>
                <a:ext cx="3906553" cy="1116158"/>
              </a:xfrm>
              <a:prstGeom prst="rect">
                <a:avLst/>
              </a:prstGeom>
            </p:spPr>
          </p:pic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6C6EC50D-7B57-4E42-85FE-85B3B0577B7A}"/>
                  </a:ext>
                </a:extLst>
              </p:cNvPr>
              <p:cNvSpPr/>
              <p:nvPr/>
            </p:nvSpPr>
            <p:spPr>
              <a:xfrm>
                <a:off x="4051300" y="2184400"/>
                <a:ext cx="4133850" cy="1384300"/>
              </a:xfrm>
              <a:prstGeom prst="rect">
                <a:avLst/>
              </a:prstGeom>
              <a:noFill/>
              <a:ln w="381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33" name="Connecteur : en angle 32">
              <a:extLst>
                <a:ext uri="{FF2B5EF4-FFF2-40B4-BE49-F238E27FC236}">
                  <a16:creationId xmlns:a16="http://schemas.microsoft.com/office/drawing/2014/main" id="{3E8324D2-2636-46CC-84C8-9A3E147FD4BB}"/>
                </a:ext>
              </a:extLst>
            </p:cNvPr>
            <p:cNvCxnSpPr>
              <a:stCxn id="26" idx="2"/>
              <a:endCxn id="23" idx="3"/>
            </p:cNvCxnSpPr>
            <p:nvPr/>
          </p:nvCxnSpPr>
          <p:spPr>
            <a:xfrm rot="5400000">
              <a:off x="8263268" y="4868531"/>
              <a:ext cx="1073295" cy="1273983"/>
            </a:xfrm>
            <a:prstGeom prst="bentConnector2">
              <a:avLst/>
            </a:prstGeom>
            <a:ln w="31750"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Ellipse 38">
              <a:extLst>
                <a:ext uri="{FF2B5EF4-FFF2-40B4-BE49-F238E27FC236}">
                  <a16:creationId xmlns:a16="http://schemas.microsoft.com/office/drawing/2014/main" id="{BFC3FDDF-E5E0-41EA-BE7F-3E946BC3B484}"/>
                </a:ext>
              </a:extLst>
            </p:cNvPr>
            <p:cNvSpPr/>
            <p:nvPr/>
          </p:nvSpPr>
          <p:spPr>
            <a:xfrm>
              <a:off x="6001722" y="6241950"/>
              <a:ext cx="144098" cy="144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C00B08AD-B44D-4B97-BEE4-08EAB830C23B}"/>
              </a:ext>
            </a:extLst>
          </p:cNvPr>
          <p:cNvGrpSpPr/>
          <p:nvPr/>
        </p:nvGrpSpPr>
        <p:grpSpPr>
          <a:xfrm>
            <a:off x="688169" y="3584575"/>
            <a:ext cx="4133850" cy="2457596"/>
            <a:chOff x="688169" y="3584575"/>
            <a:chExt cx="4133850" cy="2457596"/>
          </a:xfrm>
        </p:grpSpPr>
        <p:grpSp>
          <p:nvGrpSpPr>
            <p:cNvPr id="27" name="Groupe 26">
              <a:extLst>
                <a:ext uri="{FF2B5EF4-FFF2-40B4-BE49-F238E27FC236}">
                  <a16:creationId xmlns:a16="http://schemas.microsoft.com/office/drawing/2014/main" id="{CD8D44F5-AF82-4F1D-B4ED-384BEE8FBDFC}"/>
                </a:ext>
              </a:extLst>
            </p:cNvPr>
            <p:cNvGrpSpPr/>
            <p:nvPr/>
          </p:nvGrpSpPr>
          <p:grpSpPr>
            <a:xfrm>
              <a:off x="688169" y="3584575"/>
              <a:ext cx="4133850" cy="1384300"/>
              <a:chOff x="4051300" y="2184400"/>
              <a:chExt cx="4133850" cy="1384300"/>
            </a:xfrm>
          </p:grpSpPr>
          <p:pic>
            <p:nvPicPr>
              <p:cNvPr id="28" name="Image 27">
                <a:extLst>
                  <a:ext uri="{FF2B5EF4-FFF2-40B4-BE49-F238E27FC236}">
                    <a16:creationId xmlns:a16="http://schemas.microsoft.com/office/drawing/2014/main" id="{AC08871A-9EBD-4852-A60C-19C8E8FA59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142722" y="2312842"/>
                <a:ext cx="3906553" cy="1116158"/>
              </a:xfrm>
              <a:prstGeom prst="rect">
                <a:avLst/>
              </a:prstGeom>
            </p:spPr>
          </p:pic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197CF6C5-968A-49B3-8662-E4527EED5BA8}"/>
                  </a:ext>
                </a:extLst>
              </p:cNvPr>
              <p:cNvSpPr/>
              <p:nvPr/>
            </p:nvSpPr>
            <p:spPr>
              <a:xfrm>
                <a:off x="4051300" y="2184400"/>
                <a:ext cx="4133850" cy="1384300"/>
              </a:xfrm>
              <a:prstGeom prst="rect">
                <a:avLst/>
              </a:prstGeom>
              <a:noFill/>
              <a:ln w="381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35" name="Connecteur : en angle 34">
              <a:extLst>
                <a:ext uri="{FF2B5EF4-FFF2-40B4-BE49-F238E27FC236}">
                  <a16:creationId xmlns:a16="http://schemas.microsoft.com/office/drawing/2014/main" id="{8D19D536-3C4C-49FC-8A25-0544F3D95AB6}"/>
                </a:ext>
              </a:extLst>
            </p:cNvPr>
            <p:cNvCxnSpPr>
              <a:stCxn id="23" idx="1"/>
              <a:endCxn id="29" idx="2"/>
            </p:cNvCxnSpPr>
            <p:nvPr/>
          </p:nvCxnSpPr>
          <p:spPr>
            <a:xfrm rot="10800000">
              <a:off x="2755095" y="4968876"/>
              <a:ext cx="1273979" cy="1073295"/>
            </a:xfrm>
            <a:prstGeom prst="bentConnector2">
              <a:avLst/>
            </a:prstGeom>
            <a:ln w="31750"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E4EC1A03-D557-4A90-B4AE-533B8E3CA857}"/>
                </a:ext>
              </a:extLst>
            </p:cNvPr>
            <p:cNvSpPr/>
            <p:nvPr/>
          </p:nvSpPr>
          <p:spPr>
            <a:xfrm>
              <a:off x="3655764" y="4204725"/>
              <a:ext cx="144098" cy="144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8" name="Groupe 47">
            <a:extLst>
              <a:ext uri="{FF2B5EF4-FFF2-40B4-BE49-F238E27FC236}">
                <a16:creationId xmlns:a16="http://schemas.microsoft.com/office/drawing/2014/main" id="{B7AB51D0-B1DE-4BEA-9259-244D4D7318A2}"/>
              </a:ext>
            </a:extLst>
          </p:cNvPr>
          <p:cNvGrpSpPr/>
          <p:nvPr/>
        </p:nvGrpSpPr>
        <p:grpSpPr>
          <a:xfrm>
            <a:off x="1376826" y="1333358"/>
            <a:ext cx="9542634" cy="4016662"/>
            <a:chOff x="1376826" y="1333358"/>
            <a:chExt cx="9542634" cy="4016662"/>
          </a:xfrm>
        </p:grpSpPr>
        <p:sp>
          <p:nvSpPr>
            <p:cNvPr id="44" name="ZoneTexte 43">
              <a:extLst>
                <a:ext uri="{FF2B5EF4-FFF2-40B4-BE49-F238E27FC236}">
                  <a16:creationId xmlns:a16="http://schemas.microsoft.com/office/drawing/2014/main" id="{DB01C0B5-5711-4EB4-BDC8-2D39A548DF72}"/>
                </a:ext>
              </a:extLst>
            </p:cNvPr>
            <p:cNvSpPr txBox="1"/>
            <p:nvPr/>
          </p:nvSpPr>
          <p:spPr>
            <a:xfrm>
              <a:off x="5913224" y="1333358"/>
              <a:ext cx="4651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/>
                <a:t>{ }</a:t>
              </a:r>
            </a:p>
          </p:txBody>
        </p:sp>
        <p:sp>
          <p:nvSpPr>
            <p:cNvPr id="45" name="ZoneTexte 44">
              <a:extLst>
                <a:ext uri="{FF2B5EF4-FFF2-40B4-BE49-F238E27FC236}">
                  <a16:creationId xmlns:a16="http://schemas.microsoft.com/office/drawing/2014/main" id="{9E5DDC49-4775-46A2-91B1-0211CA1AEFA1}"/>
                </a:ext>
              </a:extLst>
            </p:cNvPr>
            <p:cNvSpPr txBox="1"/>
            <p:nvPr/>
          </p:nvSpPr>
          <p:spPr>
            <a:xfrm>
              <a:off x="10229848" y="3047927"/>
              <a:ext cx="68961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/>
                <a:t>{ 1 }</a:t>
              </a:r>
            </a:p>
          </p:txBody>
        </p:sp>
        <p:sp>
          <p:nvSpPr>
            <p:cNvPr id="46" name="ZoneTexte 45">
              <a:extLst>
                <a:ext uri="{FF2B5EF4-FFF2-40B4-BE49-F238E27FC236}">
                  <a16:creationId xmlns:a16="http://schemas.microsoft.com/office/drawing/2014/main" id="{3346AE50-4D22-4300-9295-7C9C59B21FAC}"/>
                </a:ext>
              </a:extLst>
            </p:cNvPr>
            <p:cNvSpPr txBox="1"/>
            <p:nvPr/>
          </p:nvSpPr>
          <p:spPr>
            <a:xfrm>
              <a:off x="4940544" y="4888355"/>
              <a:ext cx="22664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/>
                <a:t>{ DoSomething }</a:t>
              </a:r>
            </a:p>
          </p:txBody>
        </p:sp>
        <p:sp>
          <p:nvSpPr>
            <p:cNvPr id="47" name="ZoneTexte 46">
              <a:extLst>
                <a:ext uri="{FF2B5EF4-FFF2-40B4-BE49-F238E27FC236}">
                  <a16:creationId xmlns:a16="http://schemas.microsoft.com/office/drawing/2014/main" id="{886DE9E4-7735-4C54-9D91-6C9D35FFBF4C}"/>
                </a:ext>
              </a:extLst>
            </p:cNvPr>
            <p:cNvSpPr txBox="1"/>
            <p:nvPr/>
          </p:nvSpPr>
          <p:spPr>
            <a:xfrm>
              <a:off x="1376826" y="3047927"/>
              <a:ext cx="68961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/>
                <a:t>{ 2 }</a:t>
              </a:r>
            </a:p>
          </p:txBody>
        </p:sp>
      </p:grp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F1C0C9D-45B4-488F-9723-BAEFF8162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3C42C-740D-431D-86F0-6104B0EEF632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9965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3105</TotalTime>
  <Words>3009</Words>
  <Application>Microsoft Office PowerPoint</Application>
  <PresentationFormat>Grand écran</PresentationFormat>
  <Paragraphs>481</Paragraphs>
  <Slides>39</Slides>
  <Notes>20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39</vt:i4>
      </vt:variant>
    </vt:vector>
  </HeadingPairs>
  <TitlesOfParts>
    <vt:vector size="45" baseType="lpstr">
      <vt:lpstr>Arial</vt:lpstr>
      <vt:lpstr>Arial Black</vt:lpstr>
      <vt:lpstr>Calibri</vt:lpstr>
      <vt:lpstr>Calibri Light</vt:lpstr>
      <vt:lpstr>Wingdings</vt:lpstr>
      <vt:lpstr>Thème Office</vt:lpstr>
      <vt:lpstr>Etape 3: V&amp;V de la logique de développement programme T4.x.x</vt:lpstr>
      <vt:lpstr>OBP2: Semantical Diagnosis and Formal Verification</vt:lpstr>
      <vt:lpstr>Requirement example</vt:lpstr>
      <vt:lpstr>Analyse de modèle PDP dans le cadre de ONEWAY</vt:lpstr>
      <vt:lpstr>Plan</vt:lpstr>
      <vt:lpstr>PDP Execution semantics</vt:lpstr>
      <vt:lpstr>BPMN 2.0 Meta-Model (subset)</vt:lpstr>
      <vt:lpstr>Execution Semantics – Tokens</vt:lpstr>
      <vt:lpstr>Execution Semantics – Tokens</vt:lpstr>
      <vt:lpstr>Execution Semantics – Tokens</vt:lpstr>
      <vt:lpstr>Execution Semantics – Collaboration</vt:lpstr>
      <vt:lpstr>Execution Semantics – Gateways</vt:lpstr>
      <vt:lpstr>Execution Semantics – Gateways</vt:lpstr>
      <vt:lpstr>Execution Semantics – Signals</vt:lpstr>
      <vt:lpstr>Execution Semantics – Signals</vt:lpstr>
      <vt:lpstr>Execution Semantics – Call Activity</vt:lpstr>
      <vt:lpstr>Sémantique d’exécution : Exemple</vt:lpstr>
      <vt:lpstr>Plan</vt:lpstr>
      <vt:lpstr>Meta Model Extension –  Timed Constraints</vt:lpstr>
      <vt:lpstr>Meta Model Extension –  Timed Constraints</vt:lpstr>
      <vt:lpstr>Timed Execution Semantics – Intuition</vt:lpstr>
      <vt:lpstr>Timed Execution Semantics – Collaboration</vt:lpstr>
      <vt:lpstr>Timed Execution Semantics – Gateways &amp; Events</vt:lpstr>
      <vt:lpstr>Timed Execution Semantics – Gateways &amp; Events</vt:lpstr>
      <vt:lpstr>Timed Execution Semantics – Gateways &amp; Events</vt:lpstr>
      <vt:lpstr>Timed Execution Semantics – Clocks</vt:lpstr>
      <vt:lpstr>Timed Execution Semantics – Clocks</vt:lpstr>
      <vt:lpstr>Timed Execution Semantics – DBM</vt:lpstr>
      <vt:lpstr>Timed Execution Semantics – DBM</vt:lpstr>
      <vt:lpstr>Difference Bounded Matrix – Execution Step</vt:lpstr>
      <vt:lpstr>Timed Verification &amp; Properties</vt:lpstr>
      <vt:lpstr>Timed Verification &amp; Properties</vt:lpstr>
      <vt:lpstr>Plan</vt:lpstr>
      <vt:lpstr>ONEWAY representative model : metrics</vt:lpstr>
      <vt:lpstr>A BPMN specific symmetry reduction</vt:lpstr>
      <vt:lpstr>Symmetry reduction : Example</vt:lpstr>
      <vt:lpstr>Plan</vt:lpstr>
      <vt:lpstr>Conclusion </vt:lpstr>
      <vt:lpstr>Ongoing &amp; future work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Etape 3: V&amp;V de la logique de développement programme T4.x.x</dc:title>
  <dc:creator>Luka LE ROUX</dc:creator>
  <cp:lastModifiedBy>Luka LE ROUX</cp:lastModifiedBy>
  <cp:revision>8</cp:revision>
  <dcterms:created xsi:type="dcterms:W3CDTF">2022-10-18T09:44:23Z</dcterms:created>
  <dcterms:modified xsi:type="dcterms:W3CDTF">2022-10-20T13:56:15Z</dcterms:modified>
</cp:coreProperties>
</file>