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61" r:id="rId5"/>
    <p:sldId id="269" r:id="rId6"/>
    <p:sldId id="258" r:id="rId7"/>
    <p:sldId id="260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7C787-79E9-4FCA-B2FF-076648F796CC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54300-0A0F-4E18-AD3F-47B627E2359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72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Une première </a:t>
            </a:r>
            <a:r>
              <a:rPr lang="en-GB" dirty="0" err="1"/>
              <a:t>partie</a:t>
            </a:r>
            <a:r>
              <a:rPr lang="en-GB" dirty="0"/>
              <a:t> illustrative </a:t>
            </a:r>
            <a:r>
              <a:rPr lang="en-GB" dirty="0" err="1"/>
              <a:t>suivie</a:t>
            </a:r>
            <a:r>
              <a:rPr lang="en-GB" dirty="0"/>
              <a:t> de son application au model du </a:t>
            </a:r>
            <a:r>
              <a:rPr lang="en-GB" dirty="0" err="1"/>
              <a:t>projet</a:t>
            </a:r>
            <a:endParaRPr lang="en-GB" dirty="0"/>
          </a:p>
          <a:p>
            <a:r>
              <a:rPr lang="en-GB" dirty="0"/>
              <a:t>La plus part des screenshots </a:t>
            </a:r>
            <a:r>
              <a:rPr lang="en-GB" dirty="0" err="1"/>
              <a:t>seront</a:t>
            </a:r>
            <a:r>
              <a:rPr lang="en-GB" dirty="0"/>
              <a:t> </a:t>
            </a:r>
            <a:r>
              <a:rPr lang="en-GB" dirty="0" err="1"/>
              <a:t>expliqués</a:t>
            </a:r>
            <a:r>
              <a:rPr lang="en-GB" dirty="0"/>
              <a:t> après la demo </a:t>
            </a:r>
            <a:r>
              <a:rPr lang="en-GB" dirty="0" err="1"/>
              <a:t>correspondante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la pour </a:t>
            </a:r>
            <a:r>
              <a:rPr lang="en-GB" dirty="0" err="1"/>
              <a:t>permettre</a:t>
            </a:r>
            <a:r>
              <a:rPr lang="en-GB" dirty="0"/>
              <a:t> de </a:t>
            </a:r>
            <a:r>
              <a:rPr lang="en-GB" dirty="0" err="1"/>
              <a:t>repasser</a:t>
            </a:r>
            <a:r>
              <a:rPr lang="en-GB" dirty="0"/>
              <a:t> sur les slides sans la </a:t>
            </a:r>
            <a:r>
              <a:rPr lang="en-GB" dirty="0" err="1"/>
              <a:t>démo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54300-0A0F-4E18-AD3F-47B627E2359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37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54300-0A0F-4E18-AD3F-47B627E2359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64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Simulation V1, “show everything”, do not spend too much time but do “rewind” once or twice to show OBP2 at 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54300-0A0F-4E18-AD3F-47B627E2359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25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Model has 958 tasks and 475 signals, 958 + 475 = 1433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54300-0A0F-4E18-AD3F-47B627E2359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96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5D261-0DF5-49CB-BEA1-1B19B725D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2F127B-B909-4C11-8206-A97556CF9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85C0BC-CBB0-476F-AFC8-2994422C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619-3946-4196-BB07-8DCB1650C44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75E8BD-050F-429C-9236-4011FD05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630ABF-A5A9-4D50-BEB6-42C83692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065D-8D3A-45D3-862F-1DBBC88387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91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7FDB8-45D6-4C54-B6B0-68E74EA2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DB990B-0D49-4A30-A0CE-D90B2B139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8CA0A1-7B60-475E-AC4A-83F54DA7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619-3946-4196-BB07-8DCB1650C44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B9F72-E803-489D-B8F3-D369CEF9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D7369-3E7A-49DF-B620-E5F36E63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065D-8D3A-45D3-862F-1DBBC88387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2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BF3261-3DCA-4978-A531-BA5943CAE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23F63E-AADD-4D65-9BC4-970CDC063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F7E78A-4802-4F0A-AAD8-AE71BC4F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619-3946-4196-BB07-8DCB1650C44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4B4B85-C2F4-4593-81E2-E77F35BB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44D86-451F-40B2-94F9-A06F2B3F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065D-8D3A-45D3-862F-1DBBC88387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87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2224B-F109-483A-909D-71A0E4BE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3F81E7-C455-47B1-8228-DCB5772F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022EDE-B7ED-4303-B870-5BA3B2FC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619-3946-4196-BB07-8DCB1650C44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4F7CBF-82DD-4787-A2EC-076B33E1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F88EDC-3A85-4AE1-9951-E1AF4856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065D-8D3A-45D3-862F-1DBBC88387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2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DA819-2016-4045-B5AA-08D2F371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3E9D7F-6919-47E9-BEEA-508776814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3CDE0D-FA07-48A6-AACD-36E90E0E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619-3946-4196-BB07-8DCB1650C44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0500A4-9F07-468E-AAC7-875198F9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C9D2C0-3D9A-4685-A461-344356FB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065D-8D3A-45D3-862F-1DBBC88387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90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8BF98-C10D-4705-990F-4C8E593F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DF052-8D65-4EE7-9489-D1B152BC0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924E35-CB8C-43C1-B87A-70AEE1B62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604497-B1C4-4C73-8277-FC676FBB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619-3946-4196-BB07-8DCB1650C44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1D273C-9ABC-4CDB-97FD-4AA142E9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A8900A-41EA-40E1-9A5F-24021584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065D-8D3A-45D3-862F-1DBBC88387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04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C8AD4-1BBE-4DA9-A54A-8B754151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19A028-35DF-4834-985C-B18CD8417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802A3F-DC07-419F-9F95-49EA5A42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17C2E8-EA41-4D49-B124-2D07ADD00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786863-A202-4B1A-B0E1-59301CB8E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035444-B4DE-435D-9F01-44497D42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619-3946-4196-BB07-8DCB1650C44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C87445-2BCE-4906-BB3C-8BE7F408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219229-6340-4978-963E-B382BCB2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065D-8D3A-45D3-862F-1DBBC88387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E2BF6-6D05-45CB-A4A4-901D77FD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98F382-1C8C-4715-B66F-B23AA2D4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619-3946-4196-BB07-8DCB1650C44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5BA271-DCC5-4391-8CD8-7C5A9B60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C843E6-E9E1-4ACF-9AD3-813F59D7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065D-8D3A-45D3-862F-1DBBC88387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5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C71F3C-BAB7-4465-BBC1-7416E457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619-3946-4196-BB07-8DCB1650C44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ECF8B6-6DCE-4745-8A67-FDDED79B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5F7F1B-A702-45F9-965E-90545EF4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065D-8D3A-45D3-862F-1DBBC88387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10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E4602-03BC-4A37-B5C8-61A2630C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4EC905-654E-482E-9650-E2368B99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7FCAC6-14E0-4399-98AA-4882CCAF0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A131AB-AA0C-41E2-9A58-5A158684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619-3946-4196-BB07-8DCB1650C44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22EFBF-6DC8-4567-9B0F-7D153BD0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E5FBC8-DAD1-4549-9C80-AD146958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065D-8D3A-45D3-862F-1DBBC88387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56BF7-054D-4C7E-9EAA-EBDC2DB5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D45B28-CB7D-48CC-8486-C973A1A83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337E07-3743-44CC-9EA9-467256BE1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01972D-7719-472D-9A1B-73F90988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A619-3946-4196-BB07-8DCB1650C44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B6C788-4BAC-445F-8E5B-DC22F9DD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569DC0-A1FB-453E-A820-4ACA577D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065D-8D3A-45D3-862F-1DBBC88387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3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800493-7345-4C78-A46F-ECDBF175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E8A6DA-D0E6-401D-9182-7D914FFF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85E9A4-602D-4599-BE73-3C92CA9CE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A619-3946-4196-BB07-8DCB1650C44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69E2B3-74CB-481C-879F-193B5D7C3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3A4753-93D8-4B5E-A286-3C966D4CB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D065D-8D3A-45D3-862F-1DBBC88387E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4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1B10F-D2E8-4C24-BCCF-74F8531DF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BPMN2 Semantics &amp; OBP2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2F7555-109A-4789-ADE7-52350B22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demonstration by LE ROUX Luka</a:t>
            </a:r>
          </a:p>
        </p:txBody>
      </p:sp>
    </p:spTree>
    <p:extLst>
      <p:ext uri="{BB962C8B-B14F-4D97-AF65-F5344CB8AC3E}">
        <p14:creationId xmlns:p14="http://schemas.microsoft.com/office/powerpoint/2010/main" val="288858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C6DBB-0B64-4FB9-BCBF-C6C50CCF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Ongoing work (MSP3 as a target)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68DEE1-C161-4494-B780-39263AEA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Timed integration : BPSIM &amp; atomic propositions</a:t>
            </a:r>
          </a:p>
          <a:p>
            <a:endParaRPr lang="en-GB" dirty="0"/>
          </a:p>
          <a:p>
            <a:r>
              <a:rPr lang="en-GB" dirty="0"/>
              <a:t>Algorithmics (</a:t>
            </a:r>
            <a:r>
              <a:rPr lang="en-GB" dirty="0" err="1"/>
              <a:t>bitstate</a:t>
            </a:r>
            <a:r>
              <a:rPr lang="en-GB" dirty="0"/>
              <a:t> hashing)</a:t>
            </a:r>
          </a:p>
          <a:p>
            <a:endParaRPr lang="en-GB" dirty="0"/>
          </a:p>
          <a:p>
            <a:r>
              <a:rPr lang="en-GB" dirty="0"/>
              <a:t>More “options” (isolate other processes ?)</a:t>
            </a:r>
          </a:p>
        </p:txBody>
      </p:sp>
    </p:spTree>
    <p:extLst>
      <p:ext uri="{BB962C8B-B14F-4D97-AF65-F5344CB8AC3E}">
        <p14:creationId xmlns:p14="http://schemas.microsoft.com/office/powerpoint/2010/main" val="203131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658C8-CEAF-4A61-B16C-943F86E5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deadlock.gpsl</a:t>
            </a: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7633A3-09B9-46BC-87D8-4645A696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3283"/>
            <a:ext cx="10879623" cy="38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4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30AA2-6040-47A7-B625-8DD65831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6492D2-BD68-41C7-898B-F99CD76D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00" y="2026474"/>
            <a:ext cx="4499902" cy="34599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3CA8FF-4B43-4E07-88CD-9DF2ACAC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16" y="3093655"/>
            <a:ext cx="4460339" cy="13255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781543-1B29-4ACA-9375-7A2B99D21A46}"/>
              </a:ext>
            </a:extLst>
          </p:cNvPr>
          <p:cNvSpPr/>
          <p:nvPr/>
        </p:nvSpPr>
        <p:spPr>
          <a:xfrm>
            <a:off x="6494106" y="2911151"/>
            <a:ext cx="4610849" cy="17541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4526C-2D82-4C10-AF9F-54C43135D4F4}"/>
              </a:ext>
            </a:extLst>
          </p:cNvPr>
          <p:cNvSpPr/>
          <p:nvPr/>
        </p:nvSpPr>
        <p:spPr>
          <a:xfrm>
            <a:off x="668200" y="3284375"/>
            <a:ext cx="2989400" cy="4665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C56E0E4-86E4-4BB1-98FC-79C9D1B1C6E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3657600" y="3517641"/>
            <a:ext cx="2836506" cy="270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6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B4409-E675-4DBB-B1B5-EC1111F7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CDFC7-9ACF-440C-B1FE-EF3E0C4F4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Part 1 : A simple BPMN2 model (V1 &amp; V2)</a:t>
            </a:r>
          </a:p>
          <a:p>
            <a:pPr lvl="1"/>
            <a:r>
              <a:rPr lang="en-GB" dirty="0"/>
              <a:t>“V1” Simulation &amp; verification</a:t>
            </a:r>
          </a:p>
          <a:p>
            <a:pPr lvl="1"/>
            <a:r>
              <a:rPr lang="en-GB" dirty="0"/>
              <a:t>“V2” Simulation &amp; verification</a:t>
            </a:r>
          </a:p>
          <a:p>
            <a:pPr lvl="1"/>
            <a:endParaRPr lang="en-GB" dirty="0"/>
          </a:p>
          <a:p>
            <a:r>
              <a:rPr lang="en-GB" dirty="0"/>
              <a:t>Part 2 : One Way representative model</a:t>
            </a:r>
          </a:p>
          <a:p>
            <a:pPr lvl="1"/>
            <a:r>
              <a:rPr lang="en-GB" dirty="0"/>
              <a:t>Simulation &amp; deadlock</a:t>
            </a:r>
          </a:p>
          <a:p>
            <a:pPr lvl="1"/>
            <a:r>
              <a:rPr lang="en-GB" dirty="0"/>
              <a:t>Again with “flow completion”</a:t>
            </a:r>
          </a:p>
          <a:p>
            <a:pPr lvl="1"/>
            <a:r>
              <a:rPr lang="en-GB" dirty="0"/>
              <a:t>“Process 0” isolated</a:t>
            </a:r>
          </a:p>
          <a:p>
            <a:pPr lvl="1"/>
            <a:endParaRPr lang="en-GB" dirty="0"/>
          </a:p>
          <a:p>
            <a:r>
              <a:rPr lang="en-GB" dirty="0"/>
              <a:t>Ongoing work (MSP3 as a target)</a:t>
            </a:r>
          </a:p>
        </p:txBody>
      </p:sp>
    </p:spTree>
    <p:extLst>
      <p:ext uri="{BB962C8B-B14F-4D97-AF65-F5344CB8AC3E}">
        <p14:creationId xmlns:p14="http://schemas.microsoft.com/office/powerpoint/2010/main" val="225624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6FFE9-943B-42D5-8C61-8B81FDB2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 : A simple BPMN2 model (2 versions)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4BBD83-288F-45D1-AF57-C846038E4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70" y="4316151"/>
            <a:ext cx="4010585" cy="8859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297F32C-E047-48FB-A82F-44E656475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539" y="4027420"/>
            <a:ext cx="3934374" cy="8478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8AE616-2BA1-46DA-AD67-1CC25A9D1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473683"/>
            <a:ext cx="3848637" cy="9431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29AEDF9-7818-4E18-9BFD-306ADF17065A}"/>
              </a:ext>
            </a:extLst>
          </p:cNvPr>
          <p:cNvSpPr txBox="1"/>
          <p:nvPr/>
        </p:nvSpPr>
        <p:spPr>
          <a:xfrm>
            <a:off x="4544155" y="3425271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Process Root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316D8EA-09F0-4BA8-99D5-B8EE2588FB0F}"/>
              </a:ext>
            </a:extLst>
          </p:cNvPr>
          <p:cNvSpPr txBox="1"/>
          <p:nvPr/>
        </p:nvSpPr>
        <p:spPr>
          <a:xfrm>
            <a:off x="1849474" y="5242851"/>
            <a:ext cx="137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Process 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7A6C237-780E-4B50-8E0B-9D675E1A1F31}"/>
              </a:ext>
            </a:extLst>
          </p:cNvPr>
          <p:cNvSpPr txBox="1"/>
          <p:nvPr/>
        </p:nvSpPr>
        <p:spPr>
          <a:xfrm>
            <a:off x="7043993" y="4823060"/>
            <a:ext cx="195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Process B (V1)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1F568A1-3B99-4E21-945F-7EDD31FA9857}"/>
              </a:ext>
            </a:extLst>
          </p:cNvPr>
          <p:cNvSpPr txBox="1"/>
          <p:nvPr/>
        </p:nvSpPr>
        <p:spPr>
          <a:xfrm>
            <a:off x="7043993" y="6262042"/>
            <a:ext cx="195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Process B (V2)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94F6781-BEB5-4712-85D9-D42EE1834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0249" y="1784097"/>
            <a:ext cx="451548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F8D04-CCB2-4E23-8DA3-3A70E7AF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 : Simulation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B048C2-BB61-499A-8A39-BE1CF2DB9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445" y="3798050"/>
            <a:ext cx="2908400" cy="1298719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FEE9CAF-48F5-4C41-8F6D-5F5A7CC8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Demo simulation (V1)</a:t>
            </a:r>
          </a:p>
          <a:p>
            <a:r>
              <a:rPr lang="en-GB" dirty="0"/>
              <a:t>Example of a BPMN2 execution state and its associated actions: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4333BA-16A9-40AF-A5DB-F9D1B0CC1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326" y="3360781"/>
            <a:ext cx="5105129" cy="246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9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77E80DB-350D-4C33-B494-AA4A411DA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351"/>
            <a:ext cx="12192000" cy="441504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9C63A44-B8C6-4D55-B3C7-C0BAC4EA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Part 1 : Simulation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13D18F-9656-4170-B700-57B03DB8745A}"/>
              </a:ext>
            </a:extLst>
          </p:cNvPr>
          <p:cNvSpPr txBox="1"/>
          <p:nvPr/>
        </p:nvSpPr>
        <p:spPr>
          <a:xfrm>
            <a:off x="1635190" y="5969655"/>
            <a:ext cx="8921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entire state space of V1 model with “flow completion”</a:t>
            </a:r>
          </a:p>
        </p:txBody>
      </p:sp>
    </p:spTree>
    <p:extLst>
      <p:ext uri="{BB962C8B-B14F-4D97-AF65-F5344CB8AC3E}">
        <p14:creationId xmlns:p14="http://schemas.microsoft.com/office/powerpoint/2010/main" val="346398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30647-63DD-436F-AA99-7D656D1A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 : Deadlock properties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2954A32-7D4D-4E3E-A154-6CCE6F563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All models that terminates have a “deadlock”, the following fails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can filter out “expected deadlocks”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Alternatively, we can check that a process </a:t>
            </a:r>
            <a:r>
              <a:rPr lang="en-GB" b="1" dirty="0"/>
              <a:t>always</a:t>
            </a:r>
            <a:r>
              <a:rPr lang="en-GB" dirty="0"/>
              <a:t> terminates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A5B982-4070-4417-849F-68C83B89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379" y="2561649"/>
            <a:ext cx="6727797" cy="5784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4030BF1-0534-44A3-AE48-01BDA6B17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3" y="4007147"/>
            <a:ext cx="11327133" cy="5784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AD82611-5CA1-4F24-81B3-7F17447CD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059" y="5612351"/>
            <a:ext cx="9109880" cy="4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9DAA4-EBE9-49AC-803D-A632179D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 : Deadlock verification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60D274-ECDD-4FBB-85AB-16A6236DA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02401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demonstration will show this is not verified on V1</a:t>
            </a:r>
          </a:p>
          <a:p>
            <a:r>
              <a:rPr lang="en-GB" dirty="0"/>
              <a:t>This is due to “process B” potentially not being ready to “catch”</a:t>
            </a:r>
          </a:p>
          <a:p>
            <a:r>
              <a:rPr lang="en-GB" dirty="0"/>
              <a:t>But if “Task B” ends before “signal” is thrown, the process terminates</a:t>
            </a:r>
          </a:p>
          <a:p>
            <a:r>
              <a:rPr lang="en-GB" dirty="0"/>
              <a:t>Given the following atomic propositions 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Dwyers</a:t>
            </a:r>
            <a:r>
              <a:rPr lang="en-GB" dirty="0"/>
              <a:t> Pattern : After B, T responds to S</a:t>
            </a:r>
          </a:p>
          <a:p>
            <a:r>
              <a:rPr lang="en-GB" dirty="0"/>
              <a:t>Translates in LTL to :</a:t>
            </a:r>
          </a:p>
          <a:p>
            <a:endParaRPr lang="en-GB" dirty="0"/>
          </a:p>
          <a:p>
            <a:r>
              <a:rPr lang="en-GB" dirty="0"/>
              <a:t>Demo verification (v1) : only “</a:t>
            </a:r>
            <a:r>
              <a:rPr lang="en-GB" dirty="0" err="1"/>
              <a:t>noDeadlock_iff</a:t>
            </a:r>
            <a:r>
              <a:rPr lang="en-GB" dirty="0"/>
              <a:t>” is verified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23AAE2-E008-449D-9237-7D700A2FC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87" y="3576974"/>
            <a:ext cx="5741426" cy="10353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D4EDEA4-D650-4EE1-86D4-A6B872C8D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522" y="5259827"/>
            <a:ext cx="3823059" cy="40367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44FBE1D-9111-4A7B-B04B-1F4D100E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290" y="433381"/>
            <a:ext cx="3934374" cy="84784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2655C28-E20B-46BB-84FD-44C575A656C9}"/>
              </a:ext>
            </a:extLst>
          </p:cNvPr>
          <p:cNvSpPr txBox="1"/>
          <p:nvPr/>
        </p:nvSpPr>
        <p:spPr>
          <a:xfrm>
            <a:off x="9040744" y="1229021"/>
            <a:ext cx="195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Process B (V1)</a:t>
            </a:r>
          </a:p>
        </p:txBody>
      </p:sp>
    </p:spTree>
    <p:extLst>
      <p:ext uri="{BB962C8B-B14F-4D97-AF65-F5344CB8AC3E}">
        <p14:creationId xmlns:p14="http://schemas.microsoft.com/office/powerpoint/2010/main" val="143132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398C3-12F5-441C-82B6-20B2039F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 : V2 &amp; “Flow completion”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F0DCB-EF1E-4ACD-A263-DC3164E7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symmetry reduction developed for One Way</a:t>
            </a:r>
          </a:p>
          <a:p>
            <a:r>
              <a:rPr lang="en-GB" dirty="0"/>
              <a:t>One implication is to give priority to sequence flows over task actions</a:t>
            </a:r>
          </a:p>
          <a:p>
            <a:r>
              <a:rPr lang="en-GB" dirty="0"/>
              <a:t>As such, in V2, process B is always ready to “catch” </a:t>
            </a:r>
          </a:p>
          <a:p>
            <a:r>
              <a:rPr lang="en-GB" dirty="0"/>
              <a:t>Demo simulation &amp; verification (V2) : “</a:t>
            </a:r>
            <a:r>
              <a:rPr lang="en-GB" dirty="0" err="1"/>
              <a:t>alwaysTerminates</a:t>
            </a:r>
            <a:r>
              <a:rPr lang="en-GB" dirty="0"/>
              <a:t>” now holds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18E2D7-FEC0-4FE7-8CCF-E6E621DD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44" y="3804889"/>
            <a:ext cx="4951966" cy="250701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3A844E4-B924-4340-AAA2-AFF9FF86D726}"/>
              </a:ext>
            </a:extLst>
          </p:cNvPr>
          <p:cNvSpPr txBox="1"/>
          <p:nvPr/>
        </p:nvSpPr>
        <p:spPr>
          <a:xfrm>
            <a:off x="3309944" y="6308209"/>
            <a:ext cx="497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Initial</a:t>
            </a:r>
            <a:r>
              <a:rPr lang="en-GB" dirty="0"/>
              <a:t> configuration with flow completion activated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4502E5-6A4D-405C-A886-E3309BC4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910" y="593785"/>
            <a:ext cx="3848637" cy="94310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AFEB03A-E045-4457-ADD3-0085EEF3D976}"/>
              </a:ext>
            </a:extLst>
          </p:cNvPr>
          <p:cNvSpPr txBox="1"/>
          <p:nvPr/>
        </p:nvSpPr>
        <p:spPr>
          <a:xfrm>
            <a:off x="9209903" y="1363960"/>
            <a:ext cx="195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Process B (V2)</a:t>
            </a:r>
          </a:p>
        </p:txBody>
      </p:sp>
    </p:spTree>
    <p:extLst>
      <p:ext uri="{BB962C8B-B14F-4D97-AF65-F5344CB8AC3E}">
        <p14:creationId xmlns:p14="http://schemas.microsoft.com/office/powerpoint/2010/main" val="147185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D7281-B6A5-400A-A17E-29088A94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 : One Way representative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09CEBA-8DE8-4CCC-BF25-8E965550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 simulation &amp; deadlock, with and without “flow completion”</a:t>
            </a:r>
          </a:p>
          <a:p>
            <a:r>
              <a:rPr lang="en-GB" dirty="0"/>
              <a:t>Demo isolated process 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598D59-2CC8-4707-8A1D-E1F87C5D1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86" y="2981228"/>
            <a:ext cx="6403575" cy="319573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7CC1A10-1327-4475-AAE3-EA6822A51602}"/>
              </a:ext>
            </a:extLst>
          </p:cNvPr>
          <p:cNvSpPr txBox="1"/>
          <p:nvPr/>
        </p:nvSpPr>
        <p:spPr>
          <a:xfrm>
            <a:off x="838200" y="6308209"/>
            <a:ext cx="546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Deadlock found in the model </a:t>
            </a:r>
            <a:r>
              <a:rPr lang="en-GB" b="1" dirty="0"/>
              <a:t>without</a:t>
            </a:r>
            <a:r>
              <a:rPr lang="en-GB" dirty="0"/>
              <a:t> “flow completion”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ABE2432-E445-4937-B343-77CB14F1F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054" y="2981228"/>
            <a:ext cx="5214406" cy="67562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6B3BFB6-9B16-48E0-B95B-378EAF397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7715" y="2902596"/>
            <a:ext cx="568797" cy="83288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F427EC1-38B7-4E58-AEC2-AD1AAC740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2154" y="4002267"/>
            <a:ext cx="3259914" cy="146773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902D870-5C09-401E-B24D-2CE4A4B77EBC}"/>
              </a:ext>
            </a:extLst>
          </p:cNvPr>
          <p:cNvSpPr txBox="1"/>
          <p:nvPr/>
        </p:nvSpPr>
        <p:spPr>
          <a:xfrm>
            <a:off x="6768224" y="5630752"/>
            <a:ext cx="515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Deadlock found in the model </a:t>
            </a:r>
            <a:r>
              <a:rPr lang="en-GB" b="1" dirty="0"/>
              <a:t>with</a:t>
            </a:r>
            <a:r>
              <a:rPr lang="en-GB" dirty="0"/>
              <a:t> “flow completion”</a:t>
            </a:r>
          </a:p>
          <a:p>
            <a:pPr algn="ctr"/>
            <a:r>
              <a:rPr lang="en-GB" dirty="0"/>
              <a:t>(a proper termination)</a:t>
            </a:r>
          </a:p>
        </p:txBody>
      </p:sp>
    </p:spTree>
    <p:extLst>
      <p:ext uri="{BB962C8B-B14F-4D97-AF65-F5344CB8AC3E}">
        <p14:creationId xmlns:p14="http://schemas.microsoft.com/office/powerpoint/2010/main" val="869319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475</Words>
  <Application>Microsoft Office PowerPoint</Application>
  <PresentationFormat>Grand écran</PresentationFormat>
  <Paragraphs>73</Paragraphs>
  <Slides>12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BPMN2 Semantics &amp; OBP2</vt:lpstr>
      <vt:lpstr>Demonstrations</vt:lpstr>
      <vt:lpstr>Part 1 : A simple BPMN2 model (2 versions)</vt:lpstr>
      <vt:lpstr>Part 1 : Simulation</vt:lpstr>
      <vt:lpstr>Part 1 : Simulation</vt:lpstr>
      <vt:lpstr>Part 1 : Deadlock properties</vt:lpstr>
      <vt:lpstr>Part 1 : Deadlock verification</vt:lpstr>
      <vt:lpstr>Part 1 : V2 &amp; “Flow completion”</vt:lpstr>
      <vt:lpstr>Part 2 : One Way representative model</vt:lpstr>
      <vt:lpstr>Ongoing work (MSP3 as a target)</vt:lpstr>
      <vt:lpstr>deadlock.gpsl</vt:lpstr>
      <vt:lpstr>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BPMN2 Semantics &amp; OBP2</dc:title>
  <dc:creator>Luka LE ROUX</dc:creator>
  <cp:lastModifiedBy>Luka LE ROUX</cp:lastModifiedBy>
  <cp:revision>20</cp:revision>
  <dcterms:created xsi:type="dcterms:W3CDTF">2023-01-26T13:00:50Z</dcterms:created>
  <dcterms:modified xsi:type="dcterms:W3CDTF">2023-01-27T14:00:41Z</dcterms:modified>
</cp:coreProperties>
</file>