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988936C-356A-62CE-25EE-46D46E7C84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E70E2E-E2D6-DE72-E70E-51B935FAB5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94DC5-A2D9-442C-AAEE-CEAAC58749DE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AFC4AD-1BE6-DBC4-2D87-F550AD5BB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D4C6CD-EA5D-5799-D344-4E3A6DE499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E53C9-AC5C-484F-8BD3-2CD0EF0B8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06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70542-B511-4D20-8896-9775B65F320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89F7-531F-4A16-BC00-0E6FC5787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089F7-531F-4A16-BC00-0E6FC57870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0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089F7-531F-4A16-BC00-0E6FC57870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5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089F7-531F-4A16-BC00-0E6FC57870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53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089F7-531F-4A16-BC00-0E6FC578704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1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089F7-531F-4A16-BC00-0E6FC57870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2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089F7-531F-4A16-BC00-0E6FC57870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3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089F7-531F-4A16-BC00-0E6FC57870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4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7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35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65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86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489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3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68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42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2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F50446-A7B7-4005-BA61-9D69120862F7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1F3EA7-100E-469E-9957-A7A826BD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30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72992-26D2-67D6-32BA-D04FAC195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Отчет о проведенной лабораторно-практической работе: «Создание р</a:t>
            </a:r>
            <a:r>
              <a:rPr lang="ru-RU" sz="2800" cap="none" dirty="0"/>
              <a:t>езюме </a:t>
            </a:r>
            <a:r>
              <a:rPr lang="en-US" sz="2800" cap="none" dirty="0"/>
              <a:t>IT</a:t>
            </a:r>
            <a:r>
              <a:rPr lang="ru-RU" sz="2800" cap="none" dirty="0"/>
              <a:t>-специалиста и сопроводительного письма»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CBACDA-C932-1380-40EB-2668958C1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Выполнил: Бочарников П.В.</a:t>
            </a:r>
          </a:p>
          <a:p>
            <a:r>
              <a:rPr lang="ru-RU" dirty="0">
                <a:solidFill>
                  <a:schemeClr val="bg1"/>
                </a:solidFill>
              </a:rPr>
              <a:t>Группа: ИТ-11-22</a:t>
            </a:r>
          </a:p>
          <a:p>
            <a:r>
              <a:rPr lang="ru-RU">
                <a:solidFill>
                  <a:schemeClr val="bg1"/>
                </a:solidFill>
              </a:rPr>
              <a:t>Проверяющий: </a:t>
            </a:r>
            <a:r>
              <a:rPr lang="ru-RU" i="0" dirty="0">
                <a:solidFill>
                  <a:schemeClr val="bg1"/>
                </a:solidFill>
                <a:effectLst/>
              </a:rPr>
              <a:t>Окладникова С.В.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4F0C-DE12-C9FD-C22F-7A94052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39346"/>
          </a:xfrm>
        </p:spPr>
        <p:txBody>
          <a:bodyPr/>
          <a:lstStyle/>
          <a:p>
            <a:r>
              <a:rPr lang="ru-RU" cap="none" dirty="0"/>
              <a:t>План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6B97F-84C9-82AE-9F9A-F472BA8C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4616"/>
            <a:ext cx="8534400" cy="4432873"/>
          </a:xfrm>
        </p:spPr>
        <p:txBody>
          <a:bodyPr anchor="t"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</a:rPr>
              <a:t>Рассмотреть предложенные компании.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</a:rPr>
              <a:t>Выбрать компании в которые я хотел бы устроиться.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</a:rPr>
              <a:t>Составить резюме.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1"/>
                </a:solidFill>
              </a:rPr>
              <a:t>Написать мотивационное письмо в каждую компанию.</a:t>
            </a:r>
          </a:p>
        </p:txBody>
      </p:sp>
    </p:spTree>
    <p:extLst>
      <p:ext uri="{BB962C8B-B14F-4D97-AF65-F5344CB8AC3E}">
        <p14:creationId xmlns:p14="http://schemas.microsoft.com/office/powerpoint/2010/main" val="250187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4F0C-DE12-C9FD-C22F-7A94052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10245860" cy="739346"/>
          </a:xfrm>
        </p:spPr>
        <p:txBody>
          <a:bodyPr>
            <a:noAutofit/>
          </a:bodyPr>
          <a:lstStyle/>
          <a:p>
            <a:r>
              <a:rPr lang="ru-RU" sz="3200" cap="none" dirty="0"/>
              <a:t>Рассмотрение компаний для трудоустройства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6B97F-84C9-82AE-9F9A-F472BA8C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14616"/>
            <a:ext cx="10245859" cy="4432873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Рассмотрев предложенные мне компании я решил выбирать их по следующим пунктам: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Условия предлагаемые работникам компании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Требования запрашиваемые от работодателей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Заработная плата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7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4F0C-DE12-C9FD-C22F-7A94052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89551"/>
            <a:ext cx="10058400" cy="681527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Компании которые я выбрал и причины выбора.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8FCB0C-C088-8A18-F81D-38A0500C5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1" y="863601"/>
            <a:ext cx="10058399" cy="5614112"/>
          </a:xfrm>
        </p:spPr>
        <p:txBody>
          <a:bodyPr numCol="1" anchor="t"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ru-RU" sz="1600" cap="none" dirty="0"/>
              <a:t>Сбербанк.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1000" cap="none" dirty="0"/>
              <a:t>Условия: официальная «белая» заработная плата, социальные гарантии и обеспечение согласно правилам трудового кодекса, премиальная программа для сотрудников, выполняющих плановые показатели, карьерный рост.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1000" cap="none" dirty="0"/>
              <a:t>Требования: з</a:t>
            </a:r>
            <a:r>
              <a:rPr lang="ru-RU" sz="1000" b="0" i="0" cap="none" dirty="0">
                <a:effectLst/>
              </a:rPr>
              <a:t>нание и опыт разработки на </a:t>
            </a:r>
            <a:r>
              <a:rPr lang="ru-RU" sz="1000" b="0" i="0" cap="none" dirty="0" err="1">
                <a:effectLst/>
              </a:rPr>
              <a:t>python</a:t>
            </a:r>
            <a:r>
              <a:rPr lang="ru-RU" sz="1000" b="0" i="0" cap="none" dirty="0">
                <a:effectLst/>
              </a:rPr>
              <a:t>, знание архитектуры </a:t>
            </a:r>
            <a:r>
              <a:rPr lang="ru-RU" sz="1000" b="0" i="0" cap="none" dirty="0" err="1">
                <a:effectLst/>
              </a:rPr>
              <a:t>linux</a:t>
            </a:r>
            <a:r>
              <a:rPr lang="ru-RU" sz="1000" cap="none" dirty="0"/>
              <a:t>, з</a:t>
            </a:r>
            <a:r>
              <a:rPr lang="ru-RU" sz="1000" b="0" i="0" cap="none" dirty="0">
                <a:effectLst/>
              </a:rPr>
              <a:t>нание принципов построения дистрибутива, понимание принципов работы системного ПО, устройство RPM пакетов, знание внутреннего устройства </a:t>
            </a:r>
            <a:r>
              <a:rPr lang="ru-RU" sz="1000" b="0" i="0" cap="none" dirty="0" err="1">
                <a:effectLst/>
              </a:rPr>
              <a:t>python</a:t>
            </a:r>
            <a:r>
              <a:rPr lang="ru-RU" sz="1000" b="0" i="0" cap="none" dirty="0">
                <a:effectLst/>
              </a:rPr>
              <a:t>.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1000" cap="none" dirty="0"/>
              <a:t>Заработная плата Сбербанка колеблется в районе 80-200 тысяч в зависимости от должности</a:t>
            </a:r>
          </a:p>
          <a:p>
            <a:pPr>
              <a:buClrTx/>
              <a:buFont typeface="+mj-lt"/>
              <a:buAutoNum type="arabicPeriod" startAt="2"/>
            </a:pPr>
            <a:r>
              <a:rPr lang="ru-RU" sz="1600" b="0" i="0" cap="none" dirty="0">
                <a:effectLst/>
              </a:rPr>
              <a:t>    Яндекс.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1000" cap="none" dirty="0"/>
              <a:t>Условия: Яндекс предлагает нам такие же условие как и сбербанк.</a:t>
            </a:r>
          </a:p>
          <a:p>
            <a:pPr algn="l">
              <a:buClrTx/>
              <a:buFont typeface="Courier New" panose="02070309020205020404" pitchFamily="49" charset="0"/>
              <a:buChar char="o"/>
            </a:pPr>
            <a:r>
              <a:rPr lang="ru-RU" sz="1000" b="0" i="0" cap="none" dirty="0">
                <a:effectLst/>
              </a:rPr>
              <a:t>Требовани</a:t>
            </a:r>
            <a:r>
              <a:rPr lang="ru-RU" sz="1000" cap="none" dirty="0"/>
              <a:t>я: и</a:t>
            </a:r>
            <a:r>
              <a:rPr lang="ru-RU" sz="1000" b="0" i="0" cap="none" dirty="0">
                <a:effectLst/>
              </a:rPr>
              <a:t>меть базовый опыт программирования на </a:t>
            </a:r>
            <a:r>
              <a:rPr lang="en-US" sz="1000" b="0" i="0" cap="none" dirty="0">
                <a:effectLst/>
              </a:rPr>
              <a:t>P</a:t>
            </a:r>
            <a:r>
              <a:rPr lang="ru-RU" sz="1000" b="0" i="0" cap="none" dirty="0" err="1">
                <a:effectLst/>
              </a:rPr>
              <a:t>ython</a:t>
            </a:r>
            <a:r>
              <a:rPr lang="ru-RU" sz="1000" b="0" i="0" cap="none" dirty="0">
                <a:effectLst/>
              </a:rPr>
              <a:t>, </a:t>
            </a:r>
            <a:r>
              <a:rPr lang="en-US" sz="1000" cap="none" dirty="0"/>
              <a:t>J</a:t>
            </a:r>
            <a:r>
              <a:rPr lang="ru-RU" sz="1000" b="0" i="0" cap="none" dirty="0" err="1">
                <a:effectLst/>
              </a:rPr>
              <a:t>ava</a:t>
            </a:r>
            <a:r>
              <a:rPr lang="ru-RU" sz="1000" b="0" i="0" cap="none" dirty="0">
                <a:effectLst/>
              </a:rPr>
              <a:t> или </a:t>
            </a:r>
            <a:r>
              <a:rPr lang="en-US" sz="1000" cap="none" dirty="0"/>
              <a:t>G</a:t>
            </a:r>
            <a:r>
              <a:rPr lang="ru-RU" sz="1000" b="0" i="0" cap="none" dirty="0" err="1">
                <a:effectLst/>
              </a:rPr>
              <a:t>roovy</a:t>
            </a:r>
            <a:r>
              <a:rPr lang="ru-RU" sz="1000" cap="none" dirty="0"/>
              <a:t>, и</a:t>
            </a:r>
            <a:r>
              <a:rPr lang="ru-RU" sz="1000" b="0" i="0" cap="none" dirty="0">
                <a:effectLst/>
              </a:rPr>
              <a:t>меть опыт обработки объёмных файлов (JSON, TSV, CSV). Возможность писать аналитические скрипты и запросы на SQL, знаете и умеете применять математику и математическую статистику. Готовность учиться, в том числе самостоятельно. Уметь работать в условиях меняющихся требований, с быстро развивающимися сервисами, способны расставлять приоритеты и контролировать выполнение задач в срок.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1000" b="0" i="0" cap="none" dirty="0">
                <a:effectLst/>
              </a:rPr>
              <a:t>Зарплата программиста в </a:t>
            </a:r>
            <a:r>
              <a:rPr lang="ru-RU" sz="1000" cap="none" dirty="0"/>
              <a:t>Я</a:t>
            </a:r>
            <a:r>
              <a:rPr lang="ru-RU" sz="1000" b="0" i="0" cap="none" dirty="0">
                <a:effectLst/>
              </a:rPr>
              <a:t>ндексе может варьироваться </a:t>
            </a:r>
            <a:r>
              <a:rPr lang="ru-RU" sz="1000" i="0" cap="none" dirty="0">
                <a:effectLst/>
              </a:rPr>
              <a:t>от 130 000 до 238 434 рублей в месяц.</a:t>
            </a:r>
          </a:p>
          <a:p>
            <a:pPr marL="342900" indent="-342900">
              <a:buClrTx/>
              <a:buFont typeface="+mj-lt"/>
              <a:buAutoNum type="arabicPeriod" startAt="3"/>
            </a:pPr>
            <a:r>
              <a:rPr lang="ru-RU" sz="1600" cap="none" dirty="0"/>
              <a:t>    Ланит.</a:t>
            </a:r>
          </a:p>
          <a:p>
            <a:pPr algn="l">
              <a:buClrTx/>
              <a:buFont typeface="Courier New" panose="02070309020205020404" pitchFamily="49" charset="0"/>
              <a:buChar char="o"/>
            </a:pPr>
            <a:r>
              <a:rPr lang="ru-RU" sz="1000" cap="none" dirty="0"/>
              <a:t>Условия: </a:t>
            </a:r>
            <a:r>
              <a:rPr lang="ru-RU" sz="1000" b="0" i="0" cap="none" dirty="0">
                <a:effectLst/>
              </a:rPr>
              <a:t>Подключение к ДМС после трёх месяцев работы в компании, включая стоматологию. Гибкое начало рабочего дня (по согласованию с руководителем)</a:t>
            </a:r>
            <a:r>
              <a:rPr lang="en-US" sz="1000" b="0" i="0" cap="none" dirty="0">
                <a:effectLst/>
              </a:rPr>
              <a:t>. </a:t>
            </a:r>
            <a:r>
              <a:rPr lang="ru-RU" sz="1000" b="0" i="0" cap="none" dirty="0">
                <a:effectLst/>
              </a:rPr>
              <a:t>Доплату до среднего уровня заработка до 7 дней в году к больничному листу</a:t>
            </a:r>
            <a:r>
              <a:rPr lang="en-US" sz="1000" b="0" i="0" cap="none" dirty="0">
                <a:effectLst/>
              </a:rPr>
              <a:t>. </a:t>
            </a:r>
            <a:r>
              <a:rPr lang="ru-RU" sz="1000" b="0" i="0" cap="none" dirty="0">
                <a:effectLst/>
              </a:rPr>
              <a:t>Возможность брать отгул по болезни - 3 дня в году без оформления больничного</a:t>
            </a:r>
            <a:r>
              <a:rPr lang="en-US" sz="1000" b="0" i="0" cap="none" dirty="0">
                <a:effectLst/>
              </a:rPr>
              <a:t>. </a:t>
            </a:r>
            <a:r>
              <a:rPr lang="ru-RU" sz="1000" b="0" i="0" cap="none" dirty="0">
                <a:effectLst/>
              </a:rPr>
              <a:t>Внутренние семинары и вебинары</a:t>
            </a:r>
            <a:r>
              <a:rPr lang="en-US" sz="1000" b="0" i="0" cap="none" dirty="0">
                <a:effectLst/>
              </a:rPr>
              <a:t>. </a:t>
            </a:r>
            <a:r>
              <a:rPr lang="ru-RU" sz="1000" b="0" i="0" cap="none" dirty="0">
                <a:effectLst/>
              </a:rPr>
              <a:t>Обучение на внешних конференциях, тренингах и образовательных программах за счет компании.</a:t>
            </a:r>
          </a:p>
          <a:p>
            <a:pPr algn="l">
              <a:buClrTx/>
              <a:buFont typeface="Courier New" panose="02070309020205020404" pitchFamily="49" charset="0"/>
              <a:buChar char="o"/>
            </a:pPr>
            <a:r>
              <a:rPr lang="ru-RU" sz="1000" b="0" i="0" cap="none" dirty="0">
                <a:effectLst/>
              </a:rPr>
              <a:t>Требования: высшее образование. Опыт в области разработки на «1С: предприятие» - не менее 3 лет. Опыт доработки типовых конфигураций, в том числе используя механизм расширений. Опыт командной разработки. Знание актуальных возможностей и способов применения инструментария разработки 1С . Знание архитектуры типовых решений 1с. Опыт работы с интеграционными механизмами (КД, планы обмена, веб-сервисы).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1000" cap="none" dirty="0"/>
              <a:t>Заработная плата варьируется от 100 до 280 тысяч рублей.</a:t>
            </a:r>
          </a:p>
        </p:txBody>
      </p:sp>
    </p:spTree>
    <p:extLst>
      <p:ext uri="{BB962C8B-B14F-4D97-AF65-F5344CB8AC3E}">
        <p14:creationId xmlns:p14="http://schemas.microsoft.com/office/powerpoint/2010/main" val="429108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4F0C-DE12-C9FD-C22F-7A94052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470" y="326582"/>
            <a:ext cx="2161538" cy="5191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Резюме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547434-C442-1F11-24CA-C178A4F0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81" y="326582"/>
            <a:ext cx="3821885" cy="6409935"/>
          </a:xfrm>
        </p:spPr>
      </p:pic>
    </p:spTree>
    <p:extLst>
      <p:ext uri="{BB962C8B-B14F-4D97-AF65-F5344CB8AC3E}">
        <p14:creationId xmlns:p14="http://schemas.microsoft.com/office/powerpoint/2010/main" val="32826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4F0C-DE12-C9FD-C22F-7A94052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5" y="165169"/>
            <a:ext cx="5933465" cy="739346"/>
          </a:xfrm>
        </p:spPr>
        <p:txBody>
          <a:bodyPr/>
          <a:lstStyle/>
          <a:p>
            <a:r>
              <a:rPr lang="ru-RU" cap="none" dirty="0"/>
              <a:t>Мотивационные письма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6B97F-84C9-82AE-9F9A-F472BA8C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35" y="904515"/>
            <a:ext cx="1440595" cy="38893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tx1"/>
                </a:solidFill>
              </a:rPr>
              <a:t>Сбербанк: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838A7A-F028-74CF-AE80-4D576811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52" y="165169"/>
            <a:ext cx="4642730" cy="65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8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66B97F-84C9-82AE-9F9A-F472BA8C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00756"/>
            <a:ext cx="9613470" cy="53467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tx1"/>
                </a:solidFill>
              </a:rPr>
              <a:t>Яндекс: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C2792F-72DF-5E25-9416-968B066BD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79" y="114300"/>
            <a:ext cx="466669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66B97F-84C9-82AE-9F9A-F472BA8C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00756"/>
            <a:ext cx="9613470" cy="53467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tx1"/>
                </a:solidFill>
              </a:rPr>
              <a:t>Ланит: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43F5F0-478C-CE74-6095-CD91F392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40" y="114300"/>
            <a:ext cx="470254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ктор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Другая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</TotalTime>
  <Words>442</Words>
  <Application>Microsoft Office PowerPoint</Application>
  <PresentationFormat>Широкоэкранный</PresentationFormat>
  <Paragraphs>39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Wingdings 3</vt:lpstr>
      <vt:lpstr>Сектор</vt:lpstr>
      <vt:lpstr>Отчет о проведенной лабораторно-практической работе: «Создание резюме IT-специалиста и сопроводительного письма»</vt:lpstr>
      <vt:lpstr>План работы</vt:lpstr>
      <vt:lpstr>Рассмотрение компаний для трудоустройства</vt:lpstr>
      <vt:lpstr>Компании которые я выбрал и причины выбора.</vt:lpstr>
      <vt:lpstr>Резюме</vt:lpstr>
      <vt:lpstr>Мотивационные письма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проведенной лабораторно-практической работе: «Создание резюме IT-специалиста и сопроводительного письма»</dc:title>
  <dc:creator>Бочарников Петр</dc:creator>
  <cp:lastModifiedBy>Бочарников Петр</cp:lastModifiedBy>
  <cp:revision>6</cp:revision>
  <dcterms:created xsi:type="dcterms:W3CDTF">2022-09-29T16:39:56Z</dcterms:created>
  <dcterms:modified xsi:type="dcterms:W3CDTF">2022-12-21T16:16:19Z</dcterms:modified>
</cp:coreProperties>
</file>