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0E08-CEBC-0AEC-15F2-55ED2CB8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E7A4-FDA5-251E-4598-9EB070AF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DDA4-8671-45B9-55C5-8D285C3C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5AE9-CC06-5B02-8129-9414E789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E7B6-661D-41AB-EB5F-071D7A56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AFC4-0AE2-A19F-0E26-E4F9DFB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F3370-F121-447A-CD78-A44803E4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AA67-D25D-ACE8-ED79-8E802F0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60B5-ADDC-A789-CE64-D774679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F2D1D-451E-DC0C-5DE0-A8626B18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D90EA-4616-5540-7EC2-9DF0C8B89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3718E-BC74-697D-8C69-8267A9950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617-9FDB-1B68-C4D8-65AEC764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70A5-6F75-90C3-BDB9-E514D05E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7F2-6945-97D3-9390-904BBCB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5706-3962-5B22-B37A-F509522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317B-3FCA-06CE-5D35-880ACF7C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CFF3-CE2D-9693-4F80-176BAF8B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7D15-5F97-DC12-F51F-5C1E957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236F-E54D-A298-88C3-338A495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1813-017A-2863-3A17-4B8E6F9E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E180-4D59-6402-2E49-35AE5005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9AEB-422D-6EA4-B9E5-5DE15C1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0C5-1EE9-AC3C-4D9A-D16D606B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8672-C285-FE73-CCCD-6BA05E28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D887-9429-B6A9-056F-DE313CE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F87-85EB-5EAE-C90F-5CC1F068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CA2C-7F8A-AD4D-458C-F698CC27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A892-C523-FB4A-D078-B3B86E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E6770-9BD1-F3E2-54C8-AEDDE606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7D0E-BD41-6094-DB13-F424263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AF11-6ECF-5275-BB88-0F5D1F4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FCB-E7E6-15F6-79F2-BB74706D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DF54-B480-57A7-01E6-CE3A3CF3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FC640-B50A-5F6F-8713-FE96781CE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D8C31-4743-DD66-C9C9-71B50C9A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88CF1-91FF-D3CF-C3EE-6FBD0F80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64544-3BDC-9972-3402-C0EE6B4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48751-676A-DEE8-28EE-67D3605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F186-0AD5-F48E-6DC5-889C60EF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9CC0-3F27-05EE-F152-8F1E31A7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74741-785D-BA85-DB3F-7E55682A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42F9-A401-B4B1-BF3E-2AA74D4D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908E0-29B5-5FD7-8E22-55BDD270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FB89A-3249-305C-5059-66DAEADF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41A1-6197-94CA-D640-C96EEF7D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A9A-E229-3881-5523-A96FE29C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31B3-9D21-C1D6-5752-8C82FCEE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1E2F6-CB9B-DEF3-5E34-DE3D2A1C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20AA8-0559-D62D-462F-0ED1DCB7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048B-05F0-5EF7-1A2D-D5EB409F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CD18-2DB7-4E19-B914-B419CB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C86A-22FF-1B1D-6556-E160C7D7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9EA75-3F9C-76ED-1FD4-AE5148FA4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EE027-EA42-BC93-A28F-77951717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39E2-1A5B-2C30-4C9B-82E3F51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6D70-67EE-C37A-7933-4501E19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8FED-EF22-C4F0-463B-0CF8556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0C383-239E-358A-7270-411E384C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DB12-23CE-4403-502D-E49FC852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9150-5253-0C6E-16CE-75F10F1EA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D483-1873-817F-3B4E-DC933F747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ABC6-8AEE-0D7D-CC3B-F30155B8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pluie-d-automne/hackathon04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602A-5AE8-21F9-CDAB-68B71B93E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КотШредингера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3D58D-3A31-3463-84BF-503608FA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82ADC-799D-E9BB-C1EB-9E19764E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90" y="3509963"/>
            <a:ext cx="1969019" cy="1969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439C-647A-85C4-F691-A8939144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91" y="2497691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Итоги и планы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3CAD-3301-1BA6-1791-EAEAC546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Выбрана целевая метрика: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 собраны в трёх вариантах (исходные, уникальные и дополненные). Будем пробовать для обучения эти 3 версии </a:t>
            </a:r>
            <a:r>
              <a:rPr lang="ru-R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остановимся на том, который даст лучший результат.</a:t>
            </a: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Выработаны 3 подхода к моделированию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(NLP, CV, Features).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Тоже будем развивать все три направления, в конце выберем, где будет лучше результат.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подходу достигнута точность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~90%.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подходу достигнута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MAE ~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8%.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Будем стараться улучшить результаты.</a:t>
            </a: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Написан исходник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на входе принимает документ в формате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 в исходном </a:t>
            </a:r>
            <a:r>
              <a:rPr lang="ru-R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датасете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), на выходе отдаёт предсказание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подходом. Далее планируем заложить в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возможность выбора одного из трёх подходов к прогнозированию.</a:t>
            </a:r>
          </a:p>
          <a:p>
            <a:r>
              <a:rPr lang="ru-RU" sz="2400" b="1" dirty="0"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работы доступны </a:t>
            </a:r>
            <a:r>
              <a:rPr lang="ru-RU" sz="2400" b="1" dirty="0">
                <a:solidFill>
                  <a:srgbClr val="954F72"/>
                </a:solidFill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 </a:t>
            </a:r>
            <a:r>
              <a:rPr lang="en-US" sz="2400" b="1" dirty="0">
                <a:solidFill>
                  <a:srgbClr val="954F72"/>
                </a:solidFill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-RU" sz="2400" b="1" dirty="0"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b="1" dirty="0">
              <a:effectLst>
                <a:glow rad="3429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558-E7B8-1248-6D8D-5E87FEFA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Обратная связь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95DB-CD42-2582-C287-D14B7613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558-E7B8-1248-6D8D-5E87FEFA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Обратная связь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95DB-CD42-2582-C287-D14B7613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Задача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4D0EE-174D-84B4-6A79-72137C60B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99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Дано: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Размеры контейнера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Размеры всех загруженных коробок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Дополнительные характеристики коробок (возможность штабелировать и кантовать)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Значения целевой метрики </a:t>
            </a:r>
            <a:r>
              <a:rPr lang="en-US" sz="20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</a:t>
            </a:r>
            <a:r>
              <a:rPr lang="en-US" sz="2000" b="1" i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_percent</a:t>
            </a:r>
            <a:endParaRPr lang="en-US" sz="2000" b="1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400" b="0" i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filling_space_percent</a:t>
            </a:r>
            <a:r>
              <a:rPr lang="en-US" sz="1400" b="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ru-RU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можно оценить просто по формуле как сумму объёмов коробок, делённую на объём контейнера)</a:t>
            </a:r>
            <a:endParaRPr lang="en-US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0AAF-B6F1-5C41-8184-3C4F1701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7028" y="1825625"/>
            <a:ext cx="45167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Надо: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Предсказать максимальное качество заполнения пространства (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для заданного контейнера и набора коробок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0F2280-F020-14EB-CA20-3E60E73A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978" y1="38477" x2="45978" y2="38477"/>
                        <a14:foregroundMark x1="72935" y1="66602" x2="72935" y2="66602"/>
                        <a14:foregroundMark x1="70978" y1="86719" x2="70978" y2="86719"/>
                        <a14:foregroundMark x1="52717" y1="83984" x2="52717" y2="83984"/>
                        <a14:foregroundMark x1="56413" y1="66016" x2="56413" y2="66016"/>
                        <a14:foregroundMark x1="43804" y1="79102" x2="43804" y2="79102"/>
                        <a14:foregroundMark x1="44022" y1="65625" x2="44022" y2="65625"/>
                        <a14:foregroundMark x1="45761" y1="50586" x2="45761" y2="50586"/>
                        <a14:foregroundMark x1="34239" y1="50586" x2="34239" y2="50586"/>
                        <a14:foregroundMark x1="33696" y1="66016" x2="33696" y2="6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31" y="4153753"/>
            <a:ext cx="29917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98F4700-486D-F725-8516-0C3D30FCDC20}"/>
              </a:ext>
            </a:extLst>
          </p:cNvPr>
          <p:cNvSpPr/>
          <p:nvPr/>
        </p:nvSpPr>
        <p:spPr>
          <a:xfrm>
            <a:off x="5729681" y="3601252"/>
            <a:ext cx="1291904" cy="889233"/>
          </a:xfrm>
          <a:prstGeom prst="wedgeEllipseCallout">
            <a:avLst>
              <a:gd name="adj1" fmla="val -29912"/>
              <a:gd name="adj2" fmla="val 870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Segoe Print" panose="02000600000000000000" pitchFamily="2" charset="0"/>
              </a:rPr>
              <a:t>Я бы мог вместить и</a:t>
            </a:r>
            <a:r>
              <a:rPr lang="en-US" sz="1000" dirty="0">
                <a:latin typeface="Segoe Print" panose="02000600000000000000" pitchFamily="2" charset="0"/>
              </a:rPr>
              <a:t> </a:t>
            </a:r>
            <a:r>
              <a:rPr lang="ru-RU" sz="1000" dirty="0">
                <a:latin typeface="Segoe Print" panose="02000600000000000000" pitchFamily="2" charset="0"/>
              </a:rPr>
              <a:t>больше…</a:t>
            </a:r>
            <a:endParaRPr lang="en-US" sz="1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Данные: результаты анализа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0134F-D47C-1AA4-5D92-0AAE1C8A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68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уникальных контейнеров (по 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В)</a:t>
            </a:r>
          </a:p>
          <a:p>
            <a:r>
              <a:rPr lang="ru-RU" sz="28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1475</a:t>
            </a:r>
            <a:r>
              <a:rPr lang="ru-RU" sz="2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уникальных коробок (по набору: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ru-RU" sz="2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, возможность кантовать и штабелировать)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Если размеры масштабировать, то из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628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наблюдений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остаётся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493</a:t>
            </a:r>
            <a:r>
              <a:rPr lang="ru-RU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уникальных</a:t>
            </a:r>
            <a:r>
              <a:rPr lang="ru-RU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комбинаций контейнеров с наполнением.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некоторых таких одинаковых комбинаций –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разный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density_persent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Навскидку кажется, что для качественного обучения нейросети, предоставленного кол-ва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наблюдений может оказаться недостаточно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Помимо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data_result.boxes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коробки есть ещё и в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cargoes.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 случае с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cargoes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суммарный объём может быть больше объёма контейнера.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stacking_limit</a:t>
            </a:r>
            <a:r>
              <a:rPr lang="ru-RU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всегда равен 0</a:t>
            </a:r>
            <a:r>
              <a:rPr lang="en-US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ru-RU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бесполезный параметр).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Данные: предобработка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6221F0-738C-C543-8A80-BB9E81BA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6" y="2858898"/>
            <a:ext cx="962047" cy="11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95865A-36C0-EEC7-513F-6A2F0BCA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35" y="1990951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1F766-9E32-87F9-1B40-8026CF1F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35" y="4382304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838B6E-13D0-EC88-C57E-3B90176E6B15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 flipV="1">
            <a:off x="1917693" y="2366916"/>
            <a:ext cx="1204742" cy="106208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286B9-2A9F-562C-F71B-302ABCEE548C}"/>
              </a:ext>
            </a:extLst>
          </p:cNvPr>
          <p:cNvCxnSpPr>
            <a:cxnSpLocks/>
            <a:stCxn id="3074" idx="3"/>
            <a:endCxn id="5" idx="1"/>
          </p:cNvCxnSpPr>
          <p:nvPr/>
        </p:nvCxnSpPr>
        <p:spPr>
          <a:xfrm>
            <a:off x="1917693" y="3429000"/>
            <a:ext cx="1204742" cy="132926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F662AB-EC7E-0F83-BE75-EE056661310C}"/>
              </a:ext>
            </a:extLst>
          </p:cNvPr>
          <p:cNvSpPr txBox="1"/>
          <p:nvPr/>
        </p:nvSpPr>
        <p:spPr>
          <a:xfrm>
            <a:off x="955646" y="4076426"/>
            <a:ext cx="120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BE2EF-E372-F030-6AF4-ABCF705E5FD9}"/>
              </a:ext>
            </a:extLst>
          </p:cNvPr>
          <p:cNvSpPr txBox="1"/>
          <p:nvPr/>
        </p:nvSpPr>
        <p:spPr>
          <a:xfrm>
            <a:off x="2953624" y="2708475"/>
            <a:ext cx="1517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650866-E5A6-8E3A-B50B-806CDD76840B}"/>
              </a:ext>
            </a:extLst>
          </p:cNvPr>
          <p:cNvSpPr txBox="1"/>
          <p:nvPr/>
        </p:nvSpPr>
        <p:spPr>
          <a:xfrm>
            <a:off x="2953624" y="5148978"/>
            <a:ext cx="2348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масштабированные,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отсортированными по объёму коробками,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только уникальные с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max(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46D6B-F704-9C56-C9F9-A2489C56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82" y="4397220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25FB9E-7FC7-0D7A-54BD-960618C1068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773323" y="4758269"/>
            <a:ext cx="3157059" cy="149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4C1C63-EF58-785B-7D68-13FC17710B16}"/>
              </a:ext>
            </a:extLst>
          </p:cNvPr>
          <p:cNvSpPr txBox="1"/>
          <p:nvPr/>
        </p:nvSpPr>
        <p:spPr>
          <a:xfrm>
            <a:off x="6285452" y="5148978"/>
            <a:ext cx="2348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масштабированные,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отсортированными по объёму коробками,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дополненные за счёт поворотов коробок в разных комбинациях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5C6C6-4342-3F4B-6AA3-BC04365967E7}"/>
              </a:ext>
            </a:extLst>
          </p:cNvPr>
          <p:cNvSpPr txBox="1"/>
          <p:nvPr/>
        </p:nvSpPr>
        <p:spPr>
          <a:xfrm>
            <a:off x="2943166" y="3122074"/>
            <a:ext cx="1612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initial_dataset</a:t>
            </a:r>
            <a:r>
              <a:rPr lang="ru-RU" sz="12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628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FD61E-1E83-095B-09DC-05861395CC41}"/>
              </a:ext>
            </a:extLst>
          </p:cNvPr>
          <p:cNvSpPr txBox="1"/>
          <p:nvPr/>
        </p:nvSpPr>
        <p:spPr>
          <a:xfrm>
            <a:off x="2943166" y="6256974"/>
            <a:ext cx="1804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unique_dataset</a:t>
            </a:r>
            <a:r>
              <a:rPr lang="ru-RU" sz="12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493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2C7295-D7BC-8FD2-1F31-7BA1691C95A2}"/>
              </a:ext>
            </a:extLst>
          </p:cNvPr>
          <p:cNvSpPr txBox="1"/>
          <p:nvPr/>
        </p:nvSpPr>
        <p:spPr>
          <a:xfrm>
            <a:off x="6285452" y="6492875"/>
            <a:ext cx="2078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augmented_dataset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365F7-854E-AB44-8B1E-DFB8BE3F8804}"/>
              </a:ext>
            </a:extLst>
          </p:cNvPr>
          <p:cNvSpPr txBox="1"/>
          <p:nvPr/>
        </p:nvSpPr>
        <p:spPr>
          <a:xfrm>
            <a:off x="8633670" y="1377397"/>
            <a:ext cx="3396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Предположения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Важно, какую часть контейнера занимает коробка, а не ее фактический размер (масштабируем наблюдения относительно самой длинной стороны контейнера).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Нейронной сети может быть проще обнаружить какие-то особенности в соотношении размеров коробок, если они будут отсортированы.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коробок отсутствуют ручки и другие внешние элементы, влияющие на их объём в зависимости от размещения: коробки можно поворачивать для увеличения </a:t>
            </a:r>
            <a:r>
              <a:rPr lang="ru-RU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Подходы к решению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AE971-2933-840B-842D-9C97AD7A8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297879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NLP-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Контейнер, наполненный коробками,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подобен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предложению, собранному из слов.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5B7B94-6484-9F7E-A4D4-5A464D8C3042}"/>
              </a:ext>
            </a:extLst>
          </p:cNvPr>
          <p:cNvSpPr txBox="1">
            <a:spLocks/>
          </p:cNvSpPr>
          <p:nvPr/>
        </p:nvSpPr>
        <p:spPr>
          <a:xfrm>
            <a:off x="4220360" y="1825625"/>
            <a:ext cx="2978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Контейнер, наполненный коробками,</a:t>
            </a:r>
          </a:p>
          <a:p>
            <a:pPr marL="0" indent="0" algn="ctr">
              <a:buNone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(width, height, length, stacking, turnover)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подобен</a:t>
            </a: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картинке, собранной из пикселов.</a:t>
            </a:r>
          </a:p>
          <a:p>
            <a:pPr marL="0" indent="0" algn="ctr">
              <a:buNone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(red, green, blue)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607830A-2082-F8C5-5A38-2336348520EB}"/>
              </a:ext>
            </a:extLst>
          </p:cNvPr>
          <p:cNvSpPr txBox="1">
            <a:spLocks/>
          </p:cNvSpPr>
          <p:nvPr/>
        </p:nvSpPr>
        <p:spPr>
          <a:xfrm>
            <a:off x="8030360" y="1825625"/>
            <a:ext cx="2978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Опередить набор метрик, как из числа заданных, так и расчётных (например, объём, кол-во коробок, и т.д.), и по ним обучить модель.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3AD32-8BF3-1CBF-0213-FD200E23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109" r="97500">
                        <a14:foregroundMark x1="86522" y1="29348" x2="86522" y2="29348"/>
                        <a14:foregroundMark x1="97500" y1="35326" x2="97500" y2="35326"/>
                        <a14:foregroundMark x1="38804" y1="50978" x2="38804" y2="50978"/>
                        <a14:foregroundMark x1="5109" y1="53370" x2="5109" y2="53370"/>
                        <a14:foregroundMark x1="29130" y1="50652" x2="29130" y2="50652"/>
                        <a14:foregroundMark x1="62826" y1="42717" x2="62826" y2="42717"/>
                        <a14:foregroundMark x1="71522" y1="39674" x2="71522" y2="39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33" y="2483140"/>
            <a:ext cx="822121" cy="8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49D7B-6D34-94EB-81A5-D51459C5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50" y="2483140"/>
            <a:ext cx="755009" cy="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EFE37D-BDCC-7BBE-36C9-2D3A0A5E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0889" y1="73462" x2="60889" y2="73462"/>
                        <a14:foregroundMark x1="34778" y1="53654" x2="34778" y2="53654"/>
                        <a14:foregroundMark x1="43889" y1="27115" x2="43889" y2="2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44" y="2434029"/>
            <a:ext cx="1389622" cy="8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NLP-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1245" name="Picture 1244">
            <a:extLst>
              <a:ext uri="{FF2B5EF4-FFF2-40B4-BE49-F238E27FC236}">
                <a16:creationId xmlns:a16="http://schemas.microsoft.com/office/drawing/2014/main" id="{F9EDEE46-2749-11E0-B0A3-0C4BCFD7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3" y="1275363"/>
            <a:ext cx="4324948" cy="2820029"/>
          </a:xfrm>
          <a:prstGeom prst="rect">
            <a:avLst/>
          </a:prstGeom>
        </p:spPr>
      </p:pic>
      <p:pic>
        <p:nvPicPr>
          <p:cNvPr id="1247" name="Picture 1246">
            <a:extLst>
              <a:ext uri="{FF2B5EF4-FFF2-40B4-BE49-F238E27FC236}">
                <a16:creationId xmlns:a16="http://schemas.microsoft.com/office/drawing/2014/main" id="{61F03083-5F0B-4C3E-BCD5-9AA87AE2A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74" y="1012272"/>
            <a:ext cx="6319536" cy="2750363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664128" y="4095392"/>
            <a:ext cx="3833769" cy="26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1475 </a:t>
            </a: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уникальных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коробок и 68 уникальных контейнеров.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Входной вектор: из (1475 + 68) элементов. Значение элементов, которые соответствуют</a:t>
            </a: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определенному виду коробки будут равны количеству коробок данного вида в наборе, а один из элементов, соответствующих виду контейнера  будет равен 1.</a:t>
            </a:r>
            <a:endParaRPr lang="en-US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На выходе: 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матрица векторных представлений всех видов коробок и контейнеров, содержащихся в предоставленных нам данных (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01).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A5109F7E-EC90-1521-5B96-9797F1C24AE0}"/>
              </a:ext>
            </a:extLst>
          </p:cNvPr>
          <p:cNvSpPr txBox="1"/>
          <p:nvPr/>
        </p:nvSpPr>
        <p:spPr>
          <a:xfrm>
            <a:off x="3232686" y="3762635"/>
            <a:ext cx="114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Сеть 1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541B35A4-6F98-833B-BEE3-901815BED900}"/>
              </a:ext>
            </a:extLst>
          </p:cNvPr>
          <p:cNvSpPr txBox="1"/>
          <p:nvPr/>
        </p:nvSpPr>
        <p:spPr>
          <a:xfrm>
            <a:off x="5752474" y="3795726"/>
            <a:ext cx="6201838" cy="29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Сеть 2</a:t>
            </a:r>
            <a:endParaRPr lang="ru-RU" sz="1200" b="1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обучить по параметрам коробок (длина, ширина, высота, возможность кантовать, возможность штабелировать) находить векторное представление коробок. В качестве целевых значений при обучении предлагается использовать часть матрицы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01, полученную после обучения сети 1 </a:t>
            </a:r>
            <a:endParaRPr lang="ru-RU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Аналогичную нейросеть следует создать и для нахождения векторного представления контейнера на основе параметров (длина, ширина, высота).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Сложив векторные представления каждой коробки и контейнера, входящих в набор мы получим векторное представление набора. Подав векторное представление набора на вход слоя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L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 модели, полученной после обучения нейросети изображенной на первом слайде, мы получим предсказание целевой характеристики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density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3745681" y="2704151"/>
            <a:ext cx="6876931" cy="7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Представить наблюдение по аналогии с изображением в задачах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Применить к нему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модели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 предсказания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density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percent.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FE08DE-DA10-8178-A355-D6EE1D538980}"/>
              </a:ext>
            </a:extLst>
          </p:cNvPr>
          <p:cNvGrpSpPr/>
          <p:nvPr/>
        </p:nvGrpSpPr>
        <p:grpSpPr>
          <a:xfrm>
            <a:off x="896193" y="2270850"/>
            <a:ext cx="2057708" cy="1521356"/>
            <a:chOff x="610967" y="1300343"/>
            <a:chExt cx="2057708" cy="15213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FA7990-2A79-35A7-1944-D6BDD1B8C73A}"/>
                </a:ext>
              </a:extLst>
            </p:cNvPr>
            <p:cNvGrpSpPr/>
            <p:nvPr/>
          </p:nvGrpSpPr>
          <p:grpSpPr>
            <a:xfrm rot="5400000">
              <a:off x="1211842" y="1680440"/>
              <a:ext cx="1213579" cy="1068939"/>
              <a:chOff x="1195429" y="1468073"/>
              <a:chExt cx="1213579" cy="1068939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F4055192-5F13-411E-B7BD-232E3F95F1DA}"/>
                  </a:ext>
                </a:extLst>
              </p:cNvPr>
              <p:cNvSpPr/>
              <p:nvPr/>
            </p:nvSpPr>
            <p:spPr>
              <a:xfrm>
                <a:off x="1199626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B79C9D51-88DA-6AF5-A030-B06DB2D448CD}"/>
                  </a:ext>
                </a:extLst>
              </p:cNvPr>
              <p:cNvSpPr/>
              <p:nvPr/>
            </p:nvSpPr>
            <p:spPr>
              <a:xfrm>
                <a:off x="1195432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4B670F3-F4DD-BCEA-0EC4-8BC671F0C2CC}"/>
                  </a:ext>
                </a:extLst>
              </p:cNvPr>
              <p:cNvSpPr/>
              <p:nvPr/>
            </p:nvSpPr>
            <p:spPr>
              <a:xfrm>
                <a:off x="1195431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6FFE5F0F-BAC3-6C1B-72EC-B43938FFCB5F}"/>
                  </a:ext>
                </a:extLst>
              </p:cNvPr>
              <p:cNvSpPr/>
              <p:nvPr/>
            </p:nvSpPr>
            <p:spPr>
              <a:xfrm>
                <a:off x="1195430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95ABBB4-D61A-C3BE-F707-CDD83013A419}"/>
                  </a:ext>
                </a:extLst>
              </p:cNvPr>
              <p:cNvSpPr/>
              <p:nvPr/>
            </p:nvSpPr>
            <p:spPr>
              <a:xfrm>
                <a:off x="1195429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DF722902-8971-10B4-D956-642A8D9931A8}"/>
                  </a:ext>
                </a:extLst>
              </p:cNvPr>
              <p:cNvSpPr/>
              <p:nvPr/>
            </p:nvSpPr>
            <p:spPr>
              <a:xfrm>
                <a:off x="1402360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3E8C738B-9212-815B-E3E2-15500D0DE036}"/>
                  </a:ext>
                </a:extLst>
              </p:cNvPr>
              <p:cNvSpPr/>
              <p:nvPr/>
            </p:nvSpPr>
            <p:spPr>
              <a:xfrm>
                <a:off x="1398166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50A67382-23C4-03F0-B5C5-015D84201B73}"/>
                  </a:ext>
                </a:extLst>
              </p:cNvPr>
              <p:cNvSpPr/>
              <p:nvPr/>
            </p:nvSpPr>
            <p:spPr>
              <a:xfrm>
                <a:off x="1398165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31B130A5-8208-A771-6967-CAC02739B90B}"/>
                  </a:ext>
                </a:extLst>
              </p:cNvPr>
              <p:cNvSpPr/>
              <p:nvPr/>
            </p:nvSpPr>
            <p:spPr>
              <a:xfrm>
                <a:off x="1398164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076665B-790D-D61E-2B58-046B485FBB01}"/>
                  </a:ext>
                </a:extLst>
              </p:cNvPr>
              <p:cNvSpPr/>
              <p:nvPr/>
            </p:nvSpPr>
            <p:spPr>
              <a:xfrm>
                <a:off x="1398163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7312B6-C9B4-66C4-454B-E1AE0BFFE9C5}"/>
                  </a:ext>
                </a:extLst>
              </p:cNvPr>
              <p:cNvSpPr/>
              <p:nvPr/>
            </p:nvSpPr>
            <p:spPr>
              <a:xfrm>
                <a:off x="1605094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4A6477EE-5B2A-F442-6F6C-87053F70B32A}"/>
                  </a:ext>
                </a:extLst>
              </p:cNvPr>
              <p:cNvSpPr/>
              <p:nvPr/>
            </p:nvSpPr>
            <p:spPr>
              <a:xfrm>
                <a:off x="1600900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B591FC4A-133C-B43F-C08E-FDA11CA02868}"/>
                  </a:ext>
                </a:extLst>
              </p:cNvPr>
              <p:cNvSpPr/>
              <p:nvPr/>
            </p:nvSpPr>
            <p:spPr>
              <a:xfrm>
                <a:off x="1600899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E52574C-5A5B-7D72-571E-4C066C54C630}"/>
                  </a:ext>
                </a:extLst>
              </p:cNvPr>
              <p:cNvSpPr/>
              <p:nvPr/>
            </p:nvSpPr>
            <p:spPr>
              <a:xfrm>
                <a:off x="1600898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A1AF2F70-E9EF-4464-77CD-5CEE41F65824}"/>
                  </a:ext>
                </a:extLst>
              </p:cNvPr>
              <p:cNvSpPr/>
              <p:nvPr/>
            </p:nvSpPr>
            <p:spPr>
              <a:xfrm>
                <a:off x="1600897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155026D-A794-2604-D625-3ACE818153CC}"/>
                  </a:ext>
                </a:extLst>
              </p:cNvPr>
              <p:cNvSpPr/>
              <p:nvPr/>
            </p:nvSpPr>
            <p:spPr>
              <a:xfrm>
                <a:off x="1806430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6F8EE1E-A049-A158-9CAA-714AD05C0193}"/>
                  </a:ext>
                </a:extLst>
              </p:cNvPr>
              <p:cNvSpPr/>
              <p:nvPr/>
            </p:nvSpPr>
            <p:spPr>
              <a:xfrm>
                <a:off x="1802236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A028A67-CEAE-3913-AB98-B942B0489218}"/>
                  </a:ext>
                </a:extLst>
              </p:cNvPr>
              <p:cNvSpPr/>
              <p:nvPr/>
            </p:nvSpPr>
            <p:spPr>
              <a:xfrm>
                <a:off x="1802235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BB111C6C-4E53-5360-6A0C-D3DC67CF4C80}"/>
                  </a:ext>
                </a:extLst>
              </p:cNvPr>
              <p:cNvSpPr/>
              <p:nvPr/>
            </p:nvSpPr>
            <p:spPr>
              <a:xfrm>
                <a:off x="1802234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7CE64BA5-087A-5777-2592-4EBF3078193F}"/>
                  </a:ext>
                </a:extLst>
              </p:cNvPr>
              <p:cNvSpPr/>
              <p:nvPr/>
            </p:nvSpPr>
            <p:spPr>
              <a:xfrm>
                <a:off x="1802233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AD2B4C45-6EDE-4115-2C55-5E8880FA7513}"/>
                  </a:ext>
                </a:extLst>
              </p:cNvPr>
              <p:cNvSpPr/>
              <p:nvPr/>
            </p:nvSpPr>
            <p:spPr>
              <a:xfrm>
                <a:off x="2038511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5E04AE30-59EE-8DF3-47D8-28B8BD843A93}"/>
                  </a:ext>
                </a:extLst>
              </p:cNvPr>
              <p:cNvSpPr/>
              <p:nvPr/>
            </p:nvSpPr>
            <p:spPr>
              <a:xfrm>
                <a:off x="2034317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7CE13CDD-07F9-673C-FC8F-F379C5A99806}"/>
                  </a:ext>
                </a:extLst>
              </p:cNvPr>
              <p:cNvSpPr/>
              <p:nvPr/>
            </p:nvSpPr>
            <p:spPr>
              <a:xfrm>
                <a:off x="2034316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790E7A2B-6199-218A-E269-1E58E0086B05}"/>
                  </a:ext>
                </a:extLst>
              </p:cNvPr>
              <p:cNvSpPr/>
              <p:nvPr/>
            </p:nvSpPr>
            <p:spPr>
              <a:xfrm>
                <a:off x="2034315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1A64AEFF-D1C1-B435-4990-A248C6E03B52}"/>
                  </a:ext>
                </a:extLst>
              </p:cNvPr>
              <p:cNvSpPr/>
              <p:nvPr/>
            </p:nvSpPr>
            <p:spPr>
              <a:xfrm>
                <a:off x="2034314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C28D71C7-6979-87B9-2C3A-CDDEE1AE8375}"/>
                  </a:ext>
                </a:extLst>
              </p:cNvPr>
              <p:cNvSpPr/>
              <p:nvPr/>
            </p:nvSpPr>
            <p:spPr>
              <a:xfrm>
                <a:off x="2266395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FA546BDB-24F4-B1F7-36CF-3F9CB918F150}"/>
                  </a:ext>
                </a:extLst>
              </p:cNvPr>
              <p:cNvSpPr/>
              <p:nvPr/>
            </p:nvSpPr>
            <p:spPr>
              <a:xfrm>
                <a:off x="2262201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453D566B-C339-2868-7316-BF6CEDA6E6B0}"/>
                  </a:ext>
                </a:extLst>
              </p:cNvPr>
              <p:cNvSpPr/>
              <p:nvPr/>
            </p:nvSpPr>
            <p:spPr>
              <a:xfrm>
                <a:off x="2262200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7BB7480-23F0-BD33-940D-22CCFE90D4E9}"/>
                  </a:ext>
                </a:extLst>
              </p:cNvPr>
              <p:cNvSpPr/>
              <p:nvPr/>
            </p:nvSpPr>
            <p:spPr>
              <a:xfrm>
                <a:off x="2262199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BDA49209-282A-C8F3-DCF2-29AFD793C25A}"/>
                  </a:ext>
                </a:extLst>
              </p:cNvPr>
              <p:cNvSpPr/>
              <p:nvPr/>
            </p:nvSpPr>
            <p:spPr>
              <a:xfrm>
                <a:off x="2262198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E93E28-22A8-0DE8-5ADA-31A819CC804E}"/>
                </a:ext>
              </a:extLst>
            </p:cNvPr>
            <p:cNvSpPr txBox="1"/>
            <p:nvPr/>
          </p:nvSpPr>
          <p:spPr>
            <a:xfrm>
              <a:off x="1250971" y="1300343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6613D1-B205-7646-9ED0-CF9D99C1555F}"/>
                </a:ext>
              </a:extLst>
            </p:cNvPr>
            <p:cNvSpPr txBox="1"/>
            <p:nvPr/>
          </p:nvSpPr>
          <p:spPr>
            <a:xfrm>
              <a:off x="1483193" y="1308150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5CF5DB-FF90-E49B-4724-ABA97F61F9E5}"/>
                </a:ext>
              </a:extLst>
            </p:cNvPr>
            <p:cNvSpPr txBox="1"/>
            <p:nvPr/>
          </p:nvSpPr>
          <p:spPr>
            <a:xfrm>
              <a:off x="1715416" y="1300343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DE3055-F914-2908-5188-D7D20D59BAEB}"/>
                </a:ext>
              </a:extLst>
            </p:cNvPr>
            <p:cNvSpPr txBox="1"/>
            <p:nvPr/>
          </p:nvSpPr>
          <p:spPr>
            <a:xfrm rot="19351837">
              <a:off x="1722949" y="1308145"/>
              <a:ext cx="652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0D1BE-0D91-174E-C526-D7BEC6B192D0}"/>
                </a:ext>
              </a:extLst>
            </p:cNvPr>
            <p:cNvSpPr txBox="1"/>
            <p:nvPr/>
          </p:nvSpPr>
          <p:spPr>
            <a:xfrm rot="19351837">
              <a:off x="1971144" y="1310785"/>
              <a:ext cx="697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Turnover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F1E0AA-57CC-7B24-46B0-52C2FFFBCB6C}"/>
                </a:ext>
              </a:extLst>
            </p:cNvPr>
            <p:cNvSpPr txBox="1"/>
            <p:nvPr/>
          </p:nvSpPr>
          <p:spPr>
            <a:xfrm>
              <a:off x="610967" y="1552671"/>
              <a:ext cx="705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Container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1830DB-D7AD-0BBF-5908-54D7D3F8B8B2}"/>
                </a:ext>
              </a:extLst>
            </p:cNvPr>
            <p:cNvSpPr txBox="1"/>
            <p:nvPr/>
          </p:nvSpPr>
          <p:spPr>
            <a:xfrm rot="16200000">
              <a:off x="556566" y="2094231"/>
              <a:ext cx="1041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Boxes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6BE77C-51DD-BD42-6782-666AA30A78C7}"/>
              </a:ext>
            </a:extLst>
          </p:cNvPr>
          <p:cNvSpPr txBox="1"/>
          <p:nvPr/>
        </p:nvSpPr>
        <p:spPr>
          <a:xfrm>
            <a:off x="896193" y="4977709"/>
            <a:ext cx="69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данный момент достигнута точность предсказаний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~90%</a:t>
            </a:r>
          </a:p>
        </p:txBody>
      </p:sp>
    </p:spTree>
    <p:extLst>
      <p:ext uri="{BB962C8B-B14F-4D97-AF65-F5344CB8AC3E}">
        <p14:creationId xmlns:p14="http://schemas.microsoft.com/office/powerpoint/2010/main" val="27451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664128" y="1608120"/>
            <a:ext cx="7716474" cy="7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Выделить набор характеристик (из числа заданных и расчётных).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Обучить модель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предсказывать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этих характеристиках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5B742F8-A352-25ED-DF04-F59EE225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8" y="2933683"/>
            <a:ext cx="11363325" cy="3095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ADC63-6C45-DCEF-B26D-7CC90E0A74B0}"/>
              </a:ext>
            </a:extLst>
          </p:cNvPr>
          <p:cNvSpPr txBox="1"/>
          <p:nvPr/>
        </p:nvSpPr>
        <p:spPr>
          <a:xfrm>
            <a:off x="664128" y="6283039"/>
            <a:ext cx="69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данный момент достигнута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MAE ~8%</a:t>
            </a:r>
          </a:p>
        </p:txBody>
      </p:sp>
    </p:spTree>
    <p:extLst>
      <p:ext uri="{BB962C8B-B14F-4D97-AF65-F5344CB8AC3E}">
        <p14:creationId xmlns:p14="http://schemas.microsoft.com/office/powerpoint/2010/main" val="126026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24B5-C4CE-D325-A8C7-01F972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FAD952-E653-C270-8EA2-8A908B9B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43" y="2383871"/>
            <a:ext cx="3325711" cy="22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091EA69-7D95-8ADF-3B3F-7159B9E1D273}"/>
              </a:ext>
            </a:extLst>
          </p:cNvPr>
          <p:cNvSpPr/>
          <p:nvPr/>
        </p:nvSpPr>
        <p:spPr>
          <a:xfrm rot="10800000">
            <a:off x="2613131" y="4083340"/>
            <a:ext cx="3611499" cy="755009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4050DA-879E-85E6-1D3A-06AFC95B109C}"/>
              </a:ext>
            </a:extLst>
          </p:cNvPr>
          <p:cNvSpPr/>
          <p:nvPr/>
        </p:nvSpPr>
        <p:spPr>
          <a:xfrm>
            <a:off x="2719430" y="2383871"/>
            <a:ext cx="3505199" cy="755009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6C34-2750-7A94-0230-D15E0F977194}"/>
              </a:ext>
            </a:extLst>
          </p:cNvPr>
          <p:cNvSpPr txBox="1"/>
          <p:nvPr/>
        </p:nvSpPr>
        <p:spPr>
          <a:xfrm>
            <a:off x="2912379" y="25767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69DFC-6E1D-1997-DB94-70F2F8A34ECA}"/>
              </a:ext>
            </a:extLst>
          </p:cNvPr>
          <p:cNvSpPr txBox="1"/>
          <p:nvPr/>
        </p:nvSpPr>
        <p:spPr>
          <a:xfrm>
            <a:off x="2912379" y="426164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Предсказание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density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8CAB-2289-BDEE-AB83-58727F2B8A73}"/>
              </a:ext>
            </a:extLst>
          </p:cNvPr>
          <p:cNvSpPr txBox="1"/>
          <p:nvPr/>
        </p:nvSpPr>
        <p:spPr>
          <a:xfrm>
            <a:off x="3069936" y="2939676"/>
            <a:ext cx="270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данными (формат исходника)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E5523-B64B-C7F0-462B-107A748EC7D6}"/>
              </a:ext>
            </a:extLst>
          </p:cNvPr>
          <p:cNvSpPr txBox="1"/>
          <p:nvPr/>
        </p:nvSpPr>
        <p:spPr>
          <a:xfrm>
            <a:off x="3069936" y="3152001"/>
            <a:ext cx="2351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 </a:t>
            </a:r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выбором подхода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796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Print</vt:lpstr>
      <vt:lpstr>Segoe UI Light</vt:lpstr>
      <vt:lpstr>Office Theme</vt:lpstr>
      <vt:lpstr>     КотШредингера</vt:lpstr>
      <vt:lpstr>Задача</vt:lpstr>
      <vt:lpstr>Данные: результаты анализа</vt:lpstr>
      <vt:lpstr>Данные: предобработка</vt:lpstr>
      <vt:lpstr>Подходы к решению</vt:lpstr>
      <vt:lpstr>NLP-подход</vt:lpstr>
      <vt:lpstr>CV-подход</vt:lpstr>
      <vt:lpstr>Feature-подход</vt:lpstr>
      <vt:lpstr>API</vt:lpstr>
      <vt:lpstr>Итоги и планы</vt:lpstr>
      <vt:lpstr>Обратная связь</vt:lpstr>
      <vt:lpstr>Обратная 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КотШредингера</dc:title>
  <dc:creator>Polina Kudryavtseva</dc:creator>
  <cp:lastModifiedBy>Polina Kudryavtseva</cp:lastModifiedBy>
  <cp:revision>47</cp:revision>
  <dcterms:created xsi:type="dcterms:W3CDTF">2023-04-09T13:18:03Z</dcterms:created>
  <dcterms:modified xsi:type="dcterms:W3CDTF">2023-04-23T19:51:32Z</dcterms:modified>
</cp:coreProperties>
</file>