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iej Gorzałczyński" initials="MG" lastIdx="2" clrIdx="0">
    <p:extLst>
      <p:ext uri="{19B8F6BF-5375-455C-9EA6-DF929625EA0E}">
        <p15:presenceInfo xmlns:p15="http://schemas.microsoft.com/office/powerpoint/2012/main" userId="df0dde83318e58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E745A47C-A099-4B4C-9FD8-273D7C9CFF2A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1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73D04A2A-C92C-4FEF-8BDD-5837C3B8AE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37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pl-PL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Metoda ta jest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aplikowalna</a:t>
            </a:r>
            <a:r>
              <a:rPr lang="pl-PL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dla dowolnej zmiennej numerycznej bez względu na rozkład. U jej podstaw leży założenie, że wszystkie "typowe" obserwacje leżą pomiędzy punktami wyznaczonymi przez odległość 1.5 IQR (ang. </a:t>
            </a:r>
            <a:r>
              <a:rPr lang="pl-PL" b="0" i="1" dirty="0" err="1">
                <a:solidFill>
                  <a:srgbClr val="000000"/>
                </a:solidFill>
                <a:effectLst/>
                <a:latin typeface="inherit"/>
              </a:rPr>
              <a:t>interquartile</a:t>
            </a:r>
            <a:r>
              <a:rPr lang="pl-PL" b="0" i="1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  <a:latin typeface="inherit"/>
              </a:rPr>
              <a:t>range</a:t>
            </a:r>
            <a:r>
              <a:rPr lang="pl-PL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"na lewo" od granicy pomiędzy pierwszym i drugim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kwartylem</a:t>
            </a:r>
            <a:r>
              <a:rPr lang="pl-PL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"na prawo" od granicy pomiędzy trzecim i czwartym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kwartylem</a:t>
            </a:r>
            <a:r>
              <a:rPr lang="pl-PL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/>
            <a:r>
              <a:rPr lang="pl-PL" b="1" i="0" dirty="0">
                <a:solidFill>
                  <a:srgbClr val="000000"/>
                </a:solidFill>
                <a:effectLst/>
                <a:latin typeface="inherit"/>
              </a:rPr>
              <a:t>Czym jest rozstęp </a:t>
            </a:r>
            <a:r>
              <a:rPr lang="pl-PL" b="1" i="0" dirty="0" err="1">
                <a:solidFill>
                  <a:srgbClr val="000000"/>
                </a:solidFill>
                <a:effectLst/>
                <a:latin typeface="inherit"/>
              </a:rPr>
              <a:t>międzykwartylowy</a:t>
            </a:r>
            <a:r>
              <a:rPr lang="pl-PL" b="1" i="0" dirty="0">
                <a:solidFill>
                  <a:srgbClr val="000000"/>
                </a:solidFill>
                <a:effectLst/>
                <a:latin typeface="inherit"/>
              </a:rPr>
              <a:t>?</a:t>
            </a:r>
            <a:endParaRPr lang="pl-PL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pl-PL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Jest to różnica między pierwszym a trzecim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kwartylem</a:t>
            </a:r>
            <a:r>
              <a:rPr lang="pl-PL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Im większa różnica, tym większe zróżnicowanie względem danej zmiennej.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04A2A-C92C-4FEF-8BDD-5837C3B8AED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25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10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226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93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40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085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291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316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510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25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975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596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416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70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1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92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347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23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6EEDFC-4A68-4431-B6CE-924DC0912A77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EB42-D45C-4075-8261-696CE0995F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0469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7C2C34-A977-46FE-9519-26A0CD5FA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Default </a:t>
            </a:r>
            <a:r>
              <a:rPr lang="pl-PL" dirty="0" err="1"/>
              <a:t>prediction</a:t>
            </a:r>
            <a:r>
              <a:rPr lang="pl-PL" dirty="0"/>
              <a:t>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9F8CE4-AC6D-4BCC-93DA-87784E25E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Gorzałczyński</a:t>
            </a:r>
          </a:p>
          <a:p>
            <a:r>
              <a:rPr lang="pl-PL" dirty="0"/>
              <a:t>Luiza piekło</a:t>
            </a:r>
          </a:p>
        </p:txBody>
      </p:sp>
    </p:spTree>
    <p:extLst>
      <p:ext uri="{BB962C8B-B14F-4D97-AF65-F5344CB8AC3E}">
        <p14:creationId xmlns:p14="http://schemas.microsoft.com/office/powerpoint/2010/main" val="394394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4881D1-3997-4304-8B0F-90D5E1EF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modelu predykcyjnego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C612D2-2B13-4518-91E8-75A8FE7C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2926"/>
            <a:ext cx="8946541" cy="471423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1) Regresja Logistyczna - </a:t>
            </a:r>
            <a:r>
              <a:rPr lang="pl-PL" sz="2000" dirty="0"/>
              <a:t>model </a:t>
            </a:r>
            <a:r>
              <a:rPr lang="pl-PL" sz="2000" dirty="0" err="1"/>
              <a:t>baseline</a:t>
            </a:r>
            <a:endParaRPr lang="pl-PL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Accuracy of logistic regression classifier on train set: 0.94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Accuracy of logistic regression classifier on test set: 0.77</a:t>
            </a:r>
            <a:endParaRPr lang="pl-PL" dirty="0"/>
          </a:p>
          <a:p>
            <a:pPr marL="57150" indent="0">
              <a:buNone/>
            </a:pPr>
            <a:endParaRPr lang="pl-PL" dirty="0"/>
          </a:p>
          <a:p>
            <a:pPr marL="57150" indent="0">
              <a:buNone/>
            </a:pPr>
            <a:r>
              <a:rPr lang="pl-PL" dirty="0"/>
              <a:t>2) Regresja Logistyczna - standaryzacja danych, </a:t>
            </a:r>
            <a:r>
              <a:rPr lang="pl-PL" dirty="0" err="1"/>
              <a:t>class_weight</a:t>
            </a:r>
            <a:r>
              <a:rPr lang="pl-PL" dirty="0"/>
              <a:t>	</a:t>
            </a:r>
            <a:endParaRPr lang="pl-PL" sz="2000" dirty="0"/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/>
              <a:t>Accuracy of logistic regression classifier on train set: 0.80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/>
              <a:t>Accuracy of logistic regression classifier on test set: 0.82</a:t>
            </a:r>
            <a:endParaRPr lang="pl-PL" dirty="0"/>
          </a:p>
          <a:p>
            <a:pPr marL="800100" lvl="1">
              <a:buFont typeface="Wingdings" panose="05000000000000000000" pitchFamily="2" charset="2"/>
              <a:buChar char="Ø"/>
            </a:pPr>
            <a:endParaRPr lang="pl-PL" dirty="0"/>
          </a:p>
          <a:p>
            <a:pPr marL="57150" indent="0">
              <a:buNone/>
            </a:pPr>
            <a:r>
              <a:rPr lang="pl-PL" dirty="0"/>
              <a:t>3) 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tree</a:t>
            </a:r>
            <a:r>
              <a:rPr lang="pl-PL" dirty="0"/>
              <a:t> – </a:t>
            </a:r>
            <a:r>
              <a:rPr lang="pl-PL" dirty="0" err="1"/>
              <a:t>GridSearch</a:t>
            </a:r>
            <a:endParaRPr lang="pl-PL" dirty="0"/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/>
              <a:t>Accuracy of </a:t>
            </a:r>
            <a:r>
              <a:rPr lang="en-US" dirty="0" err="1"/>
              <a:t>DecisionTreeClassifier</a:t>
            </a:r>
            <a:r>
              <a:rPr lang="en-US" dirty="0"/>
              <a:t> on train set: 0.94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/>
              <a:t>Accuracy of </a:t>
            </a:r>
            <a:r>
              <a:rPr lang="en-US" dirty="0" err="1"/>
              <a:t>DecisionTreeClassifier</a:t>
            </a:r>
            <a:r>
              <a:rPr lang="en-US" dirty="0"/>
              <a:t> on test set: 0.94</a:t>
            </a: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6BC258F-8846-4DB3-AA35-450C52DF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585" y="1596461"/>
            <a:ext cx="3010161" cy="108213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1607627D-F4AD-4E8D-8DAA-C1195686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585" y="3195357"/>
            <a:ext cx="3017782" cy="106689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ABD3280-67BF-46CE-9874-B306DD087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015" y="4740553"/>
            <a:ext cx="2987299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7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ADA713-5A89-4A6D-8AA7-C63718DB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00" y="0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Default </a:t>
            </a:r>
            <a:r>
              <a:rPr lang="pl-PL" dirty="0" err="1"/>
              <a:t>Prediction</a:t>
            </a:r>
            <a:r>
              <a:rPr lang="pl-PL" dirty="0"/>
              <a:t> </a:t>
            </a:r>
            <a:r>
              <a:rPr lang="pl-PL" dirty="0" err="1"/>
              <a:t>tool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CE7C9C4-3733-4A08-836F-44CB03D40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324" y="820132"/>
            <a:ext cx="8875476" cy="5909380"/>
          </a:xfrm>
        </p:spPr>
      </p:pic>
    </p:spTree>
    <p:extLst>
      <p:ext uri="{BB962C8B-B14F-4D97-AF65-F5344CB8AC3E}">
        <p14:creationId xmlns:p14="http://schemas.microsoft.com/office/powerpoint/2010/main" val="143499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8AC3D9-CEC0-44DB-B06D-51CA7314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prezentacji: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07B405-1DB6-45CF-884B-0DBA6A750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Opis zbioru danych</a:t>
            </a:r>
          </a:p>
          <a:p>
            <a:r>
              <a:rPr lang="pl-PL" dirty="0"/>
              <a:t>Eksploracyjna analiza danych</a:t>
            </a:r>
          </a:p>
          <a:p>
            <a:r>
              <a:rPr lang="pl-PL" dirty="0"/>
              <a:t>Wstępne przetwarzanie danych</a:t>
            </a:r>
          </a:p>
          <a:p>
            <a:r>
              <a:rPr lang="pl-PL" dirty="0"/>
              <a:t>Budowa modelu predykcyjnego</a:t>
            </a:r>
          </a:p>
          <a:p>
            <a:r>
              <a:rPr lang="pl-PL" dirty="0"/>
              <a:t>Default </a:t>
            </a:r>
            <a:r>
              <a:rPr lang="pl-PL" dirty="0" err="1"/>
              <a:t>Prediction</a:t>
            </a:r>
            <a:r>
              <a:rPr lang="pl-PL" dirty="0"/>
              <a:t> </a:t>
            </a:r>
            <a:r>
              <a:rPr lang="pl-PL" dirty="0" err="1"/>
              <a:t>tool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68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92390-5919-44B6-932A-25B84B83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53997"/>
            <a:ext cx="9404723" cy="1400530"/>
          </a:xfrm>
        </p:spPr>
        <p:txBody>
          <a:bodyPr/>
          <a:lstStyle/>
          <a:p>
            <a:r>
              <a:rPr lang="pl-PL" dirty="0"/>
              <a:t>Opis zbioru danych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31EE784-DC76-4E44-B188-C29B75A05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569" y="1890703"/>
            <a:ext cx="6777783" cy="481330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25CA1D4-4B08-4BEC-B14E-66247BBDBCA5}"/>
              </a:ext>
            </a:extLst>
          </p:cNvPr>
          <p:cNvSpPr txBox="1"/>
          <p:nvPr/>
        </p:nvSpPr>
        <p:spPr>
          <a:xfrm>
            <a:off x="646111" y="908196"/>
            <a:ext cx="10541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Zbiór danych „credit_score.csv” składa się z 150000 obserwacji i 11 zmiennych.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Opis zmiennych został przedstawiony w tabeli poniżej:</a:t>
            </a:r>
          </a:p>
        </p:txBody>
      </p:sp>
    </p:spTree>
    <p:extLst>
      <p:ext uri="{BB962C8B-B14F-4D97-AF65-F5344CB8AC3E}">
        <p14:creationId xmlns:p14="http://schemas.microsoft.com/office/powerpoint/2010/main" val="16537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34B3B5-7E99-4992-BA56-7E09E4A4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Eksploracyjna analiza danych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865A2609-9C02-4268-8565-930C772FE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344951"/>
              </p:ext>
            </p:extLst>
          </p:nvPr>
        </p:nvGraphicFramePr>
        <p:xfrm>
          <a:off x="901094" y="2039473"/>
          <a:ext cx="10099206" cy="2284002"/>
        </p:xfrm>
        <a:graphic>
          <a:graphicData uri="http://schemas.openxmlformats.org/drawingml/2006/table">
            <a:tbl>
              <a:tblPr/>
              <a:tblGrid>
                <a:gridCol w="725691">
                  <a:extLst>
                    <a:ext uri="{9D8B030D-6E8A-4147-A177-3AD203B41FA5}">
                      <a16:colId xmlns:a16="http://schemas.microsoft.com/office/drawing/2014/main" val="1629139161"/>
                    </a:ext>
                  </a:extLst>
                </a:gridCol>
                <a:gridCol w="831522">
                  <a:extLst>
                    <a:ext uri="{9D8B030D-6E8A-4147-A177-3AD203B41FA5}">
                      <a16:colId xmlns:a16="http://schemas.microsoft.com/office/drawing/2014/main" val="2817587054"/>
                    </a:ext>
                  </a:extLst>
                </a:gridCol>
                <a:gridCol w="846640">
                  <a:extLst>
                    <a:ext uri="{9D8B030D-6E8A-4147-A177-3AD203B41FA5}">
                      <a16:colId xmlns:a16="http://schemas.microsoft.com/office/drawing/2014/main" val="308795121"/>
                    </a:ext>
                  </a:extLst>
                </a:gridCol>
                <a:gridCol w="846640">
                  <a:extLst>
                    <a:ext uri="{9D8B030D-6E8A-4147-A177-3AD203B41FA5}">
                      <a16:colId xmlns:a16="http://schemas.microsoft.com/office/drawing/2014/main" val="2266813432"/>
                    </a:ext>
                  </a:extLst>
                </a:gridCol>
                <a:gridCol w="846640">
                  <a:extLst>
                    <a:ext uri="{9D8B030D-6E8A-4147-A177-3AD203B41FA5}">
                      <a16:colId xmlns:a16="http://schemas.microsoft.com/office/drawing/2014/main" val="675959011"/>
                    </a:ext>
                  </a:extLst>
                </a:gridCol>
                <a:gridCol w="846640">
                  <a:extLst>
                    <a:ext uri="{9D8B030D-6E8A-4147-A177-3AD203B41FA5}">
                      <a16:colId xmlns:a16="http://schemas.microsoft.com/office/drawing/2014/main" val="2583064673"/>
                    </a:ext>
                  </a:extLst>
                </a:gridCol>
                <a:gridCol w="922233">
                  <a:extLst>
                    <a:ext uri="{9D8B030D-6E8A-4147-A177-3AD203B41FA5}">
                      <a16:colId xmlns:a16="http://schemas.microsoft.com/office/drawing/2014/main" val="1646296451"/>
                    </a:ext>
                  </a:extLst>
                </a:gridCol>
                <a:gridCol w="846640">
                  <a:extLst>
                    <a:ext uri="{9D8B030D-6E8A-4147-A177-3AD203B41FA5}">
                      <a16:colId xmlns:a16="http://schemas.microsoft.com/office/drawing/2014/main" val="3271269938"/>
                    </a:ext>
                  </a:extLst>
                </a:gridCol>
                <a:gridCol w="846640">
                  <a:extLst>
                    <a:ext uri="{9D8B030D-6E8A-4147-A177-3AD203B41FA5}">
                      <a16:colId xmlns:a16="http://schemas.microsoft.com/office/drawing/2014/main" val="1024537418"/>
                    </a:ext>
                  </a:extLst>
                </a:gridCol>
                <a:gridCol w="846640">
                  <a:extLst>
                    <a:ext uri="{9D8B030D-6E8A-4147-A177-3AD203B41FA5}">
                      <a16:colId xmlns:a16="http://schemas.microsoft.com/office/drawing/2014/main" val="1082648787"/>
                    </a:ext>
                  </a:extLst>
                </a:gridCol>
                <a:gridCol w="846640">
                  <a:extLst>
                    <a:ext uri="{9D8B030D-6E8A-4147-A177-3AD203B41FA5}">
                      <a16:colId xmlns:a16="http://schemas.microsoft.com/office/drawing/2014/main" val="2460292730"/>
                    </a:ext>
                  </a:extLst>
                </a:gridCol>
                <a:gridCol w="846640">
                  <a:extLst>
                    <a:ext uri="{9D8B030D-6E8A-4147-A177-3AD203B41FA5}">
                      <a16:colId xmlns:a16="http://schemas.microsoft.com/office/drawing/2014/main" val="521466154"/>
                    </a:ext>
                  </a:extLst>
                </a:gridCol>
              </a:tblGrid>
              <a:tr h="46844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SeriousDlqin2yrs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RevolvingUtilizationOfUnsecuredLines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NumberOfTime30_59DaysPastDueNotWorse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DebtRatio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MonthlyIncome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NumberOfOpenCreditLinesAndLoans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NumberOfTimes90DaysLate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NumberRealEstateLoansOrLines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NumberOfTime60_89DaysPastDueNotWorse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NumberOfDependents</a:t>
                      </a:r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017723"/>
                  </a:ext>
                </a:extLst>
              </a:tr>
              <a:tr h="234224"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pl-PL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150000,0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150000,0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150000,0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150000,0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150000,0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120269,0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150000,0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150000,0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150000,0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150000,0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146076,0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480623"/>
                  </a:ext>
                </a:extLst>
              </a:tr>
              <a:tr h="234224"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  <a:endParaRPr lang="pl-PL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6,0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52,3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353,0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6670,2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8,5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02111"/>
                  </a:ext>
                </a:extLst>
              </a:tr>
              <a:tr h="234224"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</a:t>
                      </a:r>
                      <a:endParaRPr lang="pl-PL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249,8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14,8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4,2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2037,8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14384,7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5,1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4,2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4,2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900293"/>
                  </a:ext>
                </a:extLst>
              </a:tr>
              <a:tr h="234224"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93507"/>
                  </a:ext>
                </a:extLst>
              </a:tr>
              <a:tr h="234224"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41,0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3400,0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5,0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437502"/>
                  </a:ext>
                </a:extLst>
              </a:tr>
              <a:tr h="175988"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52,0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5400,0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8,0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102772"/>
                  </a:ext>
                </a:extLst>
              </a:tr>
              <a:tr h="234224"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63,0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8249,0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11,0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27700"/>
                  </a:ext>
                </a:extLst>
              </a:tr>
              <a:tr h="234224"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50708,0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109,0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98,0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329664,0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3008750,0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58,0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98,0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54,0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98,0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20,0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655608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36CB5BFA-924C-4A13-AA8D-87F571649F67}"/>
              </a:ext>
            </a:extLst>
          </p:cNvPr>
          <p:cNvSpPr txBox="1"/>
          <p:nvPr/>
        </p:nvSpPr>
        <p:spPr>
          <a:xfrm>
            <a:off x="646111" y="1392363"/>
            <a:ext cx="441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Statystyka opisowa: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0B33C89-1003-4354-9ECB-4385FF5638D0}"/>
              </a:ext>
            </a:extLst>
          </p:cNvPr>
          <p:cNvSpPr txBox="1"/>
          <p:nvPr/>
        </p:nvSpPr>
        <p:spPr>
          <a:xfrm flipH="1">
            <a:off x="861435" y="4509700"/>
            <a:ext cx="4809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Wstępne wnioski:</a:t>
            </a:r>
          </a:p>
          <a:p>
            <a:pPr marL="285750" indent="-285750">
              <a:buFontTx/>
              <a:buChar char="-"/>
            </a:pPr>
            <a:r>
              <a:rPr lang="pl-PL" dirty="0"/>
              <a:t>Problem braków danych</a:t>
            </a:r>
          </a:p>
          <a:p>
            <a:pPr marL="285750" indent="-285750">
              <a:buFontTx/>
              <a:buChar char="-"/>
            </a:pPr>
            <a:r>
              <a:rPr lang="pl-PL" dirty="0"/>
              <a:t>Występowanie wartości odstających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dirty="0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BE592CD6-D9DA-49C1-BDE8-333A9DE3AB57}"/>
              </a:ext>
            </a:extLst>
          </p:cNvPr>
          <p:cNvSpPr/>
          <p:nvPr/>
        </p:nvSpPr>
        <p:spPr>
          <a:xfrm>
            <a:off x="2608118" y="4068619"/>
            <a:ext cx="743570" cy="302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EFFBEC3B-D6E4-4BE5-B2B9-0E1DEA11827A}"/>
              </a:ext>
            </a:extLst>
          </p:cNvPr>
          <p:cNvSpPr/>
          <p:nvPr/>
        </p:nvSpPr>
        <p:spPr>
          <a:xfrm>
            <a:off x="4272326" y="4068619"/>
            <a:ext cx="743570" cy="302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9D759362-19B3-4417-B592-E574602BAA20}"/>
              </a:ext>
            </a:extLst>
          </p:cNvPr>
          <p:cNvSpPr/>
          <p:nvPr/>
        </p:nvSpPr>
        <p:spPr>
          <a:xfrm>
            <a:off x="5144054" y="4068619"/>
            <a:ext cx="743570" cy="302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1D1AA383-49A3-4935-957E-D95F33462A5E}"/>
              </a:ext>
            </a:extLst>
          </p:cNvPr>
          <p:cNvSpPr/>
          <p:nvPr/>
        </p:nvSpPr>
        <p:spPr>
          <a:xfrm>
            <a:off x="6096000" y="4070117"/>
            <a:ext cx="743570" cy="302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DE7167C6-AD5B-465B-901B-7CF7B6185596}"/>
              </a:ext>
            </a:extLst>
          </p:cNvPr>
          <p:cNvSpPr/>
          <p:nvPr/>
        </p:nvSpPr>
        <p:spPr>
          <a:xfrm>
            <a:off x="7760208" y="4068619"/>
            <a:ext cx="743570" cy="302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D5D7CBB7-7BDE-4766-8940-C7A23A8F4062}"/>
              </a:ext>
            </a:extLst>
          </p:cNvPr>
          <p:cNvSpPr/>
          <p:nvPr/>
        </p:nvSpPr>
        <p:spPr>
          <a:xfrm>
            <a:off x="8588294" y="4068619"/>
            <a:ext cx="743570" cy="302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660E3948-060F-48EB-ACC7-FACD9529E7E8}"/>
              </a:ext>
            </a:extLst>
          </p:cNvPr>
          <p:cNvSpPr/>
          <p:nvPr/>
        </p:nvSpPr>
        <p:spPr>
          <a:xfrm>
            <a:off x="6155990" y="2486759"/>
            <a:ext cx="743570" cy="302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EB7E638B-9CA2-4E3F-9DDA-04F0683E24DA}"/>
              </a:ext>
            </a:extLst>
          </p:cNvPr>
          <p:cNvSpPr/>
          <p:nvPr/>
        </p:nvSpPr>
        <p:spPr>
          <a:xfrm>
            <a:off x="10313462" y="2486759"/>
            <a:ext cx="743570" cy="302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769D952D-2101-4D00-A664-A25910AE5A40}"/>
              </a:ext>
            </a:extLst>
          </p:cNvPr>
          <p:cNvSpPr/>
          <p:nvPr/>
        </p:nvSpPr>
        <p:spPr>
          <a:xfrm>
            <a:off x="9433453" y="4068619"/>
            <a:ext cx="743570" cy="302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654E7FF4-9A15-4CA0-85A7-B760104A2EBF}"/>
              </a:ext>
            </a:extLst>
          </p:cNvPr>
          <p:cNvSpPr/>
          <p:nvPr/>
        </p:nvSpPr>
        <p:spPr>
          <a:xfrm>
            <a:off x="10307525" y="4068619"/>
            <a:ext cx="743570" cy="302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63CDCF34-FAF9-44F0-8091-7C118E5887B2}"/>
              </a:ext>
            </a:extLst>
          </p:cNvPr>
          <p:cNvSpPr/>
          <p:nvPr/>
        </p:nvSpPr>
        <p:spPr>
          <a:xfrm>
            <a:off x="3519054" y="3181474"/>
            <a:ext cx="743570" cy="302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929C01F6-4FF1-4224-B95E-5D8FC449B050}"/>
              </a:ext>
            </a:extLst>
          </p:cNvPr>
          <p:cNvSpPr/>
          <p:nvPr/>
        </p:nvSpPr>
        <p:spPr>
          <a:xfrm>
            <a:off x="6096000" y="3177656"/>
            <a:ext cx="743570" cy="302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89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B5F135-BB3C-4690-B207-ACF7AF5B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Eksploracyjna analiza danych</a:t>
            </a:r>
            <a:br>
              <a:rPr lang="pl-PL" dirty="0"/>
            </a:br>
            <a:r>
              <a:rPr lang="pl-PL" sz="2800" dirty="0"/>
              <a:t>- zmienna celu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6BA67913-8F3E-4176-AA75-4BA809FDB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157" y="1853248"/>
            <a:ext cx="6835732" cy="3673158"/>
          </a:xfr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5CCBE5B0-5C95-404D-864E-E8B3D1EECF0A}"/>
              </a:ext>
            </a:extLst>
          </p:cNvPr>
          <p:cNvSpPr txBox="1"/>
          <p:nvPr/>
        </p:nvSpPr>
        <p:spPr>
          <a:xfrm>
            <a:off x="315140" y="2154059"/>
            <a:ext cx="4482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Zmienna objaśniana </a:t>
            </a:r>
            <a:r>
              <a:rPr lang="pl-PL" b="1" dirty="0"/>
              <a:t>SeriousDlqin2yrs:</a:t>
            </a:r>
          </a:p>
          <a:p>
            <a:r>
              <a:rPr lang="pl-PL" dirty="0"/>
              <a:t>-6.7% obserwacji przyjmujących wartość 1</a:t>
            </a:r>
          </a:p>
          <a:p>
            <a:r>
              <a:rPr lang="pl-PL" dirty="0"/>
              <a:t>-93.3% obserwacji przyjmujących wartość 0</a:t>
            </a:r>
          </a:p>
        </p:txBody>
      </p:sp>
    </p:spTree>
    <p:extLst>
      <p:ext uri="{BB962C8B-B14F-4D97-AF65-F5344CB8AC3E}">
        <p14:creationId xmlns:p14="http://schemas.microsoft.com/office/powerpoint/2010/main" val="385080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0F94BE-EA34-4C9D-B0DE-9A69CEF3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Eksploracyjna analiza danych</a:t>
            </a:r>
            <a:br>
              <a:rPr lang="pl-PL" dirty="0"/>
            </a:br>
            <a:r>
              <a:rPr lang="pl-PL" sz="2800" dirty="0"/>
              <a:t>- wartości brakujące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1DAA194-A848-4BF8-B412-FE05BD576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316" y="1652523"/>
            <a:ext cx="5038893" cy="3766759"/>
          </a:xfrm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468E810-8021-4588-B61A-01AE46C0F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02009"/>
              </p:ext>
            </p:extLst>
          </p:nvPr>
        </p:nvGraphicFramePr>
        <p:xfrm>
          <a:off x="752790" y="2987263"/>
          <a:ext cx="2935290" cy="762857"/>
        </p:xfrm>
        <a:graphic>
          <a:graphicData uri="http://schemas.openxmlformats.org/drawingml/2006/table">
            <a:tbl>
              <a:tblPr/>
              <a:tblGrid>
                <a:gridCol w="2112457">
                  <a:extLst>
                    <a:ext uri="{9D8B030D-6E8A-4147-A177-3AD203B41FA5}">
                      <a16:colId xmlns:a16="http://schemas.microsoft.com/office/drawing/2014/main" val="2402989442"/>
                    </a:ext>
                  </a:extLst>
                </a:gridCol>
                <a:gridCol w="822833">
                  <a:extLst>
                    <a:ext uri="{9D8B030D-6E8A-4147-A177-3AD203B41FA5}">
                      <a16:colId xmlns:a16="http://schemas.microsoft.com/office/drawing/2014/main" val="3503593141"/>
                    </a:ext>
                  </a:extLst>
                </a:gridCol>
              </a:tblGrid>
              <a:tr h="258857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missing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01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MonthlyIncome</a:t>
                      </a:r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19,8%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6649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NumberOfDependents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591519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D0365D65-010A-40E4-AB5C-93AF5D89E500}"/>
              </a:ext>
            </a:extLst>
          </p:cNvPr>
          <p:cNvSpPr txBox="1"/>
          <p:nvPr/>
        </p:nvSpPr>
        <p:spPr>
          <a:xfrm>
            <a:off x="633994" y="2110740"/>
            <a:ext cx="5766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Zmienne </a:t>
            </a:r>
            <a:r>
              <a:rPr lang="pl-PL" dirty="0" err="1"/>
              <a:t>MonthlyIncome</a:t>
            </a:r>
            <a:r>
              <a:rPr lang="pl-PL" dirty="0"/>
              <a:t> i </a:t>
            </a:r>
            <a:r>
              <a:rPr lang="pl-PL" dirty="0" err="1"/>
              <a:t>NumberOfDependents</a:t>
            </a:r>
            <a:r>
              <a:rPr lang="pl-PL" dirty="0"/>
              <a:t> </a:t>
            </a:r>
          </a:p>
          <a:p>
            <a:r>
              <a:rPr lang="pl-PL" dirty="0"/>
              <a:t>posiadają braki danych. </a:t>
            </a:r>
          </a:p>
        </p:txBody>
      </p:sp>
    </p:spTree>
    <p:extLst>
      <p:ext uri="{BB962C8B-B14F-4D97-AF65-F5344CB8AC3E}">
        <p14:creationId xmlns:p14="http://schemas.microsoft.com/office/powerpoint/2010/main" val="14874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FE623D-C1A3-4D69-B334-550D63FB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Eksploracyjna analiza danych</a:t>
            </a:r>
            <a:br>
              <a:rPr lang="pl-PL" dirty="0"/>
            </a:br>
            <a:r>
              <a:rPr lang="pl-PL" sz="2800" dirty="0"/>
              <a:t>- wartości odstające</a:t>
            </a: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CBF647AB-043F-4630-8CEF-DF95D250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82" y="1674182"/>
            <a:ext cx="4896177" cy="4195481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Każda ze zmiennych w analizowanym zbiorze danych posiada wartości odstające.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DD097B9-397B-45F1-8AD9-43F91C03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59" y="1535912"/>
            <a:ext cx="6755459" cy="44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5B8F3F-7D53-4014-81A5-A0128534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Eksploracyjna analiza danych</a:t>
            </a:r>
            <a:br>
              <a:rPr lang="pl-PL" dirty="0"/>
            </a:br>
            <a:r>
              <a:rPr lang="pl-PL" sz="3200" dirty="0"/>
              <a:t>- rozkład zmiennych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7CFA405-EDB7-4D44-B30D-D57E93BFC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537" y="2004797"/>
            <a:ext cx="5952292" cy="4195762"/>
          </a:xfrm>
        </p:spPr>
      </p:pic>
    </p:spTree>
    <p:extLst>
      <p:ext uri="{BB962C8B-B14F-4D97-AF65-F5344CB8AC3E}">
        <p14:creationId xmlns:p14="http://schemas.microsoft.com/office/powerpoint/2010/main" val="220945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A39DE-89C1-4CB2-BEF0-C0354FF1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przetwarzanie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13715C-7C1E-4508-A33A-A9EB6664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2" y="1700848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Zbiór danych podzielono na zbiory treningowy i testowy 80:20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Braki danych zastąpiono wartością mediany dla danej zmiennej na zbiorze treningowym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Do identyfikacji i zastąpienia wartości odstających skorzystano z reguły 1.5 wartości rozstępu </a:t>
            </a:r>
            <a:r>
              <a:rPr lang="pl-PL" dirty="0" err="1"/>
              <a:t>międzykwartylowego</a:t>
            </a: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148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466</Words>
  <Application>Microsoft Office PowerPoint</Application>
  <PresentationFormat>Panoramiczny</PresentationFormat>
  <Paragraphs>168</Paragraphs>
  <Slides>11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20" baseType="lpstr">
      <vt:lpstr>Arial</vt:lpstr>
      <vt:lpstr>Bahnschrift</vt:lpstr>
      <vt:lpstr>Calibri</vt:lpstr>
      <vt:lpstr>Century Gothic</vt:lpstr>
      <vt:lpstr>inherit</vt:lpstr>
      <vt:lpstr>Open Sans</vt:lpstr>
      <vt:lpstr>Wingdings</vt:lpstr>
      <vt:lpstr>Wingdings 3</vt:lpstr>
      <vt:lpstr>Jon</vt:lpstr>
      <vt:lpstr>Default prediction </vt:lpstr>
      <vt:lpstr>Plan prezentacji: </vt:lpstr>
      <vt:lpstr>Opis zbioru danych</vt:lpstr>
      <vt:lpstr>Eksploracyjna analiza danych</vt:lpstr>
      <vt:lpstr>Eksploracyjna analiza danych - zmienna celu</vt:lpstr>
      <vt:lpstr>Eksploracyjna analiza danych - wartości brakujące</vt:lpstr>
      <vt:lpstr>Eksploracyjna analiza danych - wartości odstające</vt:lpstr>
      <vt:lpstr>Eksploracyjna analiza danych - rozkład zmiennych</vt:lpstr>
      <vt:lpstr>Wstępne przetwarzanie danych</vt:lpstr>
      <vt:lpstr>Budowa modelu predykcyjnego</vt:lpstr>
      <vt:lpstr>Default Prediction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prediciton </dc:title>
  <dc:creator>Maciej Gorzałczyński</dc:creator>
  <cp:lastModifiedBy>Maciej Gorzałczyński</cp:lastModifiedBy>
  <cp:revision>4</cp:revision>
  <cp:lastPrinted>2022-03-21T13:04:43Z</cp:lastPrinted>
  <dcterms:created xsi:type="dcterms:W3CDTF">2022-03-20T13:38:03Z</dcterms:created>
  <dcterms:modified xsi:type="dcterms:W3CDTF">2022-03-21T13:05:04Z</dcterms:modified>
</cp:coreProperties>
</file>