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374" r:id="rId4"/>
    <p:sldId id="345" r:id="rId5"/>
    <p:sldId id="257" r:id="rId6"/>
    <p:sldId id="328" r:id="rId7"/>
    <p:sldId id="327" r:id="rId8"/>
    <p:sldId id="322" r:id="rId9"/>
    <p:sldId id="258" r:id="rId10"/>
    <p:sldId id="376" r:id="rId11"/>
    <p:sldId id="378" r:id="rId12"/>
    <p:sldId id="323" r:id="rId13"/>
    <p:sldId id="379" r:id="rId14"/>
    <p:sldId id="339" r:id="rId15"/>
    <p:sldId id="380" r:id="rId16"/>
    <p:sldId id="377" r:id="rId17"/>
    <p:sldId id="340" r:id="rId18"/>
    <p:sldId id="342" r:id="rId19"/>
    <p:sldId id="381" r:id="rId20"/>
    <p:sldId id="266" r:id="rId21"/>
    <p:sldId id="343" r:id="rId22"/>
    <p:sldId id="344" r:id="rId23"/>
    <p:sldId id="335" r:id="rId24"/>
    <p:sldId id="329" r:id="rId25"/>
    <p:sldId id="338" r:id="rId26"/>
    <p:sldId id="347" r:id="rId27"/>
    <p:sldId id="382" r:id="rId28"/>
    <p:sldId id="289" r:id="rId29"/>
    <p:sldId id="350" r:id="rId30"/>
    <p:sldId id="349" r:id="rId31"/>
    <p:sldId id="348" r:id="rId32"/>
    <p:sldId id="268" r:id="rId33"/>
    <p:sldId id="337" r:id="rId34"/>
    <p:sldId id="354" r:id="rId35"/>
    <p:sldId id="355" r:id="rId36"/>
    <p:sldId id="324" r:id="rId37"/>
    <p:sldId id="262" r:id="rId38"/>
    <p:sldId id="375" r:id="rId39"/>
    <p:sldId id="364" r:id="rId40"/>
    <p:sldId id="365" r:id="rId41"/>
    <p:sldId id="366" r:id="rId42"/>
    <p:sldId id="356" r:id="rId43"/>
    <p:sldId id="367" r:id="rId44"/>
    <p:sldId id="358" r:id="rId45"/>
    <p:sldId id="368" r:id="rId46"/>
    <p:sldId id="357" r:id="rId47"/>
    <p:sldId id="369" r:id="rId48"/>
    <p:sldId id="359" r:id="rId49"/>
    <p:sldId id="370" r:id="rId50"/>
    <p:sldId id="360" r:id="rId51"/>
    <p:sldId id="371" r:id="rId52"/>
    <p:sldId id="361" r:id="rId53"/>
    <p:sldId id="363" r:id="rId54"/>
    <p:sldId id="362" r:id="rId55"/>
    <p:sldId id="372" r:id="rId56"/>
    <p:sldId id="373" r:id="rId57"/>
    <p:sldId id="33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995"/>
    <a:srgbClr val="D4D4D4"/>
    <a:srgbClr val="1E1E1E"/>
    <a:srgbClr val="1C2022"/>
    <a:srgbClr val="282C34"/>
    <a:srgbClr val="D6E7D5"/>
    <a:srgbClr val="E1E5EE"/>
    <a:srgbClr val="D9E8FD"/>
    <a:srgbClr val="B31166"/>
    <a:srgbClr val="8E4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5" autoAdjust="0"/>
    <p:restoredTop sz="78940" autoAdjust="0"/>
  </p:normalViewPr>
  <p:slideViewPr>
    <p:cSldViewPr snapToGrid="0">
      <p:cViewPr varScale="1">
        <p:scale>
          <a:sx n="53" d="100"/>
          <a:sy n="53" d="100"/>
        </p:scale>
        <p:origin x="8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52B5-9537-4323-9C08-1349D64E9202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B7AB-F66D-41C1-9FAE-4D716890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many have</a:t>
            </a:r>
            <a:r>
              <a:rPr lang="en-US" baseline="0" dirty="0"/>
              <a:t> been working with web frameworks. (web </a:t>
            </a:r>
            <a:r>
              <a:rPr lang="en-US" baseline="0" dirty="0" err="1"/>
              <a:t>devs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to understand react is basically </a:t>
            </a:r>
            <a:r>
              <a:rPr lang="en-US" dirty="0" err="1"/>
              <a:t>javascript</a:t>
            </a:r>
            <a:r>
              <a:rPr lang="en-US" dirty="0"/>
              <a:t> + library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</a:t>
            </a:r>
            <a:r>
              <a:rPr lang="en-US" b="1" dirty="0"/>
              <a:t>only</a:t>
            </a:r>
            <a:r>
              <a:rPr lang="en-US" b="0" dirty="0"/>
              <a:t> create JavaScript files in react not </a:t>
            </a:r>
            <a:r>
              <a:rPr lang="en-US" b="0" dirty="0" err="1"/>
              <a:t>css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react is all in java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Yellow is the important part , loading our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aseline="0" dirty="0"/>
              <a:t>everything is a component.</a:t>
            </a:r>
          </a:p>
          <a:p>
            <a:r>
              <a:rPr lang="en-US" baseline="0" dirty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you see on a react web page is a component…</a:t>
            </a:r>
          </a:p>
          <a:p>
            <a:r>
              <a:rPr lang="en-US" dirty="0"/>
              <a:t>Not template..</a:t>
            </a:r>
          </a:p>
          <a:p>
            <a:r>
              <a:rPr lang="en-US" dirty="0"/>
              <a:t>A component is a logical and UI  part of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traditional dev </a:t>
            </a:r>
            <a:r>
              <a:rPr lang="en-US" dirty="0" err="1"/>
              <a:t>env</a:t>
            </a:r>
            <a:r>
              <a:rPr lang="en-US" dirty="0"/>
              <a:t> you have HTML files, CSS files, JS files</a:t>
            </a:r>
          </a:p>
          <a:p>
            <a:r>
              <a:rPr lang="en-US" dirty="0"/>
              <a:t>In react only JS -&gt; Each component is at most a single java script file</a:t>
            </a:r>
          </a:p>
          <a:p>
            <a:r>
              <a:rPr lang="en-US" dirty="0"/>
              <a:t>In react its all about the things we are building…. No need to cross reference between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Best way to explain JSX is by use case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To inject you need html injection point + </a:t>
            </a:r>
            <a:r>
              <a:rPr lang="en-US" b="0" dirty="0" err="1"/>
              <a:t>javascript</a:t>
            </a:r>
            <a:r>
              <a:rPr lang="en-US" b="0" dirty="0"/>
              <a:t> code creating all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end this h1 object I create I want to inject it.. Wouldn’t be nice if we can have simpler way..</a:t>
            </a:r>
            <a:r>
              <a:rPr lang="en-US" b="0" dirty="0" err="1"/>
              <a:t>jsx</a:t>
            </a:r>
            <a:r>
              <a:rPr lang="en-US" b="0" dirty="0"/>
              <a:t> to the rescue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Its basically syntactic sugar… this simplifies a lot .. And I didn’t even place attributes and other stuff.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Its basically replaced by a function returning an element object (h1)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4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Note Hello is a function we created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  <a:r>
              <a:rPr lang="en-US" baseline="0" dirty="0"/>
              <a:t> them do hello world 5 minute play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Render is the only method that we </a:t>
            </a:r>
            <a:r>
              <a:rPr lang="en-US" b="1" dirty="0"/>
              <a:t>have</a:t>
            </a:r>
            <a:r>
              <a:rPr lang="en-US" b="0" dirty="0"/>
              <a:t>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- JavaScript extension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EMCA_Script2015 &lt;-&gt; ES6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10 slides and we will start coding.</a:t>
            </a:r>
            <a:br>
              <a:rPr lang="en-US" dirty="0"/>
            </a:br>
            <a:r>
              <a:rPr lang="en-US" dirty="0"/>
              <a:t>All you need to know to code in react is component..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props and {} curly braces</a:t>
            </a:r>
          </a:p>
          <a:p>
            <a:r>
              <a:rPr lang="en-US" dirty="0"/>
              <a:t>Let them know that props are immutable.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8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  <a:r>
              <a:rPr lang="en-US" baseline="0" dirty="0"/>
              <a:t> them do hello world 5 minute play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Render is the only method that we </a:t>
            </a:r>
            <a:r>
              <a:rPr lang="en-US" b="1" dirty="0"/>
              <a:t>have</a:t>
            </a:r>
            <a:r>
              <a:rPr lang="en-US" b="0" dirty="0"/>
              <a:t>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- JavaScript extension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EMCA_Script2015 &lt;-&gt; ES6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not template. (component much larger than template)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holds the logic</a:t>
            </a:r>
            <a:r>
              <a:rPr lang="en-US" baseline="0" dirty="0"/>
              <a:t> as well as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4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flow in react is one way !</a:t>
            </a:r>
          </a:p>
          <a:p>
            <a:r>
              <a:rPr lang="en-US" baseline="0" dirty="0"/>
              <a:t>Reuse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flow in react is one way !</a:t>
            </a:r>
          </a:p>
          <a:p>
            <a:r>
              <a:rPr lang="en-US" baseline="0" dirty="0"/>
              <a:t>Reuse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2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that state is a plain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3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4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0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8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1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9B7AB-F66D-41C1-9FAE-4D716890C5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070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9B7AB-F66D-41C1-9FAE-4D716890C5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294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8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what the props and state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4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6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2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8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4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1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4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6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0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2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it for me ?</a:t>
            </a:r>
          </a:p>
          <a:p>
            <a:r>
              <a:rPr lang="en-US" dirty="0"/>
              <a:t>What Frameworks do you use for UI based applications.</a:t>
            </a:r>
          </a:p>
          <a:p>
            <a:r>
              <a:rPr lang="en-US" dirty="0"/>
              <a:t>Why is it relevant – it can replac</a:t>
            </a:r>
            <a:r>
              <a:rPr lang="en-US" baseline="0" dirty="0"/>
              <a:t>e conventional </a:t>
            </a:r>
            <a:endParaRPr lang="en-US" dirty="0"/>
          </a:p>
          <a:p>
            <a:r>
              <a:rPr lang="en-US" dirty="0"/>
              <a:t>If you are wondering why</a:t>
            </a:r>
            <a:r>
              <a:rPr lang="en-US" baseline="0" dirty="0"/>
              <a:t> should I care about web at all.. </a:t>
            </a:r>
          </a:p>
          <a:p>
            <a:r>
              <a:rPr lang="en-US" baseline="0" dirty="0"/>
              <a:t>Well if you care for cross platform cross </a:t>
            </a:r>
            <a:r>
              <a:rPr lang="en-US" baseline="0" dirty="0" err="1"/>
              <a:t>os</a:t>
            </a:r>
            <a:r>
              <a:rPr lang="en-US" baseline="0" dirty="0"/>
              <a:t>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43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6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5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00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7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Migration from server side to client side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Server-Client vs </a:t>
            </a:r>
            <a:r>
              <a:rPr lang="en-US" dirty="0" err="1"/>
              <a:t>FrontEnd-BackEnd</a:t>
            </a:r>
            <a:r>
              <a:rPr lang="en-US" dirty="0"/>
              <a:t>.</a:t>
            </a:r>
          </a:p>
          <a:p>
            <a:r>
              <a:rPr lang="en-US" dirty="0"/>
              <a:t>Single</a:t>
            </a:r>
            <a:r>
              <a:rPr lang="en-US" baseline="0" dirty="0"/>
              <a:t> page application.</a:t>
            </a:r>
          </a:p>
          <a:p>
            <a:r>
              <a:rPr lang="en-US" dirty="0"/>
              <a:t>Strong devices -&gt; more logic on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Mosaic </a:t>
            </a:r>
            <a:r>
              <a:rPr lang="en-US" dirty="0"/>
              <a:t>browser (nexus)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Angular</a:t>
            </a:r>
            <a:r>
              <a:rPr lang="en-US" baseline="0" dirty="0"/>
              <a:t>,  </a:t>
            </a:r>
            <a:r>
              <a:rPr lang="en-US" baseline="0" dirty="0" err="1"/>
              <a:t>jquery</a:t>
            </a:r>
            <a:r>
              <a:rPr lang="en-US" baseline="0" dirty="0"/>
              <a:t>, asp.net (razor)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Imagine we want to build a chat app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1) how do you design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2) how would you split up the work for your team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3) how would</a:t>
            </a:r>
            <a:r>
              <a:rPr lang="en-US" baseline="0" dirty="0"/>
              <a:t> you reuse 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Lets introduce react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codesandbox.io/s/ne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hyperlink" Target="https://www.flaticon.com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gi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authors/smashicons" TargetMode="External"/><Relationship Id="rId11" Type="http://schemas.openxmlformats.org/officeDocument/2006/relationships/image" Target="../media/image15.png"/><Relationship Id="rId24" Type="http://schemas.openxmlformats.org/officeDocument/2006/relationships/image" Target="../media/image2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808" y="1580146"/>
            <a:ext cx="8825658" cy="1320307"/>
          </a:xfrm>
        </p:spPr>
        <p:txBody>
          <a:bodyPr/>
          <a:lstStyle/>
          <a:p>
            <a:r>
              <a:rPr lang="en-US" dirty="0"/>
              <a:t>React.JS</a:t>
            </a:r>
            <a:r>
              <a:rPr lang="he-IL" dirty="0"/>
              <a:t>  </a:t>
            </a:r>
            <a:r>
              <a:rPr lang="en-US" sz="2000" dirty="0"/>
              <a:t>a top to bottom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808" y="3149107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dirty="0"/>
              <a:t>If its not simple – it will simply not be</a:t>
            </a:r>
          </a:p>
        </p:txBody>
      </p:sp>
      <p:pic>
        <p:nvPicPr>
          <p:cNvPr id="4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6EED18-2870-46E2-B9D4-C8F99FA447B4}"/>
              </a:ext>
            </a:extLst>
          </p:cNvPr>
          <p:cNvSpPr/>
          <p:nvPr/>
        </p:nvSpPr>
        <p:spPr>
          <a:xfrm>
            <a:off x="667126" y="2670054"/>
            <a:ext cx="10857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React is a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library created by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Facebook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D2867-BCC6-4DD0-AFE4-C9BB1A22842F}"/>
              </a:ext>
            </a:extLst>
          </p:cNvPr>
          <p:cNvGrpSpPr/>
          <p:nvPr/>
        </p:nvGrpSpPr>
        <p:grpSpPr>
          <a:xfrm>
            <a:off x="667126" y="3435719"/>
            <a:ext cx="7882939" cy="3139283"/>
            <a:chOff x="667126" y="3435719"/>
            <a:chExt cx="7882939" cy="3139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76991F-F024-4E4E-9617-AAAC95167AE5}"/>
                </a:ext>
              </a:extLst>
            </p:cNvPr>
            <p:cNvSpPr/>
            <p:nvPr/>
          </p:nvSpPr>
          <p:spPr>
            <a:xfrm>
              <a:off x="667126" y="3435719"/>
              <a:ext cx="62779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Verdana" panose="020B0604030504040204" pitchFamily="34" charset="0"/>
                </a:rPr>
                <a:t>Basically 2 JavaScript files: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FD5B2F-BE6C-44FD-9847-43C3FFA312C9}"/>
                </a:ext>
              </a:extLst>
            </p:cNvPr>
            <p:cNvGrpSpPr/>
            <p:nvPr/>
          </p:nvGrpSpPr>
          <p:grpSpPr>
            <a:xfrm>
              <a:off x="3347062" y="4244251"/>
              <a:ext cx="1764663" cy="2330751"/>
              <a:chOff x="3924005" y="4244251"/>
              <a:chExt cx="1764663" cy="23307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94D902-1803-4309-93A0-6142DCE553DA}"/>
                  </a:ext>
                </a:extLst>
              </p:cNvPr>
              <p:cNvSpPr/>
              <p:nvPr/>
            </p:nvSpPr>
            <p:spPr>
              <a:xfrm>
                <a:off x="4182404" y="6113337"/>
                <a:ext cx="135325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React.js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BE59ED9-88C9-45A3-A807-8AA891F3E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4005" y="4244251"/>
                <a:ext cx="1764663" cy="1764663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17F77F-CBC7-4F73-8E52-28D90DD95012}"/>
                </a:ext>
              </a:extLst>
            </p:cNvPr>
            <p:cNvGrpSpPr/>
            <p:nvPr/>
          </p:nvGrpSpPr>
          <p:grpSpPr>
            <a:xfrm>
              <a:off x="6374468" y="4264630"/>
              <a:ext cx="2175597" cy="2310372"/>
              <a:chOff x="5764868" y="4286402"/>
              <a:chExt cx="2175597" cy="231037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637C5D-E9B9-44C6-A971-F44D5CA6DB4C}"/>
                  </a:ext>
                </a:extLst>
              </p:cNvPr>
              <p:cNvSpPr/>
              <p:nvPr/>
            </p:nvSpPr>
            <p:spPr>
              <a:xfrm>
                <a:off x="5764868" y="6135109"/>
                <a:ext cx="217559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React-Dom.js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25251-21DD-4491-80E4-DF86BE564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288" y="4286402"/>
                <a:ext cx="1764663" cy="17646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1049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sz="2800" dirty="0"/>
              <a:t>SPA – Presenting The only .html file in react</a:t>
            </a: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A86A08-9E2D-41A6-98B3-9FA408346146}"/>
              </a:ext>
            </a:extLst>
          </p:cNvPr>
          <p:cNvSpPr/>
          <p:nvPr/>
        </p:nvSpPr>
        <p:spPr>
          <a:xfrm>
            <a:off x="1715293" y="2508635"/>
            <a:ext cx="876141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html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React App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“myCode.js"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F4C1C-BDE1-4DE8-8BB1-A5EF29A4696C}"/>
              </a:ext>
            </a:extLst>
          </p:cNvPr>
          <p:cNvSpPr/>
          <p:nvPr/>
        </p:nvSpPr>
        <p:spPr>
          <a:xfrm>
            <a:off x="2612571" y="4787900"/>
            <a:ext cx="3886200" cy="2848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5D4CD-5C85-4928-8FB4-10460DAAB2C9}"/>
              </a:ext>
            </a:extLst>
          </p:cNvPr>
          <p:cNvSpPr/>
          <p:nvPr/>
        </p:nvSpPr>
        <p:spPr>
          <a:xfrm>
            <a:off x="2612570" y="5148944"/>
            <a:ext cx="5736773" cy="3374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726" y="2173875"/>
            <a:ext cx="9208245" cy="2677648"/>
          </a:xfrm>
        </p:spPr>
        <p:txBody>
          <a:bodyPr/>
          <a:lstStyle/>
          <a:p>
            <a:r>
              <a:rPr lang="en-US" dirty="0"/>
              <a:t>React Components </a:t>
            </a:r>
            <a:br>
              <a:rPr lang="en-US" dirty="0"/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everything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a component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2" y="880150"/>
            <a:ext cx="8761413" cy="706964"/>
          </a:xfrm>
        </p:spPr>
        <p:txBody>
          <a:bodyPr/>
          <a:lstStyle/>
          <a:p>
            <a:r>
              <a:rPr lang="en-US" dirty="0"/>
              <a:t>Everything you see is a component</a:t>
            </a:r>
          </a:p>
        </p:txBody>
      </p:sp>
      <p:pic>
        <p:nvPicPr>
          <p:cNvPr id="3074" name="Picture 2" descr="Image result for react component design">
            <a:extLst>
              <a:ext uri="{FF2B5EF4-FFF2-40B4-BE49-F238E27FC236}">
                <a16:creationId xmlns:a16="http://schemas.microsoft.com/office/drawing/2014/main" id="{60B90E25-480D-4FBF-A7A7-08BCA977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2" y="2410110"/>
            <a:ext cx="5866827" cy="37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mage result for react logo">
            <a:extLst>
              <a:ext uri="{FF2B5EF4-FFF2-40B4-BE49-F238E27FC236}">
                <a16:creationId xmlns:a16="http://schemas.microsoft.com/office/drawing/2014/main" id="{3C129C18-5853-4796-9F7B-3E0FC841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2" y="880150"/>
            <a:ext cx="8761413" cy="706964"/>
          </a:xfrm>
        </p:spPr>
        <p:txBody>
          <a:bodyPr/>
          <a:lstStyle/>
          <a:p>
            <a:r>
              <a:rPr lang="en-US" dirty="0"/>
              <a:t>React - Separation of concerns</a:t>
            </a:r>
          </a:p>
        </p:txBody>
      </p:sp>
      <p:pic>
        <p:nvPicPr>
          <p:cNvPr id="1026" name="Picture 2" descr="Perfect 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93" y="2277233"/>
            <a:ext cx="5881542" cy="39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mage result for react logo">
            <a:extLst>
              <a:ext uri="{FF2B5EF4-FFF2-40B4-BE49-F238E27FC236}">
                <a16:creationId xmlns:a16="http://schemas.microsoft.com/office/drawing/2014/main" id="{E15C5A7C-2773-40A6-87B0-5FCF3C0E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7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JSX - what is it ?</a:t>
            </a:r>
            <a:endParaRPr lang="en-US" sz="2800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91FA25-E82D-4455-B608-7C5FE648612E}"/>
              </a:ext>
            </a:extLst>
          </p:cNvPr>
          <p:cNvSpPr/>
          <p:nvPr/>
        </p:nvSpPr>
        <p:spPr>
          <a:xfrm>
            <a:off x="2020745" y="3501982"/>
            <a:ext cx="360720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800" dirty="0">
                <a:solidFill>
                  <a:srgbClr val="FFFFFF"/>
                </a:solidFill>
                <a:latin typeface="source-code-pro"/>
              </a:rPr>
              <a:t>Hello React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23605-EB32-447B-818E-39B59904AB63}"/>
              </a:ext>
            </a:extLst>
          </p:cNvPr>
          <p:cNvSpPr/>
          <p:nvPr/>
        </p:nvSpPr>
        <p:spPr>
          <a:xfrm>
            <a:off x="1052696" y="2383617"/>
            <a:ext cx="1084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How do we inject Html Elements via JavaScript vanilla ?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6D10C-813F-4A0A-A96B-7A4159D2D782}"/>
              </a:ext>
            </a:extLst>
          </p:cNvPr>
          <p:cNvSpPr/>
          <p:nvPr/>
        </p:nvSpPr>
        <p:spPr>
          <a:xfrm>
            <a:off x="1350362" y="4826768"/>
            <a:ext cx="871399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“Hello React”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“root"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47E903-013A-4494-B65F-301D7B6687ED}"/>
              </a:ext>
            </a:extLst>
          </p:cNvPr>
          <p:cNvSpPr/>
          <p:nvPr/>
        </p:nvSpPr>
        <p:spPr>
          <a:xfrm>
            <a:off x="6922146" y="3003695"/>
            <a:ext cx="3142207" cy="138499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A921B15-EADC-427D-BA92-C28CD9D6EFE6}"/>
              </a:ext>
            </a:extLst>
          </p:cNvPr>
          <p:cNvSpPr/>
          <p:nvPr/>
        </p:nvSpPr>
        <p:spPr>
          <a:xfrm>
            <a:off x="5683646" y="3441773"/>
            <a:ext cx="1443789" cy="64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JSX - syntactic sugar</a:t>
            </a:r>
            <a:endParaRPr lang="en-US" sz="2800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706939-335F-4168-8705-9005F29B7F38}"/>
              </a:ext>
            </a:extLst>
          </p:cNvPr>
          <p:cNvSpPr/>
          <p:nvPr/>
        </p:nvSpPr>
        <p:spPr>
          <a:xfrm>
            <a:off x="2940613" y="5939712"/>
            <a:ext cx="631077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Hello React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00E92-81DF-43F1-95A6-6BA4EB17E79C}"/>
              </a:ext>
            </a:extLst>
          </p:cNvPr>
          <p:cNvSpPr/>
          <p:nvPr/>
        </p:nvSpPr>
        <p:spPr>
          <a:xfrm>
            <a:off x="1739004" y="3291964"/>
            <a:ext cx="871399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“Hello React”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01DEB9-1981-4B33-858E-21DB3E57CB88}"/>
              </a:ext>
            </a:extLst>
          </p:cNvPr>
          <p:cNvSpPr/>
          <p:nvPr/>
        </p:nvSpPr>
        <p:spPr>
          <a:xfrm>
            <a:off x="5361213" y="4800504"/>
            <a:ext cx="1295400" cy="83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79A52A-871C-4649-AB5C-88A27D55FED0}"/>
              </a:ext>
            </a:extLst>
          </p:cNvPr>
          <p:cNvGrpSpPr/>
          <p:nvPr/>
        </p:nvGrpSpPr>
        <p:grpSpPr>
          <a:xfrm>
            <a:off x="4187827" y="1619529"/>
            <a:ext cx="3816345" cy="1189940"/>
            <a:chOff x="483263" y="4766281"/>
            <a:chExt cx="3816345" cy="1189940"/>
          </a:xfrm>
        </p:grpSpPr>
        <p:sp>
          <p:nvSpPr>
            <p:cNvPr id="36" name="Right Arrow 10">
              <a:extLst>
                <a:ext uri="{FF2B5EF4-FFF2-40B4-BE49-F238E27FC236}">
                  <a16:creationId xmlns:a16="http://schemas.microsoft.com/office/drawing/2014/main" id="{4D9128C4-8117-4DED-BC20-A6282389E8D2}"/>
                </a:ext>
              </a:extLst>
            </p:cNvPr>
            <p:cNvSpPr/>
            <p:nvPr/>
          </p:nvSpPr>
          <p:spPr>
            <a:xfrm>
              <a:off x="483263" y="5181524"/>
              <a:ext cx="2453114" cy="359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3DF5979-5811-4402-8744-1A8A996E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668" y="4766281"/>
              <a:ext cx="1189940" cy="118994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0C57912-297F-4DB2-B319-99376482FD45}"/>
                </a:ext>
              </a:extLst>
            </p:cNvPr>
            <p:cNvGrpSpPr/>
            <p:nvPr/>
          </p:nvGrpSpPr>
          <p:grpSpPr>
            <a:xfrm>
              <a:off x="793796" y="4933776"/>
              <a:ext cx="1544473" cy="854951"/>
              <a:chOff x="2515822" y="1658983"/>
              <a:chExt cx="1544473" cy="85495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F5B1E4D-3249-48F3-909A-CFDA6A212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822" y="1658983"/>
                <a:ext cx="854951" cy="854951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B615E2B-21E2-4F1F-B14C-E5AEC26E1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649" y="1659288"/>
                <a:ext cx="854646" cy="8546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925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rot="5400000">
            <a:off x="8719549" y="4683978"/>
            <a:ext cx="1026930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dirty="0"/>
              <a:t>Hello World React</a:t>
            </a:r>
          </a:p>
        </p:txBody>
      </p:sp>
      <p:pic>
        <p:nvPicPr>
          <p:cNvPr id="17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71" y="5571260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9070" y="3281067"/>
            <a:ext cx="5625929" cy="1200329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React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תוצאת תמונה עבור ‪x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9" y="985929"/>
            <a:ext cx="593422" cy="5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מלבן 22"/>
          <p:cNvSpPr/>
          <p:nvPr/>
        </p:nvSpPr>
        <p:spPr>
          <a:xfrm>
            <a:off x="8236588" y="3513856"/>
            <a:ext cx="1992853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175474" y="3622537"/>
            <a:ext cx="790639" cy="33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</a:t>
            </a:r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Let’s Code</a:t>
            </a:r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6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1138-0E5D-4C29-9A7A-53D48288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need inside one 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831BA4-CB82-4FBD-A72F-F8585ACC5D3E}"/>
              </a:ext>
            </a:extLst>
          </p:cNvPr>
          <p:cNvSpPr/>
          <p:nvPr/>
        </p:nvSpPr>
        <p:spPr>
          <a:xfrm>
            <a:off x="980657" y="3766458"/>
            <a:ext cx="10230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https://react-ws-info.stackblitz.io/</a:t>
            </a:r>
          </a:p>
        </p:txBody>
      </p:sp>
      <p:pic>
        <p:nvPicPr>
          <p:cNvPr id="2050" name="Picture 2" descr="Image result for link icon">
            <a:extLst>
              <a:ext uri="{FF2B5EF4-FFF2-40B4-BE49-F238E27FC236}">
                <a16:creationId xmlns:a16="http://schemas.microsoft.com/office/drawing/2014/main" id="{DD528D6B-3845-4A87-8436-A84FAB1E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398" y="431360"/>
            <a:ext cx="674658" cy="6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2868"/>
            <a:ext cx="8761413" cy="706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2" y="2379785"/>
            <a:ext cx="11324492" cy="423202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Interactive Lecture</a:t>
            </a:r>
          </a:p>
          <a:p>
            <a:pPr lvl="1"/>
            <a:r>
              <a:rPr lang="en-US" sz="1800" dirty="0"/>
              <a:t>Some context</a:t>
            </a:r>
          </a:p>
          <a:p>
            <a:pPr lvl="1"/>
            <a:r>
              <a:rPr lang="en-US" sz="1800" dirty="0"/>
              <a:t>React components</a:t>
            </a:r>
          </a:p>
          <a:p>
            <a:pPr lvl="2"/>
            <a:r>
              <a:rPr lang="en-US" sz="1600" dirty="0"/>
              <a:t>Props </a:t>
            </a:r>
          </a:p>
          <a:p>
            <a:pPr lvl="2"/>
            <a:r>
              <a:rPr lang="en-US" sz="1600" dirty="0"/>
              <a:t>State </a:t>
            </a:r>
          </a:p>
          <a:p>
            <a:pPr lvl="2"/>
            <a:r>
              <a:rPr lang="en-US" sz="1600" dirty="0"/>
              <a:t>Life cycle</a:t>
            </a:r>
          </a:p>
          <a:p>
            <a:pPr lvl="1"/>
            <a:endParaRPr lang="en-US" sz="1800" dirty="0"/>
          </a:p>
          <a:p>
            <a:r>
              <a:rPr lang="en-US" b="1" dirty="0"/>
              <a:t>Workshop – Slider puzzle</a:t>
            </a:r>
          </a:p>
          <a:p>
            <a:pPr lvl="1"/>
            <a:r>
              <a:rPr lang="en-US" sz="1800" dirty="0"/>
              <a:t>React slider game development 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What's next 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426C0-81BB-48FC-9CA7-65B57D0A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097" y="2508544"/>
            <a:ext cx="2289009" cy="3759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228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2D975-B531-451B-9B89-3E78704E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54" y="2172955"/>
            <a:ext cx="9519180" cy="4538333"/>
          </a:xfrm>
          <a:prstGeom prst="rect">
            <a:avLst/>
          </a:prstGeom>
        </p:spPr>
      </p:pic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4954" y="907104"/>
            <a:ext cx="8761413" cy="706964"/>
          </a:xfrm>
        </p:spPr>
        <p:txBody>
          <a:bodyPr/>
          <a:lstStyle/>
          <a:p>
            <a:r>
              <a:rPr lang="en-US" dirty="0"/>
              <a:t>Let’s Code – </a:t>
            </a:r>
            <a:r>
              <a:rPr lang="en-US" sz="3200" dirty="0"/>
              <a:t>Hello world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A6D6D3-2096-4C9B-BB8B-403661305E19}"/>
              </a:ext>
            </a:extLst>
          </p:cNvPr>
          <p:cNvGrpSpPr/>
          <p:nvPr/>
        </p:nvGrpSpPr>
        <p:grpSpPr>
          <a:xfrm>
            <a:off x="1337137" y="2553419"/>
            <a:ext cx="5579672" cy="4140679"/>
            <a:chOff x="1337137" y="2553419"/>
            <a:chExt cx="5579672" cy="41406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1DC0F1-B18C-41C9-816A-941B73A03388}"/>
                </a:ext>
              </a:extLst>
            </p:cNvPr>
            <p:cNvSpPr/>
            <p:nvPr/>
          </p:nvSpPr>
          <p:spPr>
            <a:xfrm>
              <a:off x="1362974" y="2553419"/>
              <a:ext cx="5553835" cy="414067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3A7CB-C02B-44C8-AE5F-B10FCEDEBCEC}"/>
                </a:ext>
              </a:extLst>
            </p:cNvPr>
            <p:cNvSpPr/>
            <p:nvPr/>
          </p:nvSpPr>
          <p:spPr>
            <a:xfrm>
              <a:off x="1337137" y="2649989"/>
              <a:ext cx="5579672" cy="2893100"/>
            </a:xfrm>
            <a:prstGeom prst="rect">
              <a:avLst/>
            </a:prstGeom>
            <a:solidFill>
              <a:srgbClr val="1C2022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'react'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render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'react-</a:t>
              </a:r>
              <a:r>
                <a:rPr lang="en-US" sz="14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dom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'./style.css'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	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h1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 react SWPC folks !&lt;/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h1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&lt;/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);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render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/&gt;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sz="1400" dirty="0" err="1">
                  <a:solidFill>
                    <a:srgbClr val="DCDCDC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'root'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));</a:t>
              </a:r>
              <a:endPara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84F54D5-09DC-4A1E-A839-63E9108AB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178" y="2280369"/>
            <a:ext cx="2619375" cy="247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65977-E90B-488D-97C8-81F4E1FAB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809" y="2724150"/>
            <a:ext cx="3697744" cy="4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8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17">
            <a:extLst>
              <a:ext uri="{FF2B5EF4-FFF2-40B4-BE49-F238E27FC236}">
                <a16:creationId xmlns:a16="http://schemas.microsoft.com/office/drawing/2014/main" id="{BBEAADED-EC51-4BE4-A380-A40114B231F5}"/>
              </a:ext>
            </a:extLst>
          </p:cNvPr>
          <p:cNvSpPr/>
          <p:nvPr/>
        </p:nvSpPr>
        <p:spPr>
          <a:xfrm rot="5400000">
            <a:off x="5796302" y="4714861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55" y="885361"/>
            <a:ext cx="8761413" cy="706964"/>
          </a:xfrm>
        </p:spPr>
        <p:txBody>
          <a:bodyPr/>
          <a:lstStyle/>
          <a:p>
            <a:r>
              <a:rPr lang="en-US" dirty="0"/>
              <a:t>React Components –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7">
            <a:extLst>
              <a:ext uri="{FF2B5EF4-FFF2-40B4-BE49-F238E27FC236}">
                <a16:creationId xmlns:a16="http://schemas.microsoft.com/office/drawing/2014/main" id="{7EF70AA8-C2DB-4476-99F2-DAC0B33D52D3}"/>
              </a:ext>
            </a:extLst>
          </p:cNvPr>
          <p:cNvSpPr/>
          <p:nvPr/>
        </p:nvSpPr>
        <p:spPr>
          <a:xfrm rot="5400000">
            <a:off x="5796303" y="3597675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תמונה 9">
            <a:extLst>
              <a:ext uri="{FF2B5EF4-FFF2-40B4-BE49-F238E27FC236}">
                <a16:creationId xmlns:a16="http://schemas.microsoft.com/office/drawing/2014/main" id="{0F48CE62-246E-4AA8-9268-5BF52F55D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39" y="5452197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F880B6E-658A-430A-BDBB-862EFD156624}"/>
              </a:ext>
            </a:extLst>
          </p:cNvPr>
          <p:cNvSpPr/>
          <p:nvPr/>
        </p:nvSpPr>
        <p:spPr>
          <a:xfrm>
            <a:off x="2777867" y="2394477"/>
            <a:ext cx="6779046" cy="1200329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0F5083D-AEE7-45CD-AC8E-87CD3E0C8694}"/>
              </a:ext>
            </a:extLst>
          </p:cNvPr>
          <p:cNvSpPr/>
          <p:nvPr/>
        </p:nvSpPr>
        <p:spPr>
          <a:xfrm>
            <a:off x="3630421" y="4231114"/>
            <a:ext cx="4931158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66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4954" y="907104"/>
            <a:ext cx="8761413" cy="706964"/>
          </a:xfrm>
        </p:spPr>
        <p:txBody>
          <a:bodyPr/>
          <a:lstStyle/>
          <a:p>
            <a:r>
              <a:rPr lang="en-US" dirty="0"/>
              <a:t>Let’s Code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ctangle 1">
            <a:hlinkClick r:id="rId4"/>
            <a:extLst>
              <a:ext uri="{FF2B5EF4-FFF2-40B4-BE49-F238E27FC236}">
                <a16:creationId xmlns:a16="http://schemas.microsoft.com/office/drawing/2014/main" id="{D1DB9C6E-ABFC-433B-B5E0-D75E24432044}"/>
              </a:ext>
            </a:extLst>
          </p:cNvPr>
          <p:cNvSpPr/>
          <p:nvPr/>
        </p:nvSpPr>
        <p:spPr>
          <a:xfrm>
            <a:off x="3762770" y="968198"/>
            <a:ext cx="3545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React props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80C2C6-8206-4721-BF9F-C08EC062C0F4}"/>
              </a:ext>
            </a:extLst>
          </p:cNvPr>
          <p:cNvGrpSpPr/>
          <p:nvPr/>
        </p:nvGrpSpPr>
        <p:grpSpPr>
          <a:xfrm>
            <a:off x="257174" y="2386422"/>
            <a:ext cx="11677651" cy="4471578"/>
            <a:chOff x="257174" y="2386422"/>
            <a:chExt cx="11677651" cy="44715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590B44-46FE-4ED5-8A7E-A86B40EAD404}"/>
                </a:ext>
              </a:extLst>
            </p:cNvPr>
            <p:cNvGrpSpPr/>
            <p:nvPr/>
          </p:nvGrpSpPr>
          <p:grpSpPr>
            <a:xfrm>
              <a:off x="257174" y="2386422"/>
              <a:ext cx="11677651" cy="4471578"/>
              <a:chOff x="390524" y="2338094"/>
              <a:chExt cx="11677651" cy="447157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874D244-F69D-4794-80C6-666D10E8799B}"/>
                  </a:ext>
                </a:extLst>
              </p:cNvPr>
              <p:cNvGrpSpPr/>
              <p:nvPr/>
            </p:nvGrpSpPr>
            <p:grpSpPr>
              <a:xfrm>
                <a:off x="390524" y="2338094"/>
                <a:ext cx="11677651" cy="4471578"/>
                <a:chOff x="390524" y="2338094"/>
                <a:chExt cx="11677651" cy="447157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04540D8-968B-4F86-A6C9-3961353D718D}"/>
                    </a:ext>
                  </a:extLst>
                </p:cNvPr>
                <p:cNvSpPr/>
                <p:nvPr/>
              </p:nvSpPr>
              <p:spPr>
                <a:xfrm>
                  <a:off x="390524" y="2346912"/>
                  <a:ext cx="5705476" cy="4462760"/>
                </a:xfrm>
                <a:prstGeom prst="rect">
                  <a:avLst/>
                </a:prstGeom>
                <a:solidFill>
                  <a:srgbClr val="1C2022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from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from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react-dom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./styles.css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dirty="0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function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dirty="0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Hello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(props)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{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    </a:t>
                  </a:r>
                  <a:r>
                    <a:rPr lang="en-US" sz="1400" b="1" dirty="0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&lt;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h1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&gt;Hello </a:t>
                  </a:r>
                  <a:r>
                    <a:rPr lang="en-US" sz="1400" dirty="0">
                      <a:solidFill>
                        <a:srgbClr val="BE504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props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.name</a:t>
                  </a:r>
                  <a:r>
                    <a:rPr lang="en-US" sz="1400" dirty="0">
                      <a:solidFill>
                        <a:srgbClr val="BE504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&lt;/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h1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noProof="1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function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{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&lt;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div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D19A6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className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"&gt;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	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</a:t>
                  </a:r>
                  <a:r>
                    <a:rPr lang="en-US" sz="1400" dirty="0">
                      <a:solidFill>
                        <a:srgbClr val="FFD39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Hello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rgbClr val="D19A6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name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dirty="0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/&gt;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&lt;/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div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noProof="1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const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rootElement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document.</a:t>
                  </a:r>
                  <a:r>
                    <a:rPr lang="en-US" sz="1400" noProof="1">
                      <a:solidFill>
                        <a:srgbClr val="56B6C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getElementById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r>
                    <a:rPr lang="en-US" sz="1400" noProof="1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render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</a:t>
                  </a:r>
                  <a:r>
                    <a:rPr lang="en-US" sz="1400" noProof="1">
                      <a:solidFill>
                        <a:srgbClr val="FFD39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/&gt;,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rootElement);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C257AA2-4B9B-451C-9DD6-8C0AC2C40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6000" y="2338094"/>
                  <a:ext cx="5972175" cy="4418841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0A83A3-9D9E-48F5-8AC9-FA44B55F5CC6}"/>
                  </a:ext>
                </a:extLst>
              </p:cNvPr>
              <p:cNvSpPr/>
              <p:nvPr/>
            </p:nvSpPr>
            <p:spPr>
              <a:xfrm>
                <a:off x="462012" y="3429000"/>
                <a:ext cx="4312119" cy="78686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0A7C1F-7E9D-4024-A94F-2F37DB798532}"/>
                  </a:ext>
                </a:extLst>
              </p:cNvPr>
              <p:cNvSpPr/>
              <p:nvPr/>
            </p:nvSpPr>
            <p:spPr>
              <a:xfrm>
                <a:off x="1788694" y="4948709"/>
                <a:ext cx="2503767" cy="2296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6EA1BB-17D0-4598-9CDB-6A5BFBC3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451" y="2503978"/>
              <a:ext cx="3426216" cy="36266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7B44E5-11C3-4311-9474-4B04FA76DB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63" t="29818" r="44297" b="20250"/>
          <a:stretch/>
        </p:blipFill>
        <p:spPr>
          <a:xfrm>
            <a:off x="257174" y="3429000"/>
            <a:ext cx="5603231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2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23" y="176841"/>
            <a:ext cx="8761413" cy="1079721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Design</a:t>
            </a: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33886" y="1597793"/>
            <a:ext cx="5095642" cy="469932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264" y="2361716"/>
            <a:ext cx="4907666" cy="27547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User120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all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 SWPC guy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264" y="5463393"/>
            <a:ext cx="4907666" cy="607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message here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886" y="1597793"/>
            <a:ext cx="5095642" cy="60784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Chat: (online 5)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3886" y="2286486"/>
            <a:ext cx="5095642" cy="2951027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8322" y="1388759"/>
            <a:ext cx="5451675" cy="5070401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2966" y="5407815"/>
            <a:ext cx="5000264" cy="761977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8372" y="2964333"/>
            <a:ext cx="1641315" cy="276338"/>
          </a:xfrm>
          <a:prstGeom prst="roundRect">
            <a:avLst>
              <a:gd name="adj" fmla="val 2834"/>
            </a:avLst>
          </a:prstGeom>
          <a:noFill/>
          <a:ln w="28575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8373" y="2404259"/>
            <a:ext cx="1795102" cy="276338"/>
          </a:xfrm>
          <a:prstGeom prst="roundRect">
            <a:avLst>
              <a:gd name="adj" fmla="val 2834"/>
            </a:avLst>
          </a:prstGeom>
          <a:noFill/>
          <a:ln w="28575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629284" y="3113237"/>
            <a:ext cx="1739618" cy="450696"/>
            <a:chOff x="7825531" y="3703977"/>
            <a:chExt cx="1739618" cy="450696"/>
          </a:xfrm>
        </p:grpSpPr>
        <p:sp>
          <p:nvSpPr>
            <p:cNvPr id="39" name="Rounded Rectangle 38"/>
            <p:cNvSpPr/>
            <p:nvPr/>
          </p:nvSpPr>
          <p:spPr>
            <a:xfrm>
              <a:off x="7825531" y="3703977"/>
              <a:ext cx="387753" cy="4506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ED7D31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47315" y="3744659"/>
              <a:ext cx="12178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ChatInput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9284" y="2141067"/>
            <a:ext cx="1629403" cy="446143"/>
            <a:chOff x="7799490" y="2186042"/>
            <a:chExt cx="1629403" cy="446143"/>
          </a:xfrm>
        </p:grpSpPr>
        <p:sp>
          <p:nvSpPr>
            <p:cNvPr id="40" name="Rounded Rectangle 39"/>
            <p:cNvSpPr/>
            <p:nvPr/>
          </p:nvSpPr>
          <p:spPr>
            <a:xfrm>
              <a:off x="7799490" y="2186042"/>
              <a:ext cx="439837" cy="446143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C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47315" y="2224447"/>
              <a:ext cx="1081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ChatApp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9284" y="4089960"/>
            <a:ext cx="1977439" cy="428599"/>
            <a:chOff x="7825531" y="2927684"/>
            <a:chExt cx="1977439" cy="428599"/>
          </a:xfrm>
        </p:grpSpPr>
        <p:sp>
          <p:nvSpPr>
            <p:cNvPr id="38" name="Rounded Rectangle 37"/>
            <p:cNvSpPr/>
            <p:nvPr/>
          </p:nvSpPr>
          <p:spPr>
            <a:xfrm>
              <a:off x="7825531" y="2927684"/>
              <a:ext cx="387753" cy="426310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47315" y="2956173"/>
              <a:ext cx="14556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MessageList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9284" y="5042298"/>
            <a:ext cx="1626061" cy="400639"/>
            <a:chOff x="7825531" y="4526962"/>
            <a:chExt cx="1626061" cy="400639"/>
          </a:xfrm>
        </p:grpSpPr>
        <p:sp>
          <p:nvSpPr>
            <p:cNvPr id="37" name="Rounded Rectangle 36"/>
            <p:cNvSpPr/>
            <p:nvPr/>
          </p:nvSpPr>
          <p:spPr>
            <a:xfrm>
              <a:off x="7825531" y="4526962"/>
              <a:ext cx="387753" cy="370391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47315" y="4527491"/>
              <a:ext cx="11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Message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94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0" y="-12612"/>
            <a:ext cx="12192000" cy="854518"/>
          </a:xfrm>
          <a:prstGeom prst="flowChartDocumen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67"/>
            <a:ext cx="7441324" cy="706964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Split </a:t>
            </a:r>
            <a:r>
              <a:rPr lang="en-US" sz="2800" dirty="0"/>
              <a:t>work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961146" y="841906"/>
            <a:ext cx="4494224" cy="1669348"/>
            <a:chOff x="3961147" y="822635"/>
            <a:chExt cx="4494224" cy="1669348"/>
          </a:xfrm>
        </p:grpSpPr>
        <p:sp>
          <p:nvSpPr>
            <p:cNvPr id="3" name="Rectangle 2"/>
            <p:cNvSpPr/>
            <p:nvPr/>
          </p:nvSpPr>
          <p:spPr>
            <a:xfrm>
              <a:off x="3961147" y="1291654"/>
              <a:ext cx="4494224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Header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1147" y="822635"/>
              <a:ext cx="19944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SiteApp</a:t>
              </a:r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55274" y="2724108"/>
            <a:ext cx="2457317" cy="1107996"/>
            <a:chOff x="4979600" y="2687879"/>
            <a:chExt cx="2457317" cy="1107996"/>
          </a:xfrm>
        </p:grpSpPr>
        <p:sp>
          <p:nvSpPr>
            <p:cNvPr id="5" name="Rectangle 4"/>
            <p:cNvSpPr/>
            <p:nvPr/>
          </p:nvSpPr>
          <p:spPr>
            <a:xfrm>
              <a:off x="4979600" y="3149544"/>
              <a:ext cx="2457317" cy="64633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MessageList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ChatInput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79600" y="2687879"/>
              <a:ext cx="20601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ChatApp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7654" y="4257540"/>
            <a:ext cx="2537874" cy="1107995"/>
            <a:chOff x="1255709" y="4164864"/>
            <a:chExt cx="2537874" cy="1107995"/>
          </a:xfrm>
        </p:grpSpPr>
        <p:sp>
          <p:nvSpPr>
            <p:cNvPr id="7" name="Rectangle 6"/>
            <p:cNvSpPr/>
            <p:nvPr/>
          </p:nvSpPr>
          <p:spPr>
            <a:xfrm>
              <a:off x="1255709" y="4626528"/>
              <a:ext cx="2457317" cy="64633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5709" y="4164864"/>
              <a:ext cx="2537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MessageList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077654" y="5665630"/>
            <a:ext cx="2081019" cy="923331"/>
            <a:chOff x="1255709" y="5457526"/>
            <a:chExt cx="2081019" cy="923331"/>
          </a:xfrm>
        </p:grpSpPr>
        <p:sp>
          <p:nvSpPr>
            <p:cNvPr id="14" name="Rectangle 13"/>
            <p:cNvSpPr/>
            <p:nvPr/>
          </p:nvSpPr>
          <p:spPr>
            <a:xfrm>
              <a:off x="1255709" y="5457526"/>
              <a:ext cx="20810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 </a:t>
              </a: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Message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55709" y="6011525"/>
              <a:ext cx="1815786" cy="36933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div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&gt;…&lt;/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div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58420" y="4257540"/>
            <a:ext cx="3260309" cy="830997"/>
            <a:chOff x="8455371" y="4164863"/>
            <a:chExt cx="3260309" cy="830997"/>
          </a:xfrm>
        </p:grpSpPr>
        <p:sp>
          <p:nvSpPr>
            <p:cNvPr id="10" name="Rectangle 9"/>
            <p:cNvSpPr/>
            <p:nvPr/>
          </p:nvSpPr>
          <p:spPr>
            <a:xfrm>
              <a:off x="8455371" y="4164863"/>
              <a:ext cx="2230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ChatInput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5371" y="4626528"/>
              <a:ext cx="3260309" cy="36933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input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 “submit"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Straight Arrow Connector 22"/>
          <p:cNvCxnSpPr>
            <a:stCxn id="3" idx="2"/>
          </p:cNvCxnSpPr>
          <p:nvPr/>
        </p:nvCxnSpPr>
        <p:spPr>
          <a:xfrm>
            <a:off x="6208258" y="2511254"/>
            <a:ext cx="0" cy="2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55274" y="3822880"/>
            <a:ext cx="691929" cy="79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47912" y="3832104"/>
            <a:ext cx="693412" cy="72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 flipH="1">
            <a:off x="3118164" y="5364721"/>
            <a:ext cx="12611" cy="30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917325" y="2874328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35501" y="4396036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20471" y="4424077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935501" y="5815849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54" y="1072738"/>
            <a:ext cx="2330130" cy="21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0" y="-12612"/>
            <a:ext cx="12192000" cy="854518"/>
          </a:xfrm>
          <a:prstGeom prst="flowChartDocumen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67"/>
            <a:ext cx="7441324" cy="706964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Reuse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77806" y="4721928"/>
            <a:ext cx="1994457" cy="1946347"/>
            <a:chOff x="3961147" y="822635"/>
            <a:chExt cx="1994457" cy="1946347"/>
          </a:xfrm>
        </p:grpSpPr>
        <p:sp>
          <p:nvSpPr>
            <p:cNvPr id="3" name="Rectangle 2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Header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1147" y="822635"/>
              <a:ext cx="9662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A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658979" y="4721928"/>
            <a:ext cx="1994457" cy="1946347"/>
            <a:chOff x="3961147" y="822635"/>
            <a:chExt cx="1994457" cy="1946347"/>
          </a:xfrm>
        </p:grpSpPr>
        <p:sp>
          <p:nvSpPr>
            <p:cNvPr id="31" name="Rectangle 30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61147" y="822635"/>
              <a:ext cx="970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B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70024" y="4721928"/>
            <a:ext cx="1994457" cy="1946347"/>
            <a:chOff x="3961147" y="822635"/>
            <a:chExt cx="1994457" cy="1946347"/>
          </a:xfrm>
        </p:grpSpPr>
        <p:sp>
          <p:nvSpPr>
            <p:cNvPr id="35" name="Rectangle 34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Menu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	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Menu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1147" y="822635"/>
              <a:ext cx="9452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C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7" y="978473"/>
            <a:ext cx="2683217" cy="3376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6" name="Group 45"/>
          <p:cNvGrpSpPr/>
          <p:nvPr/>
        </p:nvGrpSpPr>
        <p:grpSpPr>
          <a:xfrm>
            <a:off x="3709278" y="1476537"/>
            <a:ext cx="3552007" cy="2878913"/>
            <a:chOff x="4028303" y="1303849"/>
            <a:chExt cx="3552007" cy="2878913"/>
          </a:xfrm>
        </p:grpSpPr>
        <p:pic>
          <p:nvPicPr>
            <p:cNvPr id="2050" name="Picture 2" descr="https://i.ytimg.com/vi/O0HBQ3AnsjQ/maxresdefaul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87" t="29510"/>
            <a:stretch/>
          </p:blipFill>
          <p:spPr bwMode="auto">
            <a:xfrm>
              <a:off x="4028303" y="1303849"/>
              <a:ext cx="3552007" cy="287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i.ytimg.com/vi/O0HBQ3AnsjQ/maxresdefaul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2" t="29939" r="23313"/>
            <a:stretch/>
          </p:blipFill>
          <p:spPr bwMode="auto">
            <a:xfrm>
              <a:off x="5963848" y="1316205"/>
              <a:ext cx="1507524" cy="286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133409" y="2327275"/>
              <a:ext cx="1197665" cy="177800"/>
            </a:xfrm>
            <a:prstGeom prst="rect">
              <a:avLst/>
            </a:prstGeom>
            <a:solidFill>
              <a:srgbClr val="98F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Hello from the other side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41001" y="2654405"/>
              <a:ext cx="1153217" cy="177800"/>
            </a:xfrm>
            <a:prstGeom prst="rect">
              <a:avLst/>
            </a:prstGeom>
            <a:solidFill>
              <a:srgbClr val="FEF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I called a thousand times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66734" y="2002306"/>
              <a:ext cx="1197665" cy="177800"/>
            </a:xfrm>
            <a:prstGeom prst="rect">
              <a:avLst/>
            </a:prstGeom>
            <a:solidFill>
              <a:srgbClr val="3B9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b="1" dirty="0">
                  <a:solidFill>
                    <a:schemeClr val="bg1"/>
                  </a:solidFill>
                </a:rPr>
                <a:t>Adele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תוצאת תמונה עבור ‪chat‬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9318" b="41696"/>
          <a:stretch/>
        </p:blipFill>
        <p:spPr bwMode="auto">
          <a:xfrm>
            <a:off x="7683196" y="1560959"/>
            <a:ext cx="4368114" cy="259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4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7">
            <a:extLst>
              <a:ext uri="{FF2B5EF4-FFF2-40B4-BE49-F238E27FC236}">
                <a16:creationId xmlns:a16="http://schemas.microsoft.com/office/drawing/2014/main" id="{8B63C899-8CCA-4F91-B6A3-69583A49C62A}"/>
              </a:ext>
            </a:extLst>
          </p:cNvPr>
          <p:cNvSpPr/>
          <p:nvPr/>
        </p:nvSpPr>
        <p:spPr>
          <a:xfrm rot="5400000">
            <a:off x="5840040" y="5108550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7">
            <a:extLst>
              <a:ext uri="{FF2B5EF4-FFF2-40B4-BE49-F238E27FC236}">
                <a16:creationId xmlns:a16="http://schemas.microsoft.com/office/drawing/2014/main" id="{2F778115-BAE3-4AC8-9329-856E8806462A}"/>
              </a:ext>
            </a:extLst>
          </p:cNvPr>
          <p:cNvSpPr/>
          <p:nvPr/>
        </p:nvSpPr>
        <p:spPr>
          <a:xfrm rot="5400000">
            <a:off x="5840040" y="3971408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E41E-1330-47B5-8BB9-DF5A1B69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00" y="790788"/>
            <a:ext cx="8761413" cy="706964"/>
          </a:xfrm>
        </p:spPr>
        <p:txBody>
          <a:bodyPr/>
          <a:lstStyle/>
          <a:p>
            <a:r>
              <a:rPr lang="en-US" dirty="0"/>
              <a:t>React + ES6 - Class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FB9F4-B902-4558-9171-70C84A48DDAA}"/>
              </a:ext>
            </a:extLst>
          </p:cNvPr>
          <p:cNvSpPr/>
          <p:nvPr/>
        </p:nvSpPr>
        <p:spPr>
          <a:xfrm>
            <a:off x="3163126" y="2397623"/>
            <a:ext cx="6096000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 descr="Image result for react logo">
            <a:extLst>
              <a:ext uri="{FF2B5EF4-FFF2-40B4-BE49-F238E27FC236}">
                <a16:creationId xmlns:a16="http://schemas.microsoft.com/office/drawing/2014/main" id="{B7AC90D1-44BD-4160-95FF-D1A82674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9ADCD329-4291-4D15-A67E-B7B93B60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6" y="5564461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מלבן 22">
            <a:extLst>
              <a:ext uri="{FF2B5EF4-FFF2-40B4-BE49-F238E27FC236}">
                <a16:creationId xmlns:a16="http://schemas.microsoft.com/office/drawing/2014/main" id="{E8460808-9B54-4AE8-8116-56B00E551378}"/>
              </a:ext>
            </a:extLst>
          </p:cNvPr>
          <p:cNvSpPr/>
          <p:nvPr/>
        </p:nvSpPr>
        <p:spPr>
          <a:xfrm>
            <a:off x="3745547" y="4427318"/>
            <a:ext cx="4931158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7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09A9-CC19-4CA6-AC1D-CC9A0667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68" y="864811"/>
            <a:ext cx="8761413" cy="706964"/>
          </a:xfrm>
        </p:spPr>
        <p:txBody>
          <a:bodyPr/>
          <a:lstStyle/>
          <a:p>
            <a:r>
              <a:rPr lang="en-US" dirty="0"/>
              <a:t>React Components –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CFFA5-EC43-429C-A56D-682F0D24D2A0}"/>
              </a:ext>
            </a:extLst>
          </p:cNvPr>
          <p:cNvSpPr/>
          <p:nvPr/>
        </p:nvSpPr>
        <p:spPr>
          <a:xfrm>
            <a:off x="1415196" y="1678194"/>
            <a:ext cx="9168010" cy="489364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2400" noProof="1">
                <a:solidFill>
                  <a:srgbClr val="CE9178"/>
                </a:solidFill>
                <a:latin typeface="Consolas" panose="020B0609020204030204" pitchFamily="49" charset="0"/>
              </a:rPr>
              <a:t>“World"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		this.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myUpdateCode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;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	myUpdateCode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(){…}</a:t>
            </a:r>
          </a:p>
          <a:p>
            <a:r>
              <a:rPr lang="en-US" sz="2400" noProof="1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noProof="1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react logo">
            <a:extLst>
              <a:ext uri="{FF2B5EF4-FFF2-40B4-BE49-F238E27FC236}">
                <a16:creationId xmlns:a16="http://schemas.microsoft.com/office/drawing/2014/main" id="{66CB9A66-E511-4EAD-BFE3-07303477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85709-B5FB-4692-B198-BFABADD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681" y="5571716"/>
            <a:ext cx="2009775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43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–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state</a:t>
            </a:r>
            <a:endParaRPr lang="en-US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F4B05-D8A7-4CA8-BE3B-E611EE6A5028}"/>
              </a:ext>
            </a:extLst>
          </p:cNvPr>
          <p:cNvSpPr/>
          <p:nvPr/>
        </p:nvSpPr>
        <p:spPr>
          <a:xfrm>
            <a:off x="4353642" y="2926806"/>
            <a:ext cx="2936006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	key: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C530E-CFCE-4B07-A4F6-FFCF10C9C69A}"/>
              </a:ext>
            </a:extLst>
          </p:cNvPr>
          <p:cNvSpPr/>
          <p:nvPr/>
        </p:nvSpPr>
        <p:spPr>
          <a:xfrm>
            <a:off x="2254344" y="4967362"/>
            <a:ext cx="8156409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key:state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}),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"prints this after change"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334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–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state</a:t>
            </a:r>
            <a:endParaRPr lang="en-US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F8C216-D2D7-422B-91CC-9CB8CC7FD93A}"/>
              </a:ext>
            </a:extLst>
          </p:cNvPr>
          <p:cNvSpPr/>
          <p:nvPr/>
        </p:nvSpPr>
        <p:spPr>
          <a:xfrm>
            <a:off x="793899" y="3810612"/>
            <a:ext cx="2280752" cy="193899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key1: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key2: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2F9FD8-1959-4815-BB64-2F5172693BD6}"/>
              </a:ext>
            </a:extLst>
          </p:cNvPr>
          <p:cNvGrpSpPr/>
          <p:nvPr/>
        </p:nvGrpSpPr>
        <p:grpSpPr>
          <a:xfrm>
            <a:off x="3401865" y="4110781"/>
            <a:ext cx="3922960" cy="1200329"/>
            <a:chOff x="3401865" y="4110781"/>
            <a:chExt cx="3922960" cy="1200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3F4B05-D8A7-4CA8-BE3B-E611EE6A5028}"/>
                </a:ext>
              </a:extLst>
            </p:cNvPr>
            <p:cNvSpPr/>
            <p:nvPr/>
          </p:nvSpPr>
          <p:spPr>
            <a:xfrm>
              <a:off x="4388819" y="4110781"/>
              <a:ext cx="2936006" cy="120032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noProof="1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2400" noProof="1">
                  <a:solidFill>
                    <a:srgbClr val="DCDCAA"/>
                  </a:solidFill>
                  <a:latin typeface="Consolas" panose="020B0609020204030204" pitchFamily="49" charset="0"/>
                </a:rPr>
                <a:t>setState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en-US" sz="2400" noProof="1">
                  <a:solidFill>
                    <a:srgbClr val="9CDCFE"/>
                  </a:solidFill>
                  <a:latin typeface="Consolas" panose="020B0609020204030204" pitchFamily="49" charset="0"/>
                </a:rPr>
                <a:t>	key2: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40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7" name="Right Arrow 17">
              <a:extLst>
                <a:ext uri="{FF2B5EF4-FFF2-40B4-BE49-F238E27FC236}">
                  <a16:creationId xmlns:a16="http://schemas.microsoft.com/office/drawing/2014/main" id="{6AFF786A-BC90-4E67-A549-4E89A7D2E966}"/>
                </a:ext>
              </a:extLst>
            </p:cNvPr>
            <p:cNvSpPr/>
            <p:nvPr/>
          </p:nvSpPr>
          <p:spPr>
            <a:xfrm>
              <a:off x="3401865" y="4531218"/>
              <a:ext cx="742173" cy="359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C23FE8-F803-4CDF-B19D-821B02DC48C7}"/>
              </a:ext>
            </a:extLst>
          </p:cNvPr>
          <p:cNvGrpSpPr/>
          <p:nvPr/>
        </p:nvGrpSpPr>
        <p:grpSpPr>
          <a:xfrm>
            <a:off x="1573341" y="2844315"/>
            <a:ext cx="9460743" cy="2684141"/>
            <a:chOff x="1573341" y="2844315"/>
            <a:chExt cx="9460743" cy="26841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97BABF-802B-48F8-9AEC-9A618AD19641}"/>
                </a:ext>
              </a:extLst>
            </p:cNvPr>
            <p:cNvGrpSpPr/>
            <p:nvPr/>
          </p:nvGrpSpPr>
          <p:grpSpPr>
            <a:xfrm>
              <a:off x="7569606" y="3712574"/>
              <a:ext cx="3464478" cy="1815882"/>
              <a:chOff x="7569606" y="3712574"/>
              <a:chExt cx="3081593" cy="1815882"/>
            </a:xfrm>
          </p:grpSpPr>
          <p:sp>
            <p:nvSpPr>
              <p:cNvPr id="8" name="Right Arrow 17">
                <a:extLst>
                  <a:ext uri="{FF2B5EF4-FFF2-40B4-BE49-F238E27FC236}">
                    <a16:creationId xmlns:a16="http://schemas.microsoft.com/office/drawing/2014/main" id="{FA3981F6-5486-4775-AA97-01AEB69062F7}"/>
                  </a:ext>
                </a:extLst>
              </p:cNvPr>
              <p:cNvSpPr/>
              <p:nvPr/>
            </p:nvSpPr>
            <p:spPr>
              <a:xfrm>
                <a:off x="7569606" y="4531218"/>
                <a:ext cx="742173" cy="35945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C850B0-7280-47A2-BE88-36E7B98DB309}"/>
                  </a:ext>
                </a:extLst>
              </p:cNvPr>
              <p:cNvSpPr/>
              <p:nvPr/>
            </p:nvSpPr>
            <p:spPr>
              <a:xfrm>
                <a:off x="8520806" y="3712574"/>
                <a:ext cx="2130393" cy="181588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sz="1600" dirty="0" err="1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this.state</a:t>
                </a:r>
                <a:r>
                  <a:rPr lang="en-US" sz="16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 is now </a:t>
                </a:r>
                <a:endParaRPr lang="en-US" sz="16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{ </a:t>
                </a:r>
              </a:p>
              <a:p>
                <a:r>
                  <a:rPr lang="en-US" sz="24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	key1:</a:t>
                </a:r>
                <a:r>
                  <a:rPr lang="en-US" sz="2400" dirty="0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24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	key2:</a:t>
                </a:r>
                <a:r>
                  <a:rPr lang="en-US" sz="2400" dirty="0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40</a:t>
                </a:r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}</a:t>
                </a:r>
                <a:endPara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B9735F-B885-49E7-890E-6A0405C549C3}"/>
                </a:ext>
              </a:extLst>
            </p:cNvPr>
            <p:cNvSpPr/>
            <p:nvPr/>
          </p:nvSpPr>
          <p:spPr>
            <a:xfrm>
              <a:off x="1573341" y="2844315"/>
              <a:ext cx="8566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Not really set state… more like merge with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677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FEC9DD-2DD5-4621-9C90-BFD364D3BBB4}"/>
              </a:ext>
            </a:extLst>
          </p:cNvPr>
          <p:cNvSpPr/>
          <p:nvPr/>
        </p:nvSpPr>
        <p:spPr>
          <a:xfrm>
            <a:off x="1104635" y="892424"/>
            <a:ext cx="368883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What I presume</a:t>
            </a:r>
          </a:p>
        </p:txBody>
      </p:sp>
      <p:pic>
        <p:nvPicPr>
          <p:cNvPr id="3074" name="Picture 2" descr="Image result for assume">
            <a:extLst>
              <a:ext uri="{FF2B5EF4-FFF2-40B4-BE49-F238E27FC236}">
                <a16:creationId xmlns:a16="http://schemas.microsoft.com/office/drawing/2014/main" id="{2CB095CA-FE28-4B04-8AAA-DE05E2EE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67" y="3146808"/>
            <a:ext cx="3849541" cy="20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17C135-CBCB-4B10-99CD-189C24C4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503" y="3248408"/>
            <a:ext cx="6387515" cy="2226081"/>
          </a:xfrm>
        </p:spPr>
        <p:txBody>
          <a:bodyPr>
            <a:normAutofit/>
          </a:bodyPr>
          <a:lstStyle/>
          <a:p>
            <a:r>
              <a:rPr lang="en-US" sz="3200" dirty="0"/>
              <a:t>Basic JS coding skills</a:t>
            </a:r>
          </a:p>
          <a:p>
            <a:endParaRPr lang="en-US" sz="3200" dirty="0"/>
          </a:p>
          <a:p>
            <a:r>
              <a:rPr lang="en-US" sz="3200" dirty="0"/>
              <a:t>Very basic HTML knowledge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411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</a:t>
            </a:r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Let’s Code</a:t>
            </a:r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1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8430E9-2A92-43CF-A89A-9B30A7AE1F02}"/>
              </a:ext>
            </a:extLst>
          </p:cNvPr>
          <p:cNvSpPr/>
          <p:nvPr/>
        </p:nvSpPr>
        <p:spPr>
          <a:xfrm>
            <a:off x="2097504" y="1364954"/>
            <a:ext cx="7828549" cy="53553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//must send props to base class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//initilize state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changeGreeting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"Good Day"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changeGreeting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68765-AF26-4129-BEA7-719EA8CD3DBE}"/>
              </a:ext>
            </a:extLst>
          </p:cNvPr>
          <p:cNvSpPr/>
          <p:nvPr/>
        </p:nvSpPr>
        <p:spPr>
          <a:xfrm>
            <a:off x="3091543" y="2993571"/>
            <a:ext cx="5040086" cy="283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421750-EC63-4DE9-AA68-AA2B6DE9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17" y="552564"/>
            <a:ext cx="8761413" cy="706964"/>
          </a:xfrm>
        </p:spPr>
        <p:txBody>
          <a:bodyPr/>
          <a:lstStyle/>
          <a:p>
            <a:r>
              <a:rPr lang="en-US" sz="3200" dirty="0"/>
              <a:t>Lets Code – </a:t>
            </a:r>
            <a:r>
              <a:rPr lang="en-US" sz="2800" dirty="0">
                <a:solidFill>
                  <a:schemeClr val="bg1"/>
                </a:solidFill>
              </a:rPr>
              <a:t>React state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563DC-35A5-4F81-96AE-29BDC49E0615}"/>
              </a:ext>
            </a:extLst>
          </p:cNvPr>
          <p:cNvSpPr/>
          <p:nvPr/>
        </p:nvSpPr>
        <p:spPr>
          <a:xfrm>
            <a:off x="2097503" y="1390354"/>
            <a:ext cx="7828549" cy="53553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DC9B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D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greeting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changeGreeting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    /* your code here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"need to place update logic here"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render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h1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={()=&gt;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changeGreeting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()}&gt;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 */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2" descr="Image result for react logo">
            <a:extLst>
              <a:ext uri="{FF2B5EF4-FFF2-40B4-BE49-F238E27FC236}">
                <a16:creationId xmlns:a16="http://schemas.microsoft.com/office/drawing/2014/main" id="{73E15972-8447-4DF4-A749-7221BDB0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54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2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11" y="77521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4093941" y="755894"/>
            <a:ext cx="1465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9242437" y="670013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33331" y="52162"/>
            <a:ext cx="502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Lifecycle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3670816" y="839848"/>
            <a:ext cx="0" cy="526256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3974" y="1454897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logic</a:t>
            </a:r>
            <a:endParaRPr lang="en-US" sz="3200" dirty="0">
              <a:solidFill>
                <a:srgbClr val="CEEAB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5423" y="1460644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and update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35119" y="1454897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D88476-AE0F-4ED9-BEC1-ABB6C5805832}"/>
              </a:ext>
            </a:extLst>
          </p:cNvPr>
          <p:cNvSpPr/>
          <p:nvPr/>
        </p:nvSpPr>
        <p:spPr>
          <a:xfrm>
            <a:off x="334301" y="2158492"/>
            <a:ext cx="2353689" cy="514474"/>
          </a:xfrm>
          <a:prstGeom prst="roundRect">
            <a:avLst/>
          </a:prstGeom>
          <a:solidFill>
            <a:srgbClr val="D9E8FD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DF93B5-83FA-4428-9028-24BAF283F160}"/>
              </a:ext>
            </a:extLst>
          </p:cNvPr>
          <p:cNvSpPr/>
          <p:nvPr/>
        </p:nvSpPr>
        <p:spPr>
          <a:xfrm>
            <a:off x="334300" y="2966021"/>
            <a:ext cx="7273241" cy="514474"/>
          </a:xfrm>
          <a:prstGeom prst="roundRect">
            <a:avLst/>
          </a:prstGeom>
          <a:solidFill>
            <a:srgbClr val="D9E8FD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B6B000-9BFF-4948-A44C-09D07F67DD4D}"/>
              </a:ext>
            </a:extLst>
          </p:cNvPr>
          <p:cNvSpPr/>
          <p:nvPr/>
        </p:nvSpPr>
        <p:spPr>
          <a:xfrm>
            <a:off x="4105423" y="3773550"/>
            <a:ext cx="3460034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componentDidMount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BCDFFA-FF82-4F64-981A-2A1FCD890BD4}"/>
              </a:ext>
            </a:extLst>
          </p:cNvPr>
          <p:cNvSpPr/>
          <p:nvPr/>
        </p:nvSpPr>
        <p:spPr>
          <a:xfrm>
            <a:off x="4147507" y="4581079"/>
            <a:ext cx="3460034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componentDidUpdate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24B04E-13BB-4564-82EB-EE8FF10A4702}"/>
              </a:ext>
            </a:extLst>
          </p:cNvPr>
          <p:cNvSpPr/>
          <p:nvPr/>
        </p:nvSpPr>
        <p:spPr>
          <a:xfrm>
            <a:off x="8546154" y="5388608"/>
            <a:ext cx="2968327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componentWillUnmount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28157C-E499-4B34-B9E0-4980A173F747}"/>
              </a:ext>
            </a:extLst>
          </p:cNvPr>
          <p:cNvCxnSpPr>
            <a:cxnSpLocks/>
          </p:cNvCxnSpPr>
          <p:nvPr/>
        </p:nvCxnSpPr>
        <p:spPr>
          <a:xfrm flipV="1">
            <a:off x="8086579" y="839848"/>
            <a:ext cx="0" cy="5329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1339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2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11" y="77521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164402" y="2375701"/>
            <a:ext cx="1465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165814" y="5576671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33330" y="52162"/>
            <a:ext cx="11767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Lifecycle </a:t>
            </a:r>
            <a:r>
              <a:rPr lang="en-US" sz="24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" y="1866637"/>
            <a:ext cx="5656667" cy="145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0" y="5576671"/>
            <a:ext cx="55746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6224" y="1369869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logic</a:t>
            </a:r>
            <a:endParaRPr lang="en-US" sz="3200" dirty="0">
              <a:solidFill>
                <a:srgbClr val="CEEAB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6224" y="2993278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and update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0100" y="6058094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logic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61176" y="1824235"/>
            <a:ext cx="6617312" cy="497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99012" y="5526971"/>
            <a:ext cx="6617312" cy="497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99012" y="1359991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chat online users, and chat history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9012" y="2978534"/>
            <a:ext cx="5527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chat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chat on message receive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chat on message 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9012" y="6043311"/>
            <a:ext cx="6058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Notify user logoff / cleanup resources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9012" y="175273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example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39" y="178145"/>
            <a:ext cx="1117417" cy="10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0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srgbClr val="EBEBE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Let’s Code</a:t>
            </a: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2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0AACEB-7C23-4913-9547-AEAA316AD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430E9-2A92-43CF-A89A-9B30A7AE1F02}"/>
              </a:ext>
            </a:extLst>
          </p:cNvPr>
          <p:cNvSpPr/>
          <p:nvPr/>
        </p:nvSpPr>
        <p:spPr>
          <a:xfrm>
            <a:off x="2658175" y="305068"/>
            <a:ext cx="7828549" cy="624786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componentDidMount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()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})},</a:t>
            </a:r>
          </a:p>
          <a:p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			1000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	Time is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componentWillUnmount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	clearInterval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AC399-CEE4-4792-8592-4C102030322F}"/>
              </a:ext>
            </a:extLst>
          </p:cNvPr>
          <p:cNvSpPr/>
          <p:nvPr/>
        </p:nvSpPr>
        <p:spPr>
          <a:xfrm>
            <a:off x="2658175" y="-7063"/>
            <a:ext cx="7828549" cy="674030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time </a:t>
            </a:r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DC9B0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componentDidMount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()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			1000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	Time is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componentWillUnmount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3C4E7D-C5E2-4884-8DFA-BBA6F72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996" y="142212"/>
            <a:ext cx="2857768" cy="1439511"/>
          </a:xfrm>
        </p:spPr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Lets Code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React lifecycle 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208245" cy="2677648"/>
          </a:xfrm>
        </p:spPr>
        <p:txBody>
          <a:bodyPr/>
          <a:lstStyle/>
          <a:p>
            <a:r>
              <a:rPr lang="en-US" dirty="0"/>
              <a:t>React Virtual DOM</a:t>
            </a:r>
            <a:br>
              <a:rPr lang="en-US" dirty="0"/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 </a:t>
            </a:r>
            <a:endParaRPr lang="en-US" sz="2000" dirty="0"/>
          </a:p>
        </p:txBody>
      </p:sp>
      <p:pic>
        <p:nvPicPr>
          <p:cNvPr id="3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DOM</a:t>
            </a:r>
          </a:p>
        </p:txBody>
      </p:sp>
      <p:pic>
        <p:nvPicPr>
          <p:cNvPr id="10242" name="Picture 2" descr="Image result for react virtual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03" y="2557161"/>
            <a:ext cx="5160557" cy="38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mage result for workshop">
            <a:extLst>
              <a:ext uri="{FF2B5EF4-FFF2-40B4-BE49-F238E27FC236}">
                <a16:creationId xmlns:a16="http://schemas.microsoft.com/office/drawing/2014/main" id="{93579264-461C-40CF-88B7-5E47BEF28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9590314" y="5483906"/>
            <a:ext cx="2442832" cy="13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C5AECD-F0AE-4A4C-92EE-35017141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Workshop prerequisites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75C8-EDF5-4B47-8CB1-F0059AC172D1}"/>
              </a:ext>
            </a:extLst>
          </p:cNvPr>
          <p:cNvSpPr/>
          <p:nvPr/>
        </p:nvSpPr>
        <p:spPr>
          <a:xfrm>
            <a:off x="1072383" y="2357439"/>
            <a:ext cx="10230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https://react-ws-info.stackblitz.io/</a:t>
            </a:r>
          </a:p>
        </p:txBody>
      </p:sp>
      <p:pic>
        <p:nvPicPr>
          <p:cNvPr id="5122" name="Picture 2" descr="Image result for node js icon">
            <a:extLst>
              <a:ext uri="{FF2B5EF4-FFF2-40B4-BE49-F238E27FC236}">
                <a16:creationId xmlns:a16="http://schemas.microsoft.com/office/drawing/2014/main" id="{E4D4E678-B9AD-4146-8361-DB74A2FB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44" y="2967436"/>
            <a:ext cx="1404257" cy="14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074CA9-B269-4CD1-849D-60E4727FFFB2}"/>
              </a:ext>
            </a:extLst>
          </p:cNvPr>
          <p:cNvSpPr/>
          <p:nvPr/>
        </p:nvSpPr>
        <p:spPr>
          <a:xfrm>
            <a:off x="892926" y="4463543"/>
            <a:ext cx="1023068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git clone https://github.com/mikehn/react-slider-puzzle.git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visual studio code">
            <a:extLst>
              <a:ext uri="{FF2B5EF4-FFF2-40B4-BE49-F238E27FC236}">
                <a16:creationId xmlns:a16="http://schemas.microsoft.com/office/drawing/2014/main" id="{0BED5595-77B1-438A-ACBE-66AC6768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01" y="3218913"/>
            <a:ext cx="977725" cy="9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7A95D3-AF02-4249-BDFF-C465235B4EB2}"/>
              </a:ext>
            </a:extLst>
          </p:cNvPr>
          <p:cNvSpPr/>
          <p:nvPr/>
        </p:nvSpPr>
        <p:spPr>
          <a:xfrm>
            <a:off x="3137852" y="5016948"/>
            <a:ext cx="6099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git checkout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ws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-start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-template</a:t>
            </a:r>
            <a:endParaRPr lang="en-US" sz="28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2" name="Picture 4" descr="Image result for git logo">
            <a:extLst>
              <a:ext uri="{FF2B5EF4-FFF2-40B4-BE49-F238E27FC236}">
                <a16:creationId xmlns:a16="http://schemas.microsoft.com/office/drawing/2014/main" id="{5F9A5A86-4F85-4022-B642-623ADAEF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8" y="3188436"/>
            <a:ext cx="977727" cy="9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0B4759-0169-4D52-A2F1-9033612421C6}"/>
              </a:ext>
            </a:extLst>
          </p:cNvPr>
          <p:cNvSpPr/>
          <p:nvPr/>
        </p:nvSpPr>
        <p:spPr>
          <a:xfrm>
            <a:off x="5010960" y="5631908"/>
            <a:ext cx="235352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all</a:t>
            </a:r>
            <a:endParaRPr lang="en-US" sz="28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3563E8-1F4A-41A9-BE23-D72136D172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7812" y="431695"/>
            <a:ext cx="660436" cy="6604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141D42-DCB0-4E4E-AFDA-1CA849AA8F9B}"/>
              </a:ext>
            </a:extLst>
          </p:cNvPr>
          <p:cNvSpPr/>
          <p:nvPr/>
        </p:nvSpPr>
        <p:spPr>
          <a:xfrm>
            <a:off x="5210001" y="6246868"/>
            <a:ext cx="1959191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</a:t>
            </a:r>
            <a:endParaRPr lang="en-US" sz="28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BD8F2D5-304E-4BA7-8562-C0C57D56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91" y="410900"/>
            <a:ext cx="2981617" cy="706964"/>
          </a:xfrm>
        </p:spPr>
        <p:txBody>
          <a:bodyPr/>
          <a:lstStyle/>
          <a:p>
            <a:r>
              <a:rPr lang="en-US" dirty="0"/>
              <a:t>Slider Puzzle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F61A4-E69E-4D4D-BC2D-3347931E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1688421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92362-56B2-41AA-A973-4C0AA86191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eezburger Image 9037015040">
            <a:extLst>
              <a:ext uri="{FF2B5EF4-FFF2-40B4-BE49-F238E27FC236}">
                <a16:creationId xmlns:a16="http://schemas.microsoft.com/office/drawing/2014/main" id="{87CE041F-2897-4122-8F2F-89A0A715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44" y="105161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EC9DD-2DD5-4621-9C90-BFD364D3BBB4}"/>
              </a:ext>
            </a:extLst>
          </p:cNvPr>
          <p:cNvSpPr/>
          <p:nvPr/>
        </p:nvSpPr>
        <p:spPr>
          <a:xfrm>
            <a:off x="888549" y="5125757"/>
            <a:ext cx="105689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Context – it’s important</a:t>
            </a:r>
          </a:p>
        </p:txBody>
      </p:sp>
    </p:spTree>
    <p:extLst>
      <p:ext uri="{BB962C8B-B14F-4D97-AF65-F5344CB8AC3E}">
        <p14:creationId xmlns:p14="http://schemas.microsoft.com/office/powerpoint/2010/main" val="39710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92FA0-A6B1-4DD0-9E5C-29F48DAC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75" y="1033834"/>
            <a:ext cx="4118004" cy="4790331"/>
          </a:xfrm>
          <a:prstGeom prst="rect">
            <a:avLst/>
          </a:prstGeom>
        </p:spPr>
      </p:pic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856CDCA8-1551-46F6-8FE3-ACE4569B4C81}"/>
              </a:ext>
            </a:extLst>
          </p:cNvPr>
          <p:cNvSpPr/>
          <p:nvPr/>
        </p:nvSpPr>
        <p:spPr>
          <a:xfrm>
            <a:off x="2926476" y="1857829"/>
            <a:ext cx="4118004" cy="3860800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A12FBBA1-286E-4D94-89B3-B8CAC3811B22}"/>
              </a:ext>
            </a:extLst>
          </p:cNvPr>
          <p:cNvSpPr/>
          <p:nvPr/>
        </p:nvSpPr>
        <p:spPr>
          <a:xfrm>
            <a:off x="2982994" y="3115525"/>
            <a:ext cx="1336852" cy="1311331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9083D6-F4D7-4D80-9AD2-39C1DD8C55F6}"/>
              </a:ext>
            </a:extLst>
          </p:cNvPr>
          <p:cNvGrpSpPr/>
          <p:nvPr/>
        </p:nvGrpSpPr>
        <p:grpSpPr>
          <a:xfrm>
            <a:off x="8903372" y="2784466"/>
            <a:ext cx="2234212" cy="1289065"/>
            <a:chOff x="9721005" y="1826460"/>
            <a:chExt cx="2234212" cy="1289065"/>
          </a:xfrm>
        </p:grpSpPr>
        <p:sp>
          <p:nvSpPr>
            <p:cNvPr id="11" name="Rounded Rectangle 36">
              <a:extLst>
                <a:ext uri="{FF2B5EF4-FFF2-40B4-BE49-F238E27FC236}">
                  <a16:creationId xmlns:a16="http://schemas.microsoft.com/office/drawing/2014/main" id="{284D9010-DBDE-4C44-82D2-B82C63F595EB}"/>
                </a:ext>
              </a:extLst>
            </p:cNvPr>
            <p:cNvSpPr/>
            <p:nvPr/>
          </p:nvSpPr>
          <p:spPr>
            <a:xfrm>
              <a:off x="9721005" y="2648814"/>
              <a:ext cx="465995" cy="4302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31">
              <a:extLst>
                <a:ext uri="{FF2B5EF4-FFF2-40B4-BE49-F238E27FC236}">
                  <a16:creationId xmlns:a16="http://schemas.microsoft.com/office/drawing/2014/main" id="{5B1C202C-11A8-4831-8DD3-E68909CD7D31}"/>
                </a:ext>
              </a:extLst>
            </p:cNvPr>
            <p:cNvSpPr/>
            <p:nvPr/>
          </p:nvSpPr>
          <p:spPr>
            <a:xfrm>
              <a:off x="9721005" y="1857829"/>
              <a:ext cx="465996" cy="4302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C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0A333B-941C-4310-89CC-FF265071D2D0}"/>
                </a:ext>
              </a:extLst>
            </p:cNvPr>
            <p:cNvSpPr/>
            <p:nvPr/>
          </p:nvSpPr>
          <p:spPr>
            <a:xfrm>
              <a:off x="10464103" y="1826460"/>
              <a:ext cx="107753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Board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19124-AFF3-4289-96C5-55515791BB1B}"/>
                </a:ext>
              </a:extLst>
            </p:cNvPr>
            <p:cNvSpPr/>
            <p:nvPr/>
          </p:nvSpPr>
          <p:spPr>
            <a:xfrm>
              <a:off x="10464103" y="2653860"/>
              <a:ext cx="14911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Box (tile)</a:t>
              </a:r>
              <a:endParaRPr lang="en-US" sz="2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6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-start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8" y="1195191"/>
            <a:ext cx="11254388" cy="4596009"/>
          </a:xfrm>
        </p:spPr>
        <p:txBody>
          <a:bodyPr/>
          <a:lstStyle/>
          <a:p>
            <a:r>
              <a:rPr lang="en-US" dirty="0"/>
              <a:t>1. Create Board.jsx file</a:t>
            </a:r>
            <a:br>
              <a:rPr lang="en-US" dirty="0"/>
            </a:br>
            <a:r>
              <a:rPr lang="en-US" dirty="0"/>
              <a:t>2. Add code to generate </a:t>
            </a:r>
            <a:r>
              <a:rPr lang="en-US" sz="2000" dirty="0"/>
              <a:t>(given size=3) </a:t>
            </a:r>
            <a:r>
              <a:rPr lang="en-US" dirty="0"/>
              <a:t>the following: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/>
              <a:t>3. If you need a starting point you can start from  </a:t>
            </a:r>
            <a:br>
              <a:rPr lang="en-US" dirty="0"/>
            </a:br>
            <a:r>
              <a:rPr lang="en-US" dirty="0"/>
              <a:t>    branch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-start-template</a:t>
            </a:r>
            <a:r>
              <a:rPr lang="en-US" dirty="0"/>
              <a:t> 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1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2501B-C4E5-4026-9ECC-DA83C25F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puzzle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314425" y="197346"/>
            <a:ext cx="6096000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A392-E007-4D06-B0D5-61F13A92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267" y="2256117"/>
            <a:ext cx="1181100" cy="191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187788" y="197346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ws-step-1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Basic 3 row board</a:t>
            </a:r>
          </a:p>
        </p:txBody>
      </p:sp>
    </p:spTree>
    <p:extLst>
      <p:ext uri="{BB962C8B-B14F-4D97-AF65-F5344CB8AC3E}">
        <p14:creationId xmlns:p14="http://schemas.microsoft.com/office/powerpoint/2010/main" val="293179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ws-step-2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70" y="282913"/>
            <a:ext cx="11050456" cy="2521973"/>
          </a:xfrm>
        </p:spPr>
        <p:txBody>
          <a:bodyPr/>
          <a:lstStyle/>
          <a:p>
            <a:r>
              <a:rPr lang="en-US" dirty="0"/>
              <a:t>1. Represent board in state </a:t>
            </a:r>
            <a:r>
              <a:rPr lang="en-US" sz="2800" dirty="0"/>
              <a:t>(2 dim array of numbers)</a:t>
            </a:r>
            <a:br>
              <a:rPr lang="en-US" dirty="0"/>
            </a:br>
            <a:r>
              <a:rPr lang="en-US" dirty="0"/>
              <a:t>2. Using the state draw the board onto the page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7E4004-3467-4BAA-B05F-B799B35B3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24809"/>
              </p:ext>
            </p:extLst>
          </p:nvPr>
        </p:nvGraphicFramePr>
        <p:xfrm>
          <a:off x="5748717" y="3116761"/>
          <a:ext cx="2697531" cy="2311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177">
                  <a:extLst>
                    <a:ext uri="{9D8B030D-6E8A-4147-A177-3AD203B41FA5}">
                      <a16:colId xmlns:a16="http://schemas.microsoft.com/office/drawing/2014/main" val="3017869425"/>
                    </a:ext>
                  </a:extLst>
                </a:gridCol>
                <a:gridCol w="899177">
                  <a:extLst>
                    <a:ext uri="{9D8B030D-6E8A-4147-A177-3AD203B41FA5}">
                      <a16:colId xmlns:a16="http://schemas.microsoft.com/office/drawing/2014/main" val="950703300"/>
                    </a:ext>
                  </a:extLst>
                </a:gridCol>
                <a:gridCol w="899177">
                  <a:extLst>
                    <a:ext uri="{9D8B030D-6E8A-4147-A177-3AD203B41FA5}">
                      <a16:colId xmlns:a16="http://schemas.microsoft.com/office/drawing/2014/main" val="1598461575"/>
                    </a:ext>
                  </a:extLst>
                </a:gridCol>
              </a:tblGrid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55982"/>
                  </a:ext>
                </a:extLst>
              </a:tr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91204"/>
                  </a:ext>
                </a:extLst>
              </a:tr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1249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602C4FB-6249-4480-816C-1DB7A109A317}"/>
              </a:ext>
            </a:extLst>
          </p:cNvPr>
          <p:cNvSpPr txBox="1">
            <a:spLocks/>
          </p:cNvSpPr>
          <p:nvPr/>
        </p:nvSpPr>
        <p:spPr bwMode="gray">
          <a:xfrm>
            <a:off x="2980138" y="3780971"/>
            <a:ext cx="3115859" cy="98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this.state =</a:t>
            </a:r>
          </a:p>
        </p:txBody>
      </p:sp>
    </p:spTree>
    <p:extLst>
      <p:ext uri="{BB962C8B-B14F-4D97-AF65-F5344CB8AC3E}">
        <p14:creationId xmlns:p14="http://schemas.microsoft.com/office/powerpoint/2010/main" val="170023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54078" y="58846"/>
            <a:ext cx="8175522" cy="674030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cellNum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	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cellNum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118616" y="66892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ws-step-2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state to reflect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BD1C7-195B-492D-B937-DBCD0163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75" y="2595561"/>
            <a:ext cx="1009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ws-step-3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9" y="525845"/>
            <a:ext cx="11050456" cy="3374687"/>
          </a:xfrm>
        </p:spPr>
        <p:txBody>
          <a:bodyPr/>
          <a:lstStyle/>
          <a:p>
            <a:r>
              <a:rPr lang="en-US" dirty="0"/>
              <a:t>1. Create a new Box component: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&gt;…&lt;/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	  </a:t>
            </a:r>
            <a:r>
              <a:rPr lang="en-US" sz="2400" noProof="1">
                <a:solidFill>
                  <a:srgbClr val="00B050"/>
                </a:solidFill>
                <a:latin typeface="Consolas" panose="020B0609020204030204" pitchFamily="49" charset="0"/>
              </a:rPr>
              <a:t>\\what do you think should be in the props ?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dirty="0"/>
              <a:t>2. Use the Box component inside the Board to </a:t>
            </a:r>
            <a:br>
              <a:rPr lang="en-US" dirty="0"/>
            </a:br>
            <a:r>
              <a:rPr lang="en-US" dirty="0"/>
              <a:t>    draw the Board boxes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50B5-BD94-4F39-80B6-5C1300423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96"/>
          <a:stretch/>
        </p:blipFill>
        <p:spPr>
          <a:xfrm>
            <a:off x="4639579" y="3900532"/>
            <a:ext cx="2419350" cy="22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6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168378" y="934053"/>
            <a:ext cx="8391422" cy="286232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"slider-row"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"slider-board"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ws-step-3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Box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1CF35-3F6C-4071-A314-39F59F9A9811}"/>
              </a:ext>
            </a:extLst>
          </p:cNvPr>
          <p:cNvSpPr/>
          <p:nvPr/>
        </p:nvSpPr>
        <p:spPr>
          <a:xfrm>
            <a:off x="168378" y="4521828"/>
            <a:ext cx="8391422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"./Box.css"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noProof="1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405980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7F4A0C-3001-44EC-8500-2518EBBFA820}"/>
              </a:ext>
            </a:extLst>
          </p:cNvPr>
          <p:cNvSpPr/>
          <p:nvPr/>
        </p:nvSpPr>
        <p:spPr>
          <a:xfrm>
            <a:off x="168378" y="403482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Box.jsx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815483-7861-431D-857D-ED40C420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225" y="1711953"/>
            <a:ext cx="2419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ws-step-4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9" y="873461"/>
            <a:ext cx="11050456" cy="3374687"/>
          </a:xfrm>
        </p:spPr>
        <p:txBody>
          <a:bodyPr/>
          <a:lstStyle/>
          <a:p>
            <a:r>
              <a:rPr lang="en-US" dirty="0"/>
              <a:t>1. Place the following class in Box component</a:t>
            </a:r>
            <a:br>
              <a:rPr lang="en-US" dirty="0"/>
            </a:br>
            <a:r>
              <a:rPr lang="en-US" dirty="0"/>
              <a:t>    to the Box with ‘0’ in it :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"slider-empty-box“</a:t>
            </a:r>
            <a:b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/>
              <a:t>(replacing the existing </a:t>
            </a: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"slider-box“</a:t>
            </a:r>
            <a:r>
              <a:rPr lang="en-US" sz="3200" dirty="0"/>
              <a:t>)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 In the Board component add move() logic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move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/>
              <a:t>– sets the state with the given move </a:t>
            </a:r>
            <a:br>
              <a:rPr lang="en-US" dirty="0"/>
            </a:br>
            <a:r>
              <a:rPr lang="en-US" dirty="0"/>
              <a:t>    only if legal.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0CE37-340A-48D4-A59A-A38989405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6"/>
          <a:stretch/>
        </p:blipFill>
        <p:spPr>
          <a:xfrm>
            <a:off x="4456645" y="3572780"/>
            <a:ext cx="3278701" cy="31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2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ws-step-4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move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1CF35-3F6C-4071-A314-39F59F9A9811}"/>
              </a:ext>
            </a:extLst>
          </p:cNvPr>
          <p:cNvSpPr/>
          <p:nvPr/>
        </p:nvSpPr>
        <p:spPr>
          <a:xfrm>
            <a:off x="129908" y="5011558"/>
            <a:ext cx="9331222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emptyClass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"slider-empty-box"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	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emptyClass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boxClass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19635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7F4A0C-3001-44EC-8500-2518EBBFA820}"/>
              </a:ext>
            </a:extLst>
          </p:cNvPr>
          <p:cNvSpPr/>
          <p:nvPr/>
        </p:nvSpPr>
        <p:spPr>
          <a:xfrm>
            <a:off x="129908" y="4549369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Box.jsx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129908" y="638681"/>
            <a:ext cx="7839253" cy="378565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moveValue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[{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}];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isLegal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})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isLegal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===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 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 //Create a copy of board as it is good practice to keep state immutable</a:t>
            </a: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[...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moveValue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  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board:boardCopy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7C2FC-5FCD-4393-B0C8-CE7B1341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26" y="2003320"/>
            <a:ext cx="2333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ws-step-5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8" y="873461"/>
            <a:ext cx="11621227" cy="3374687"/>
          </a:xfrm>
        </p:spPr>
        <p:txBody>
          <a:bodyPr/>
          <a:lstStyle/>
          <a:p>
            <a:r>
              <a:rPr lang="en-US" dirty="0"/>
              <a:t>1. Add to Win and Move count indicators to state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 Add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checkWin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(board) </a:t>
            </a:r>
            <a:r>
              <a:rPr lang="en-US" dirty="0"/>
              <a:t>method that returns 	</a:t>
            </a:r>
            <a:br>
              <a:rPr lang="en-US" dirty="0"/>
            </a:br>
            <a:r>
              <a:rPr lang="en-US" dirty="0"/>
              <a:t>    true if current board is in winning condition</a:t>
            </a:r>
            <a:br>
              <a:rPr lang="en-US" dirty="0"/>
            </a:br>
            <a:r>
              <a:rPr lang="en-US" dirty="0"/>
              <a:t>3. Show a winning message when puzzle is </a:t>
            </a:r>
            <a:br>
              <a:rPr lang="en-US" dirty="0"/>
            </a:br>
            <a:r>
              <a:rPr lang="en-US" dirty="0"/>
              <a:t>    complete</a:t>
            </a:r>
            <a:br>
              <a:rPr lang="en-US" dirty="0"/>
            </a:br>
            <a:r>
              <a:rPr lang="en-US" dirty="0"/>
              <a:t>4. Show Move 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A54F4-A207-453A-BEB0-67A97381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97"/>
          <a:stretch/>
        </p:blipFill>
        <p:spPr>
          <a:xfrm>
            <a:off x="8882743" y="3287334"/>
            <a:ext cx="3089502" cy="33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picmediainc.com/wp-content/uploads/2017/03/Responsiv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2" y="2594041"/>
            <a:ext cx="6236284" cy="3741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2" y="798570"/>
            <a:ext cx="9682805" cy="706964"/>
          </a:xfrm>
        </p:spPr>
        <p:txBody>
          <a:bodyPr/>
          <a:lstStyle/>
          <a:p>
            <a:r>
              <a:rPr lang="en-US" dirty="0"/>
              <a:t>Introduction – </a:t>
            </a:r>
            <a:r>
              <a:rPr lang="en-US" sz="2000" dirty="0"/>
              <a:t>web, huh, what is it good for, absolutely everything</a:t>
            </a:r>
          </a:p>
        </p:txBody>
      </p:sp>
      <p:pic>
        <p:nvPicPr>
          <p:cNvPr id="1034" name="Picture 10" descr="Image result for cross 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17" y="2594040"/>
            <a:ext cx="4146286" cy="3741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6837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ws-step-5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Win &amp; Move Count logic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19635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00882-FB45-4D6E-B108-ABEF1047F912}"/>
              </a:ext>
            </a:extLst>
          </p:cNvPr>
          <p:cNvSpPr/>
          <p:nvPr/>
        </p:nvSpPr>
        <p:spPr>
          <a:xfrm>
            <a:off x="168378" y="695601"/>
            <a:ext cx="3795916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6A9955"/>
                </a:solidFill>
                <a:latin typeface="Consolas" panose="020B0609020204030204" pitchFamily="49" charset="0"/>
              </a:rPr>
              <a:t>// inside constructor</a:t>
            </a:r>
            <a:endParaRPr lang="en-US" sz="1600" noProof="1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moves: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isWin: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73FBE-2D69-410B-9AFF-94265369DA1A}"/>
              </a:ext>
            </a:extLst>
          </p:cNvPr>
          <p:cNvSpPr/>
          <p:nvPr/>
        </p:nvSpPr>
        <p:spPr>
          <a:xfrm>
            <a:off x="168378" y="2441706"/>
            <a:ext cx="8303058" cy="258532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boxCount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boxCount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)][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] !=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65AC3-8DD0-452F-A9C4-F90EF166D9A5}"/>
              </a:ext>
            </a:extLst>
          </p:cNvPr>
          <p:cNvSpPr/>
          <p:nvPr/>
        </p:nvSpPr>
        <p:spPr>
          <a:xfrm>
            <a:off x="168378" y="5239069"/>
            <a:ext cx="9890022" cy="92333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"slider-msg"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"Winner !!!"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`Total Moves: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D06A1-63F0-4716-9044-29C2F3034B2E}"/>
              </a:ext>
            </a:extLst>
          </p:cNvPr>
          <p:cNvSpPr/>
          <p:nvPr/>
        </p:nvSpPr>
        <p:spPr>
          <a:xfrm>
            <a:off x="4132672" y="695601"/>
            <a:ext cx="4338764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moves: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3216E-B317-4586-AF78-B5355C64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1589172"/>
            <a:ext cx="2466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0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 (optional)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2" y="1420335"/>
            <a:ext cx="11621227" cy="1657198"/>
          </a:xfrm>
        </p:spPr>
        <p:txBody>
          <a:bodyPr/>
          <a:lstStyle/>
          <a:p>
            <a:r>
              <a:rPr lang="en-US" dirty="0"/>
              <a:t>1. Extract all logic API to a separate file.</a:t>
            </a:r>
            <a:br>
              <a:rPr lang="en-US" dirty="0"/>
            </a:br>
            <a:r>
              <a:rPr lang="en-US" dirty="0"/>
              <a:t>2. Add New game button and logic</a:t>
            </a:r>
            <a:br>
              <a:rPr lang="en-US" dirty="0"/>
            </a:br>
            <a:br>
              <a:rPr lang="en-US" dirty="0"/>
            </a:b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32DF5-9E9B-45D2-A1D6-07F6BE85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59" y="2248934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DBD42-14C5-4C4C-88E2-4CDEBB020717}"/>
              </a:ext>
            </a:extLst>
          </p:cNvPr>
          <p:cNvSpPr/>
          <p:nvPr/>
        </p:nvSpPr>
        <p:spPr>
          <a:xfrm>
            <a:off x="231441" y="138365"/>
            <a:ext cx="6256445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moves: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isWin: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moves: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isWin: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}));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9900F-F8D7-4370-AB31-7E6FC18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49" y="2025509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BEF6-E3C7-4064-B08F-3C910F81D19C}"/>
              </a:ext>
            </a:extLst>
          </p:cNvPr>
          <p:cNvSpPr/>
          <p:nvPr/>
        </p:nvSpPr>
        <p:spPr>
          <a:xfrm>
            <a:off x="602278" y="737372"/>
            <a:ext cx="6565348" cy="535531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"Winner !!! 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"Total 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`Moves: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"slider-board"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"slider-msg"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"btn-new-game"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 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})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	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New Game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	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9900F-F8D7-4370-AB31-7E6FC18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49" y="2025509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4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7E3A-7603-4914-B559-F5A05B7655B9}"/>
              </a:ext>
            </a:extLst>
          </p:cNvPr>
          <p:cNvSpPr/>
          <p:nvPr/>
        </p:nvSpPr>
        <p:spPr>
          <a:xfrm>
            <a:off x="402869" y="357161"/>
            <a:ext cx="6738160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PRIVATE:returns a new board of the given size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Getter, return a copy of the game board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get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moves the tile at the given (i,j) cordinates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to the current empty space (only if legal)</a:t>
            </a: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return the empty space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*/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return true is board in win configuration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returns a scrambled copy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7E0321-7C4F-466F-968F-6F69BD9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264" y="2065483"/>
            <a:ext cx="2476500" cy="4067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74A4AA-C67F-46FF-A2EF-5B641767919A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</p:spTree>
    <p:extLst>
      <p:ext uri="{BB962C8B-B14F-4D97-AF65-F5344CB8AC3E}">
        <p14:creationId xmlns:p14="http://schemas.microsoft.com/office/powerpoint/2010/main" val="4952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8D7087-737E-46CB-9FE4-7B8FBEB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2" y="809076"/>
            <a:ext cx="8761413" cy="706964"/>
          </a:xfrm>
        </p:spPr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A2082-3DEF-474D-9AE3-C690D1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22" y="2612763"/>
            <a:ext cx="8825659" cy="3758389"/>
          </a:xfrm>
        </p:spPr>
        <p:txBody>
          <a:bodyPr>
            <a:normAutofit/>
          </a:bodyPr>
          <a:lstStyle/>
          <a:p>
            <a:r>
              <a:rPr lang="en-US" sz="2400" dirty="0"/>
              <a:t>Understand React core concepts</a:t>
            </a:r>
          </a:p>
          <a:p>
            <a:endParaRPr lang="en-US" sz="2400" dirty="0"/>
          </a:p>
          <a:p>
            <a:r>
              <a:rPr lang="en-US" sz="2400" dirty="0"/>
              <a:t>Design, Split, Reuse</a:t>
            </a:r>
          </a:p>
          <a:p>
            <a:endParaRPr lang="en-US" sz="2400" dirty="0"/>
          </a:p>
          <a:p>
            <a:r>
              <a:rPr lang="en-US" sz="2400" dirty="0"/>
              <a:t>Build full functioning web application</a:t>
            </a:r>
          </a:p>
          <a:p>
            <a:endParaRPr lang="en-US" sz="2400" dirty="0"/>
          </a:p>
          <a:p>
            <a:r>
              <a:rPr lang="en-US" sz="2400" dirty="0"/>
              <a:t>Starting point for advanced React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mage result for take away clipart">
            <a:extLst>
              <a:ext uri="{FF2B5EF4-FFF2-40B4-BE49-F238E27FC236}">
                <a16:creationId xmlns:a16="http://schemas.microsoft.com/office/drawing/2014/main" id="{07AA60B7-63F3-4BA6-B719-0192DD81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92" y="2637551"/>
            <a:ext cx="3272978" cy="32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8D7087-737E-46CB-9FE4-7B8FBEB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2" y="809076"/>
            <a:ext cx="8761413" cy="706964"/>
          </a:xfrm>
        </p:spPr>
        <p:txBody>
          <a:bodyPr/>
          <a:lstStyle/>
          <a:p>
            <a:r>
              <a:rPr lang="en-US"/>
              <a:t>What's next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A2082-3DEF-474D-9AE3-C690D1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22" y="2587363"/>
            <a:ext cx="8825659" cy="375838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Understanding state management </a:t>
            </a:r>
            <a:br>
              <a:rPr lang="en-US" sz="2400" dirty="0"/>
            </a:br>
            <a:r>
              <a:rPr lang="en-US" sz="2400" dirty="0"/>
              <a:t>(Flux – </a:t>
            </a:r>
            <a:r>
              <a:rPr lang="en-US" dirty="0"/>
              <a:t>Redux, </a:t>
            </a:r>
            <a:r>
              <a:rPr lang="en-US" dirty="0" err="1"/>
              <a:t>Mobx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Knowing Advanced react features </a:t>
            </a:r>
            <a:br>
              <a:rPr lang="en-US" sz="2400" dirty="0"/>
            </a:br>
            <a:r>
              <a:rPr lang="en-US" sz="2000" dirty="0"/>
              <a:t>(i.e. complete lifecycle, context, portals …)</a:t>
            </a:r>
          </a:p>
          <a:p>
            <a:endParaRPr lang="en-US" sz="2400" dirty="0"/>
          </a:p>
          <a:p>
            <a:r>
              <a:rPr lang="en-US" sz="2400" dirty="0"/>
              <a:t>Learning available 3</a:t>
            </a:r>
            <a:r>
              <a:rPr lang="en-US" sz="2400" baseline="30000" dirty="0"/>
              <a:t>rd</a:t>
            </a:r>
            <a:r>
              <a:rPr lang="en-US" sz="2400" dirty="0"/>
              <a:t> party supplements</a:t>
            </a:r>
            <a:br>
              <a:rPr lang="en-US" sz="2400" dirty="0"/>
            </a:br>
            <a:r>
              <a:rPr lang="en-US" sz="2400" dirty="0"/>
              <a:t>(Routing, Design technologies, Dev’ software, SSR…)</a:t>
            </a:r>
          </a:p>
          <a:p>
            <a:endParaRPr lang="en-US" sz="2400" dirty="0"/>
          </a:p>
          <a:p>
            <a:r>
              <a:rPr lang="en-US" sz="2400" dirty="0"/>
              <a:t>Acquiring react design concepts</a:t>
            </a:r>
            <a:br>
              <a:rPr lang="en-US" sz="2400" dirty="0"/>
            </a:br>
            <a:r>
              <a:rPr lang="en-US" sz="2400" dirty="0"/>
              <a:t>(HOC, Render props, presentational vs container …)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E3102-D467-4445-8E78-90B4CA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32" y="3221567"/>
            <a:ext cx="3342217" cy="2228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7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93" y="1336013"/>
            <a:ext cx="4639672" cy="32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1005" y="4486656"/>
            <a:ext cx="43380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8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sz="3200" dirty="0"/>
              <a:t>web dev</a:t>
            </a:r>
            <a:r>
              <a:rPr lang="en-US" dirty="0"/>
              <a:t>           stack</a:t>
            </a:r>
          </a:p>
        </p:txBody>
      </p:sp>
      <p:pic>
        <p:nvPicPr>
          <p:cNvPr id="4" name="Picture 4" descr="full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20" y="847022"/>
            <a:ext cx="8009033" cy="60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rtial Circle 5">
            <a:extLst>
              <a:ext uri="{FF2B5EF4-FFF2-40B4-BE49-F238E27FC236}">
                <a16:creationId xmlns:a16="http://schemas.microsoft.com/office/drawing/2014/main" id="{9FAA3676-4DC9-4EB9-946F-A06E0BD11C69}"/>
              </a:ext>
            </a:extLst>
          </p:cNvPr>
          <p:cNvSpPr/>
          <p:nvPr/>
        </p:nvSpPr>
        <p:spPr>
          <a:xfrm rot="10800000">
            <a:off x="3060834" y="4081112"/>
            <a:ext cx="5717406" cy="5627102"/>
          </a:xfrm>
          <a:prstGeom prst="pie">
            <a:avLst>
              <a:gd name="adj1" fmla="val 0"/>
              <a:gd name="adj2" fmla="val 1080000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39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42113" cy="706964"/>
          </a:xfrm>
        </p:spPr>
        <p:txBody>
          <a:bodyPr/>
          <a:lstStyle/>
          <a:p>
            <a:r>
              <a:rPr lang="en-US" dirty="0"/>
              <a:t>Introduction – front end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7" y="2568763"/>
            <a:ext cx="10972799" cy="4173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710" y="6372993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1087941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694347C-3488-47C0-BFDA-F3DD9A63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0844">
            <a:off x="69859" y="5982932"/>
            <a:ext cx="975804" cy="4879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1808377"/>
            <a:ext cx="858011" cy="85801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893966" y="2705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Design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3322553">
            <a:off x="8351528" y="5278930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119836">
            <a:off x="4246544" y="5081966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278765" y="4741431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3" y="753778"/>
            <a:ext cx="8761413" cy="706964"/>
          </a:xfrm>
        </p:spPr>
        <p:txBody>
          <a:bodyPr/>
          <a:lstStyle/>
          <a:p>
            <a:r>
              <a:rPr lang="en-US" dirty="0"/>
              <a:t>Building blocks</a:t>
            </a:r>
          </a:p>
        </p:txBody>
      </p:sp>
      <p:pic>
        <p:nvPicPr>
          <p:cNvPr id="8" name="Picture 10" descr="Image result for html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24" y="7215459"/>
            <a:ext cx="97471" cy="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3216" y="6581001"/>
            <a:ext cx="7493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Icons made by </a:t>
            </a:r>
            <a:r>
              <a:rPr lang="en-US" sz="1200" dirty="0" err="1">
                <a:latin typeface="Times New Roman" panose="02020603050405020304" pitchFamily="18" charset="0"/>
                <a:hlinkClick r:id="rId6" tooltip="Smashicons"/>
              </a:rPr>
              <a:t>Smashicons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from </a:t>
            </a:r>
            <a:r>
              <a:rPr lang="en-US" sz="1200" dirty="0">
                <a:latin typeface="Times New Roman" panose="02020603050405020304" pitchFamily="18" charset="0"/>
                <a:hlinkClick r:id="rId7" tooltip="Flaticon"/>
              </a:rPr>
              <a:t>www.flaticon.com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is licensed by </a:t>
            </a:r>
            <a:r>
              <a:rPr lang="en-US" sz="1200" dirty="0">
                <a:latin typeface="Times New Roman" panose="02020603050405020304" pitchFamily="18" charset="0"/>
                <a:hlinkClick r:id="rId8" tooltip="Creative Commons BY 3.0"/>
              </a:rPr>
              <a:t>CC 3.0 BY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21" y="1785048"/>
            <a:ext cx="904669" cy="904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53" y="1810059"/>
            <a:ext cx="854646" cy="8546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01796" y="270565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Structure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90241" y="270565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48485" y="6560368"/>
            <a:ext cx="3807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https://jsbin.com/yadudik/edit?html,css,js,output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0569" y="3166372"/>
            <a:ext cx="2971800" cy="266700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030" y="3166372"/>
            <a:ext cx="3811738" cy="1708999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745" y="3158542"/>
            <a:ext cx="3793484" cy="247361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4"/>
          <a:srcRect t="821"/>
          <a:stretch/>
        </p:blipFill>
        <p:spPr>
          <a:xfrm>
            <a:off x="5403371" y="5508915"/>
            <a:ext cx="2120865" cy="1195323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34" y="2207510"/>
            <a:ext cx="668194" cy="6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quer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44" y="2332283"/>
            <a:ext cx="648856" cy="6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sp .net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25"/>
          <a:stretch/>
        </p:blipFill>
        <p:spPr bwMode="auto">
          <a:xfrm>
            <a:off x="3855002" y="5848765"/>
            <a:ext cx="1283535" cy="6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592857" y="7010"/>
            <a:ext cx="4550552" cy="5324565"/>
            <a:chOff x="7592857" y="7010"/>
            <a:chExt cx="4550552" cy="2919073"/>
          </a:xfrm>
        </p:grpSpPr>
        <p:sp>
          <p:nvSpPr>
            <p:cNvPr id="6" name="Wave 5"/>
            <p:cNvSpPr/>
            <p:nvPr/>
          </p:nvSpPr>
          <p:spPr>
            <a:xfrm rot="5400000">
              <a:off x="8408596" y="-808729"/>
              <a:ext cx="2919073" cy="4550552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75207" y="310566"/>
              <a:ext cx="2715808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Design 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Split 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Reuse 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9900" y="2689534"/>
            <a:ext cx="2687131" cy="2454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A6463-0575-4A55-A093-E3A9B69F39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38584" y="2322442"/>
            <a:ext cx="691684" cy="600070"/>
          </a:xfrm>
          <a:prstGeom prst="rect">
            <a:avLst/>
          </a:prstGeom>
        </p:spPr>
      </p:pic>
      <p:pic>
        <p:nvPicPr>
          <p:cNvPr id="5124" name="Picture 4" descr="Image result for django python icon">
            <a:extLst>
              <a:ext uri="{FF2B5EF4-FFF2-40B4-BE49-F238E27FC236}">
                <a16:creationId xmlns:a16="http://schemas.microsoft.com/office/drawing/2014/main" id="{9423C896-837C-4DF7-B978-4C1DE0EF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2569">
            <a:off x="2786339" y="5591543"/>
            <a:ext cx="1190870" cy="11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hp">
            <a:extLst>
              <a:ext uri="{FF2B5EF4-FFF2-40B4-BE49-F238E27FC236}">
                <a16:creationId xmlns:a16="http://schemas.microsoft.com/office/drawing/2014/main" id="{9EA2A3D9-0451-4DDC-A078-EECA783F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70" y="5740225"/>
            <a:ext cx="869830" cy="4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Grails icon">
            <a:extLst>
              <a:ext uri="{FF2B5EF4-FFF2-40B4-BE49-F238E27FC236}">
                <a16:creationId xmlns:a16="http://schemas.microsoft.com/office/drawing/2014/main" id="{F6D0E858-BEA9-4BD0-9524-15DB82D6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65" y="5889875"/>
            <a:ext cx="594205" cy="5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le:Ruby On Rails Logo.svg">
            <a:extLst>
              <a:ext uri="{FF2B5EF4-FFF2-40B4-BE49-F238E27FC236}">
                <a16:creationId xmlns:a16="http://schemas.microsoft.com/office/drawing/2014/main" id="{151B13FE-D8A3-4498-A5EC-052E8FE5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52" y="6105756"/>
            <a:ext cx="1068352" cy="4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react logo">
            <a:extLst>
              <a:ext uri="{FF2B5EF4-FFF2-40B4-BE49-F238E27FC236}">
                <a16:creationId xmlns:a16="http://schemas.microsoft.com/office/drawing/2014/main" id="{92E6BFB6-32F3-4BA3-88B9-E2FB208E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51" y="2247287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9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923659"/>
            <a:ext cx="4135858" cy="37583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Easy  - Simple !!!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Design, Split, Reuse !!!</a:t>
            </a:r>
          </a:p>
          <a:p>
            <a:endParaRPr lang="en-US" dirty="0"/>
          </a:p>
          <a:p>
            <a:r>
              <a:rPr lang="en-US" dirty="0"/>
              <a:t>Scalable !!!</a:t>
            </a:r>
          </a:p>
          <a:p>
            <a:endParaRPr lang="en-US" dirty="0"/>
          </a:p>
          <a:p>
            <a:r>
              <a:rPr lang="en-US" dirty="0"/>
              <a:t>Virtual DOM – FAST 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16" y="3279930"/>
            <a:ext cx="1287806" cy="1287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6784" y="3227510"/>
            <a:ext cx="1287806" cy="128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640" y="2799850"/>
            <a:ext cx="2143125" cy="2143125"/>
          </a:xfrm>
          <a:prstGeom prst="rect">
            <a:avLst/>
          </a:prstGeom>
        </p:spPr>
      </p:pic>
      <p:pic>
        <p:nvPicPr>
          <p:cNvPr id="1028" name="Picture 4" descr="Image result for imd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53" y="5029169"/>
            <a:ext cx="1990901" cy="9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ypal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5029169"/>
            <a:ext cx="2084473" cy="104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EB9DB-2AD7-4990-94F4-6235C8C5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311" y="4942975"/>
            <a:ext cx="1181279" cy="11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45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52279</TotalTime>
  <Words>1629</Words>
  <Application>Microsoft Office PowerPoint</Application>
  <PresentationFormat>Widescreen</PresentationFormat>
  <Paragraphs>667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Rounded MT Bold</vt:lpstr>
      <vt:lpstr>Calibri</vt:lpstr>
      <vt:lpstr>Century Gothic</vt:lpstr>
      <vt:lpstr>Consolas</vt:lpstr>
      <vt:lpstr>Corbel</vt:lpstr>
      <vt:lpstr>Courier New</vt:lpstr>
      <vt:lpstr>source-code-pro</vt:lpstr>
      <vt:lpstr>Times New Roman</vt:lpstr>
      <vt:lpstr>Verdana</vt:lpstr>
      <vt:lpstr>Wingdings 3</vt:lpstr>
      <vt:lpstr>Ion Boardroom</vt:lpstr>
      <vt:lpstr>React.JS  a top to bottom workshop</vt:lpstr>
      <vt:lpstr>Agenda</vt:lpstr>
      <vt:lpstr>PowerPoint Presentation</vt:lpstr>
      <vt:lpstr>PowerPoint Presentation</vt:lpstr>
      <vt:lpstr>Introduction – web, huh, what is it good for, absolutely everything</vt:lpstr>
      <vt:lpstr>Introduction – web dev           stack</vt:lpstr>
      <vt:lpstr>Introduction – front end technologies</vt:lpstr>
      <vt:lpstr>Building blocks</vt:lpstr>
      <vt:lpstr>Why React?</vt:lpstr>
      <vt:lpstr>What is React?</vt:lpstr>
      <vt:lpstr>SPA – Presenting The only .html file in react</vt:lpstr>
      <vt:lpstr>React Components  everything is a component </vt:lpstr>
      <vt:lpstr>Everything you see is a component</vt:lpstr>
      <vt:lpstr>React - Separation of concerns</vt:lpstr>
      <vt:lpstr>JSX - what is it ?</vt:lpstr>
      <vt:lpstr>JSX - syntactic sugar</vt:lpstr>
      <vt:lpstr>React Component – Hello World React</vt:lpstr>
      <vt:lpstr>PowerPoint Presentation</vt:lpstr>
      <vt:lpstr>All you need inside one link</vt:lpstr>
      <vt:lpstr>Let’s Code – Hello world</vt:lpstr>
      <vt:lpstr>React Components – props</vt:lpstr>
      <vt:lpstr>Let’s Code</vt:lpstr>
      <vt:lpstr>React Component – Design</vt:lpstr>
      <vt:lpstr>React Component – Split work</vt:lpstr>
      <vt:lpstr>React Component – Reuse</vt:lpstr>
      <vt:lpstr>React + ES6 - Class Components</vt:lpstr>
      <vt:lpstr>React Components – State   </vt:lpstr>
      <vt:lpstr>React Components – Setting state</vt:lpstr>
      <vt:lpstr>React Components – Setting state</vt:lpstr>
      <vt:lpstr>PowerPoint Presentation</vt:lpstr>
      <vt:lpstr>Lets Code – React state </vt:lpstr>
      <vt:lpstr>PowerPoint Presentation</vt:lpstr>
      <vt:lpstr>PowerPoint Presentation</vt:lpstr>
      <vt:lpstr>PowerPoint Presentation</vt:lpstr>
      <vt:lpstr>Lets Code React lifecycle </vt:lpstr>
      <vt:lpstr>React Virtual DOM Performance </vt:lpstr>
      <vt:lpstr>The Virtual DOM</vt:lpstr>
      <vt:lpstr>Workshop prerequisites  </vt:lpstr>
      <vt:lpstr>Slider Puzzle</vt:lpstr>
      <vt:lpstr>PowerPoint Presentation</vt:lpstr>
      <vt:lpstr>1. Create Board.jsx file 2. Add code to generate (given size=3) the following:   &lt;div&gt;0&lt;/div&gt;   &lt;div&gt;1&lt;/div&gt;   &lt;div&gt;2&lt;/div&gt; 3. If you need a starting point you can start from       branch ws-start-template  </vt:lpstr>
      <vt:lpstr>Slider puzzle</vt:lpstr>
      <vt:lpstr>1. Represent board in state (2 dim array of numbers) 2. Using the state draw the board onto the page</vt:lpstr>
      <vt:lpstr>PowerPoint Presentation</vt:lpstr>
      <vt:lpstr>1. Create a new Box component:       &lt;span className="slider-box"&gt;…&lt;/span&gt;    \\what do you think should be in the props ? 2. Use the Box component inside the Board to      draw the Board boxes</vt:lpstr>
      <vt:lpstr>PowerPoint Presentation</vt:lpstr>
      <vt:lpstr>1. Place the following class in Box component     to the Box with ‘0’ in it :  "slider-empty-box“   (replacing the existing "slider-box“) 2. In the Board component add move() logic     move(i , j) – sets the state with the given move      only if legal. </vt:lpstr>
      <vt:lpstr>PowerPoint Presentation</vt:lpstr>
      <vt:lpstr>1. Add to Win and Move count indicators to state 2. Add checkWin(board) method that returns       true if current board is in winning condition 3. Show a winning message when puzzle is      complete 4. Show Move count</vt:lpstr>
      <vt:lpstr>PowerPoint Presentation</vt:lpstr>
      <vt:lpstr>1. Extract all logic API to a separate file. 2. Add New game button and logic   </vt:lpstr>
      <vt:lpstr>PowerPoint Presentation</vt:lpstr>
      <vt:lpstr>PowerPoint Presentation</vt:lpstr>
      <vt:lpstr>PowerPoint Presentation</vt:lpstr>
      <vt:lpstr>Take Away</vt:lpstr>
      <vt:lpstr>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Parisian, Nir</dc:creator>
  <cp:keywords>CTPClassification=CTP_IC:VisualMarkings=, CTPClassification=CTP_PUBLIC:VisualMarkings=, CTPClassification=CTP_NT</cp:keywords>
  <cp:lastModifiedBy>Hasin, Michael</cp:lastModifiedBy>
  <cp:revision>448</cp:revision>
  <dcterms:created xsi:type="dcterms:W3CDTF">2017-02-27T07:56:16Z</dcterms:created>
  <dcterms:modified xsi:type="dcterms:W3CDTF">2018-12-15T22:31:54Z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f72223f4-ecfd-4a9b-8cab-5303e67abb18</vt:lpwstr>
  </property>
  <property fmtid="{D5CDD505-2E9C-101B-9397-08002B2CF9AE}" pid="3" name="CTP_BU">
    <vt:lpwstr>NA</vt:lpwstr>
  </property>
  <property fmtid="{D5CDD505-2E9C-101B-9397-08002B2CF9AE}" pid="4" name="CTP_TimeStamp">
    <vt:lpwstr>2018-12-15 22:31:54Z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