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49" r:id="rId3"/>
    <p:sldId id="453" r:id="rId4"/>
    <p:sldId id="454" r:id="rId5"/>
    <p:sldId id="450" r:id="rId6"/>
    <p:sldId id="451" r:id="rId7"/>
    <p:sldId id="455" r:id="rId8"/>
    <p:sldId id="457" r:id="rId9"/>
    <p:sldId id="482" r:id="rId10"/>
    <p:sldId id="456" r:id="rId11"/>
    <p:sldId id="459" r:id="rId12"/>
    <p:sldId id="460" r:id="rId13"/>
    <p:sldId id="464" r:id="rId14"/>
    <p:sldId id="458" r:id="rId15"/>
    <p:sldId id="500" r:id="rId16"/>
    <p:sldId id="501" r:id="rId17"/>
    <p:sldId id="468" r:id="rId18"/>
    <p:sldId id="499" r:id="rId19"/>
    <p:sldId id="463" r:id="rId20"/>
    <p:sldId id="481" r:id="rId21"/>
    <p:sldId id="469" r:id="rId22"/>
    <p:sldId id="470" r:id="rId23"/>
    <p:sldId id="472" r:id="rId24"/>
    <p:sldId id="471" r:id="rId25"/>
    <p:sldId id="475" r:id="rId26"/>
    <p:sldId id="474" r:id="rId27"/>
    <p:sldId id="476" r:id="rId28"/>
    <p:sldId id="478" r:id="rId29"/>
    <p:sldId id="504" r:id="rId30"/>
    <p:sldId id="483" r:id="rId31"/>
    <p:sldId id="484" r:id="rId32"/>
    <p:sldId id="490" r:id="rId33"/>
    <p:sldId id="507" r:id="rId34"/>
    <p:sldId id="503" r:id="rId35"/>
    <p:sldId id="505" r:id="rId36"/>
    <p:sldId id="494" r:id="rId37"/>
    <p:sldId id="495" r:id="rId38"/>
    <p:sldId id="496" r:id="rId39"/>
    <p:sldId id="497" r:id="rId40"/>
    <p:sldId id="498" r:id="rId41"/>
    <p:sldId id="506" r:id="rId42"/>
    <p:sldId id="473" r:id="rId43"/>
    <p:sldId id="502" r:id="rId44"/>
    <p:sldId id="489" r:id="rId45"/>
    <p:sldId id="465" r:id="rId46"/>
    <p:sldId id="461" r:id="rId47"/>
    <p:sldId id="466" r:id="rId48"/>
    <p:sldId id="467" r:id="rId49"/>
    <p:sldId id="479" r:id="rId50"/>
    <p:sldId id="480" r:id="rId51"/>
    <p:sldId id="488" r:id="rId52"/>
    <p:sldId id="491" r:id="rId53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7C"/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4" autoAdjust="0"/>
    <p:restoredTop sz="94606" autoAdjust="0"/>
  </p:normalViewPr>
  <p:slideViewPr>
    <p:cSldViewPr snapToObjects="1">
      <p:cViewPr>
        <p:scale>
          <a:sx n="150" d="100"/>
          <a:sy n="150" d="100"/>
        </p:scale>
        <p:origin x="-600" y="992"/>
      </p:cViewPr>
      <p:guideLst>
        <p:guide orient="horz" pos="3744"/>
        <p:guide pos="1536"/>
      </p:guideLst>
    </p:cSldViewPr>
  </p:slideViewPr>
  <p:outlineViewPr>
    <p:cViewPr>
      <p:scale>
        <a:sx n="33" d="100"/>
        <a:sy n="33" d="100"/>
      </p:scale>
      <p:origin x="0" y="1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6/9/12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6/9/12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June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June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June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June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June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June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June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June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June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June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June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June 9,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Knowledge-Oriented Multiparty computation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chemeClr val="tx1"/>
                </a:solidFill>
              </a:rPr>
              <a:t>Piotr</a:t>
            </a:r>
            <a:r>
              <a:rPr lang="en-US" sz="1800" b="1" dirty="0" smtClean="0">
                <a:solidFill>
                  <a:schemeClr val="tx1"/>
                </a:solidFill>
              </a:rPr>
              <a:t> (Peter) </a:t>
            </a:r>
            <a:r>
              <a:rPr lang="en-US" sz="1800" b="1" dirty="0" err="1" smtClean="0">
                <a:solidFill>
                  <a:schemeClr val="tx1"/>
                </a:solidFill>
              </a:rPr>
              <a:t>Mardziel</a:t>
            </a:r>
            <a:r>
              <a:rPr lang="en-US" sz="18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Michael Hicks, Jonathan Katz,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Mudhakar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Srivatsa</a:t>
            </a:r>
            <a:r>
              <a:rPr lang="en-US" sz="1800" dirty="0" smtClean="0">
                <a:solidFill>
                  <a:schemeClr val="tx1"/>
                </a:solidFill>
              </a:rPr>
              <a:t> (IBM TJ Watson)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1879600" cy="1994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5029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Callout 29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Callout 37"/>
          <p:cNvSpPr/>
          <p:nvPr/>
        </p:nvSpPr>
        <p:spPr>
          <a:xfrm>
            <a:off x="1424196" y="2818843"/>
            <a:ext cx="4519403" cy="22191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imposes a limit</a:t>
            </a:r>
            <a:r>
              <a:rPr lang="en-US" dirty="0"/>
              <a:t> </a:t>
            </a:r>
            <a:r>
              <a:rPr lang="en-US" dirty="0" smtClean="0"/>
              <a:t>on knowledge about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362200" y="3251200"/>
            <a:ext cx="192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: 10 </a:t>
            </a:r>
            <a:r>
              <a:rPr lang="en-US" dirty="0"/>
              <a:t>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4343400"/>
            <a:ext cx="18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δ’</a:t>
            </a:r>
            <a:r>
              <a:rPr lang="en-US" baseline="-25000" dirty="0" smtClean="0"/>
              <a:t>1</a:t>
            </a:r>
            <a:r>
              <a:rPr lang="en-US" dirty="0" smtClean="0"/>
              <a:t>: 10 </a:t>
            </a:r>
            <a:r>
              <a:rPr lang="en-US" dirty="0"/>
              <a:t>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081891" y="3657600"/>
            <a:ext cx="457200" cy="633413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0087" y="3821668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= True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8400" y="2460504"/>
            <a:ext cx="1569886" cy="369332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“(prior) belief”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5135748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“revised belief”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5454" y="3697069"/>
            <a:ext cx="1846517" cy="646331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“revision”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δ</a:t>
            </a:r>
            <a:r>
              <a:rPr lang="en-US" baseline="-25000" dirty="0" smtClean="0">
                <a:solidFill>
                  <a:srgbClr val="008000"/>
                </a:solidFill>
              </a:rPr>
              <a:t>1</a:t>
            </a:r>
            <a:r>
              <a:rPr lang="en-US" dirty="0" smtClean="0">
                <a:solidFill>
                  <a:srgbClr val="008000"/>
                </a:solidFill>
              </a:rPr>
              <a:t> | (out = True) 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3223343" y="2829836"/>
            <a:ext cx="0" cy="44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4800600" y="4020235"/>
            <a:ext cx="5248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11445" y="4724400"/>
            <a:ext cx="0" cy="411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Callout 3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Callout 32"/>
          <p:cNvSpPr/>
          <p:nvPr/>
        </p:nvSpPr>
        <p:spPr>
          <a:xfrm>
            <a:off x="1424196" y="2818843"/>
            <a:ext cx="4519403" cy="22191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imposes a limit</a:t>
            </a:r>
            <a:r>
              <a:rPr lang="en-US" dirty="0"/>
              <a:t> </a:t>
            </a:r>
            <a:r>
              <a:rPr lang="en-US" dirty="0" smtClean="0"/>
              <a:t>on knowledge about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4300" y="3745468"/>
            <a:ext cx="18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δ’</a:t>
            </a:r>
            <a:r>
              <a:rPr lang="en-US" baseline="-25000" dirty="0" smtClean="0"/>
              <a:t>1</a:t>
            </a:r>
            <a:r>
              <a:rPr lang="en-US" dirty="0" smtClean="0"/>
              <a:t>: 10 </a:t>
            </a:r>
            <a:r>
              <a:rPr lang="en-US" dirty="0"/>
              <a:t>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4442" y="5297269"/>
            <a:ext cx="332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“Knowledge-based” policy:</a:t>
            </a:r>
          </a:p>
          <a:p>
            <a:r>
              <a:rPr lang="en-US" dirty="0" smtClean="0"/>
              <a:t>  | </a:t>
            </a:r>
            <a:r>
              <a:rPr lang="en-US" dirty="0"/>
              <a:t>δ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| = 71 </a:t>
            </a:r>
            <a:r>
              <a:rPr lang="en-US" b="1" dirty="0" smtClean="0"/>
              <a:t>≥ 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375701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1676400" y="2819400"/>
            <a:ext cx="4419600" cy="2209800"/>
          </a:xfrm>
          <a:prstGeom prst="wedgeEllipseCallout">
            <a:avLst>
              <a:gd name="adj1" fmla="val -55603"/>
              <a:gd name="adj2" fmla="val 76786"/>
            </a:avLst>
          </a:prstGeom>
          <a:solidFill>
            <a:schemeClr val="tx1">
              <a:lumMod val="25000"/>
              <a:lumOff val="75000"/>
            </a:schemeClr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Non-deterministic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7000" y="3078540"/>
            <a:ext cx="228600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Q’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endParaRPr lang="en-US" sz="1600" dirty="0" smtClean="0"/>
          </a:p>
          <a:p>
            <a:r>
              <a:rPr lang="en-US" sz="1600" dirty="0" smtClean="0"/>
              <a:t>if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≥ x</a:t>
            </a:r>
            <a:r>
              <a:rPr lang="en-US" sz="1600" baseline="-25000" dirty="0" smtClean="0"/>
              <a:t>2</a:t>
            </a:r>
            <a:r>
              <a:rPr lang="en-US" sz="1600" dirty="0"/>
              <a:t> </a:t>
            </a:r>
            <a:r>
              <a:rPr lang="en-US" sz="1600" dirty="0" smtClean="0"/>
              <a:t>then</a:t>
            </a:r>
          </a:p>
          <a:p>
            <a:r>
              <a:rPr lang="en-US" sz="1600" dirty="0" smtClean="0"/>
              <a:t>    out </a:t>
            </a:r>
            <a:r>
              <a:rPr lang="en-US" sz="1600" dirty="0"/>
              <a:t>:= True </a:t>
            </a:r>
            <a:r>
              <a:rPr lang="en-US" sz="1600" dirty="0" smtClean="0"/>
              <a:t>else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out </a:t>
            </a:r>
            <a:r>
              <a:rPr lang="en-US" sz="1600" dirty="0"/>
              <a:t>:= </a:t>
            </a:r>
            <a:r>
              <a:rPr lang="en-US" sz="1600" dirty="0" smtClean="0"/>
              <a:t>False</a:t>
            </a:r>
          </a:p>
          <a:p>
            <a:r>
              <a:rPr lang="en-US" sz="1600" b="1" dirty="0" smtClean="0"/>
              <a:t>if rand() &lt; 0.5 then</a:t>
            </a:r>
          </a:p>
          <a:p>
            <a:r>
              <a:rPr lang="en-US" sz="1600" b="1" dirty="0" smtClean="0"/>
              <a:t>    out := True</a:t>
            </a:r>
            <a:endParaRPr lang="en-US" sz="1600" b="1" baseline="-25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98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1424196" y="2818843"/>
            <a:ext cx="4519403" cy="22191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Non-deterministic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Q’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endParaRPr lang="en-US" sz="1400" dirty="0" smtClean="0"/>
          </a:p>
          <a:p>
            <a:r>
              <a:rPr lang="en-US" sz="1400" dirty="0" smtClean="0"/>
              <a:t>if 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≥ x</a:t>
            </a:r>
            <a:r>
              <a:rPr lang="en-US" sz="1400" baseline="-25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then</a:t>
            </a:r>
          </a:p>
          <a:p>
            <a:r>
              <a:rPr lang="en-US" sz="1400" dirty="0" smtClean="0"/>
              <a:t>    out </a:t>
            </a:r>
            <a:r>
              <a:rPr lang="en-US" sz="1400" dirty="0"/>
              <a:t>:= True </a:t>
            </a:r>
            <a:r>
              <a:rPr lang="en-US" sz="1400" dirty="0" smtClean="0"/>
              <a:t>else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out </a:t>
            </a:r>
            <a:r>
              <a:rPr lang="en-US" sz="1400" dirty="0"/>
              <a:t>:= </a:t>
            </a:r>
            <a:r>
              <a:rPr lang="en-US" sz="1400" dirty="0" smtClean="0"/>
              <a:t>False</a:t>
            </a:r>
          </a:p>
          <a:p>
            <a:r>
              <a:rPr lang="en-US" sz="1400" b="1" dirty="0" smtClean="0"/>
              <a:t>if rand() &lt; 0.5 then</a:t>
            </a:r>
          </a:p>
          <a:p>
            <a:r>
              <a:rPr lang="en-US" sz="1400" b="1" dirty="0" smtClean="0"/>
              <a:t>    out := True</a:t>
            </a:r>
            <a:endParaRPr lang="en-US" sz="1400" b="1" baseline="-25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895134" y="3106341"/>
            <a:ext cx="315312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δ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 = 1/91   for </a:t>
            </a:r>
            <a:r>
              <a:rPr lang="en-US" sz="1600" dirty="0"/>
              <a:t>10 ≤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≤ </a:t>
            </a:r>
            <a:r>
              <a:rPr lang="en-US" sz="1600" dirty="0" smtClean="0"/>
              <a:t>100</a:t>
            </a:r>
          </a:p>
          <a:p>
            <a:r>
              <a:rPr lang="en-US" sz="1600" dirty="0" smtClean="0"/>
              <a:t> 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1600" dirty="0" smtClean="0"/>
              <a:t>	           out = </a:t>
            </a:r>
            <a:r>
              <a:rPr lang="en-US" sz="1600" dirty="0"/>
              <a:t>True</a:t>
            </a:r>
          </a:p>
          <a:p>
            <a:endParaRPr lang="en-US" sz="1600" dirty="0"/>
          </a:p>
          <a:p>
            <a:r>
              <a:rPr lang="en-US" sz="1600" dirty="0"/>
              <a:t>  δ’</a:t>
            </a:r>
            <a:r>
              <a:rPr lang="en-US" sz="1600" baseline="-25000" dirty="0"/>
              <a:t>1</a:t>
            </a:r>
            <a:r>
              <a:rPr lang="en-US" sz="1600" dirty="0"/>
              <a:t>(x</a:t>
            </a:r>
            <a:r>
              <a:rPr lang="en-US" sz="1600" baseline="-25000" dirty="0"/>
              <a:t>2</a:t>
            </a:r>
            <a:r>
              <a:rPr lang="en-US" sz="1600" dirty="0"/>
              <a:t>) = </a:t>
            </a:r>
            <a:r>
              <a:rPr lang="en-US" sz="1600" dirty="0" smtClean="0"/>
              <a:t>2/162 for </a:t>
            </a:r>
            <a:r>
              <a:rPr lang="en-US" sz="1600" dirty="0"/>
              <a:t>10 ≤ x</a:t>
            </a:r>
            <a:r>
              <a:rPr lang="en-US" sz="1600" baseline="-25000" dirty="0"/>
              <a:t>2</a:t>
            </a:r>
            <a:r>
              <a:rPr lang="en-US" sz="1600" dirty="0"/>
              <a:t> ≤ 80</a:t>
            </a:r>
          </a:p>
          <a:p>
            <a:r>
              <a:rPr lang="en-US" sz="1600" dirty="0"/>
              <a:t>  δ’</a:t>
            </a:r>
            <a:r>
              <a:rPr lang="en-US" sz="1600" baseline="-25000" dirty="0"/>
              <a:t>1</a:t>
            </a:r>
            <a:r>
              <a:rPr lang="en-US" sz="1600" dirty="0"/>
              <a:t>(x</a:t>
            </a:r>
            <a:r>
              <a:rPr lang="en-US" sz="1600" baseline="-25000" dirty="0"/>
              <a:t>2</a:t>
            </a:r>
            <a:r>
              <a:rPr lang="en-US" sz="1600" dirty="0"/>
              <a:t>) = 1/162 for 81 ≤ x</a:t>
            </a:r>
            <a:r>
              <a:rPr lang="en-US" sz="1600" baseline="-25000" dirty="0"/>
              <a:t>2</a:t>
            </a:r>
            <a:r>
              <a:rPr lang="en-US" sz="1600" dirty="0"/>
              <a:t> ≤ </a:t>
            </a:r>
            <a:r>
              <a:rPr lang="en-US" sz="1600" dirty="0" smtClean="0"/>
              <a:t>100</a:t>
            </a:r>
          </a:p>
          <a:p>
            <a:r>
              <a:rPr lang="en-US" sz="1600" dirty="0"/>
              <a:t> </a:t>
            </a:r>
            <a:endParaRPr lang="en-US" sz="1600" dirty="0">
              <a:solidFill>
                <a:srgbClr val="008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971800" y="3481387"/>
            <a:ext cx="457200" cy="633413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85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1424196" y="3191031"/>
            <a:ext cx="4519403" cy="17619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Q’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endParaRPr lang="en-US" sz="1400" dirty="0" smtClean="0"/>
          </a:p>
          <a:p>
            <a:r>
              <a:rPr lang="en-US" sz="1400" dirty="0" smtClean="0"/>
              <a:t>if 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≥ x</a:t>
            </a:r>
            <a:r>
              <a:rPr lang="en-US" sz="1400" baseline="-25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then</a:t>
            </a:r>
          </a:p>
          <a:p>
            <a:r>
              <a:rPr lang="en-US" sz="1400" dirty="0" smtClean="0"/>
              <a:t>    out </a:t>
            </a:r>
            <a:r>
              <a:rPr lang="en-US" sz="1400" dirty="0"/>
              <a:t>:= True </a:t>
            </a:r>
            <a:r>
              <a:rPr lang="en-US" sz="1400" dirty="0" smtClean="0"/>
              <a:t>else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out </a:t>
            </a:r>
            <a:r>
              <a:rPr lang="en-US" sz="1400" dirty="0"/>
              <a:t>:= </a:t>
            </a:r>
            <a:r>
              <a:rPr lang="en-US" sz="1400" dirty="0" smtClean="0"/>
              <a:t>False</a:t>
            </a:r>
          </a:p>
          <a:p>
            <a:r>
              <a:rPr lang="en-US" sz="1400" b="1" dirty="0" smtClean="0"/>
              <a:t>if rand() &lt; 0.5 then</a:t>
            </a:r>
          </a:p>
          <a:p>
            <a:r>
              <a:rPr lang="en-US" sz="1400" b="1" dirty="0" smtClean="0"/>
              <a:t>    out := True</a:t>
            </a:r>
            <a:endParaRPr lang="en-US" sz="1400" b="1" baseline="-25000" dirty="0" smtClean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81200" y="2743200"/>
            <a:ext cx="352418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        Q</a:t>
            </a:r>
            <a:r>
              <a:rPr lang="en-US" dirty="0">
                <a:solidFill>
                  <a:srgbClr val="292934"/>
                </a:solidFill>
              </a:rPr>
              <a:t>’</a:t>
            </a:r>
            <a:r>
              <a:rPr lang="en-US" baseline="-25000" dirty="0">
                <a:solidFill>
                  <a:srgbClr val="292934"/>
                </a:solidFill>
              </a:rPr>
              <a:t>1</a:t>
            </a:r>
            <a:r>
              <a:rPr lang="en-US" dirty="0">
                <a:solidFill>
                  <a:srgbClr val="292934"/>
                </a:solidFill>
              </a:rPr>
              <a:t>(80,60) = True</a:t>
            </a:r>
          </a:p>
          <a:p>
            <a:endParaRPr lang="en-US" dirty="0" smtClean="0">
              <a:solidFill>
                <a:srgbClr val="292934"/>
              </a:solidFill>
            </a:endParaRP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δ</a:t>
            </a:r>
            <a:r>
              <a:rPr lang="en-US" baseline="-25000" dirty="0" smtClean="0">
                <a:solidFill>
                  <a:srgbClr val="292934"/>
                </a:solidFill>
              </a:rPr>
              <a:t>1</a:t>
            </a:r>
            <a:r>
              <a:rPr lang="en-US" dirty="0" smtClean="0">
                <a:solidFill>
                  <a:srgbClr val="292934"/>
                </a:solidFill>
              </a:rPr>
              <a:t> | (out = True) </a:t>
            </a:r>
            <a:r>
              <a:rPr lang="en-US" dirty="0">
                <a:solidFill>
                  <a:srgbClr val="292934"/>
                </a:solidFill>
              </a:rPr>
              <a:t>= </a:t>
            </a:r>
            <a:r>
              <a:rPr lang="en-US" dirty="0" smtClean="0">
                <a:solidFill>
                  <a:srgbClr val="292934"/>
                </a:solidFill>
              </a:rPr>
              <a:t>δ’</a:t>
            </a:r>
            <a:r>
              <a:rPr lang="en-US" baseline="-25000" dirty="0" smtClean="0">
                <a:solidFill>
                  <a:srgbClr val="292934"/>
                </a:solidFill>
              </a:rPr>
              <a:t>1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  δ’</a:t>
            </a:r>
            <a:r>
              <a:rPr lang="en-US" baseline="-25000" dirty="0" smtClean="0">
                <a:solidFill>
                  <a:srgbClr val="292934"/>
                </a:solidFill>
              </a:rPr>
              <a:t>1</a:t>
            </a:r>
            <a:r>
              <a:rPr lang="en-US" dirty="0" smtClean="0">
                <a:solidFill>
                  <a:srgbClr val="292934"/>
                </a:solidFill>
              </a:rPr>
              <a:t>(x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) = 2/162 for </a:t>
            </a:r>
            <a:r>
              <a:rPr lang="en-US" dirty="0">
                <a:solidFill>
                  <a:srgbClr val="292934"/>
                </a:solidFill>
              </a:rPr>
              <a:t>10 ≤ </a:t>
            </a:r>
            <a:r>
              <a:rPr lang="en-US" dirty="0" smtClean="0">
                <a:solidFill>
                  <a:srgbClr val="292934"/>
                </a:solidFill>
              </a:rPr>
              <a:t>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≤ </a:t>
            </a:r>
            <a:r>
              <a:rPr lang="en-US" dirty="0" smtClean="0">
                <a:solidFill>
                  <a:srgbClr val="292934"/>
                </a:solidFill>
              </a:rPr>
              <a:t>80</a:t>
            </a:r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  δ’</a:t>
            </a:r>
            <a:r>
              <a:rPr lang="en-US" baseline="-25000" dirty="0" smtClean="0">
                <a:solidFill>
                  <a:srgbClr val="292934"/>
                </a:solidFill>
              </a:rPr>
              <a:t>1</a:t>
            </a:r>
            <a:r>
              <a:rPr lang="en-US" dirty="0" smtClean="0">
                <a:solidFill>
                  <a:srgbClr val="292934"/>
                </a:solidFill>
              </a:rPr>
              <a:t>(x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) = 1/162 </a:t>
            </a:r>
            <a:r>
              <a:rPr lang="en-US" dirty="0">
                <a:solidFill>
                  <a:srgbClr val="292934"/>
                </a:solidFill>
              </a:rPr>
              <a:t>for </a:t>
            </a:r>
            <a:r>
              <a:rPr lang="en-US" dirty="0" smtClean="0">
                <a:solidFill>
                  <a:srgbClr val="292934"/>
                </a:solidFill>
              </a:rPr>
              <a:t>81 </a:t>
            </a:r>
            <a:r>
              <a:rPr lang="en-US" dirty="0">
                <a:solidFill>
                  <a:srgbClr val="292934"/>
                </a:solidFill>
              </a:rPr>
              <a:t>≤ </a:t>
            </a:r>
            <a:r>
              <a:rPr lang="en-US" dirty="0" smtClean="0">
                <a:solidFill>
                  <a:srgbClr val="292934"/>
                </a:solidFill>
              </a:rPr>
              <a:t>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≤ </a:t>
            </a:r>
            <a:r>
              <a:rPr lang="en-US" dirty="0" smtClean="0">
                <a:solidFill>
                  <a:srgbClr val="292934"/>
                </a:solidFill>
              </a:rPr>
              <a:t>100</a:t>
            </a:r>
          </a:p>
          <a:p>
            <a:endParaRPr lang="en-US" dirty="0" smtClean="0">
              <a:solidFill>
                <a:srgbClr val="292934"/>
              </a:solidFill>
            </a:endParaRP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Policy?:</a:t>
            </a:r>
          </a:p>
          <a:p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 δ’</a:t>
            </a:r>
            <a:r>
              <a:rPr lang="en-US" baseline="-25000" dirty="0" smtClean="0">
                <a:solidFill>
                  <a:srgbClr val="292934"/>
                </a:solidFill>
              </a:rPr>
              <a:t>1</a:t>
            </a:r>
            <a:r>
              <a:rPr lang="en-US" dirty="0" smtClean="0">
                <a:solidFill>
                  <a:srgbClr val="292934"/>
                </a:solidFill>
              </a:rPr>
              <a:t>(x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) ≤ t</a:t>
            </a:r>
            <a:r>
              <a:rPr lang="en-US" baseline="-25000" dirty="0">
                <a:solidFill>
                  <a:srgbClr val="292934"/>
                </a:solidFill>
              </a:rPr>
              <a:t>2</a:t>
            </a:r>
            <a:r>
              <a:rPr lang="en-US" dirty="0" smtClean="0">
                <a:solidFill>
                  <a:srgbClr val="292934"/>
                </a:solidFill>
              </a:rPr>
              <a:t> for every </a:t>
            </a:r>
            <a:r>
              <a:rPr lang="en-US" dirty="0" smtClean="0">
                <a:solidFill>
                  <a:srgbClr val="292934"/>
                </a:solidFill>
              </a:rPr>
              <a:t>x</a:t>
            </a:r>
            <a:r>
              <a:rPr lang="en-US" baseline="-25000" dirty="0" smtClean="0">
                <a:solidFill>
                  <a:srgbClr val="292934"/>
                </a:solidFill>
              </a:rPr>
              <a:t>2</a:t>
            </a:r>
          </a:p>
          <a:p>
            <a:r>
              <a:rPr lang="en-US" baseline="-25000" dirty="0" smtClean="0"/>
              <a:t>    </a:t>
            </a:r>
            <a:r>
              <a:rPr lang="en-US" dirty="0" smtClean="0">
                <a:solidFill>
                  <a:srgbClr val="008000"/>
                </a:solidFill>
              </a:rPr>
              <a:t>“belief threshold”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2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1424196" y="3191031"/>
            <a:ext cx="4519403" cy="17619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Q’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endParaRPr lang="en-US" sz="1400" dirty="0" smtClean="0"/>
          </a:p>
          <a:p>
            <a:r>
              <a:rPr lang="en-US" sz="1400" dirty="0" smtClean="0"/>
              <a:t>if 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≥ x</a:t>
            </a:r>
            <a:r>
              <a:rPr lang="en-US" sz="1400" baseline="-25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then</a:t>
            </a:r>
          </a:p>
          <a:p>
            <a:r>
              <a:rPr lang="en-US" sz="1400" dirty="0" smtClean="0"/>
              <a:t>    out </a:t>
            </a:r>
            <a:r>
              <a:rPr lang="en-US" sz="1400" dirty="0"/>
              <a:t>:= True </a:t>
            </a:r>
            <a:r>
              <a:rPr lang="en-US" sz="1400" dirty="0" smtClean="0"/>
              <a:t>else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out </a:t>
            </a:r>
            <a:r>
              <a:rPr lang="en-US" sz="1400" dirty="0"/>
              <a:t>:= </a:t>
            </a:r>
            <a:r>
              <a:rPr lang="en-US" sz="1400" dirty="0" smtClean="0"/>
              <a:t>False</a:t>
            </a:r>
          </a:p>
          <a:p>
            <a:r>
              <a:rPr lang="en-US" sz="1400" b="1" dirty="0" smtClean="0"/>
              <a:t>if rand() &lt; 0.5 then</a:t>
            </a:r>
          </a:p>
          <a:p>
            <a:r>
              <a:rPr lang="en-US" sz="1400" b="1" dirty="0" smtClean="0"/>
              <a:t>    out := True</a:t>
            </a:r>
            <a:endParaRPr lang="en-US" sz="1400" b="1" baseline="-25000" dirty="0" smtClean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81200" y="2743200"/>
            <a:ext cx="352418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Q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(80,</a:t>
            </a:r>
            <a:r>
              <a:rPr lang="en-US" dirty="0">
                <a:solidFill>
                  <a:srgbClr val="FF0000"/>
                </a:solidFill>
              </a:rPr>
              <a:t>60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 | (out =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δ’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/>
              <a:t>  δ’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= 2/162 for </a:t>
            </a:r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80</a:t>
            </a:r>
            <a:endParaRPr lang="en-US" dirty="0"/>
          </a:p>
          <a:p>
            <a:r>
              <a:rPr lang="en-US" dirty="0" smtClean="0"/>
              <a:t>  δ’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= 1/162 </a:t>
            </a:r>
            <a:r>
              <a:rPr lang="en-US" dirty="0"/>
              <a:t>for </a:t>
            </a:r>
            <a:r>
              <a:rPr lang="en-US" dirty="0" smtClean="0"/>
              <a:t>81 </a:t>
            </a:r>
            <a:r>
              <a:rPr lang="en-US" dirty="0"/>
              <a:t>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100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Policy?: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δ’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≤</a:t>
            </a:r>
            <a:r>
              <a:rPr lang="en-US" dirty="0" smtClean="0"/>
              <a:t> t</a:t>
            </a:r>
            <a:r>
              <a:rPr lang="en-US" baseline="-25000" dirty="0"/>
              <a:t>2</a:t>
            </a:r>
            <a:r>
              <a:rPr lang="en-US" dirty="0" smtClean="0"/>
              <a:t> for every x</a:t>
            </a:r>
            <a:r>
              <a:rPr lang="en-US" baseline="-25000" dirty="0" smtClean="0"/>
              <a:t>2</a:t>
            </a:r>
          </a:p>
          <a:p>
            <a:r>
              <a:rPr lang="en-US" baseline="-25000" dirty="0" smtClean="0"/>
              <a:t>    </a:t>
            </a:r>
            <a:r>
              <a:rPr lang="en-US" dirty="0" smtClean="0">
                <a:solidFill>
                  <a:srgbClr val="008000"/>
                </a:solidFill>
              </a:rPr>
              <a:t>“belief threshold”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3624590"/>
            <a:ext cx="457200" cy="26161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/>
              <a:t>o</a:t>
            </a:r>
            <a:endParaRPr lang="en-US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243590"/>
            <a:ext cx="1752600" cy="26161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400" dirty="0" smtClean="0"/>
              <a:t>∀o in range</a:t>
            </a:r>
            <a:r>
              <a:rPr lang="en-US" sz="1400" dirty="0"/>
              <a:t> </a:t>
            </a:r>
            <a:r>
              <a:rPr lang="en-US" sz="1400" dirty="0" smtClean="0"/>
              <a:t>Q’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(80,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400" dirty="0" smtClean="0"/>
              <a:t>)</a:t>
            </a:r>
            <a:endParaRPr lang="en-US" sz="1400" baseline="-25000" dirty="0"/>
          </a:p>
        </p:txBody>
      </p:sp>
      <p:sp>
        <p:nvSpPr>
          <p:cNvPr id="8" name="Freeform 7"/>
          <p:cNvSpPr/>
          <p:nvPr/>
        </p:nvSpPr>
        <p:spPr>
          <a:xfrm>
            <a:off x="2289296" y="2522914"/>
            <a:ext cx="2295895" cy="3120766"/>
          </a:xfrm>
          <a:custGeom>
            <a:avLst/>
            <a:gdLst>
              <a:gd name="connsiteX0" fmla="*/ 1105837 w 2295895"/>
              <a:gd name="connsiteY0" fmla="*/ 296486 h 3120766"/>
              <a:gd name="connsiteX1" fmla="*/ 1596904 w 2295895"/>
              <a:gd name="connsiteY1" fmla="*/ 153 h 3120766"/>
              <a:gd name="connsiteX2" fmla="*/ 1859371 w 2295895"/>
              <a:gd name="connsiteY2" fmla="*/ 330353 h 3120766"/>
              <a:gd name="connsiteX3" fmla="*/ 1097371 w 2295895"/>
              <a:gd name="connsiteY3" fmla="*/ 1117753 h 3120766"/>
              <a:gd name="connsiteX4" fmla="*/ 1368304 w 2295895"/>
              <a:gd name="connsiteY4" fmla="*/ 1422553 h 3120766"/>
              <a:gd name="connsiteX5" fmla="*/ 1774704 w 2295895"/>
              <a:gd name="connsiteY5" fmla="*/ 1261686 h 3120766"/>
              <a:gd name="connsiteX6" fmla="*/ 2223437 w 2295895"/>
              <a:gd name="connsiteY6" fmla="*/ 1803553 h 3120766"/>
              <a:gd name="connsiteX7" fmla="*/ 132171 w 2295895"/>
              <a:gd name="connsiteY7" fmla="*/ 2828019 h 3120766"/>
              <a:gd name="connsiteX8" fmla="*/ 259171 w 2295895"/>
              <a:gd name="connsiteY8" fmla="*/ 3115886 h 3120766"/>
              <a:gd name="connsiteX9" fmla="*/ 614771 w 2295895"/>
              <a:gd name="connsiteY9" fmla="*/ 3014286 h 31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5895" h="3120766">
                <a:moveTo>
                  <a:pt x="1105837" y="296486"/>
                </a:moveTo>
                <a:cubicBezTo>
                  <a:pt x="1288576" y="145497"/>
                  <a:pt x="1471315" y="-5491"/>
                  <a:pt x="1596904" y="153"/>
                </a:cubicBezTo>
                <a:cubicBezTo>
                  <a:pt x="1722493" y="5797"/>
                  <a:pt x="1942626" y="144086"/>
                  <a:pt x="1859371" y="330353"/>
                </a:cubicBezTo>
                <a:cubicBezTo>
                  <a:pt x="1776116" y="516620"/>
                  <a:pt x="1179215" y="935720"/>
                  <a:pt x="1097371" y="1117753"/>
                </a:cubicBezTo>
                <a:cubicBezTo>
                  <a:pt x="1015527" y="1299786"/>
                  <a:pt x="1255415" y="1398564"/>
                  <a:pt x="1368304" y="1422553"/>
                </a:cubicBezTo>
                <a:cubicBezTo>
                  <a:pt x="1481193" y="1446542"/>
                  <a:pt x="1632182" y="1198186"/>
                  <a:pt x="1774704" y="1261686"/>
                </a:cubicBezTo>
                <a:cubicBezTo>
                  <a:pt x="1917226" y="1325186"/>
                  <a:pt x="2497192" y="1542498"/>
                  <a:pt x="2223437" y="1803553"/>
                </a:cubicBezTo>
                <a:cubicBezTo>
                  <a:pt x="1949682" y="2064608"/>
                  <a:pt x="459549" y="2609297"/>
                  <a:pt x="132171" y="2828019"/>
                </a:cubicBezTo>
                <a:cubicBezTo>
                  <a:pt x="-195207" y="3046741"/>
                  <a:pt x="178738" y="3084842"/>
                  <a:pt x="259171" y="3115886"/>
                </a:cubicBezTo>
                <a:cubicBezTo>
                  <a:pt x="339604" y="3146930"/>
                  <a:pt x="514582" y="3019931"/>
                  <a:pt x="614771" y="3014286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5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1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Policy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6200" y="4317811"/>
            <a:ext cx="1913128" cy="586653"/>
            <a:chOff x="-228600" y="4019729"/>
            <a:chExt cx="2995404" cy="918528"/>
          </a:xfrm>
        </p:grpSpPr>
        <p:sp>
          <p:nvSpPr>
            <p:cNvPr id="21" name="Cloud Callout 20"/>
            <p:cNvSpPr/>
            <p:nvPr/>
          </p:nvSpPr>
          <p:spPr>
            <a:xfrm>
              <a:off x="-228600" y="4019729"/>
              <a:ext cx="2995404" cy="918528"/>
            </a:xfrm>
            <a:prstGeom prst="cloudCallout">
              <a:avLst>
                <a:gd name="adj1" fmla="val -1572"/>
                <a:gd name="adj2" fmla="val 90506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8865" y="4246724"/>
              <a:ext cx="1944584" cy="4096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δ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 </a:t>
              </a:r>
              <a:r>
                <a:rPr lang="en-US" sz="1100" dirty="0"/>
                <a:t>| ( </a:t>
              </a:r>
              <a:r>
                <a:rPr lang="en-US" sz="1100" dirty="0" smtClean="0"/>
                <a:t>out = True 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1669" y="5366471"/>
            <a:ext cx="1587331" cy="486748"/>
            <a:chOff x="2260600" y="5401628"/>
            <a:chExt cx="2995404" cy="918528"/>
          </a:xfrm>
        </p:grpSpPr>
        <p:sp>
          <p:nvSpPr>
            <p:cNvPr id="24" name="Cloud Callout 23"/>
            <p:cNvSpPr/>
            <p:nvPr/>
          </p:nvSpPr>
          <p:spPr>
            <a:xfrm>
              <a:off x="2260600" y="5401628"/>
              <a:ext cx="2995404" cy="918528"/>
            </a:xfrm>
            <a:prstGeom prst="cloudCallout">
              <a:avLst>
                <a:gd name="adj1" fmla="val -63675"/>
                <a:gd name="adj2" fmla="val -19952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203" y="5565650"/>
              <a:ext cx="2743201" cy="49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/>
                <a:t>δ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 </a:t>
              </a:r>
              <a:r>
                <a:rPr lang="en-US" sz="1100" dirty="0"/>
                <a:t>| ( </a:t>
              </a:r>
              <a:r>
                <a:rPr lang="en-US" sz="1100" dirty="0" smtClean="0"/>
                <a:t>out </a:t>
              </a:r>
              <a:r>
                <a:rPr lang="en-US" sz="1100" dirty="0"/>
                <a:t>= </a:t>
              </a:r>
              <a:r>
                <a:rPr lang="en-US" sz="1100" dirty="0" smtClean="0"/>
                <a:t>False )</a:t>
              </a:r>
              <a:endParaRPr lang="en-US" sz="11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33600" y="2693075"/>
            <a:ext cx="464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“max belief”</a:t>
            </a:r>
            <a:r>
              <a:rPr lang="en-US" sz="1600" dirty="0"/>
              <a:t> = </a:t>
            </a:r>
            <a:r>
              <a:rPr lang="en-US" sz="1600" dirty="0" err="1"/>
              <a:t>max</a:t>
            </a:r>
            <a:r>
              <a:rPr lang="en-US" sz="1600" baseline="-25000" dirty="0" err="1"/>
              <a:t>δ</a:t>
            </a:r>
            <a:r>
              <a:rPr lang="en-US" sz="1600" baseline="-25000" dirty="0"/>
              <a:t>’,x</a:t>
            </a:r>
            <a:r>
              <a:rPr lang="en-US" sz="1600" dirty="0"/>
              <a:t>{ </a:t>
            </a:r>
            <a:r>
              <a:rPr lang="en-US" sz="1600" dirty="0" err="1" smtClean="0"/>
              <a:t>δ</a:t>
            </a:r>
            <a:r>
              <a:rPr lang="en-US" sz="1600" dirty="0" smtClean="0"/>
              <a:t>’(</a:t>
            </a:r>
            <a:r>
              <a:rPr lang="en-US" sz="1600" dirty="0"/>
              <a:t>x)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where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δ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’ = δ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| (out = o) for some 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/>
              <a:t>Policy: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P(Q’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=80,δ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,t) = max </a:t>
            </a:r>
            <a:r>
              <a:rPr lang="en-US" sz="1600" dirty="0"/>
              <a:t>belief </a:t>
            </a:r>
            <a:r>
              <a:rPr lang="en-US" sz="1600" dirty="0" smtClean="0"/>
              <a:t>≤ t</a:t>
            </a:r>
            <a:endParaRPr lang="en-US" sz="1600" baseline="-250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  “(max) belief threshold”</a:t>
            </a:r>
            <a:r>
              <a:rPr lang="en-US" sz="1600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Q’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endParaRPr lang="en-US" sz="1400" dirty="0" smtClean="0"/>
          </a:p>
          <a:p>
            <a:r>
              <a:rPr lang="en-US" sz="1400" dirty="0" smtClean="0"/>
              <a:t>if 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≥ x</a:t>
            </a:r>
            <a:r>
              <a:rPr lang="en-US" sz="1400" baseline="-25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then</a:t>
            </a:r>
          </a:p>
          <a:p>
            <a:r>
              <a:rPr lang="en-US" sz="1400" dirty="0" smtClean="0"/>
              <a:t>    out </a:t>
            </a:r>
            <a:r>
              <a:rPr lang="en-US" sz="1400" dirty="0"/>
              <a:t>:= True </a:t>
            </a:r>
            <a:r>
              <a:rPr lang="en-US" sz="1400" dirty="0" smtClean="0"/>
              <a:t>else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out </a:t>
            </a:r>
            <a:r>
              <a:rPr lang="en-US" sz="1400" dirty="0"/>
              <a:t>:= </a:t>
            </a:r>
            <a:r>
              <a:rPr lang="en-US" sz="1400" dirty="0" smtClean="0"/>
              <a:t>False</a:t>
            </a:r>
          </a:p>
          <a:p>
            <a:r>
              <a:rPr lang="en-US" sz="1400" b="1" dirty="0" smtClean="0"/>
              <a:t>if rand() &lt; 0.5 then</a:t>
            </a:r>
          </a:p>
          <a:p>
            <a:r>
              <a:rPr lang="en-US" sz="1400" b="1" dirty="0" smtClean="0"/>
              <a:t>    out := True</a:t>
            </a:r>
            <a:endParaRPr lang="en-US" sz="1400" b="1" baseline="-25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133600" y="4104382"/>
            <a:ext cx="289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/>
              <a:t>successful</a:t>
            </a:r>
            <a:endParaRPr lang="en-US" sz="1600" dirty="0"/>
          </a:p>
          <a:p>
            <a:r>
              <a:rPr lang="en-US" sz="1600" dirty="0"/>
              <a:t>   Q’</a:t>
            </a:r>
            <a:r>
              <a:rPr lang="en-US" sz="1600" baseline="-25000" dirty="0"/>
              <a:t>1</a:t>
            </a:r>
            <a:r>
              <a:rPr lang="en-US" sz="1600" dirty="0"/>
              <a:t>(80,</a:t>
            </a:r>
            <a:r>
              <a:rPr lang="en-US" sz="1600" b="1" dirty="0"/>
              <a:t>60</a:t>
            </a:r>
            <a:r>
              <a:rPr lang="en-US" sz="1600" dirty="0"/>
              <a:t>) = True</a:t>
            </a:r>
          </a:p>
          <a:p>
            <a:r>
              <a:rPr lang="en-US" sz="1600" dirty="0"/>
              <a:t>Track</a:t>
            </a:r>
          </a:p>
          <a:p>
            <a:r>
              <a:rPr lang="en-US" sz="1600" dirty="0"/>
              <a:t>   δ</a:t>
            </a:r>
            <a:r>
              <a:rPr lang="en-US" sz="1600" baseline="-25000" dirty="0"/>
              <a:t>1</a:t>
            </a:r>
            <a:r>
              <a:rPr lang="en-US" sz="1600" dirty="0"/>
              <a:t> | ( out = True )</a:t>
            </a:r>
          </a:p>
        </p:txBody>
      </p:sp>
    </p:spTree>
    <p:extLst>
      <p:ext uri="{BB962C8B-B14F-4D97-AF65-F5344CB8AC3E}">
        <p14:creationId xmlns:p14="http://schemas.microsoft.com/office/powerpoint/2010/main" val="36936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24648" y="3934937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56536" y="4036537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49296" y="2636115"/>
            <a:ext cx="1275104" cy="637720"/>
            <a:chOff x="2631392" y="2028904"/>
            <a:chExt cx="1275104" cy="637720"/>
          </a:xfrm>
        </p:grpSpPr>
        <p:sp>
          <p:nvSpPr>
            <p:cNvPr id="25" name="Oval Callout 24"/>
            <p:cNvSpPr/>
            <p:nvPr/>
          </p:nvSpPr>
          <p:spPr>
            <a:xfrm>
              <a:off x="2631392" y="2028904"/>
              <a:ext cx="1275104" cy="637720"/>
            </a:xfrm>
            <a:prstGeom prst="wedgeEllipseCallout">
              <a:avLst>
                <a:gd name="adj1" fmla="val -87475"/>
                <a:gd name="adj2" fmla="val 230129"/>
              </a:avLst>
            </a:prstGeom>
            <a:solidFill>
              <a:schemeClr val="tx1">
                <a:lumMod val="25000"/>
                <a:lumOff val="75000"/>
              </a:schemeClr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5400" y="2133926"/>
              <a:ext cx="44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32501" y="2286000"/>
            <a:ext cx="1955799" cy="1320801"/>
            <a:chOff x="6032501" y="1830863"/>
            <a:chExt cx="1955799" cy="1320801"/>
          </a:xfrm>
        </p:grpSpPr>
        <p:grpSp>
          <p:nvGrpSpPr>
            <p:cNvPr id="10" name="Group 9"/>
            <p:cNvGrpSpPr/>
            <p:nvPr/>
          </p:nvGrpSpPr>
          <p:grpSpPr>
            <a:xfrm>
              <a:off x="6032501" y="1830863"/>
              <a:ext cx="1955799" cy="1320801"/>
              <a:chOff x="6477000" y="2607627"/>
              <a:chExt cx="1955799" cy="1320801"/>
            </a:xfrm>
          </p:grpSpPr>
          <p:sp>
            <p:nvSpPr>
              <p:cNvPr id="11" name="Cloud Callout 10"/>
              <p:cNvSpPr/>
              <p:nvPr/>
            </p:nvSpPr>
            <p:spPr>
              <a:xfrm>
                <a:off x="6477000" y="2607627"/>
                <a:ext cx="1955799" cy="1320801"/>
              </a:xfrm>
              <a:prstGeom prst="cloudCallout">
                <a:avLst>
                  <a:gd name="adj1" fmla="val 60952"/>
                  <a:gd name="adj2" fmla="val 88643"/>
                </a:avLst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Callout 27"/>
              <p:cNvSpPr/>
              <p:nvPr/>
            </p:nvSpPr>
            <p:spPr>
              <a:xfrm>
                <a:off x="7162800" y="2805668"/>
                <a:ext cx="850900" cy="470934"/>
              </a:xfrm>
              <a:prstGeom prst="cloudCallout">
                <a:avLst>
                  <a:gd name="adj1" fmla="val -52276"/>
                  <a:gd name="adj2" fmla="val 62868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57776" y="3151664"/>
                <a:ext cx="505024" cy="505024"/>
              </a:xfrm>
              <a:prstGeom prst="rect">
                <a:avLst/>
              </a:prstGeom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6781800" y="2057400"/>
              <a:ext cx="6933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sp>
          <p:nvSpPr>
            <p:cNvPr id="36" name="Cloud Callout 35"/>
            <p:cNvSpPr/>
            <p:nvPr/>
          </p:nvSpPr>
          <p:spPr>
            <a:xfrm>
              <a:off x="6824737" y="2666623"/>
              <a:ext cx="431799" cy="235467"/>
            </a:xfrm>
            <a:prstGeom prst="cloudCallout">
              <a:avLst>
                <a:gd name="adj1" fmla="val -77474"/>
                <a:gd name="adj2" fmla="val -69274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7069" y="3757137"/>
            <a:ext cx="1275104" cy="637720"/>
            <a:chOff x="4170377" y="2277445"/>
            <a:chExt cx="1275104" cy="637720"/>
          </a:xfrm>
        </p:grpSpPr>
        <p:sp>
          <p:nvSpPr>
            <p:cNvPr id="38" name="Oval Callout 37"/>
            <p:cNvSpPr/>
            <p:nvPr/>
          </p:nvSpPr>
          <p:spPr>
            <a:xfrm>
              <a:off x="4170377" y="2277445"/>
              <a:ext cx="1275104" cy="637720"/>
            </a:xfrm>
            <a:prstGeom prst="wedgeEllipseCallout">
              <a:avLst>
                <a:gd name="adj1" fmla="val 89813"/>
                <a:gd name="adj2" fmla="val 76786"/>
              </a:avLst>
            </a:prstGeom>
            <a:solidFill>
              <a:schemeClr val="bg1">
                <a:lumMod val="95000"/>
              </a:schemeClr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1592" y="2423964"/>
              <a:ext cx="1114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out = True</a:t>
              </a:r>
              <a:endParaRPr lang="en-US" sz="1600" baseline="-25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7777" y="4571999"/>
            <a:ext cx="1955799" cy="1320801"/>
            <a:chOff x="6032501" y="1830863"/>
            <a:chExt cx="1955799" cy="1320801"/>
          </a:xfrm>
        </p:grpSpPr>
        <p:grpSp>
          <p:nvGrpSpPr>
            <p:cNvPr id="65" name="Group 64"/>
            <p:cNvGrpSpPr/>
            <p:nvPr/>
          </p:nvGrpSpPr>
          <p:grpSpPr>
            <a:xfrm>
              <a:off x="6032501" y="1830863"/>
              <a:ext cx="1955799" cy="1320801"/>
              <a:chOff x="6477000" y="2607627"/>
              <a:chExt cx="1955799" cy="1320801"/>
            </a:xfrm>
          </p:grpSpPr>
          <p:sp>
            <p:nvSpPr>
              <p:cNvPr id="68" name="Cloud Callout 67"/>
              <p:cNvSpPr/>
              <p:nvPr/>
            </p:nvSpPr>
            <p:spPr>
              <a:xfrm>
                <a:off x="6477000" y="2607627"/>
                <a:ext cx="1955799" cy="1320801"/>
              </a:xfrm>
              <a:prstGeom prst="cloudCallout">
                <a:avLst>
                  <a:gd name="adj1" fmla="val 81731"/>
                  <a:gd name="adj2" fmla="val -39242"/>
                </a:avLst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loud Callout 68"/>
              <p:cNvSpPr/>
              <p:nvPr/>
            </p:nvSpPr>
            <p:spPr>
              <a:xfrm>
                <a:off x="7162800" y="2805668"/>
                <a:ext cx="850900" cy="470934"/>
              </a:xfrm>
              <a:prstGeom prst="cloudCallout">
                <a:avLst>
                  <a:gd name="adj1" fmla="val -52276"/>
                  <a:gd name="adj2" fmla="val 62868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57776" y="3151664"/>
                <a:ext cx="505024" cy="505024"/>
              </a:xfrm>
              <a:prstGeom prst="rect">
                <a:avLst/>
              </a:prstGeom>
            </p:spPr>
          </p:pic>
        </p:grpSp>
        <p:sp>
          <p:nvSpPr>
            <p:cNvPr id="66" name="Rectangle 65"/>
            <p:cNvSpPr/>
            <p:nvPr/>
          </p:nvSpPr>
          <p:spPr>
            <a:xfrm>
              <a:off x="6781800" y="2057400"/>
              <a:ext cx="7675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δ</a:t>
              </a:r>
              <a:r>
                <a:rPr lang="en-US" sz="1400" dirty="0" smtClean="0"/>
                <a:t>’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’’</a:t>
              </a:r>
              <a:endParaRPr lang="en-US" sz="1400" dirty="0"/>
            </a:p>
          </p:txBody>
        </p:sp>
        <p:sp>
          <p:nvSpPr>
            <p:cNvPr id="67" name="Cloud Callout 66"/>
            <p:cNvSpPr/>
            <p:nvPr/>
          </p:nvSpPr>
          <p:spPr>
            <a:xfrm>
              <a:off x="6824737" y="2666623"/>
              <a:ext cx="431799" cy="235467"/>
            </a:xfrm>
            <a:prstGeom prst="cloudCallout">
              <a:avLst>
                <a:gd name="adj1" fmla="val -77474"/>
                <a:gd name="adj2" fmla="val -692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43132" y="6017737"/>
            <a:ext cx="1275104" cy="637720"/>
            <a:chOff x="4170377" y="2277445"/>
            <a:chExt cx="1275104" cy="637720"/>
          </a:xfrm>
        </p:grpSpPr>
        <p:sp>
          <p:nvSpPr>
            <p:cNvPr id="72" name="Oval Callout 71"/>
            <p:cNvSpPr/>
            <p:nvPr/>
          </p:nvSpPr>
          <p:spPr>
            <a:xfrm>
              <a:off x="4170377" y="2277445"/>
              <a:ext cx="1275104" cy="637720"/>
            </a:xfrm>
            <a:prstGeom prst="wedgeEllipseCallout">
              <a:avLst>
                <a:gd name="adj1" fmla="val 115709"/>
                <a:gd name="adj2" fmla="val -190071"/>
              </a:avLst>
            </a:prstGeom>
            <a:solidFill>
              <a:schemeClr val="bg1">
                <a:lumMod val="95000"/>
              </a:schemeClr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19090" y="2423964"/>
              <a:ext cx="766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NOPE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49296" y="4943534"/>
            <a:ext cx="1275104" cy="637720"/>
            <a:chOff x="2631392" y="2028904"/>
            <a:chExt cx="1275104" cy="637720"/>
          </a:xfrm>
        </p:grpSpPr>
        <p:sp>
          <p:nvSpPr>
            <p:cNvPr id="75" name="Oval Callout 74"/>
            <p:cNvSpPr/>
            <p:nvPr/>
          </p:nvSpPr>
          <p:spPr>
            <a:xfrm>
              <a:off x="2631392" y="2028904"/>
              <a:ext cx="1275104" cy="637720"/>
            </a:xfrm>
            <a:prstGeom prst="wedgeEllipseCallout">
              <a:avLst>
                <a:gd name="adj1" fmla="val -95443"/>
                <a:gd name="adj2" fmla="val -74566"/>
              </a:avLst>
            </a:prstGeom>
            <a:solidFill>
              <a:schemeClr val="tx1">
                <a:lumMod val="25000"/>
                <a:lumOff val="75000"/>
              </a:schemeClr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5400" y="2112507"/>
              <a:ext cx="44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5300" y="2894195"/>
            <a:ext cx="1066800" cy="3423119"/>
            <a:chOff x="495300" y="2894195"/>
            <a:chExt cx="1066800" cy="3423119"/>
          </a:xfrm>
        </p:grpSpPr>
        <p:sp>
          <p:nvSpPr>
            <p:cNvPr id="77" name="Down Arrow 76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912337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maintains a representation of A</a:t>
            </a:r>
            <a:r>
              <a:rPr lang="en-US" baseline="-25000" dirty="0" smtClean="0"/>
              <a:t>1</a:t>
            </a:r>
            <a:r>
              <a:rPr lang="en-US" dirty="0" smtClean="0"/>
              <a:t>’s belief.</a:t>
            </a:r>
          </a:p>
          <a:p>
            <a:r>
              <a:rPr lang="en-US" b="1" dirty="0" smtClean="0"/>
              <a:t>Assumption</a:t>
            </a:r>
            <a:r>
              <a:rPr lang="en-US" dirty="0" smtClean="0"/>
              <a:t>: initial belief is accurate.</a:t>
            </a:r>
          </a:p>
        </p:txBody>
      </p:sp>
      <p:cxnSp>
        <p:nvCxnSpPr>
          <p:cNvPr id="82" name="Curved Connector 81"/>
          <p:cNvCxnSpPr/>
          <p:nvPr/>
        </p:nvCxnSpPr>
        <p:spPr>
          <a:xfrm rot="5400000">
            <a:off x="5832176" y="3315510"/>
            <a:ext cx="1979135" cy="986917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7F7F7F"/>
            </a:solidFill>
            <a:prstDash val="solid"/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>
            <a:off x="5375213" y="5763602"/>
            <a:ext cx="1549146" cy="2345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9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04323"/>
          </a:xfrm>
        </p:spPr>
        <p:txBody>
          <a:bodyPr>
            <a:normAutofit/>
          </a:bodyPr>
          <a:lstStyle/>
          <a:p>
            <a:r>
              <a:rPr lang="en-US" dirty="0" smtClean="0"/>
              <a:t>Theory of Clarkson et al.</a:t>
            </a:r>
          </a:p>
          <a:p>
            <a:pPr lvl="1"/>
            <a:r>
              <a:rPr lang="en-US" dirty="0" smtClean="0"/>
              <a:t>Model knowledge as a probability distribution </a:t>
            </a:r>
            <a:r>
              <a:rPr lang="en-US" dirty="0" err="1" smtClean="0"/>
              <a:t>δ</a:t>
            </a:r>
            <a:endParaRPr lang="en-US" dirty="0" smtClean="0"/>
          </a:p>
          <a:p>
            <a:pPr lvl="2"/>
            <a:r>
              <a:rPr lang="en-US" dirty="0"/>
              <a:t>Assumption: </a:t>
            </a:r>
            <a:r>
              <a:rPr lang="en-US" dirty="0" err="1" smtClean="0"/>
              <a:t>δ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agent’s actual knowledge</a:t>
            </a:r>
          </a:p>
          <a:p>
            <a:pPr lvl="1"/>
            <a:r>
              <a:rPr lang="en-US" dirty="0" smtClean="0"/>
              <a:t>Model rational agent learning from query outputs.</a:t>
            </a:r>
          </a:p>
          <a:p>
            <a:pPr lvl="2"/>
            <a:r>
              <a:rPr lang="en-US" dirty="0" smtClean="0"/>
              <a:t>Probabilistic program semantics and revision.</a:t>
            </a:r>
          </a:p>
          <a:p>
            <a:pPr lvl="3"/>
            <a:r>
              <a:rPr lang="en-US" dirty="0" err="1" smtClean="0"/>
              <a:t>δ</a:t>
            </a:r>
            <a:r>
              <a:rPr lang="en-US" dirty="0" smtClean="0"/>
              <a:t>’ = ( [</a:t>
            </a:r>
            <a:r>
              <a:rPr lang="en-US" dirty="0"/>
              <a:t>[S]</a:t>
            </a:r>
            <a:r>
              <a:rPr lang="en-US" dirty="0" smtClean="0"/>
              <a:t>] </a:t>
            </a:r>
            <a:r>
              <a:rPr lang="en-US" dirty="0" err="1" smtClean="0"/>
              <a:t>δ</a:t>
            </a:r>
            <a:r>
              <a:rPr lang="en-US" dirty="0" smtClean="0"/>
              <a:t> ) | (out =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5600" y="42726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804523"/>
            <a:ext cx="3204616" cy="64633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P’ = ( [</a:t>
            </a:r>
            <a:r>
              <a:rPr lang="en-US" dirty="0"/>
              <a:t>[ S ]] </a:t>
            </a:r>
            <a:r>
              <a:rPr lang="en-US" dirty="0" smtClean="0"/>
              <a:t>P ) | (out = True)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Sound: </a:t>
            </a:r>
            <a:r>
              <a:rPr lang="en-US" sz="1600" dirty="0" err="1"/>
              <a:t>δ</a:t>
            </a:r>
            <a:r>
              <a:rPr lang="en-US" sz="1600" dirty="0"/>
              <a:t> ∊ </a:t>
            </a:r>
            <a:r>
              <a:rPr lang="en-US" sz="1600" dirty="0" err="1"/>
              <a:t>γ</a:t>
            </a:r>
            <a:r>
              <a:rPr lang="en-US" sz="1600" dirty="0"/>
              <a:t>(P)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/>
              <a:t>δ</a:t>
            </a:r>
            <a:r>
              <a:rPr lang="en-US" sz="1600" dirty="0"/>
              <a:t>’ ∊ </a:t>
            </a:r>
            <a:r>
              <a:rPr lang="en-US" sz="1600" dirty="0" err="1"/>
              <a:t>γ</a:t>
            </a:r>
            <a:r>
              <a:rPr lang="en-US" sz="1600" dirty="0"/>
              <a:t>(P</a:t>
            </a:r>
            <a:r>
              <a:rPr lang="en-US" sz="1600" dirty="0" smtClean="0"/>
              <a:t>’)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676400"/>
            <a:ext cx="32868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5328047"/>
            <a:ext cx="3135556" cy="615553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Resistant to state-space size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Ex. | support(</a:t>
            </a:r>
            <a:r>
              <a:rPr lang="en-US" sz="1600" dirty="0" err="1" smtClean="0">
                <a:sym typeface="Wingdings"/>
              </a:rPr>
              <a:t>δ</a:t>
            </a:r>
            <a:r>
              <a:rPr lang="en-US" sz="1600" dirty="0" smtClean="0">
                <a:sym typeface="Wingdings"/>
              </a:rPr>
              <a:t>) | &gt; 2 * 10</a:t>
            </a:r>
            <a:r>
              <a:rPr lang="en-US" sz="1600" baseline="30000" dirty="0" smtClean="0">
                <a:sym typeface="Wingdings"/>
              </a:rPr>
              <a:t>13</a:t>
            </a:r>
            <a:endParaRPr lang="en-US" sz="16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1173" y="2045732"/>
            <a:ext cx="2365627" cy="369332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∊ </a:t>
            </a:r>
            <a:r>
              <a:rPr lang="en-US" dirty="0" err="1"/>
              <a:t>γ</a:t>
            </a:r>
            <a:r>
              <a:rPr lang="en-US" dirty="0"/>
              <a:t>(P</a:t>
            </a:r>
            <a:r>
              <a:rPr lang="en-US" dirty="0" smtClean="0"/>
              <a:t>), an abstraction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373868"/>
            <a:ext cx="3029466" cy="36933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actual knowledge </a:t>
            </a:r>
            <a:r>
              <a:rPr lang="en-US" dirty="0"/>
              <a:t>∊ </a:t>
            </a:r>
            <a:r>
              <a:rPr lang="en-US" dirty="0" err="1"/>
              <a:t>γ</a:t>
            </a:r>
            <a:r>
              <a:rPr lang="en-US" dirty="0"/>
              <a:t>(P)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3048000"/>
            <a:ext cx="1185090" cy="369332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4572000"/>
            <a:ext cx="4480714" cy="615553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Policy to limit </a:t>
            </a:r>
            <a:r>
              <a:rPr lang="en-US" dirty="0" smtClean="0"/>
              <a:t>knowledge: max-belief ≤ 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ym typeface="Wingdings"/>
              </a:rPr>
              <a:t>Sound</a:t>
            </a:r>
            <a:r>
              <a:rPr lang="en-US" sz="1600" dirty="0">
                <a:sym typeface="Wingdings"/>
              </a:rPr>
              <a:t>: max-belief(P) ≤ t  </a:t>
            </a:r>
            <a:r>
              <a:rPr lang="en-US" sz="1600" dirty="0"/>
              <a:t>max-belief(</a:t>
            </a:r>
            <a:r>
              <a:rPr lang="en-US" sz="1600" dirty="0" err="1"/>
              <a:t>δ</a:t>
            </a:r>
            <a:r>
              <a:rPr lang="en-US" sz="1600" dirty="0"/>
              <a:t>) ≤ </a:t>
            </a:r>
            <a:r>
              <a:rPr lang="en-US" sz="1600" dirty="0" smtClean="0"/>
              <a:t>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20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90600"/>
          </a:xfrm>
        </p:spPr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Multiple parties have secrets to protect.</a:t>
            </a:r>
          </a:p>
          <a:p>
            <a:r>
              <a:rPr lang="en-US" dirty="0" smtClean="0"/>
              <a:t>Want to compute some function over their secrets without revealing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86200" y="4680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 / False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402658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All parties want to protect their secret.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87866" y="3320534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=80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5974" y="3276600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=60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2283" y="38100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45794" y="37465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91000" y="3620532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All parties want to protect their secret.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87866" y="3320534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=80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5974" y="3276600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=60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2283" y="38100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45794" y="37465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83526" y="35814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73533" y="3713202"/>
            <a:ext cx="21099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 rot="3600000">
            <a:off x="5924324" y="418513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9200" y="4431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6" name="Multiply 35"/>
          <p:cNvSpPr/>
          <p:nvPr/>
        </p:nvSpPr>
        <p:spPr>
          <a:xfrm>
            <a:off x="3810000" y="3048000"/>
            <a:ext cx="1292526" cy="1292526"/>
          </a:xfrm>
          <a:prstGeom prst="mathMultiply">
            <a:avLst>
              <a:gd name="adj1" fmla="val 10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62606" y="2286000"/>
            <a:ext cx="4138404" cy="2061528"/>
          </a:xfrm>
          <a:prstGeom prst="cloudCallout">
            <a:avLst>
              <a:gd name="adj1" fmla="val 63345"/>
              <a:gd name="adj2" fmla="val 74982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2562606" y="2260600"/>
            <a:ext cx="4138404" cy="2061528"/>
          </a:xfrm>
          <a:prstGeom prst="cloudCallout">
            <a:avLst>
              <a:gd name="adj1" fmla="val -47541"/>
              <a:gd name="adj2" fmla="val 71697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</a:t>
            </a:r>
            <a:r>
              <a:rPr lang="en-US" dirty="0" smtClean="0"/>
              <a:t>: common knowledge/belief.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3755723" y="2957844"/>
            <a:ext cx="180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 = 1/91</a:t>
            </a:r>
            <a:r>
              <a:rPr lang="en-US" baseline="30000" dirty="0" smtClean="0"/>
              <a:t>2</a:t>
            </a:r>
          </a:p>
          <a:p>
            <a:pPr algn="ctr"/>
            <a:r>
              <a:rPr lang="en-US" dirty="0" smtClean="0"/>
              <a:t>10 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≤ 100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731276" y="2205672"/>
            <a:ext cx="4138404" cy="2061528"/>
          </a:xfrm>
          <a:prstGeom prst="cloudCallout">
            <a:avLst>
              <a:gd name="adj1" fmla="val 16290"/>
              <a:gd name="adj2" fmla="val 7950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381000" y="2281872"/>
            <a:ext cx="4138404" cy="2061528"/>
          </a:xfrm>
          <a:prstGeom prst="cloudCallout">
            <a:avLst>
              <a:gd name="adj1" fmla="val -9897"/>
              <a:gd name="adj2" fmla="val 75393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Assumption:</a:t>
            </a:r>
            <a:r>
              <a:rPr lang="en-US" dirty="0" smtClean="0"/>
              <a:t> initial belief is derived from common knowledge, revised by secret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539918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 smtClean="0"/>
              <a:t>1</a:t>
            </a:r>
            <a:r>
              <a:rPr lang="en-US" dirty="0" smtClean="0"/>
              <a:t> = 80)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baseline="30000" dirty="0"/>
              <a:t>8</a:t>
            </a:r>
            <a:r>
              <a:rPr lang="en-US" baseline="30000" dirty="0" smtClean="0"/>
              <a:t>0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/>
              <a:t>) 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x</a:t>
            </a:r>
            <a:r>
              <a:rPr lang="en-US" baseline="-25000" dirty="0"/>
              <a:t>2</a:t>
            </a:r>
            <a:r>
              <a:rPr lang="en-US" dirty="0"/>
              <a:t> ≤ 100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2720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/>
              <a:t>2</a:t>
            </a:r>
            <a:r>
              <a:rPr lang="en-US" dirty="0" smtClean="0"/>
              <a:t> = 60)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baseline="30000" dirty="0" smtClean="0"/>
              <a:t>60</a:t>
            </a:r>
            <a:r>
              <a:rPr lang="en-US" dirty="0" smtClean="0"/>
              <a:t>(x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≤ 100 </a:t>
            </a:r>
          </a:p>
        </p:txBody>
      </p:sp>
    </p:spTree>
    <p:extLst>
      <p:ext uri="{BB962C8B-B14F-4D97-AF65-F5344CB8AC3E}">
        <p14:creationId xmlns:p14="http://schemas.microsoft.com/office/powerpoint/2010/main" val="316787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" y="2133600"/>
            <a:ext cx="8412480" cy="3124200"/>
          </a:xfrm>
          <a:prstGeom prst="cloudCallout">
            <a:avLst>
              <a:gd name="adj1" fmla="val 33903"/>
              <a:gd name="adj2" fmla="val 5050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considers all possible values of x</a:t>
            </a:r>
            <a:r>
              <a:rPr lang="en-US" baseline="-250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455057" y="2868375"/>
            <a:ext cx="1918272" cy="842328"/>
            <a:chOff x="1779653" y="2911621"/>
            <a:chExt cx="1918272" cy="842328"/>
          </a:xfrm>
        </p:grpSpPr>
        <p:sp>
          <p:nvSpPr>
            <p:cNvPr id="39" name="Cloud Callout 3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16076"/>
                <a:gd name="adj2" fmla="val 7137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17930" y="3088269"/>
              <a:ext cx="1606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| (x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 = 10)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962400"/>
            <a:ext cx="1665579" cy="894756"/>
            <a:chOff x="1145794" y="3106698"/>
            <a:chExt cx="2742347" cy="1473200"/>
          </a:xfrm>
        </p:grpSpPr>
        <p:sp>
          <p:nvSpPr>
            <p:cNvPr id="45" name="TextBox 44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50" name="Cloud Callout 49"/>
          <p:cNvSpPr/>
          <p:nvPr/>
        </p:nvSpPr>
        <p:spPr>
          <a:xfrm>
            <a:off x="5175766" y="5392340"/>
            <a:ext cx="1918272" cy="842328"/>
          </a:xfrm>
          <a:prstGeom prst="cloudCallout">
            <a:avLst>
              <a:gd name="adj1" fmla="val 68667"/>
              <a:gd name="adj2" fmla="val -231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63696" y="5635823"/>
            <a:ext cx="12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 ≤ x</a:t>
            </a:r>
            <a:r>
              <a:rPr lang="en-US" sz="1400" baseline="-25000" dirty="0"/>
              <a:t>1</a:t>
            </a:r>
            <a:r>
              <a:rPr lang="en-US" sz="1400" dirty="0" smtClean="0"/>
              <a:t> ≤ 100 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27112" y="4035025"/>
            <a:ext cx="1358739" cy="894756"/>
            <a:chOff x="1651000" y="3106698"/>
            <a:chExt cx="2237141" cy="1473200"/>
          </a:xfrm>
        </p:grpSpPr>
        <p:sp>
          <p:nvSpPr>
            <p:cNvPr id="33" name="TextBox 32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953000" y="3926797"/>
            <a:ext cx="1437192" cy="894756"/>
            <a:chOff x="1651000" y="3106698"/>
            <a:chExt cx="2366313" cy="1473200"/>
          </a:xfrm>
        </p:grpSpPr>
        <p:sp>
          <p:nvSpPr>
            <p:cNvPr id="41" name="TextBox 40"/>
            <p:cNvSpPr txBox="1"/>
            <p:nvPr/>
          </p:nvSpPr>
          <p:spPr>
            <a:xfrm>
              <a:off x="2987867" y="3320533"/>
              <a:ext cx="1029446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=100</a:t>
              </a:r>
              <a:endParaRPr lang="en-US" sz="11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90262" y="2836909"/>
            <a:ext cx="1918272" cy="842328"/>
            <a:chOff x="1779653" y="2911621"/>
            <a:chExt cx="1918272" cy="842328"/>
          </a:xfrm>
        </p:grpSpPr>
        <p:sp>
          <p:nvSpPr>
            <p:cNvPr id="49" name="Cloud Callout 4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38586"/>
                <a:gd name="adj2" fmla="val 884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29032" y="3119735"/>
              <a:ext cx="158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11)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62600" y="2843326"/>
            <a:ext cx="1918272" cy="842328"/>
            <a:chOff x="1779653" y="2911621"/>
            <a:chExt cx="1918272" cy="842328"/>
          </a:xfrm>
        </p:grpSpPr>
        <p:sp>
          <p:nvSpPr>
            <p:cNvPr id="54" name="Cloud Callout 53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46972"/>
                <a:gd name="adj2" fmla="val 814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3064" y="3189518"/>
              <a:ext cx="1756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100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100)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3400" y="40386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173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495800" y="2133600"/>
            <a:ext cx="4373879" cy="25908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considers all possible values of x</a:t>
            </a:r>
            <a:r>
              <a:rPr lang="en-US" baseline="-2500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244325" y="3457199"/>
            <a:ext cx="1371600" cy="894756"/>
            <a:chOff x="1295400" y="3962400"/>
            <a:chExt cx="1371600" cy="894756"/>
          </a:xfrm>
        </p:grpSpPr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5872719" y="2546252"/>
            <a:ext cx="1918272" cy="842328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75042" y="2778980"/>
            <a:ext cx="94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Δ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28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14600" y="2133600"/>
            <a:ext cx="6355080" cy="3124200"/>
          </a:xfrm>
          <a:prstGeom prst="cloudCallout">
            <a:avLst>
              <a:gd name="adj1" fmla="val 32304"/>
              <a:gd name="adj2" fmla="val 48877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conservatively enforces max belief threshold</a:t>
            </a:r>
            <a:r>
              <a:rPr lang="en-US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3276600" y="2667000"/>
            <a:ext cx="1116044" cy="533522"/>
            <a:chOff x="1769689" y="2911621"/>
            <a:chExt cx="1928236" cy="842328"/>
          </a:xfrm>
        </p:grpSpPr>
        <p:sp>
          <p:nvSpPr>
            <p:cNvPr id="83" name="Cloud Callout 8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endParaRPr lang="en-US" sz="1400" dirty="0" smtClean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30666" y="3543361"/>
            <a:ext cx="1665579" cy="894756"/>
            <a:chOff x="1145794" y="3106698"/>
            <a:chExt cx="2742347" cy="1473200"/>
          </a:xfrm>
        </p:grpSpPr>
        <p:sp>
          <p:nvSpPr>
            <p:cNvPr id="86" name="TextBox 85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5346861" y="3505200"/>
            <a:ext cx="1358739" cy="894756"/>
            <a:chOff x="1651000" y="3106698"/>
            <a:chExt cx="2237141" cy="1473200"/>
          </a:xfrm>
        </p:grpSpPr>
        <p:sp>
          <p:nvSpPr>
            <p:cNvPr id="90" name="TextBox 89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6952383" y="359813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96" name="Oval Callout 95"/>
          <p:cNvSpPr/>
          <p:nvPr/>
        </p:nvSpPr>
        <p:spPr>
          <a:xfrm>
            <a:off x="1554842" y="2497664"/>
            <a:ext cx="1219200" cy="822241"/>
          </a:xfrm>
          <a:prstGeom prst="wedgeEllipseCallout">
            <a:avLst>
              <a:gd name="adj1" fmla="val -55603"/>
              <a:gd name="adj2" fmla="val 76786"/>
            </a:avLst>
          </a:prstGeom>
          <a:solidFill>
            <a:schemeClr val="tx1">
              <a:lumMod val="25000"/>
              <a:lumOff val="75000"/>
            </a:schemeClr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83242" y="3107265"/>
            <a:ext cx="1935842" cy="1473200"/>
            <a:chOff x="238618" y="3070424"/>
            <a:chExt cx="1935842" cy="14732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52627" y="2709901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788839" y="2643781"/>
            <a:ext cx="1116044" cy="533522"/>
            <a:chOff x="1769689" y="2911621"/>
            <a:chExt cx="1928236" cy="842328"/>
          </a:xfrm>
        </p:grpSpPr>
        <p:sp>
          <p:nvSpPr>
            <p:cNvPr id="103" name="Cloud Callout 10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endParaRPr lang="en-US" sz="1400" dirty="0" smtClean="0"/>
            </a:p>
          </p:txBody>
        </p:sp>
      </p:grpSp>
      <p:sp>
        <p:nvSpPr>
          <p:cNvPr id="106" name="Cloud Callout 105"/>
          <p:cNvSpPr/>
          <p:nvPr/>
        </p:nvSpPr>
        <p:spPr>
          <a:xfrm>
            <a:off x="5800051" y="3090360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Callout 110"/>
          <p:cNvSpPr/>
          <p:nvPr/>
        </p:nvSpPr>
        <p:spPr>
          <a:xfrm>
            <a:off x="4336107" y="3209865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loud Callout 111"/>
          <p:cNvSpPr/>
          <p:nvPr/>
        </p:nvSpPr>
        <p:spPr>
          <a:xfrm>
            <a:off x="6029300" y="3318744"/>
            <a:ext cx="458499" cy="220323"/>
          </a:xfrm>
          <a:prstGeom prst="cloudCallout">
            <a:avLst>
              <a:gd name="adj1" fmla="val -78748"/>
              <a:gd name="adj2" fmla="val 538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94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496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817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5791201" y="1676400"/>
            <a:ext cx="2895600" cy="19050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maintains belief set.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does similarly.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898" y="365432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175347" y="2590800"/>
            <a:ext cx="1597053" cy="674966"/>
            <a:chOff x="1295400" y="3962400"/>
            <a:chExt cx="2117104" cy="894756"/>
          </a:xfrm>
        </p:grpSpPr>
        <p:sp>
          <p:nvSpPr>
            <p:cNvPr id="45" name="TextBox 44"/>
            <p:cNvSpPr txBox="1"/>
            <p:nvPr/>
          </p:nvSpPr>
          <p:spPr>
            <a:xfrm>
              <a:off x="2414193" y="4092274"/>
              <a:ext cx="9983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 ≤ x</a:t>
              </a:r>
              <a:r>
                <a:rPr lang="en-US" sz="1100" baseline="-25000" dirty="0" smtClean="0"/>
                <a:t>1 </a:t>
              </a:r>
              <a:r>
                <a:rPr lang="en-US" sz="1100" dirty="0" smtClean="0"/>
                <a:t>≤ 100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6691924" y="1876507"/>
            <a:ext cx="1447063" cy="635417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94980" y="2052068"/>
            <a:ext cx="111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  <a:r>
              <a:rPr lang="en-US" sz="1400" baseline="-25000" dirty="0" smtClean="0"/>
              <a:t>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4978" y="3975084"/>
            <a:ext cx="1613069" cy="1473200"/>
            <a:chOff x="238618" y="3070424"/>
            <a:chExt cx="1613069" cy="14732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6522721" y="3657600"/>
            <a:ext cx="1021079" cy="604820"/>
          </a:xfrm>
          <a:prstGeom prst="cloudCallout">
            <a:avLst>
              <a:gd name="adj1" fmla="val 86236"/>
              <a:gd name="adj2" fmla="val -73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807023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Cloud Callout 52"/>
          <p:cNvSpPr/>
          <p:nvPr/>
        </p:nvSpPr>
        <p:spPr>
          <a:xfrm>
            <a:off x="4953000" y="4841694"/>
            <a:ext cx="2895600" cy="1905000"/>
          </a:xfrm>
          <a:prstGeom prst="cloudCallout">
            <a:avLst>
              <a:gd name="adj1" fmla="val 47086"/>
              <a:gd name="adj2" fmla="val -5400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163609" y="5802090"/>
            <a:ext cx="1034678" cy="674966"/>
            <a:chOff x="1295400" y="3962400"/>
            <a:chExt cx="1371601" cy="894756"/>
          </a:xfrm>
        </p:grpSpPr>
        <p:sp>
          <p:nvSpPr>
            <p:cNvPr id="57" name="Rectangle 56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6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64" name="Cloud Callout 63"/>
          <p:cNvSpPr/>
          <p:nvPr/>
        </p:nvSpPr>
        <p:spPr>
          <a:xfrm>
            <a:off x="5422010" y="5139849"/>
            <a:ext cx="2066802" cy="662241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1711" y="5285601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Δ’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= { δ</a:t>
            </a:r>
            <a:r>
              <a:rPr lang="en-US" sz="1200" baseline="-25000" dirty="0" smtClean="0"/>
              <a:t>1</a:t>
            </a:r>
            <a:r>
              <a:rPr lang="en-US" sz="1200" baseline="30000" dirty="0" smtClean="0"/>
              <a:t>x</a:t>
            </a:r>
            <a:r>
              <a:rPr lang="en-US" sz="1200" dirty="0" smtClean="0"/>
              <a:t> | (out = True) }</a:t>
            </a:r>
            <a:r>
              <a:rPr lang="en-US" sz="1200" baseline="-25000" dirty="0" smtClean="0"/>
              <a:t>x</a:t>
            </a:r>
          </a:p>
        </p:txBody>
      </p:sp>
      <p:sp>
        <p:nvSpPr>
          <p:cNvPr id="44" name="Cloud Callout 43"/>
          <p:cNvSpPr/>
          <p:nvPr/>
        </p:nvSpPr>
        <p:spPr>
          <a:xfrm>
            <a:off x="2621279" y="3705379"/>
            <a:ext cx="1021079" cy="604820"/>
          </a:xfrm>
          <a:prstGeom prst="cloudCallout">
            <a:avLst>
              <a:gd name="adj1" fmla="val -90381"/>
              <a:gd name="adj2" fmla="val 6015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44444" y="3821195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3090208"/>
            <a:ext cx="1143000" cy="2396192"/>
            <a:chOff x="4038600" y="2849940"/>
            <a:chExt cx="1143000" cy="2396192"/>
          </a:xfrm>
        </p:grpSpPr>
        <p:sp>
          <p:nvSpPr>
            <p:cNvPr id="49" name="TextBox 48"/>
            <p:cNvSpPr txBox="1"/>
            <p:nvPr/>
          </p:nvSpPr>
          <p:spPr>
            <a:xfrm>
              <a:off x="4038600" y="2849940"/>
              <a:ext cx="1143000" cy="1569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T</a:t>
              </a:r>
              <a:endParaRPr lang="en-US" sz="4800" dirty="0"/>
            </a:p>
            <a:p>
              <a:pPr algn="ctr"/>
              <a:endParaRPr lang="en-US" sz="4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1926" y="3766225"/>
              <a:ext cx="106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4419600" y="4283334"/>
              <a:ext cx="381000" cy="562570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7200" y="4876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14600" y="427148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834896" y="4290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" name="Straight Arrow Connector 66"/>
          <p:cNvCxnSpPr>
            <a:stCxn id="55" idx="3"/>
          </p:cNvCxnSpPr>
          <p:nvPr/>
        </p:nvCxnSpPr>
        <p:spPr>
          <a:xfrm>
            <a:off x="2900267" y="4456152"/>
            <a:ext cx="1214533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5257800" y="4456152"/>
            <a:ext cx="1577096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loud Callout 68"/>
          <p:cNvSpPr/>
          <p:nvPr/>
        </p:nvSpPr>
        <p:spPr>
          <a:xfrm>
            <a:off x="2389727" y="2948159"/>
            <a:ext cx="1021079" cy="604820"/>
          </a:xfrm>
          <a:prstGeom prst="cloudCallout">
            <a:avLst>
              <a:gd name="adj1" fmla="val -86650"/>
              <a:gd name="adj2" fmla="val 14624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Callout 69"/>
          <p:cNvSpPr/>
          <p:nvPr/>
        </p:nvSpPr>
        <p:spPr>
          <a:xfrm>
            <a:off x="2576815" y="5381936"/>
            <a:ext cx="1021079" cy="604820"/>
          </a:xfrm>
          <a:prstGeom prst="cloudCallout">
            <a:avLst>
              <a:gd name="adj1" fmla="val -76700"/>
              <a:gd name="adj2" fmla="val -8893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81635" y="3048000"/>
            <a:ext cx="43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819400" y="5486400"/>
            <a:ext cx="48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Δ’</a:t>
            </a:r>
            <a:r>
              <a:rPr lang="en-US" baseline="-25000" dirty="0" smtClean="0"/>
              <a:t>2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76200" y="2894195"/>
            <a:ext cx="1066800" cy="3423119"/>
            <a:chOff x="495300" y="2894195"/>
            <a:chExt cx="1066800" cy="3423119"/>
          </a:xfrm>
        </p:grpSpPr>
        <p:sp>
          <p:nvSpPr>
            <p:cNvPr id="73" name="Down Arrow 72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17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Very conservative.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09600" y="4663506"/>
            <a:ext cx="2411443" cy="1356294"/>
            <a:chOff x="1145794" y="3106698"/>
            <a:chExt cx="2619298" cy="1473200"/>
          </a:xfrm>
        </p:grpSpPr>
        <p:sp>
          <p:nvSpPr>
            <p:cNvPr id="68" name="TextBox 67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81000" y="2216864"/>
            <a:ext cx="3810000" cy="1897935"/>
            <a:chOff x="381000" y="2281872"/>
            <a:chExt cx="4138404" cy="2061528"/>
          </a:xfrm>
        </p:grpSpPr>
        <p:sp>
          <p:nvSpPr>
            <p:cNvPr id="66" name="Cloud Callout 65"/>
            <p:cNvSpPr/>
            <p:nvPr/>
          </p:nvSpPr>
          <p:spPr>
            <a:xfrm>
              <a:off x="381000" y="2281872"/>
              <a:ext cx="4138404" cy="2061528"/>
            </a:xfrm>
            <a:prstGeom prst="cloudCallout">
              <a:avLst>
                <a:gd name="adj1" fmla="val -9897"/>
                <a:gd name="adj2" fmla="val 7539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61651" y="2590800"/>
              <a:ext cx="1993530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δ</a:t>
              </a:r>
              <a:r>
                <a:rPr lang="en-US" sz="1200" baseline="-25000" dirty="0" smtClean="0"/>
                <a:t>1</a:t>
              </a:r>
              <a:r>
                <a:rPr lang="en-US" sz="1200" baseline="30000" dirty="0" smtClean="0"/>
                <a:t>80</a:t>
              </a:r>
              <a:r>
                <a:rPr lang="en-US" sz="1200" dirty="0" smtClean="0"/>
                <a:t>(x</a:t>
              </a:r>
              <a:r>
                <a:rPr lang="en-US" sz="1200" baseline="-25000" dirty="0" smtClean="0"/>
                <a:t>2</a:t>
              </a:r>
              <a:r>
                <a:rPr lang="en-US" sz="1200" dirty="0"/>
                <a:t>) = 1/</a:t>
              </a:r>
              <a:r>
                <a:rPr lang="en-US" sz="1200" dirty="0" smtClean="0"/>
                <a:t>91</a:t>
              </a:r>
              <a:endParaRPr lang="en-US" sz="1200" baseline="30000" dirty="0" smtClean="0"/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100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                        out = True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δ’</a:t>
              </a:r>
              <a:r>
                <a:rPr lang="en-US" sz="1200" baseline="-25000" dirty="0" smtClean="0"/>
                <a:t>1</a:t>
              </a:r>
              <a:r>
                <a:rPr lang="en-US" sz="1200" baseline="30000" dirty="0" smtClean="0"/>
                <a:t>80</a:t>
              </a:r>
              <a:r>
                <a:rPr lang="en-US" sz="1200" dirty="0"/>
                <a:t>(x</a:t>
              </a:r>
              <a:r>
                <a:rPr lang="en-US" sz="1200" baseline="-25000" dirty="0"/>
                <a:t>2</a:t>
              </a:r>
              <a:r>
                <a:rPr lang="en-US" sz="1200" dirty="0"/>
                <a:t>) = 1</a:t>
              </a:r>
              <a:r>
                <a:rPr lang="en-US" sz="1200" dirty="0" smtClean="0"/>
                <a:t>/71</a:t>
              </a:r>
              <a:endParaRPr lang="en-US" sz="1200" baseline="30000" dirty="0"/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2057400" y="3117475"/>
              <a:ext cx="457200" cy="481013"/>
            </a:xfrm>
            <a:prstGeom prst="down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19938" y="4668684"/>
            <a:ext cx="2266756" cy="1274916"/>
            <a:chOff x="1145794" y="3106698"/>
            <a:chExt cx="2619298" cy="1473200"/>
          </a:xfrm>
        </p:grpSpPr>
        <p:sp>
          <p:nvSpPr>
            <p:cNvPr id="100" name="TextBox 99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=10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4495800" y="2254540"/>
            <a:ext cx="3581400" cy="1784059"/>
            <a:chOff x="381000" y="2281872"/>
            <a:chExt cx="4138404" cy="2061528"/>
          </a:xfrm>
        </p:grpSpPr>
        <p:sp>
          <p:nvSpPr>
            <p:cNvPr id="104" name="Cloud Callout 103"/>
            <p:cNvSpPr/>
            <p:nvPr/>
          </p:nvSpPr>
          <p:spPr>
            <a:xfrm>
              <a:off x="381000" y="2281872"/>
              <a:ext cx="4138404" cy="2061528"/>
            </a:xfrm>
            <a:prstGeom prst="cloudCallout">
              <a:avLst>
                <a:gd name="adj1" fmla="val -9897"/>
                <a:gd name="adj2" fmla="val 7539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361651" y="2590800"/>
              <a:ext cx="1993530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δ</a:t>
              </a:r>
              <a:r>
                <a:rPr lang="en-US" sz="1200" baseline="-25000" dirty="0" smtClean="0"/>
                <a:t>1</a:t>
              </a:r>
              <a:r>
                <a:rPr lang="en-US" sz="1200" baseline="30000" dirty="0" smtClean="0"/>
                <a:t>10</a:t>
              </a:r>
              <a:r>
                <a:rPr lang="en-US" sz="1200" dirty="0" smtClean="0"/>
                <a:t>(x</a:t>
              </a:r>
              <a:r>
                <a:rPr lang="en-US" sz="1200" baseline="-25000" dirty="0" smtClean="0"/>
                <a:t>2</a:t>
              </a:r>
              <a:r>
                <a:rPr lang="en-US" sz="1200" dirty="0"/>
                <a:t>) = 1/</a:t>
              </a:r>
              <a:r>
                <a:rPr lang="en-US" sz="1200" dirty="0" smtClean="0"/>
                <a:t>91</a:t>
              </a:r>
              <a:endParaRPr lang="en-US" sz="1200" baseline="30000" dirty="0" smtClean="0"/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100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                        out = True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δ’</a:t>
              </a:r>
              <a:r>
                <a:rPr lang="en-US" sz="1200" baseline="-25000" dirty="0" smtClean="0"/>
                <a:t>1</a:t>
              </a:r>
              <a:r>
                <a:rPr lang="en-US" sz="1200" baseline="30000" dirty="0" smtClean="0"/>
                <a:t>10</a:t>
              </a:r>
              <a:r>
                <a:rPr lang="en-US" sz="1200" dirty="0"/>
                <a:t>(x</a:t>
              </a:r>
              <a:r>
                <a:rPr lang="en-US" sz="1200" baseline="-25000" dirty="0"/>
                <a:t>2</a:t>
              </a:r>
              <a:r>
                <a:rPr lang="en-US" sz="1200" dirty="0"/>
                <a:t>) = </a:t>
              </a:r>
              <a:r>
                <a:rPr lang="en-US" sz="1200" dirty="0" smtClean="0">
                  <a:solidFill>
                    <a:srgbClr val="FF0000"/>
                  </a:solidFill>
                </a:rPr>
                <a:t>1</a:t>
              </a:r>
              <a:endParaRPr lang="en-US" sz="1200" baseline="300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10</a:t>
              </a:r>
              <a:endParaRPr lang="en-US" sz="1200" dirty="0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2057400" y="3157979"/>
              <a:ext cx="457200" cy="481013"/>
            </a:xfrm>
            <a:prstGeom prst="down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86197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Expensive </a:t>
            </a:r>
            <a:r>
              <a:rPr lang="en-US" dirty="0" smtClean="0"/>
              <a:t>in computation and representation.</a:t>
            </a:r>
          </a:p>
          <a:p>
            <a:pPr lvl="1"/>
            <a:r>
              <a:rPr lang="en-US" dirty="0" smtClean="0"/>
              <a:t>Abstraction </a:t>
            </a:r>
            <a:r>
              <a:rPr lang="en-US" dirty="0"/>
              <a:t>might </a:t>
            </a:r>
            <a:r>
              <a:rPr lang="en-US" dirty="0" smtClean="0"/>
              <a:t>help.</a:t>
            </a:r>
          </a:p>
          <a:p>
            <a:pPr lvl="2"/>
            <a:r>
              <a:rPr lang="en-US" dirty="0" smtClean="0"/>
              <a:t>Have: </a:t>
            </a:r>
            <a:r>
              <a:rPr lang="en-US" dirty="0" err="1"/>
              <a:t>γ</a:t>
            </a:r>
            <a:r>
              <a:rPr lang="en-US" dirty="0"/>
              <a:t>(P</a:t>
            </a:r>
            <a:r>
              <a:rPr lang="en-US" dirty="0" smtClean="0"/>
              <a:t>) = { </a:t>
            </a:r>
            <a:r>
              <a:rPr lang="en-US" dirty="0" err="1" smtClean="0"/>
              <a:t>δ</a:t>
            </a:r>
            <a:r>
              <a:rPr lang="en-US" dirty="0" smtClean="0"/>
              <a:t> }</a:t>
            </a:r>
          </a:p>
          <a:p>
            <a:pPr lvl="2"/>
            <a:r>
              <a:rPr lang="en-US" dirty="0" smtClean="0"/>
              <a:t>Can do: </a:t>
            </a:r>
            <a:r>
              <a:rPr lang="en-US" dirty="0" err="1" smtClean="0"/>
              <a:t>γ</a:t>
            </a:r>
            <a:r>
              <a:rPr lang="en-US" dirty="0"/>
              <a:t>(P</a:t>
            </a:r>
            <a:r>
              <a:rPr lang="en-US" dirty="0" smtClean="0"/>
              <a:t>) ⊇ { </a:t>
            </a:r>
            <a:r>
              <a:rPr lang="en-US" dirty="0" err="1" smtClean="0"/>
              <a:t>δ</a:t>
            </a:r>
            <a:r>
              <a:rPr lang="en-US" dirty="0"/>
              <a:t> </a:t>
            </a:r>
            <a:r>
              <a:rPr lang="en-US" dirty="0" smtClean="0"/>
              <a:t>| (x</a:t>
            </a:r>
            <a:r>
              <a:rPr lang="en-US" baseline="-25000" dirty="0" smtClean="0"/>
              <a:t>1</a:t>
            </a:r>
            <a:r>
              <a:rPr lang="en-US" dirty="0" smtClean="0"/>
              <a:t> = v) }</a:t>
            </a:r>
            <a:r>
              <a:rPr lang="en-US" baseline="-25000" dirty="0" smtClean="0"/>
              <a:t>10 ≤ v ≤ 100</a:t>
            </a:r>
          </a:p>
          <a:p>
            <a:pPr lvl="2"/>
            <a:r>
              <a:rPr lang="en-US" dirty="0"/>
              <a:t>Would also like: </a:t>
            </a:r>
            <a:r>
              <a:rPr lang="en-US" dirty="0" err="1"/>
              <a:t>γ</a:t>
            </a:r>
            <a:r>
              <a:rPr lang="en-US" dirty="0"/>
              <a:t>(P</a:t>
            </a:r>
            <a:r>
              <a:rPr lang="en-US" dirty="0" smtClean="0"/>
              <a:t>) ≈ </a:t>
            </a:r>
            <a:r>
              <a:rPr lang="en-US" dirty="0"/>
              <a:t>{ </a:t>
            </a:r>
            <a:r>
              <a:rPr lang="en-US" dirty="0" err="1"/>
              <a:t>δ</a:t>
            </a:r>
            <a:r>
              <a:rPr lang="en-US" dirty="0"/>
              <a:t> | (x</a:t>
            </a:r>
            <a:r>
              <a:rPr lang="en-US" baseline="-25000" dirty="0"/>
              <a:t>1</a:t>
            </a:r>
            <a:r>
              <a:rPr lang="en-US" dirty="0"/>
              <a:t> = v) }</a:t>
            </a:r>
            <a:r>
              <a:rPr lang="en-US" baseline="-25000" dirty="0" smtClean="0"/>
              <a:t>10 ≤ v ≤ 100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45670" y="5156200"/>
            <a:ext cx="1473200" cy="1473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31083" y="2882926"/>
            <a:ext cx="3148509" cy="1973796"/>
            <a:chOff x="4648490" y="2550385"/>
            <a:chExt cx="4373879" cy="2590800"/>
          </a:xfrm>
        </p:grpSpPr>
        <p:sp>
          <p:nvSpPr>
            <p:cNvPr id="6" name="Cloud Callout 5"/>
            <p:cNvSpPr/>
            <p:nvPr/>
          </p:nvSpPr>
          <p:spPr>
            <a:xfrm>
              <a:off x="4648490" y="2550385"/>
              <a:ext cx="4373879" cy="2590800"/>
            </a:xfrm>
            <a:prstGeom prst="cloudCallout">
              <a:avLst>
                <a:gd name="adj1" fmla="val 30931"/>
                <a:gd name="adj2" fmla="val 54883"/>
              </a:avLst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244325" y="3457199"/>
              <a:ext cx="1371600" cy="894756"/>
              <a:chOff x="1295400" y="3962400"/>
              <a:chExt cx="1371600" cy="89475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95400" y="4350987"/>
                <a:ext cx="3438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A</a:t>
                </a:r>
                <a:r>
                  <a:rPr lang="en-US" sz="1100" baseline="-25000" dirty="0" smtClean="0"/>
                  <a:t>1</a:t>
                </a:r>
                <a:endParaRPr lang="en-US" sz="11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240" y="3962400"/>
                <a:ext cx="894756" cy="89475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400" y="3962400"/>
                <a:ext cx="894756" cy="8947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2245" y="3962400"/>
                <a:ext cx="894755" cy="894756"/>
              </a:xfrm>
              <a:prstGeom prst="rect">
                <a:avLst/>
              </a:prstGeom>
            </p:spPr>
          </p:pic>
        </p:grpSp>
        <p:sp>
          <p:nvSpPr>
            <p:cNvPr id="20" name="Cloud Callout 19"/>
            <p:cNvSpPr/>
            <p:nvPr/>
          </p:nvSpPr>
          <p:spPr>
            <a:xfrm>
              <a:off x="6062215" y="2791572"/>
              <a:ext cx="2553410" cy="842328"/>
            </a:xfrm>
            <a:prstGeom prst="cloudCallout">
              <a:avLst>
                <a:gd name="adj1" fmla="val -16076"/>
                <a:gd name="adj2" fmla="val 7137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52855" y="2933761"/>
              <a:ext cx="2151057" cy="40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Δ</a:t>
              </a:r>
              <a:r>
                <a:rPr lang="en-US" sz="1400" dirty="0" smtClean="0"/>
                <a:t> = {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| (</a:t>
              </a:r>
              <a:r>
                <a:rPr lang="en-US" sz="1400" dirty="0"/>
                <a:t>x</a:t>
              </a:r>
              <a:r>
                <a:rPr lang="en-US" sz="1400" baseline="-25000" dirty="0"/>
                <a:t>1</a:t>
              </a:r>
              <a:r>
                <a:rPr lang="en-US" sz="1400" dirty="0"/>
                <a:t> = v) }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8544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Use trusted third party.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97669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approach: </a:t>
            </a:r>
            <a:br>
              <a:rPr lang="en-US" dirty="0" smtClean="0"/>
            </a:br>
            <a:r>
              <a:rPr lang="en-US" dirty="0" smtClean="0"/>
              <a:t>Knowledge tracking via SMC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SMC: “trusted third party”.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1000" y="2667000"/>
            <a:ext cx="1722533" cy="1473200"/>
            <a:chOff x="1651000" y="2667000"/>
            <a:chExt cx="1722533" cy="147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2667000"/>
              <a:ext cx="1473200" cy="147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87866" y="30888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6400" y="3622376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15133" y="2641600"/>
            <a:ext cx="1833467" cy="1473200"/>
            <a:chOff x="6015133" y="2641600"/>
            <a:chExt cx="1833467" cy="1473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15133" y="30761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52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trusted third party for knowledge tracking and policy checking.</a:t>
            </a:r>
          </a:p>
          <a:p>
            <a:r>
              <a:rPr lang="en-US" dirty="0"/>
              <a:t>Policy check on actual belief, instead conservatively over all plausible beliefs.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293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5036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5036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x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dirty="0" smtClean="0">
                  <a:solidFill>
                    <a:srgbClr val="292934"/>
                  </a:solidFill>
                </a:rPr>
                <a:t>=60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A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 flipH="1">
            <a:off x="4160904" y="2902886"/>
            <a:ext cx="487296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51275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700311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</a:rPr>
              <a:t>P</a:t>
            </a:r>
            <a:r>
              <a:rPr lang="en-US" sz="1400" baseline="-25000" dirty="0">
                <a:solidFill>
                  <a:srgbClr val="292934"/>
                </a:solidFill>
              </a:rPr>
              <a:t>1</a:t>
            </a:r>
            <a:r>
              <a:rPr lang="en-US" sz="1400" dirty="0">
                <a:solidFill>
                  <a:srgbClr val="292934"/>
                </a:solidFill>
              </a:rPr>
              <a:t>(δ</a:t>
            </a:r>
            <a:r>
              <a:rPr lang="en-US" sz="1400" baseline="-25000" dirty="0">
                <a:solidFill>
                  <a:srgbClr val="292934"/>
                </a:solidFill>
              </a:rPr>
              <a:t>2, …</a:t>
            </a:r>
            <a:r>
              <a:rPr lang="en-US" sz="1400" dirty="0">
                <a:solidFill>
                  <a:srgbClr val="292934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434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198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4000" y="2902886"/>
            <a:ext cx="244299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policy decision leaks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4655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4655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60</a:t>
            </a:r>
            <a:r>
              <a:rPr lang="en-US" sz="1200" dirty="0" smtClean="0">
                <a:solidFill>
                  <a:srgbClr val="292934"/>
                </a:solidFill>
              </a:rPr>
              <a:t>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2200" y="47465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177191" y="2736055"/>
            <a:ext cx="1284059" cy="591345"/>
          </a:xfrm>
          <a:custGeom>
            <a:avLst/>
            <a:gdLst>
              <a:gd name="connsiteX0" fmla="*/ 1284059 w 1284059"/>
              <a:gd name="connsiteY0" fmla="*/ 369095 h 591345"/>
              <a:gd name="connsiteX1" fmla="*/ 693509 w 1284059"/>
              <a:gd name="connsiteY1" fmla="*/ 795 h 591345"/>
              <a:gd name="connsiteX2" fmla="*/ 122009 w 1284059"/>
              <a:gd name="connsiteY2" fmla="*/ 280195 h 591345"/>
              <a:gd name="connsiteX3" fmla="*/ 7709 w 1284059"/>
              <a:gd name="connsiteY3" fmla="*/ 591345 h 59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059" h="591345">
                <a:moveTo>
                  <a:pt x="1284059" y="369095"/>
                </a:moveTo>
                <a:cubicBezTo>
                  <a:pt x="1085621" y="192353"/>
                  <a:pt x="887184" y="15612"/>
                  <a:pt x="693509" y="795"/>
                </a:cubicBezTo>
                <a:cubicBezTo>
                  <a:pt x="499834" y="-14022"/>
                  <a:pt x="236309" y="181770"/>
                  <a:pt x="122009" y="280195"/>
                </a:cubicBezTo>
                <a:cubicBezTo>
                  <a:pt x="7709" y="378620"/>
                  <a:pt x="-14516" y="543720"/>
                  <a:pt x="7709" y="591345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70150" y="3517900"/>
            <a:ext cx="3926094" cy="1682573"/>
          </a:xfrm>
          <a:custGeom>
            <a:avLst/>
            <a:gdLst>
              <a:gd name="connsiteX0" fmla="*/ 3708400 w 3926094"/>
              <a:gd name="connsiteY0" fmla="*/ 0 h 1682573"/>
              <a:gd name="connsiteX1" fmla="*/ 3924300 w 3926094"/>
              <a:gd name="connsiteY1" fmla="*/ 114300 h 1682573"/>
              <a:gd name="connsiteX2" fmla="*/ 3714750 w 3926094"/>
              <a:gd name="connsiteY2" fmla="*/ 254000 h 1682573"/>
              <a:gd name="connsiteX3" fmla="*/ 2476500 w 3926094"/>
              <a:gd name="connsiteY3" fmla="*/ 844550 h 1682573"/>
              <a:gd name="connsiteX4" fmla="*/ 2597150 w 3926094"/>
              <a:gd name="connsiteY4" fmla="*/ 1200150 h 1682573"/>
              <a:gd name="connsiteX5" fmla="*/ 2101850 w 3926094"/>
              <a:gd name="connsiteY5" fmla="*/ 1631950 h 1682573"/>
              <a:gd name="connsiteX6" fmla="*/ 774700 w 3926094"/>
              <a:gd name="connsiteY6" fmla="*/ 1543050 h 1682573"/>
              <a:gd name="connsiteX7" fmla="*/ 0 w 3926094"/>
              <a:gd name="connsiteY7" fmla="*/ 463550 h 168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6094" h="1682573">
                <a:moveTo>
                  <a:pt x="3708400" y="0"/>
                </a:moveTo>
                <a:cubicBezTo>
                  <a:pt x="3815821" y="35983"/>
                  <a:pt x="3923242" y="71967"/>
                  <a:pt x="3924300" y="114300"/>
                </a:cubicBezTo>
                <a:cubicBezTo>
                  <a:pt x="3925358" y="156633"/>
                  <a:pt x="3956050" y="132292"/>
                  <a:pt x="3714750" y="254000"/>
                </a:cubicBezTo>
                <a:cubicBezTo>
                  <a:pt x="3473450" y="375708"/>
                  <a:pt x="2662767" y="686858"/>
                  <a:pt x="2476500" y="844550"/>
                </a:cubicBezTo>
                <a:cubicBezTo>
                  <a:pt x="2290233" y="1002242"/>
                  <a:pt x="2659592" y="1068917"/>
                  <a:pt x="2597150" y="1200150"/>
                </a:cubicBezTo>
                <a:cubicBezTo>
                  <a:pt x="2534708" y="1331383"/>
                  <a:pt x="2405592" y="1574800"/>
                  <a:pt x="2101850" y="1631950"/>
                </a:cubicBezTo>
                <a:cubicBezTo>
                  <a:pt x="1798108" y="1689100"/>
                  <a:pt x="1125008" y="1737783"/>
                  <a:pt x="774700" y="1543050"/>
                </a:cubicBezTo>
                <a:cubicBezTo>
                  <a:pt x="424392" y="1348317"/>
                  <a:pt x="107950" y="579967"/>
                  <a:pt x="0" y="463550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(δ</a:t>
            </a:r>
            <a:r>
              <a:rPr lang="en-US" sz="1400" baseline="-25000" dirty="0">
                <a:solidFill>
                  <a:srgbClr val="FF0000"/>
                </a:solidFill>
              </a:rPr>
              <a:t>2, …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8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48148E-6 L 0.08334 0.05555 " pathEditMode="relative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48148E-6 L -0.08333 -0.01111 " pathEditMode="relative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 trust the </a:t>
            </a:r>
            <a:r>
              <a:rPr lang="en-US" dirty="0" smtClean="0"/>
              <a:t>“trusted </a:t>
            </a:r>
            <a:r>
              <a:rPr lang="en-US" dirty="0" smtClean="0"/>
              <a:t>third </a:t>
            </a:r>
            <a:r>
              <a:rPr lang="en-US" dirty="0" smtClean="0"/>
              <a:t>party” </a:t>
            </a:r>
            <a:r>
              <a:rPr lang="en-US" dirty="0" smtClean="0"/>
              <a:t>to enforce their policies.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533699" y="45796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415385" y="45796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98146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14030" y="46703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80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724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7342" y="4706778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6415385" y="5090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58000" y="515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129448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3333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68600" y="3781722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28513" y="4276141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dirty="0" smtClean="0"/>
              <a:t>via </a:t>
            </a:r>
            <a:r>
              <a:rPr lang="en-US" dirty="0" smtClean="0"/>
              <a:t>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16777"/>
          </a:xfrm>
        </p:spPr>
        <p:txBody>
          <a:bodyPr>
            <a:normAutofit/>
          </a:bodyPr>
          <a:lstStyle/>
          <a:p>
            <a:r>
              <a:rPr lang="en-US" dirty="0"/>
              <a:t>Knowledge tracking within SMC</a:t>
            </a:r>
          </a:p>
          <a:p>
            <a:pPr lvl="1"/>
            <a:r>
              <a:rPr lang="en-US" dirty="0"/>
              <a:t>More permissive than belief sets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Unsatisfying uncertainty about one’s own </a:t>
            </a:r>
            <a:r>
              <a:rPr lang="en-US" dirty="0" smtClean="0"/>
              <a:t>policy decisions. </a:t>
            </a:r>
            <a:endParaRPr lang="en-US" dirty="0"/>
          </a:p>
          <a:p>
            <a:pPr lvl="1"/>
            <a:r>
              <a:rPr lang="en-US" dirty="0"/>
              <a:t>“SMC is 1000 times slower than normal computation”</a:t>
            </a:r>
          </a:p>
          <a:p>
            <a:pPr lvl="2"/>
            <a:r>
              <a:rPr lang="en-US" dirty="0"/>
              <a:t>Active research area (getting better).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83200" y="391697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689299" y="4251466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2492299" y="5212706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5373985" y="52127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10577"/>
            <a:ext cx="1473200" cy="1473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892800" y="3358177"/>
            <a:ext cx="2209800" cy="1473200"/>
            <a:chOff x="5791200" y="2692400"/>
            <a:chExt cx="22098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527800" y="26924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56746" y="391697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72630" y="5303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6600" y="52812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921000" y="6326880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73600" y="6302205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3429000" y="4704377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09918" y="5967091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536899" y="4669765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302000" y="5974377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5000" y="5357491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15942" y="5339869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5373985" y="57239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16600" y="57924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3762539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90600"/>
          </a:xfrm>
        </p:spPr>
        <p:txBody>
          <a:bodyPr/>
          <a:lstStyle/>
          <a:p>
            <a:r>
              <a:rPr lang="en-US" dirty="0" smtClean="0"/>
              <a:t>Comparison 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Millionaires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85800" y="4495800"/>
            <a:ext cx="1090881" cy="681378"/>
            <a:chOff x="1289513" y="3031694"/>
            <a:chExt cx="2478665" cy="1548204"/>
          </a:xfrm>
        </p:grpSpPr>
        <p:sp>
          <p:nvSpPr>
            <p:cNvPr id="68" name="TextBox 67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89513" y="3932356"/>
              <a:ext cx="721977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1</a:t>
              </a:r>
              <a:endParaRPr lang="en-US" sz="1000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5867400" y="5257800"/>
            <a:ext cx="2819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Q</a:t>
            </a:r>
            <a:r>
              <a:rPr lang="en-US" b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   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&amp;&amp;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3 </a:t>
            </a:r>
            <a:r>
              <a:rPr lang="en-US" dirty="0" smtClean="0"/>
              <a:t>then</a:t>
            </a:r>
          </a:p>
          <a:p>
            <a:r>
              <a:rPr lang="en-US" dirty="0" smtClean="0"/>
              <a:t>  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out </a:t>
            </a:r>
            <a:r>
              <a:rPr lang="en-US" dirty="0"/>
              <a:t>:= False</a:t>
            </a:r>
          </a:p>
        </p:txBody>
      </p:sp>
      <p:pic>
        <p:nvPicPr>
          <p:cNvPr id="5" name="Picture 4" descr="beliefs_run_col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5720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729733" y="2487711"/>
            <a:ext cx="18287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max belief</a:t>
            </a:r>
            <a:endParaRPr lang="en-US" sz="1400" dirty="0"/>
          </a:p>
        </p:txBody>
      </p:sp>
      <p:pic>
        <p:nvPicPr>
          <p:cNvPr id="8" name="Picture 7" descr="beliefs_run_examp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4572000" cy="3200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10200" y="1219200"/>
            <a:ext cx="533400" cy="2895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808512" y="2589311"/>
            <a:ext cx="18287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max belief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82142" y="4427742"/>
            <a:ext cx="1199822" cy="648368"/>
            <a:chOff x="1118932" y="3106698"/>
            <a:chExt cx="2726197" cy="1473200"/>
          </a:xfrm>
        </p:grpSpPr>
        <p:sp>
          <p:nvSpPr>
            <p:cNvPr id="15" name="TextBox 14"/>
            <p:cNvSpPr txBox="1"/>
            <p:nvPr/>
          </p:nvSpPr>
          <p:spPr>
            <a:xfrm>
              <a:off x="1118932" y="3985477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2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05016" y="3790800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/>
                <a:t>2</a:t>
              </a:r>
              <a:endParaRPr lang="en-US" sz="1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05000" y="6019800"/>
            <a:ext cx="1090881" cy="681378"/>
            <a:chOff x="1289513" y="3031694"/>
            <a:chExt cx="2478665" cy="1548204"/>
          </a:xfrm>
        </p:grpSpPr>
        <p:sp>
          <p:nvSpPr>
            <p:cNvPr id="19" name="TextBox 18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3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89513" y="3932356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3</a:t>
              </a:r>
              <a:endParaRPr lang="en-US" sz="10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447800" y="4953000"/>
            <a:ext cx="32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92934"/>
                </a:solidFill>
              </a:rPr>
              <a:t>δ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endParaRPr lang="en-US" sz="1200" baseline="-25000" dirty="0"/>
          </a:p>
        </p:txBody>
      </p:sp>
      <p:cxnSp>
        <p:nvCxnSpPr>
          <p:cNvPr id="9" name="Straight Arrow Connector 8"/>
          <p:cNvCxnSpPr>
            <a:stCxn id="3" idx="3"/>
            <a:endCxn id="15" idx="1"/>
          </p:cNvCxnSpPr>
          <p:nvPr/>
        </p:nvCxnSpPr>
        <p:spPr>
          <a:xfrm flipV="1">
            <a:off x="1775183" y="4945305"/>
            <a:ext cx="1406959" cy="146195"/>
          </a:xfrm>
          <a:prstGeom prst="straightConnector1">
            <a:avLst/>
          </a:prstGeom>
          <a:ln w="12700" cmpd="sng"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0"/>
          </p:cNvCxnSpPr>
          <p:nvPr/>
        </p:nvCxnSpPr>
        <p:spPr>
          <a:xfrm>
            <a:off x="1776681" y="5229999"/>
            <a:ext cx="985034" cy="7898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1264" y="4724400"/>
            <a:ext cx="435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92934"/>
                </a:solidFill>
              </a:rPr>
              <a:t>δ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baseline="30000" dirty="0" smtClean="0">
                <a:solidFill>
                  <a:srgbClr val="292934"/>
                </a:solidFill>
              </a:rPr>
              <a:t>x2</a:t>
            </a:r>
            <a:endParaRPr 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5361801"/>
            <a:ext cx="435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92934"/>
                </a:solidFill>
              </a:rPr>
              <a:t>δ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baseline="30000" dirty="0" smtClean="0">
                <a:solidFill>
                  <a:srgbClr val="292934"/>
                </a:solidFill>
              </a:rPr>
              <a:t>x3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92927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liefs_simil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4572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096000" y="4495800"/>
            <a:ext cx="25908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similar</a:t>
            </a:r>
            <a:r>
              <a:rPr lang="en-US" b="1" baseline="-25000" dirty="0" err="1" smtClean="0"/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avg</a:t>
            </a:r>
            <a:r>
              <a:rPr lang="en-US" dirty="0" smtClean="0"/>
              <a:t> := (x</a:t>
            </a:r>
            <a:r>
              <a:rPr lang="en-US" baseline="-25000" dirty="0" smtClean="0"/>
              <a:t>1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3</a:t>
            </a:r>
            <a:r>
              <a:rPr lang="en-US" dirty="0" smtClean="0"/>
              <a:t>)/3</a:t>
            </a:r>
          </a:p>
          <a:p>
            <a:r>
              <a:rPr lang="en-US" dirty="0" smtClean="0"/>
              <a:t>   if | x</a:t>
            </a:r>
            <a:r>
              <a:rPr lang="en-US" baseline="-25000" dirty="0" smtClean="0"/>
              <a:t>1</a:t>
            </a:r>
            <a:r>
              <a:rPr lang="en-US" dirty="0" smtClean="0"/>
              <a:t> – </a:t>
            </a:r>
            <a:r>
              <a:rPr lang="en-US" dirty="0" err="1" smtClean="0"/>
              <a:t>avg</a:t>
            </a:r>
            <a:r>
              <a:rPr lang="en-US" dirty="0" smtClean="0"/>
              <a:t> | ≤ w &amp;&amp;</a:t>
            </a:r>
          </a:p>
          <a:p>
            <a:r>
              <a:rPr lang="en-US" dirty="0" smtClean="0"/>
              <a:t>      |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avg</a:t>
            </a:r>
            <a:r>
              <a:rPr lang="en-US" dirty="0"/>
              <a:t> | ≤ w </a:t>
            </a:r>
            <a:r>
              <a:rPr lang="en-US" dirty="0" smtClean="0"/>
              <a:t>&amp;&amp;</a:t>
            </a:r>
          </a:p>
          <a:p>
            <a:r>
              <a:rPr lang="en-US" dirty="0" smtClean="0"/>
              <a:t>      | 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avg</a:t>
            </a:r>
            <a:r>
              <a:rPr lang="en-US" dirty="0"/>
              <a:t> | ≤ w </a:t>
            </a:r>
            <a:endParaRPr lang="en-US" dirty="0" smtClean="0"/>
          </a:p>
          <a:p>
            <a:r>
              <a:rPr lang="en-US" dirty="0" smtClean="0"/>
              <a:t>   then out := True</a:t>
            </a:r>
          </a:p>
          <a:p>
            <a:r>
              <a:rPr lang="en-US" dirty="0" smtClean="0"/>
              <a:t>   else out := False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13267" y="3244334"/>
            <a:ext cx="18287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belief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66519" y="5105400"/>
            <a:ext cx="1090881" cy="681378"/>
            <a:chOff x="1289513" y="3031694"/>
            <a:chExt cx="2478665" cy="1548204"/>
          </a:xfrm>
        </p:grpSpPr>
        <p:sp>
          <p:nvSpPr>
            <p:cNvPr id="12" name="TextBox 11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9513" y="3932356"/>
              <a:ext cx="721977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1</a:t>
              </a:r>
              <a:endParaRPr lang="en-US" sz="10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590800" y="4962436"/>
            <a:ext cx="1090881" cy="681378"/>
            <a:chOff x="1289513" y="3031694"/>
            <a:chExt cx="2478665" cy="1548204"/>
          </a:xfrm>
        </p:grpSpPr>
        <p:sp>
          <p:nvSpPr>
            <p:cNvPr id="16" name="TextBox 15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2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89513" y="3932356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/>
                <a:t>2</a:t>
              </a:r>
              <a:endParaRPr lang="en-US" sz="10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905000" y="6019800"/>
            <a:ext cx="1090881" cy="681378"/>
            <a:chOff x="1289513" y="3031694"/>
            <a:chExt cx="2478665" cy="1548204"/>
          </a:xfrm>
        </p:grpSpPr>
        <p:sp>
          <p:nvSpPr>
            <p:cNvPr id="20" name="TextBox 19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3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89513" y="3932356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3</a:t>
              </a:r>
              <a:endParaRPr lang="en-US" sz="10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26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648201" y="4706541"/>
            <a:ext cx="41148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/>
              <a:t>richest</a:t>
            </a:r>
            <a:r>
              <a:rPr lang="en-US" sz="1600" b="1" baseline="-25000" dirty="0" err="1" smtClean="0"/>
              <a:t>p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endParaRPr lang="en-US" sz="1600" dirty="0" smtClean="0"/>
          </a:p>
          <a:p>
            <a:r>
              <a:rPr lang="en-US" sz="1600" dirty="0" smtClean="0"/>
              <a:t>   out := 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if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&gt;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&amp;&amp;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&gt;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then out := 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if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&amp;&amp;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&gt; x</a:t>
            </a:r>
            <a:r>
              <a:rPr lang="en-US" sz="1600" baseline="-25000" dirty="0"/>
              <a:t>3</a:t>
            </a:r>
            <a:r>
              <a:rPr lang="en-US" sz="1600" dirty="0"/>
              <a:t> then out :=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if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&amp;&amp;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then out :=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   if rand() &lt; p then out := uniform(0,1,2,3)</a:t>
            </a:r>
          </a:p>
          <a:p>
            <a:r>
              <a:rPr lang="en-US" sz="1600" dirty="0" smtClean="0"/>
              <a:t> 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57401" y="1371600"/>
            <a:ext cx="4775199" cy="3200400"/>
            <a:chOff x="2057401" y="1524000"/>
            <a:chExt cx="4775199" cy="3200400"/>
          </a:xfrm>
        </p:grpSpPr>
        <p:pic>
          <p:nvPicPr>
            <p:cNvPr id="5" name="Picture 4" descr="beliefs_mill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600" y="1524000"/>
              <a:ext cx="4572000" cy="3200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1327667" y="3091934"/>
              <a:ext cx="18287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belief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6519" y="5105400"/>
            <a:ext cx="1090881" cy="681378"/>
            <a:chOff x="1289513" y="3031694"/>
            <a:chExt cx="2478665" cy="1548204"/>
          </a:xfrm>
        </p:grpSpPr>
        <p:sp>
          <p:nvSpPr>
            <p:cNvPr id="13" name="TextBox 12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89513" y="3932356"/>
              <a:ext cx="721977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1</a:t>
              </a:r>
              <a:endParaRPr lang="en-US" sz="10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4962436"/>
            <a:ext cx="1090881" cy="681378"/>
            <a:chOff x="1289513" y="3031694"/>
            <a:chExt cx="2478665" cy="1548204"/>
          </a:xfrm>
        </p:grpSpPr>
        <p:sp>
          <p:nvSpPr>
            <p:cNvPr id="17" name="TextBox 16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2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9513" y="3932356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/>
                <a:t>2</a:t>
              </a:r>
              <a:endParaRPr lang="en-US" sz="10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905000" y="6019800"/>
            <a:ext cx="1090881" cy="681378"/>
            <a:chOff x="1289513" y="3031694"/>
            <a:chExt cx="2478665" cy="1548204"/>
          </a:xfrm>
        </p:grpSpPr>
        <p:sp>
          <p:nvSpPr>
            <p:cNvPr id="21" name="TextBox 20"/>
            <p:cNvSpPr txBox="1"/>
            <p:nvPr/>
          </p:nvSpPr>
          <p:spPr>
            <a:xfrm>
              <a:off x="2704047" y="3031694"/>
              <a:ext cx="1064131" cy="594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/>
                <a:t>3</a:t>
              </a:r>
              <a:r>
                <a:rPr lang="en-US" sz="1100" dirty="0" smtClean="0"/>
                <a:t>=?</a:t>
              </a:r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9513" y="3932356"/>
              <a:ext cx="740113" cy="55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</a:t>
              </a:r>
              <a:r>
                <a:rPr lang="en-US" sz="1000" baseline="-25000" dirty="0" smtClean="0"/>
                <a:t>3</a:t>
              </a:r>
              <a:endParaRPr lang="en-US" sz="10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999" y="3106698"/>
              <a:ext cx="1473201" cy="14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05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SMC lets the participants compute this without a trusted third party.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5" name="Multiply 4"/>
          <p:cNvSpPr/>
          <p:nvPr/>
        </p:nvSpPr>
        <p:spPr>
          <a:xfrm>
            <a:off x="3810000" y="2514600"/>
            <a:ext cx="1844135" cy="1844135"/>
          </a:xfrm>
          <a:prstGeom prst="mathMultiply">
            <a:avLst>
              <a:gd name="adj1" fmla="val 10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Summary+conclusions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00800" y="2362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Knowledge-Oriented Multiparty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SMC: agents do not learn beyond what is implied by query.</a:t>
            </a:r>
          </a:p>
          <a:p>
            <a:r>
              <a:rPr lang="en-US" dirty="0" smtClean="0"/>
              <a:t>Our work: agents limit what can be </a:t>
            </a:r>
            <a:r>
              <a:rPr lang="en-US" dirty="0" smtClean="0"/>
              <a:t>inferred.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approaches with differing (dis)advantages.</a:t>
            </a:r>
          </a:p>
          <a:p>
            <a:pPr lvl="1"/>
            <a:r>
              <a:rPr lang="en-US" dirty="0" smtClean="0"/>
              <a:t>Ongoing work in PL and crypto for tractability.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009900"/>
            <a:ext cx="1473200" cy="147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984500"/>
            <a:ext cx="1473200" cy="147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7866" y="34317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5133" y="34190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4326" y="3408402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3373533" y="36164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5334000" y="36037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4572000" y="3925511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9600" y="4583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6919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731276" y="2133600"/>
            <a:ext cx="4138404" cy="2061528"/>
          </a:xfrm>
          <a:prstGeom prst="cloudCallout">
            <a:avLst>
              <a:gd name="adj1" fmla="val 16290"/>
              <a:gd name="adj2" fmla="val 7950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381000" y="2209800"/>
            <a:ext cx="4138404" cy="2061528"/>
          </a:xfrm>
          <a:prstGeom prst="cloudCallout">
            <a:avLst>
              <a:gd name="adj1" fmla="val -9897"/>
              <a:gd name="adj2" fmla="val 75393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other’s secret is unknown, but in some initial known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484752" y="2822193"/>
            <a:ext cx="1967546" cy="783960"/>
            <a:chOff x="4621127" y="3081298"/>
            <a:chExt cx="3697371" cy="1473200"/>
          </a:xfrm>
        </p:grpSpPr>
        <p:sp>
          <p:nvSpPr>
            <p:cNvPr id="24" name="TextBox 23"/>
            <p:cNvSpPr txBox="1"/>
            <p:nvPr/>
          </p:nvSpPr>
          <p:spPr>
            <a:xfrm>
              <a:off x="4621127" y="3291815"/>
              <a:ext cx="1219301" cy="694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72284" y="3810000"/>
              <a:ext cx="646214" cy="491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2</a:t>
              </a:r>
              <a:endParaRPr lang="en-US" sz="11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553514" y="2711397"/>
            <a:ext cx="2032619" cy="894756"/>
            <a:chOff x="1145794" y="3106698"/>
            <a:chExt cx="3346672" cy="1473200"/>
          </a:xfrm>
        </p:grpSpPr>
        <p:sp>
          <p:nvSpPr>
            <p:cNvPr id="45" name="TextBox 44"/>
            <p:cNvSpPr txBox="1"/>
            <p:nvPr/>
          </p:nvSpPr>
          <p:spPr>
            <a:xfrm>
              <a:off x="3424149" y="3303734"/>
              <a:ext cx="1068317" cy="608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1189909" y="3317691"/>
            <a:ext cx="12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 ≤ 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≤ 100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680774" y="3210603"/>
            <a:ext cx="12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 ≤ x</a:t>
            </a:r>
            <a:r>
              <a:rPr lang="en-US" sz="1400" baseline="-25000" dirty="0"/>
              <a:t>1</a:t>
            </a:r>
            <a:r>
              <a:rPr lang="en-US" sz="1400" dirty="0" smtClean="0"/>
              <a:t> ≤ 100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685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344399" y="3124200"/>
            <a:ext cx="1270000" cy="632645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400" y="3048000"/>
              <a:ext cx="112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r>
                <a:rPr lang="en-US" sz="1200" dirty="0" smtClean="0">
                  <a:solidFill>
                    <a:srgbClr val="292934"/>
                  </a:solidFill>
                </a:rPr>
                <a:t>=</a:t>
              </a:r>
              <a:r>
                <a:rPr lang="en-US" sz="1200" dirty="0" err="1" smtClean="0">
                  <a:solidFill>
                    <a:srgbClr val="292934"/>
                  </a:solidFill>
                </a:rPr>
                <a:t>δ</a:t>
              </a:r>
              <a:r>
                <a:rPr lang="en-US" sz="1200" dirty="0" smtClean="0">
                  <a:solidFill>
                    <a:srgbClr val="292934"/>
                  </a:solidFill>
                </a:rPr>
                <a:t> | (x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r>
                <a:rPr lang="en-US" sz="1200" dirty="0" smtClean="0">
                  <a:solidFill>
                    <a:srgbClr val="292934"/>
                  </a:solidFill>
                </a:rPr>
                <a:t>=80)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5800" y="3075755"/>
            <a:ext cx="1270000" cy="632645"/>
            <a:chOff x="2344399" y="2895600"/>
            <a:chExt cx="1270000" cy="632645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5999" y="3048046"/>
              <a:ext cx="112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sz="1200" dirty="0" smtClean="0">
                  <a:solidFill>
                    <a:srgbClr val="292934"/>
                  </a:solidFill>
                </a:rPr>
                <a:t>=</a:t>
              </a:r>
              <a:r>
                <a:rPr lang="en-US" sz="1200" dirty="0" err="1">
                  <a:solidFill>
                    <a:srgbClr val="292934"/>
                  </a:solidFill>
                </a:rPr>
                <a:t>δ</a:t>
              </a:r>
              <a:r>
                <a:rPr lang="en-US" sz="1200" dirty="0">
                  <a:solidFill>
                    <a:srgbClr val="292934"/>
                  </a:solidFill>
                </a:rPr>
                <a:t> | (</a:t>
              </a:r>
              <a:r>
                <a:rPr lang="en-US" sz="1200" dirty="0" smtClean="0">
                  <a:solidFill>
                    <a:srgbClr val="292934"/>
                  </a:solidFill>
                </a:rPr>
                <a:t>x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sz="1200" dirty="0" smtClean="0">
                  <a:solidFill>
                    <a:srgbClr val="292934"/>
                  </a:solidFill>
                </a:rPr>
                <a:t>=60</a:t>
              </a:r>
              <a:r>
                <a:rPr lang="en-US" sz="1200" dirty="0">
                  <a:solidFill>
                    <a:srgbClr val="292934"/>
                  </a:solidFill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38600" y="3581400"/>
            <a:ext cx="1371600" cy="2416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r>
              <a:rPr lang="en-US" sz="1400" dirty="0" smtClean="0"/>
              <a:t>policy</a:t>
            </a:r>
          </a:p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(δ</a:t>
            </a:r>
            <a:r>
              <a:rPr lang="en-US" sz="1400" baseline="-25000" dirty="0" smtClean="0"/>
              <a:t>2, …</a:t>
            </a:r>
            <a:r>
              <a:rPr lang="en-US" sz="1400" dirty="0" smtClean="0"/>
              <a:t>) </a:t>
            </a:r>
          </a:p>
          <a:p>
            <a:pPr algn="ctr"/>
            <a:r>
              <a:rPr lang="en-US" sz="9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900" dirty="0" smtClean="0"/>
          </a:p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(δ</a:t>
            </a:r>
            <a:r>
              <a:rPr lang="en-US" sz="1400" baseline="-25000" dirty="0" smtClean="0"/>
              <a:t>1, …</a:t>
            </a:r>
            <a:r>
              <a:rPr lang="en-US" sz="1400" dirty="0" smtClean="0"/>
              <a:t>)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1</a:t>
            </a:r>
            <a:r>
              <a:rPr lang="en-US" sz="1600" dirty="0" smtClean="0"/>
              <a:t>(80,60)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trusted third party for knowledge tracking and policy checking.</a:t>
            </a:r>
          </a:p>
          <a:p>
            <a:r>
              <a:rPr lang="en-US" dirty="0"/>
              <a:t>Policy check on actual belief, instead conservatively over all </a:t>
            </a:r>
            <a:r>
              <a:rPr lang="en-US" dirty="0" smtClean="0"/>
              <a:t>plausible </a:t>
            </a:r>
            <a:r>
              <a:rPr lang="en-US" dirty="0"/>
              <a:t>beliefs.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73533" y="4478804"/>
            <a:ext cx="6049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86401" y="4466104"/>
            <a:ext cx="528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572816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6260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3613666"/>
            <a:ext cx="990600" cy="65353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407919" y="5820635"/>
            <a:ext cx="1270000" cy="632645"/>
            <a:chOff x="2344399" y="2895600"/>
            <a:chExt cx="1270000" cy="632645"/>
          </a:xfrm>
        </p:grpSpPr>
        <p:sp>
          <p:nvSpPr>
            <p:cNvPr id="26" name="Cloud Callout 25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7897"/>
                <a:gd name="adj2" fmla="val -121336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4880" y="3046366"/>
              <a:ext cx="1169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δ</a:t>
              </a:r>
              <a:r>
                <a:rPr lang="en-US" sz="1200" baseline="-25000" dirty="0"/>
                <a:t>2</a:t>
              </a:r>
              <a:r>
                <a:rPr lang="en-US" sz="1200" dirty="0"/>
                <a:t> | (out=True)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16600" y="5677456"/>
            <a:ext cx="1270000" cy="632645"/>
            <a:chOff x="2340996" y="2895600"/>
            <a:chExt cx="1270000" cy="632645"/>
          </a:xfrm>
        </p:grpSpPr>
        <p:sp>
          <p:nvSpPr>
            <p:cNvPr id="36" name="Cloud Callout 35"/>
            <p:cNvSpPr/>
            <p:nvPr/>
          </p:nvSpPr>
          <p:spPr>
            <a:xfrm>
              <a:off x="2340996" y="2895600"/>
              <a:ext cx="1270000" cy="632645"/>
            </a:xfrm>
            <a:prstGeom prst="cloudCallout">
              <a:avLst>
                <a:gd name="adj1" fmla="val 27436"/>
                <a:gd name="adj2" fmla="val -1266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91796" y="3037145"/>
              <a:ext cx="1198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δ</a:t>
              </a:r>
              <a:r>
                <a:rPr lang="en-US" sz="1200" baseline="-25000" dirty="0" smtClean="0"/>
                <a:t>2</a:t>
              </a:r>
              <a:r>
                <a:rPr lang="en-US" sz="1200" dirty="0" smtClean="0"/>
                <a:t> | (out=True)</a:t>
              </a:r>
              <a:endParaRPr lang="en-US" sz="12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5334000" y="3565221"/>
            <a:ext cx="901296" cy="701979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rot="2700000">
            <a:off x="3757501" y="5619782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8900000">
            <a:off x="5295900" y="5619780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51000" y="3784600"/>
            <a:ext cx="1982412" cy="1473200"/>
            <a:chOff x="1651000" y="2667000"/>
            <a:chExt cx="1982412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2667000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987866" y="3088838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6400" y="3622376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5133" y="3759200"/>
            <a:ext cx="1833467" cy="1473200"/>
            <a:chOff x="6015133" y="2641600"/>
            <a:chExt cx="1833467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015133" y="3076138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sp>
        <p:nvSpPr>
          <p:cNvPr id="39" name="Cloud Callout 38"/>
          <p:cNvSpPr/>
          <p:nvPr/>
        </p:nvSpPr>
        <p:spPr>
          <a:xfrm>
            <a:off x="3934206" y="2387600"/>
            <a:ext cx="1475994" cy="735260"/>
          </a:xfrm>
          <a:prstGeom prst="cloudCallout">
            <a:avLst>
              <a:gd name="adj1" fmla="val 63345"/>
              <a:gd name="adj2" fmla="val 74982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Cloud Callout 39"/>
          <p:cNvSpPr/>
          <p:nvPr/>
        </p:nvSpPr>
        <p:spPr>
          <a:xfrm>
            <a:off x="3934206" y="2362200"/>
            <a:ext cx="1475994" cy="735260"/>
          </a:xfrm>
          <a:prstGeom prst="cloudCallout">
            <a:avLst>
              <a:gd name="adj1" fmla="val -47541"/>
              <a:gd name="adj2" fmla="val 71697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038600" y="2530565"/>
            <a:ext cx="114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δ</a:t>
            </a:r>
            <a:r>
              <a:rPr lang="en-US" sz="1000" dirty="0" smtClean="0"/>
              <a:t>(x</a:t>
            </a:r>
            <a:r>
              <a:rPr lang="en-US" sz="1000" baseline="-25000" dirty="0" smtClean="0"/>
              <a:t>1</a:t>
            </a:r>
            <a:r>
              <a:rPr lang="en-US" sz="1000" dirty="0" smtClean="0"/>
              <a:t>,x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) = 1/91</a:t>
            </a:r>
            <a:r>
              <a:rPr lang="en-US" sz="1000" baseline="30000" dirty="0" smtClean="0"/>
              <a:t>2</a:t>
            </a:r>
          </a:p>
          <a:p>
            <a:pPr algn="ctr"/>
            <a:r>
              <a:rPr lang="en-US" sz="1000" dirty="0" smtClean="0"/>
              <a:t>10 ≤ x</a:t>
            </a:r>
            <a:r>
              <a:rPr lang="en-US" sz="1000" baseline="-25000" dirty="0" smtClean="0"/>
              <a:t>1</a:t>
            </a:r>
            <a:r>
              <a:rPr lang="en-US" sz="1000" dirty="0" smtClean="0"/>
              <a:t>,x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 ≤ 100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43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38600" y="3352800"/>
            <a:ext cx="1371600" cy="2416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r>
              <a:rPr lang="en-US" sz="1400" dirty="0" smtClean="0"/>
              <a:t>policy</a:t>
            </a:r>
          </a:p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  <a:p>
            <a:pPr algn="ctr"/>
            <a:r>
              <a:rPr lang="en-US" sz="900" dirty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900" dirty="0"/>
          </a:p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1</a:t>
            </a:r>
            <a:r>
              <a:rPr lang="en-US" sz="1600" dirty="0" smtClean="0"/>
              <a:t>(80,60)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1: agents cannot be trusted to provide their true beliefs.</a:t>
            </a:r>
          </a:p>
          <a:p>
            <a:pPr lvl="1"/>
            <a:r>
              <a:rPr lang="en-US" dirty="0" smtClean="0"/>
              <a:t>They cannot be trusted to look at each other’s beliefs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73533" y="4250204"/>
            <a:ext cx="6049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86401" y="4237504"/>
            <a:ext cx="528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549956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6031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73533" y="3556000"/>
            <a:ext cx="665067" cy="42183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10200" y="3429000"/>
            <a:ext cx="533400" cy="409138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rot="2700000">
            <a:off x="3757501" y="5391182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8900000">
            <a:off x="5295900" y="5391180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51000" y="3556000"/>
            <a:ext cx="1982412" cy="1473200"/>
            <a:chOff x="1651000" y="2667000"/>
            <a:chExt cx="1982412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2667000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987866" y="3088838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6400" y="3622376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5133" y="3530600"/>
            <a:ext cx="1833467" cy="1473200"/>
            <a:chOff x="6015133" y="2641600"/>
            <a:chExt cx="1833467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015133" y="3076138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4399" y="2895600"/>
            <a:ext cx="1270000" cy="632645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400" y="3048000"/>
              <a:ext cx="112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r>
                <a:rPr lang="en-US" sz="1200" dirty="0">
                  <a:solidFill>
                    <a:srgbClr val="292934"/>
                  </a:solidFill>
                </a:rPr>
                <a:t>=</a:t>
              </a:r>
              <a:r>
                <a:rPr lang="en-US" sz="1200" dirty="0" err="1">
                  <a:solidFill>
                    <a:srgbClr val="292934"/>
                  </a:solidFill>
                </a:rPr>
                <a:t>δ</a:t>
              </a:r>
              <a:r>
                <a:rPr lang="en-US" sz="1200" dirty="0">
                  <a:solidFill>
                    <a:srgbClr val="292934"/>
                  </a:solidFill>
                </a:rPr>
                <a:t> | (x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r>
                <a:rPr lang="en-US" sz="1200" dirty="0">
                  <a:solidFill>
                    <a:srgbClr val="292934"/>
                  </a:solidFill>
                </a:rPr>
                <a:t>=80)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5800" y="2847155"/>
            <a:ext cx="1270000" cy="632645"/>
            <a:chOff x="2344399" y="2895600"/>
            <a:chExt cx="1270000" cy="632645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86870" y="3048046"/>
              <a:ext cx="112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2</a:t>
              </a:r>
              <a:r>
                <a:rPr lang="en-US" sz="1200" dirty="0">
                  <a:solidFill>
                    <a:srgbClr val="292934"/>
                  </a:solidFill>
                </a:rPr>
                <a:t>=</a:t>
              </a:r>
              <a:r>
                <a:rPr lang="en-US" sz="1200" dirty="0" err="1">
                  <a:solidFill>
                    <a:srgbClr val="292934"/>
                  </a:solidFill>
                </a:rPr>
                <a:t>δ</a:t>
              </a:r>
              <a:r>
                <a:rPr lang="en-US" sz="1200" dirty="0">
                  <a:solidFill>
                    <a:srgbClr val="292934"/>
                  </a:solidFill>
                </a:rPr>
                <a:t> | (x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2</a:t>
              </a:r>
              <a:r>
                <a:rPr lang="en-US" sz="1200" dirty="0">
                  <a:solidFill>
                    <a:srgbClr val="292934"/>
                  </a:solidFill>
                </a:rPr>
                <a:t>=60)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2609850" y="3482595"/>
            <a:ext cx="1974850" cy="1248155"/>
          </a:xfrm>
          <a:custGeom>
            <a:avLst/>
            <a:gdLst>
              <a:gd name="connsiteX0" fmla="*/ 0 w 1974850"/>
              <a:gd name="connsiteY0" fmla="*/ 498855 h 1248155"/>
              <a:gd name="connsiteX1" fmla="*/ 355600 w 1974850"/>
              <a:gd name="connsiteY1" fmla="*/ 3555 h 1248155"/>
              <a:gd name="connsiteX2" fmla="*/ 1384300 w 1974850"/>
              <a:gd name="connsiteY2" fmla="*/ 308355 h 1248155"/>
              <a:gd name="connsiteX3" fmla="*/ 1625600 w 1974850"/>
              <a:gd name="connsiteY3" fmla="*/ 898905 h 1248155"/>
              <a:gd name="connsiteX4" fmla="*/ 1974850 w 1974850"/>
              <a:gd name="connsiteY4" fmla="*/ 1248155 h 1248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850" h="1248155">
                <a:moveTo>
                  <a:pt x="0" y="498855"/>
                </a:moveTo>
                <a:cubicBezTo>
                  <a:pt x="62441" y="267080"/>
                  <a:pt x="124883" y="35305"/>
                  <a:pt x="355600" y="3555"/>
                </a:cubicBezTo>
                <a:cubicBezTo>
                  <a:pt x="586317" y="-28195"/>
                  <a:pt x="1172633" y="159130"/>
                  <a:pt x="1384300" y="308355"/>
                </a:cubicBezTo>
                <a:cubicBezTo>
                  <a:pt x="1595967" y="457580"/>
                  <a:pt x="1527175" y="742272"/>
                  <a:pt x="1625600" y="898905"/>
                </a:cubicBezTo>
                <a:cubicBezTo>
                  <a:pt x="1724025" y="1055538"/>
                  <a:pt x="1882775" y="1178305"/>
                  <a:pt x="1974850" y="1248155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07919" y="5592035"/>
            <a:ext cx="1270000" cy="632645"/>
            <a:chOff x="2344399" y="2895600"/>
            <a:chExt cx="1270000" cy="632645"/>
          </a:xfrm>
        </p:grpSpPr>
        <p:sp>
          <p:nvSpPr>
            <p:cNvPr id="26" name="Cloud Callout 25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7897"/>
                <a:gd name="adj2" fmla="val -121336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4880" y="3046366"/>
              <a:ext cx="1169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δ</a:t>
              </a:r>
              <a:r>
                <a:rPr lang="en-US" sz="1200" baseline="-25000" dirty="0"/>
                <a:t>2</a:t>
              </a:r>
              <a:r>
                <a:rPr lang="en-US" sz="1200" dirty="0"/>
                <a:t> | (out=True)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16600" y="5448856"/>
            <a:ext cx="1270000" cy="632645"/>
            <a:chOff x="2340996" y="2895600"/>
            <a:chExt cx="1270000" cy="632645"/>
          </a:xfrm>
        </p:grpSpPr>
        <p:sp>
          <p:nvSpPr>
            <p:cNvPr id="36" name="Cloud Callout 35"/>
            <p:cNvSpPr/>
            <p:nvPr/>
          </p:nvSpPr>
          <p:spPr>
            <a:xfrm>
              <a:off x="2340996" y="2895600"/>
              <a:ext cx="1270000" cy="632645"/>
            </a:xfrm>
            <a:prstGeom prst="cloudCallout">
              <a:avLst>
                <a:gd name="adj1" fmla="val 27436"/>
                <a:gd name="adj2" fmla="val -1266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91796" y="3037145"/>
              <a:ext cx="1198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δ</a:t>
              </a:r>
              <a:r>
                <a:rPr lang="en-US" sz="1200" baseline="-25000" dirty="0" smtClean="0"/>
                <a:t>2</a:t>
              </a:r>
              <a:r>
                <a:rPr lang="en-US" sz="1200" dirty="0" smtClean="0"/>
                <a:t> | (out=True)</a:t>
              </a:r>
              <a:endParaRPr lang="en-US" sz="1200" dirty="0"/>
            </a:p>
          </p:txBody>
        </p:sp>
      </p:grpSp>
      <p:sp>
        <p:nvSpPr>
          <p:cNvPr id="5" name="Freeform 4"/>
          <p:cNvSpPr/>
          <p:nvPr/>
        </p:nvSpPr>
        <p:spPr>
          <a:xfrm>
            <a:off x="3416300" y="2360004"/>
            <a:ext cx="3313363" cy="1653196"/>
          </a:xfrm>
          <a:custGeom>
            <a:avLst/>
            <a:gdLst>
              <a:gd name="connsiteX0" fmla="*/ 0 w 3313363"/>
              <a:gd name="connsiteY0" fmla="*/ 1653196 h 1653196"/>
              <a:gd name="connsiteX1" fmla="*/ 876300 w 3313363"/>
              <a:gd name="connsiteY1" fmla="*/ 484796 h 1653196"/>
              <a:gd name="connsiteX2" fmla="*/ 2692400 w 3313363"/>
              <a:gd name="connsiteY2" fmla="*/ 2196 h 1653196"/>
              <a:gd name="connsiteX3" fmla="*/ 3289300 w 3313363"/>
              <a:gd name="connsiteY3" fmla="*/ 649896 h 1653196"/>
              <a:gd name="connsiteX4" fmla="*/ 3136900 w 3313363"/>
              <a:gd name="connsiteY4" fmla="*/ 1068996 h 1653196"/>
              <a:gd name="connsiteX5" fmla="*/ 2590800 w 3313363"/>
              <a:gd name="connsiteY5" fmla="*/ 840396 h 1653196"/>
              <a:gd name="connsiteX6" fmla="*/ 2235200 w 3313363"/>
              <a:gd name="connsiteY6" fmla="*/ 929296 h 1653196"/>
              <a:gd name="connsiteX7" fmla="*/ 2247900 w 3313363"/>
              <a:gd name="connsiteY7" fmla="*/ 1145196 h 1653196"/>
              <a:gd name="connsiteX8" fmla="*/ 3289300 w 3313363"/>
              <a:gd name="connsiteY8" fmla="*/ 1526196 h 16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3363" h="1653196">
                <a:moveTo>
                  <a:pt x="0" y="1653196"/>
                </a:moveTo>
                <a:cubicBezTo>
                  <a:pt x="213783" y="1206579"/>
                  <a:pt x="427567" y="759963"/>
                  <a:pt x="876300" y="484796"/>
                </a:cubicBezTo>
                <a:cubicBezTo>
                  <a:pt x="1325033" y="209629"/>
                  <a:pt x="2290233" y="-25321"/>
                  <a:pt x="2692400" y="2196"/>
                </a:cubicBezTo>
                <a:cubicBezTo>
                  <a:pt x="3094567" y="29713"/>
                  <a:pt x="3215217" y="472096"/>
                  <a:pt x="3289300" y="649896"/>
                </a:cubicBezTo>
                <a:cubicBezTo>
                  <a:pt x="3363383" y="827696"/>
                  <a:pt x="3253317" y="1037246"/>
                  <a:pt x="3136900" y="1068996"/>
                </a:cubicBezTo>
                <a:cubicBezTo>
                  <a:pt x="3020483" y="1100746"/>
                  <a:pt x="2741083" y="863679"/>
                  <a:pt x="2590800" y="840396"/>
                </a:cubicBezTo>
                <a:cubicBezTo>
                  <a:pt x="2440517" y="817113"/>
                  <a:pt x="2292350" y="878496"/>
                  <a:pt x="2235200" y="929296"/>
                </a:cubicBezTo>
                <a:cubicBezTo>
                  <a:pt x="2178050" y="980096"/>
                  <a:pt x="2072217" y="1045713"/>
                  <a:pt x="2247900" y="1145196"/>
                </a:cubicBezTo>
                <a:cubicBezTo>
                  <a:pt x="2423583" y="1244679"/>
                  <a:pt x="3115733" y="1456346"/>
                  <a:pt x="3289300" y="1526196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3743 -0.0074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5" y="-37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-0.37413 0.007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5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13 0.00718 L -0.275 0.0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32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3 -0.00741 L 0.28246 0.065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8.51852E-6 L 0.075 -0.02222 " pathEditMode="relative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4.07407E-6 L -0.09167 -0.01111 " pathEditMode="relative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1676400" y="2819400"/>
            <a:ext cx="4419600" cy="2209800"/>
          </a:xfrm>
          <a:prstGeom prst="wedgeEllipseCallout">
            <a:avLst>
              <a:gd name="adj1" fmla="val -55603"/>
              <a:gd name="adj2" fmla="val 76786"/>
            </a:avLst>
          </a:prstGeom>
          <a:solidFill>
            <a:schemeClr val="tx1">
              <a:lumMod val="25000"/>
              <a:lumOff val="75000"/>
            </a:schemeClr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err="1"/>
              <a:t>Simulatable</a:t>
            </a:r>
            <a:r>
              <a:rPr lang="en-US" dirty="0"/>
              <a:t>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7000" y="3078540"/>
            <a:ext cx="228600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Q’’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</a:p>
          <a:p>
            <a:r>
              <a:rPr lang="en-US" sz="1600" dirty="0"/>
              <a:t>if x</a:t>
            </a:r>
            <a:r>
              <a:rPr lang="en-US" sz="1600" baseline="-25000" dirty="0"/>
              <a:t>1</a:t>
            </a:r>
            <a:r>
              <a:rPr lang="en-US" sz="1600" dirty="0"/>
              <a:t> ≥ x</a:t>
            </a:r>
            <a:r>
              <a:rPr lang="en-US" sz="1600" baseline="-25000" dirty="0"/>
              <a:t>2</a:t>
            </a:r>
            <a:r>
              <a:rPr lang="en-US" sz="1600" dirty="0"/>
              <a:t> then</a:t>
            </a:r>
          </a:p>
          <a:p>
            <a:r>
              <a:rPr lang="en-US" sz="1600" dirty="0"/>
              <a:t>    out := True else</a:t>
            </a:r>
          </a:p>
          <a:p>
            <a:r>
              <a:rPr lang="en-US" sz="1600" dirty="0"/>
              <a:t>    out := False</a:t>
            </a:r>
          </a:p>
          <a:p>
            <a:r>
              <a:rPr lang="en-US" sz="1600" b="1" dirty="0"/>
              <a:t>if rand() &lt; 0.5 then</a:t>
            </a:r>
          </a:p>
          <a:p>
            <a:r>
              <a:rPr lang="en-US" sz="1600" b="1" dirty="0"/>
              <a:t>    out :=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6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1424196" y="2818843"/>
            <a:ext cx="4519403" cy="22191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0695" y="3048000"/>
            <a:ext cx="33445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= 1/91   for </a:t>
            </a:r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out = True</a:t>
            </a:r>
          </a:p>
          <a:p>
            <a:endParaRPr lang="en-US" dirty="0" smtClean="0"/>
          </a:p>
          <a:p>
            <a:r>
              <a:rPr lang="en-US" dirty="0" smtClean="0"/>
              <a:t>δ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 = 1</a:t>
            </a:r>
            <a:r>
              <a:rPr lang="en-US" dirty="0" smtClean="0"/>
              <a:t>/71   </a:t>
            </a:r>
            <a:r>
              <a:rPr lang="en-US" dirty="0"/>
              <a:t>for 10 ≤ x</a:t>
            </a:r>
            <a:r>
              <a:rPr lang="en-US" baseline="-25000" dirty="0"/>
              <a:t>2</a:t>
            </a:r>
            <a:r>
              <a:rPr lang="en-US" dirty="0"/>
              <a:t> ≤ </a:t>
            </a:r>
            <a:r>
              <a:rPr lang="en-US" dirty="0" smtClean="0"/>
              <a:t>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err="1"/>
              <a:t>Simulatable</a:t>
            </a:r>
            <a:r>
              <a:rPr lang="en-US" dirty="0"/>
              <a:t>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Q’’</a:t>
            </a:r>
            <a:r>
              <a:rPr lang="en-US" sz="1400" baseline="-25000" dirty="0"/>
              <a:t>1</a:t>
            </a:r>
            <a:r>
              <a:rPr lang="en-US" sz="1400" dirty="0"/>
              <a:t> = </a:t>
            </a:r>
          </a:p>
          <a:p>
            <a:r>
              <a:rPr lang="en-US" sz="1400" dirty="0"/>
              <a:t>if x</a:t>
            </a:r>
            <a:r>
              <a:rPr lang="en-US" sz="1400" baseline="-25000" dirty="0"/>
              <a:t>1</a:t>
            </a:r>
            <a:r>
              <a:rPr lang="en-US" sz="1400" dirty="0"/>
              <a:t> ≥ x</a:t>
            </a:r>
            <a:r>
              <a:rPr lang="en-US" sz="1400" baseline="-25000" dirty="0"/>
              <a:t>2</a:t>
            </a:r>
            <a:r>
              <a:rPr lang="en-US" sz="1400" dirty="0"/>
              <a:t> then</a:t>
            </a:r>
          </a:p>
          <a:p>
            <a:r>
              <a:rPr lang="en-US" sz="1400" dirty="0"/>
              <a:t>    out := True else</a:t>
            </a:r>
          </a:p>
          <a:p>
            <a:r>
              <a:rPr lang="en-US" sz="1400" dirty="0"/>
              <a:t>    out := False</a:t>
            </a:r>
          </a:p>
          <a:p>
            <a:r>
              <a:rPr lang="en-US" sz="1400" b="1" dirty="0"/>
              <a:t>if rand() &lt; 0.5 then</a:t>
            </a:r>
          </a:p>
          <a:p>
            <a:r>
              <a:rPr lang="en-US" sz="1400" b="1" dirty="0"/>
              <a:t>    out :=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895600" y="3481387"/>
            <a:ext cx="457200" cy="633413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5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1424196" y="2818843"/>
            <a:ext cx="4519403" cy="2219169"/>
          </a:xfrm>
          <a:prstGeom prst="cloudCallout">
            <a:avLst>
              <a:gd name="adj1" fmla="val -53358"/>
              <a:gd name="adj2" fmla="val 62842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0695" y="3048000"/>
            <a:ext cx="33445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 = 1/91   for </a:t>
            </a:r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out = 60</a:t>
            </a:r>
          </a:p>
          <a:p>
            <a:endParaRPr lang="en-US" dirty="0"/>
          </a:p>
          <a:p>
            <a:r>
              <a:rPr lang="en-US" dirty="0" smtClean="0"/>
              <a:t>δ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</a:t>
            </a:r>
            <a:r>
              <a:rPr lang="en-US" dirty="0" smtClean="0"/>
              <a:t>    for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err="1"/>
              <a:t>Simulatable</a:t>
            </a:r>
            <a:r>
              <a:rPr lang="en-US" dirty="0"/>
              <a:t>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Q’’</a:t>
            </a:r>
            <a:r>
              <a:rPr lang="en-US" sz="1400" baseline="-25000" dirty="0"/>
              <a:t>1</a:t>
            </a:r>
            <a:r>
              <a:rPr lang="en-US" sz="1400" dirty="0"/>
              <a:t> = </a:t>
            </a:r>
          </a:p>
          <a:p>
            <a:r>
              <a:rPr lang="en-US" sz="1400" dirty="0"/>
              <a:t>if x</a:t>
            </a:r>
            <a:r>
              <a:rPr lang="en-US" sz="1400" baseline="-25000" dirty="0"/>
              <a:t>1</a:t>
            </a:r>
            <a:r>
              <a:rPr lang="en-US" sz="1400" dirty="0"/>
              <a:t> ≥ x</a:t>
            </a:r>
            <a:r>
              <a:rPr lang="en-US" sz="1400" baseline="-25000" dirty="0"/>
              <a:t>2</a:t>
            </a:r>
            <a:r>
              <a:rPr lang="en-US" sz="1400" dirty="0"/>
              <a:t> then</a:t>
            </a:r>
          </a:p>
          <a:p>
            <a:r>
              <a:rPr lang="en-US" sz="1400" dirty="0"/>
              <a:t>    out := True else</a:t>
            </a:r>
          </a:p>
          <a:p>
            <a:r>
              <a:rPr lang="en-US" sz="1400" dirty="0"/>
              <a:t>    out := False</a:t>
            </a:r>
          </a:p>
          <a:p>
            <a:r>
              <a:rPr lang="en-US" sz="1400" b="1" dirty="0"/>
              <a:t>if rand() &lt; 0.5 then</a:t>
            </a:r>
          </a:p>
          <a:p>
            <a:r>
              <a:rPr lang="en-US" sz="1400" b="1" dirty="0"/>
              <a:t>    out :=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895600" y="3481387"/>
            <a:ext cx="457200" cy="633413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9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-618068" y="2209800"/>
            <a:ext cx="7704667" cy="4953000"/>
          </a:xfrm>
          <a:prstGeom prst="cloudCallout">
            <a:avLst>
              <a:gd name="adj1" fmla="val 63549"/>
              <a:gd name="adj2" fmla="val -10396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600" y="5181600"/>
            <a:ext cx="1935842" cy="1473200"/>
            <a:chOff x="238618" y="3070424"/>
            <a:chExt cx="1935842" cy="147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5454" y="3928428"/>
            <a:ext cx="1788546" cy="1473200"/>
            <a:chOff x="7355454" y="3928428"/>
            <a:chExt cx="1788546" cy="147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670800" y="3928428"/>
              <a:ext cx="1473200" cy="14732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674100" y="4873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5454" y="4873823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=60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err="1"/>
              <a:t>Simulatable</a:t>
            </a:r>
            <a:r>
              <a:rPr lang="en-US" dirty="0"/>
              <a:t>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27800" y="5149501"/>
            <a:ext cx="2286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Q’’</a:t>
            </a:r>
            <a:r>
              <a:rPr lang="en-US" sz="1400" baseline="-25000" dirty="0"/>
              <a:t>1</a:t>
            </a:r>
            <a:r>
              <a:rPr lang="en-US" sz="1400" dirty="0"/>
              <a:t> = </a:t>
            </a:r>
          </a:p>
          <a:p>
            <a:r>
              <a:rPr lang="en-US" sz="1400" dirty="0"/>
              <a:t>if x</a:t>
            </a:r>
            <a:r>
              <a:rPr lang="en-US" sz="1400" baseline="-25000" dirty="0"/>
              <a:t>1</a:t>
            </a:r>
            <a:r>
              <a:rPr lang="en-US" sz="1400" dirty="0"/>
              <a:t> ≥ x</a:t>
            </a:r>
            <a:r>
              <a:rPr lang="en-US" sz="1400" baseline="-25000" dirty="0"/>
              <a:t>2</a:t>
            </a:r>
            <a:r>
              <a:rPr lang="en-US" sz="1400" dirty="0"/>
              <a:t> then</a:t>
            </a:r>
          </a:p>
          <a:p>
            <a:r>
              <a:rPr lang="en-US" sz="1400" dirty="0"/>
              <a:t>    out := True else</a:t>
            </a:r>
          </a:p>
          <a:p>
            <a:r>
              <a:rPr lang="en-US" sz="1400" dirty="0"/>
              <a:t>    out := False</a:t>
            </a:r>
          </a:p>
          <a:p>
            <a:r>
              <a:rPr lang="en-US" sz="1400" b="1" dirty="0"/>
              <a:t>if rand() &lt; 0.5 then</a:t>
            </a:r>
          </a:p>
          <a:p>
            <a:r>
              <a:rPr lang="en-US" sz="1400" b="1" dirty="0"/>
              <a:t>    out :=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2197100" y="4646928"/>
            <a:ext cx="2995404" cy="918528"/>
          </a:xfrm>
          <a:prstGeom prst="cloudCallout">
            <a:avLst>
              <a:gd name="adj1" fmla="val -66078"/>
              <a:gd name="adj2" fmla="val 31204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9372" y="4916948"/>
            <a:ext cx="1570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| ( </a:t>
            </a:r>
            <a:r>
              <a:rPr lang="en-US" sz="1400" dirty="0" smtClean="0"/>
              <a:t>out = True )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2135396" y="5689023"/>
            <a:ext cx="2995404" cy="918528"/>
          </a:xfrm>
          <a:prstGeom prst="cloudCallout">
            <a:avLst>
              <a:gd name="adj1" fmla="val -61414"/>
              <a:gd name="adj2" fmla="val -44841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59436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/>
              <a:t>| ( </a:t>
            </a:r>
            <a:r>
              <a:rPr lang="en-US" sz="1400" dirty="0" smtClean="0"/>
              <a:t>out </a:t>
            </a:r>
            <a:r>
              <a:rPr lang="en-US" sz="1400" dirty="0"/>
              <a:t>= </a:t>
            </a:r>
            <a:r>
              <a:rPr lang="en-US" sz="1400" dirty="0" smtClean="0"/>
              <a:t>False 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71800" y="3048000"/>
            <a:ext cx="355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“max belief”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δ</a:t>
            </a:r>
            <a:r>
              <a:rPr lang="en-US" baseline="-25000" dirty="0"/>
              <a:t>’,x</a:t>
            </a:r>
            <a:r>
              <a:rPr lang="en-US" dirty="0"/>
              <a:t>{ </a:t>
            </a:r>
            <a:r>
              <a:rPr lang="en-US" dirty="0" err="1" smtClean="0"/>
              <a:t>δ</a:t>
            </a:r>
            <a:r>
              <a:rPr lang="en-US" dirty="0" smtClean="0"/>
              <a:t>’(</a:t>
            </a:r>
            <a:r>
              <a:rPr lang="en-US" dirty="0"/>
              <a:t>x) </a:t>
            </a:r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/>
              <a:t>Policy: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max </a:t>
            </a:r>
            <a:r>
              <a:rPr lang="en-US" dirty="0"/>
              <a:t>belief </a:t>
            </a:r>
            <a:r>
              <a:rPr lang="en-US" dirty="0" smtClean="0"/>
              <a:t>≤ </a:t>
            </a:r>
            <a:r>
              <a:rPr lang="en-US" dirty="0"/>
              <a:t>t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57200" y="3352800"/>
            <a:ext cx="1225719" cy="428262"/>
          </a:xfrm>
          <a:prstGeom prst="cloudCallout">
            <a:avLst>
              <a:gd name="adj1" fmla="val -1129"/>
              <a:gd name="adj2" fmla="val 339958"/>
            </a:avLst>
          </a:prstGeom>
          <a:solidFill>
            <a:srgbClr val="F6DDD8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Callout 26"/>
          <p:cNvSpPr/>
          <p:nvPr/>
        </p:nvSpPr>
        <p:spPr>
          <a:xfrm>
            <a:off x="1584240" y="3590562"/>
            <a:ext cx="1225719" cy="428262"/>
          </a:xfrm>
          <a:prstGeom prst="cloudCallout">
            <a:avLst>
              <a:gd name="adj1" fmla="val -95417"/>
              <a:gd name="adj2" fmla="val 316234"/>
            </a:avLst>
          </a:prstGeom>
          <a:solidFill>
            <a:srgbClr val="F6DDD8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25400" y="3966530"/>
            <a:ext cx="2628900" cy="918528"/>
          </a:xfrm>
          <a:prstGeom prst="cloudCallout">
            <a:avLst>
              <a:gd name="adj1" fmla="val -5273"/>
              <a:gd name="adj2" fmla="val 8789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0408" y="4264223"/>
            <a:ext cx="1370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| ( out = 60 )</a:t>
            </a:r>
          </a:p>
        </p:txBody>
      </p:sp>
    </p:spTree>
    <p:extLst>
      <p:ext uri="{BB962C8B-B14F-4D97-AF65-F5344CB8AC3E}">
        <p14:creationId xmlns:p14="http://schemas.microsoft.com/office/powerpoint/2010/main" val="23557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438400" y="2362200"/>
            <a:ext cx="3886200" cy="990600"/>
          </a:xfrm>
          <a:prstGeom prst="rect">
            <a:avLst/>
          </a:prstGeom>
          <a:solidFill>
            <a:srgbClr val="FF8A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352800"/>
            <a:ext cx="3886200" cy="1371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</a:t>
            </a:r>
            <a:r>
              <a:rPr lang="en-US" baseline="-25000" dirty="0" smtClean="0"/>
              <a:t>1</a:t>
            </a:r>
            <a:r>
              <a:rPr lang="en-US" dirty="0" smtClean="0"/>
              <a:t> learns depends on x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81000" y="5159474"/>
            <a:ext cx="2344742" cy="1356294"/>
            <a:chOff x="1145794" y="3106698"/>
            <a:chExt cx="2546848" cy="1473200"/>
          </a:xfrm>
        </p:grpSpPr>
        <p:sp>
          <p:nvSpPr>
            <p:cNvPr id="68" name="TextBox 67"/>
            <p:cNvSpPr txBox="1"/>
            <p:nvPr/>
          </p:nvSpPr>
          <p:spPr>
            <a:xfrm>
              <a:off x="2987866" y="3320534"/>
              <a:ext cx="704776" cy="40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6096000" y="5257800"/>
            <a:ext cx="259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&amp;&amp;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3 </a:t>
            </a:r>
            <a:r>
              <a:rPr lang="en-US" dirty="0" smtClean="0"/>
              <a:t>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pic>
        <p:nvPicPr>
          <p:cNvPr id="5" name="Picture 4" descr="beliefs_run_col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45720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077943" y="3396734"/>
            <a:ext cx="18287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belief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400800" y="3124200"/>
            <a:ext cx="762000" cy="457200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3124200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95400" y="2514600"/>
            <a:ext cx="1219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Callout 15"/>
          <p:cNvSpPr/>
          <p:nvPr/>
        </p:nvSpPr>
        <p:spPr>
          <a:xfrm>
            <a:off x="2743200" y="4919028"/>
            <a:ext cx="1776204" cy="719772"/>
          </a:xfrm>
          <a:prstGeom prst="cloudCallout">
            <a:avLst>
              <a:gd name="adj1" fmla="val -45255"/>
              <a:gd name="adj2" fmla="val -70174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Nothing is learned beyond what is </a:t>
            </a:r>
            <a:r>
              <a:rPr lang="en-US" b="1" dirty="0" smtClean="0"/>
              <a:t>implied</a:t>
            </a:r>
            <a:r>
              <a:rPr lang="en-US" dirty="0" smtClean="0"/>
              <a:t> by the query output.</a:t>
            </a:r>
          </a:p>
          <a:p>
            <a:r>
              <a:rPr lang="en-US" dirty="0" smtClean="0"/>
              <a:t>Assume </a:t>
            </a:r>
            <a:r>
              <a:rPr lang="en-US" dirty="0" smtClean="0"/>
              <a:t>it is publicly known that 10 </a:t>
            </a:r>
            <a:r>
              <a:rPr lang="en-US" dirty="0" smtClean="0"/>
              <a:t>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935" y="5029200"/>
            <a:ext cx="1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mplies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4326" y="3505200"/>
            <a:ext cx="112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(10,x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318701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438400" y="2514600"/>
            <a:ext cx="3886200" cy="990600"/>
          </a:xfrm>
          <a:prstGeom prst="rect">
            <a:avLst/>
          </a:prstGeom>
          <a:solidFill>
            <a:srgbClr val="FF8A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505200"/>
            <a:ext cx="3886200" cy="1371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Conservative policy check approach can still allow non-trivial thresholds for some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81000" y="5196906"/>
            <a:ext cx="2344742" cy="1356294"/>
            <a:chOff x="1145794" y="3106698"/>
            <a:chExt cx="2546848" cy="1473200"/>
          </a:xfrm>
        </p:grpSpPr>
        <p:sp>
          <p:nvSpPr>
            <p:cNvPr id="68" name="TextBox 67"/>
            <p:cNvSpPr txBox="1"/>
            <p:nvPr/>
          </p:nvSpPr>
          <p:spPr>
            <a:xfrm>
              <a:off x="2987866" y="3320534"/>
              <a:ext cx="704776" cy="40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pic>
        <p:nvPicPr>
          <p:cNvPr id="5" name="Picture 4" descr="beliefs_run_col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45720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077943" y="3549134"/>
            <a:ext cx="18287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belief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400800" y="3276600"/>
            <a:ext cx="762000" cy="457200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3276600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Agents cannot be trusted to provide their true beliefs.</a:t>
            </a:r>
          </a:p>
          <a:p>
            <a:pPr lvl="1"/>
            <a:r>
              <a:rPr lang="en-US" dirty="0" smtClean="0"/>
              <a:t>Cannot let A</a:t>
            </a:r>
            <a:r>
              <a:rPr lang="en-US" baseline="-25000" dirty="0" smtClean="0"/>
              <a:t>1</a:t>
            </a:r>
            <a:r>
              <a:rPr lang="en-US" dirty="0" smtClean="0"/>
              <a:t>’s belief be tracked/known by A</a:t>
            </a:r>
            <a:r>
              <a:rPr lang="en-US" baseline="-25000" dirty="0" smtClean="0"/>
              <a:t>2</a:t>
            </a:r>
            <a:r>
              <a:rPr lang="en-US" dirty="0" smtClean="0"/>
              <a:t> or vice versa.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38400" y="5044506"/>
            <a:ext cx="2344742" cy="1356294"/>
            <a:chOff x="1145794" y="3106698"/>
            <a:chExt cx="2546848" cy="1473200"/>
          </a:xfrm>
        </p:grpSpPr>
        <p:sp>
          <p:nvSpPr>
            <p:cNvPr id="40" name="TextBox 39"/>
            <p:cNvSpPr txBox="1"/>
            <p:nvPr/>
          </p:nvSpPr>
          <p:spPr>
            <a:xfrm>
              <a:off x="2987866" y="3320534"/>
              <a:ext cx="704776" cy="40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209800" y="2597864"/>
            <a:ext cx="3810000" cy="1897935"/>
            <a:chOff x="381000" y="2281872"/>
            <a:chExt cx="4138404" cy="2061528"/>
          </a:xfrm>
        </p:grpSpPr>
        <p:sp>
          <p:nvSpPr>
            <p:cNvPr id="54" name="Cloud Callout 53"/>
            <p:cNvSpPr/>
            <p:nvPr/>
          </p:nvSpPr>
          <p:spPr>
            <a:xfrm>
              <a:off x="381000" y="2281872"/>
              <a:ext cx="4138404" cy="2061528"/>
            </a:xfrm>
            <a:prstGeom prst="cloudCallout">
              <a:avLst>
                <a:gd name="adj1" fmla="val -9897"/>
                <a:gd name="adj2" fmla="val 7539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75735" y="2590800"/>
              <a:ext cx="2165363" cy="1504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δ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(x</a:t>
              </a:r>
              <a:r>
                <a:rPr lang="en-US" sz="1200" baseline="-25000" dirty="0" smtClean="0"/>
                <a:t>2</a:t>
              </a:r>
              <a:r>
                <a:rPr lang="en-US" sz="1200" dirty="0"/>
                <a:t>) = 1/</a:t>
              </a:r>
              <a:r>
                <a:rPr lang="en-US" sz="1200" dirty="0" smtClean="0"/>
                <a:t>91</a:t>
              </a:r>
              <a:endParaRPr lang="en-US" sz="1200" baseline="30000" dirty="0" smtClean="0"/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100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                        out = True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δ’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(</a:t>
              </a:r>
              <a:r>
                <a:rPr lang="en-US" sz="1200" dirty="0"/>
                <a:t>x</a:t>
              </a:r>
              <a:r>
                <a:rPr lang="en-US" sz="1200" baseline="-25000" dirty="0"/>
                <a:t>2</a:t>
              </a:r>
              <a:r>
                <a:rPr lang="en-US" sz="1200" dirty="0"/>
                <a:t>) = 1</a:t>
              </a:r>
              <a:r>
                <a:rPr lang="en-US" sz="1200" dirty="0" smtClean="0"/>
                <a:t>/71</a:t>
              </a:r>
              <a:endParaRPr lang="en-US" sz="1200" baseline="30000" dirty="0"/>
            </a:p>
            <a:p>
              <a:pPr algn="ctr"/>
              <a:r>
                <a:rPr lang="en-US" sz="1200" dirty="0"/>
                <a:t>10 ≤ x</a:t>
              </a:r>
              <a:r>
                <a:rPr lang="en-US" sz="1200" baseline="-25000" dirty="0"/>
                <a:t>2</a:t>
              </a:r>
              <a:r>
                <a:rPr lang="en-US" sz="1200" dirty="0"/>
                <a:t> ≤ </a:t>
              </a:r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2057400" y="3117475"/>
              <a:ext cx="457200" cy="481013"/>
            </a:xfrm>
            <a:prstGeom prst="down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629400" y="5250736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7" name="Curved Left Arrow 6"/>
          <p:cNvSpPr/>
          <p:nvPr/>
        </p:nvSpPr>
        <p:spPr>
          <a:xfrm rot="21044408">
            <a:off x="4704791" y="3901940"/>
            <a:ext cx="455063" cy="1447800"/>
          </a:xfrm>
          <a:prstGeom prst="curved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5498068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Policy decision leaks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076138"/>
              <a:ext cx="790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=60</a:t>
              </a:r>
            </a:p>
            <a:p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=0.5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38400" y="5044506"/>
            <a:ext cx="2344742" cy="1356294"/>
            <a:chOff x="1145794" y="3106698"/>
            <a:chExt cx="2546848" cy="1473200"/>
          </a:xfrm>
        </p:grpSpPr>
        <p:sp>
          <p:nvSpPr>
            <p:cNvPr id="64" name="TextBox 63"/>
            <p:cNvSpPr txBox="1"/>
            <p:nvPr/>
          </p:nvSpPr>
          <p:spPr>
            <a:xfrm>
              <a:off x="2987866" y="3320534"/>
              <a:ext cx="704776" cy="401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2209800" y="2597864"/>
            <a:ext cx="3810000" cy="1897935"/>
            <a:chOff x="381000" y="2281872"/>
            <a:chExt cx="4138404" cy="2061528"/>
          </a:xfrm>
        </p:grpSpPr>
        <p:sp>
          <p:nvSpPr>
            <p:cNvPr id="75" name="Cloud Callout 74"/>
            <p:cNvSpPr/>
            <p:nvPr/>
          </p:nvSpPr>
          <p:spPr>
            <a:xfrm>
              <a:off x="381000" y="2281872"/>
              <a:ext cx="4138404" cy="2061528"/>
            </a:xfrm>
            <a:prstGeom prst="cloudCallout">
              <a:avLst>
                <a:gd name="adj1" fmla="val -9897"/>
                <a:gd name="adj2" fmla="val 7539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14843" y="2590800"/>
              <a:ext cx="2395850" cy="1638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δ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(x</a:t>
              </a:r>
              <a:r>
                <a:rPr lang="en-US" sz="1200" baseline="-25000" dirty="0" smtClean="0"/>
                <a:t>2</a:t>
              </a:r>
              <a:r>
                <a:rPr lang="en-US" sz="1200" dirty="0"/>
                <a:t>) = </a:t>
              </a:r>
              <a:r>
                <a:rPr lang="en-US" sz="1200" dirty="0" smtClean="0"/>
                <a:t>1/91 for 10 ≤ x</a:t>
              </a:r>
              <a:r>
                <a:rPr lang="en-US" sz="1200" baseline="-25000" dirty="0" smtClean="0"/>
                <a:t>2</a:t>
              </a:r>
              <a:r>
                <a:rPr lang="en-US" sz="1200" dirty="0" smtClean="0"/>
                <a:t> ≤ 100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/>
                <a:t> </a:t>
              </a:r>
              <a:r>
                <a:rPr lang="en-US" sz="1200" dirty="0" smtClean="0"/>
                <a:t>                        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200" dirty="0" smtClean="0"/>
                <a:t>δ’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(x</a:t>
              </a:r>
              <a:r>
                <a:rPr lang="en-US" sz="1200" baseline="-25000" dirty="0" smtClean="0"/>
                <a:t>2</a:t>
              </a:r>
              <a:r>
                <a:rPr lang="en-US" sz="1200" dirty="0" smtClean="0"/>
                <a:t>) &gt; 0.5 for some x</a:t>
              </a:r>
              <a:r>
                <a:rPr lang="en-US" sz="1200" baseline="-25000" dirty="0" smtClean="0"/>
                <a:t>2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smtClean="0">
                  <a:solidFill>
                    <a:srgbClr val="FF0000"/>
                  </a:solidFill>
                </a:rPr>
                <a:t>reject</a:t>
              </a:r>
              <a:r>
                <a:rPr lang="en-US" sz="1200" dirty="0" smtClean="0"/>
                <a:t>)</a:t>
              </a:r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baseline="-25000" dirty="0"/>
            </a:p>
          </p:txBody>
        </p:sp>
        <p:sp>
          <p:nvSpPr>
            <p:cNvPr id="80" name="Down Arrow 79"/>
            <p:cNvSpPr/>
            <p:nvPr/>
          </p:nvSpPr>
          <p:spPr>
            <a:xfrm>
              <a:off x="2057400" y="2936344"/>
              <a:ext cx="457200" cy="481013"/>
            </a:xfrm>
            <a:prstGeom prst="down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6629400" y="5250736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82" name="Curved Left Arrow 81"/>
          <p:cNvSpPr/>
          <p:nvPr/>
        </p:nvSpPr>
        <p:spPr>
          <a:xfrm>
            <a:off x="4876800" y="3918886"/>
            <a:ext cx="455063" cy="1691681"/>
          </a:xfrm>
          <a:prstGeom prst="curved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19600" y="5498068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5168"/>
          </a:xfrm>
        </p:spPr>
        <p:txBody>
          <a:bodyPr>
            <a:normAutofit/>
          </a:bodyPr>
          <a:lstStyle/>
          <a:p>
            <a:r>
              <a:rPr lang="en-US" dirty="0" smtClean="0"/>
              <a:t>Make sure what is </a:t>
            </a:r>
            <a:r>
              <a:rPr lang="en-US" b="1" dirty="0" smtClean="0"/>
              <a:t>implied</a:t>
            </a:r>
            <a:r>
              <a:rPr lang="en-US" dirty="0" smtClean="0"/>
              <a:t> is not too much.</a:t>
            </a:r>
          </a:p>
          <a:p>
            <a:pPr lvl="1"/>
            <a:r>
              <a:rPr lang="en-US" dirty="0" smtClean="0"/>
              <a:t>Model knowledge.</a:t>
            </a:r>
          </a:p>
          <a:p>
            <a:pPr lvl="1"/>
            <a:r>
              <a:rPr lang="en-US" dirty="0" smtClean="0"/>
              <a:t>Model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pic>
        <p:nvPicPr>
          <p:cNvPr id="20" name="Picture 19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700" y="2945368"/>
            <a:ext cx="1905000" cy="1905000"/>
          </a:xfrm>
          <a:prstGeom prst="rect">
            <a:avLst/>
          </a:prstGeom>
        </p:spPr>
      </p:pic>
      <p:pic>
        <p:nvPicPr>
          <p:cNvPr id="17" name="Picture 16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1447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18519E-6 L 0.40833 0.02221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6.66667E-6 L -0.325 -0.02384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33 0.02222 L 0.66111 0.017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11 0.01736 L 0.67777 0.176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79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616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Secure multiparty computation.</a:t>
            </a:r>
          </a:p>
          <a:p>
            <a:r>
              <a:rPr lang="en-US" dirty="0" smtClean="0"/>
              <a:t>Knowledge-based security</a:t>
            </a:r>
          </a:p>
          <a:p>
            <a:pPr lvl="1"/>
            <a:r>
              <a:rPr lang="en-US" dirty="0" smtClean="0"/>
              <a:t>For a </a:t>
            </a:r>
            <a:r>
              <a:rPr lang="en-US" dirty="0"/>
              <a:t>s</a:t>
            </a:r>
            <a:r>
              <a:rPr lang="en-US" dirty="0" smtClean="0"/>
              <a:t>impler setting</a:t>
            </a:r>
          </a:p>
          <a:p>
            <a:pPr lvl="1"/>
            <a:r>
              <a:rPr lang="en-US" dirty="0" smtClean="0"/>
              <a:t>For SMC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4953000"/>
            <a:ext cx="1760633" cy="176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90600"/>
          </a:xfrm>
        </p:spPr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a simpler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Only one party, A</a:t>
            </a:r>
            <a:r>
              <a:rPr lang="en-US" baseline="-25000" dirty="0" smtClean="0"/>
              <a:t>2</a:t>
            </a:r>
            <a:r>
              <a:rPr lang="en-US" dirty="0" smtClean="0"/>
              <a:t>, has a secret to protect.</a:t>
            </a:r>
          </a:p>
          <a:p>
            <a:r>
              <a:rPr lang="en-US" dirty="0" smtClean="0"/>
              <a:t>No need for SMC.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87866" y="3320534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75974" y="3276600"/>
            <a:ext cx="7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=60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72283" y="38100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45794" y="3746500"/>
            <a:ext cx="43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83526" y="35814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73533" y="3713202"/>
            <a:ext cx="21099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3600000">
            <a:off x="5924324" y="418513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29200" y="4431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1161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21899</TotalTime>
  <Words>3077</Words>
  <Application>Microsoft Macintosh PowerPoint</Application>
  <PresentationFormat>On-screen Show (4:3)</PresentationFormat>
  <Paragraphs>775</Paragraphs>
  <Slides>52</Slides>
  <Notes>0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Knowledge-Oriented Multiparty computation</vt:lpstr>
      <vt:lpstr>Secure multi-party computation</vt:lpstr>
      <vt:lpstr>Secure multi-party computation</vt:lpstr>
      <vt:lpstr>Secure multi-party computation</vt:lpstr>
      <vt:lpstr>Secure multi-party computation</vt:lpstr>
      <vt:lpstr>Our goal</vt:lpstr>
      <vt:lpstr>This talk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Knowledge in a simpler setting</vt:lpstr>
      <vt:lpstr>PL?</vt:lpstr>
      <vt:lpstr>Knowledge in the SMC setting</vt:lpstr>
      <vt:lpstr>Knowledge in the SMC setting</vt:lpstr>
      <vt:lpstr>Knowledge in the SMC setting</vt:lpstr>
      <vt:lpstr>Knowledge in the SMC setting</vt:lpstr>
      <vt:lpstr>Knowledge in the SMC setting</vt:lpstr>
      <vt:lpstr>Belief sets</vt:lpstr>
      <vt:lpstr>Belief sets</vt:lpstr>
      <vt:lpstr>Belief sets</vt:lpstr>
      <vt:lpstr>Belief sets</vt:lpstr>
      <vt:lpstr>Belief sets</vt:lpstr>
      <vt:lpstr>Belief sets</vt:lpstr>
      <vt:lpstr>Different approach:  Knowledge tracking via SMC</vt:lpstr>
      <vt:lpstr>Knowledge tracking via SMC</vt:lpstr>
      <vt:lpstr>Knowledge tracking via SMC</vt:lpstr>
      <vt:lpstr>Knowledge tracking via SMC</vt:lpstr>
      <vt:lpstr>Knowledge tracking via SMC</vt:lpstr>
      <vt:lpstr>Knowledge tracking via SMC</vt:lpstr>
      <vt:lpstr>Comparison and Examples</vt:lpstr>
      <vt:lpstr>Millionaires</vt:lpstr>
      <vt:lpstr>Reduce precision</vt:lpstr>
      <vt:lpstr>Introduce noise</vt:lpstr>
      <vt:lpstr>Summary+conclusions</vt:lpstr>
      <vt:lpstr>Knowledge-Oriented Multiparty computation</vt:lpstr>
      <vt:lpstr>Knowledge in the SMC setting</vt:lpstr>
      <vt:lpstr>Knowledge tracking via SMC</vt:lpstr>
      <vt:lpstr>Knowledge tracking via SMC</vt:lpstr>
      <vt:lpstr>Knowledge in a simpler setting</vt:lpstr>
      <vt:lpstr>Knowledge in a simpler setting</vt:lpstr>
      <vt:lpstr>Knowledge in a simpler setting</vt:lpstr>
      <vt:lpstr>Knowledge in a simpler setting</vt:lpstr>
      <vt:lpstr>Belief sets</vt:lpstr>
      <vt:lpstr>Belief sets</vt:lpstr>
      <vt:lpstr>Knowledge tracking via SMC</vt:lpstr>
      <vt:lpstr>Knowledge tracking via SMC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633</cp:revision>
  <dcterms:created xsi:type="dcterms:W3CDTF">2011-04-06T18:22:20Z</dcterms:created>
  <dcterms:modified xsi:type="dcterms:W3CDTF">2012-06-14T17:24:01Z</dcterms:modified>
</cp:coreProperties>
</file>